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316" r:id="rId5"/>
    <p:sldId id="319" r:id="rId6"/>
    <p:sldId id="317" r:id="rId7"/>
    <p:sldId id="318" r:id="rId8"/>
    <p:sldId id="305" r:id="rId9"/>
    <p:sldId id="306" r:id="rId10"/>
    <p:sldId id="307" r:id="rId11"/>
    <p:sldId id="308" r:id="rId12"/>
    <p:sldId id="312" r:id="rId13"/>
    <p:sldId id="309" r:id="rId14"/>
    <p:sldId id="310" r:id="rId15"/>
    <p:sldId id="311" r:id="rId16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52"/>
        <p:guide pos="2913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Fazer uma aula 0</a:t>
            </a:r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180f2401b_0_15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180f2401b_0_1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GB"/>
              <a:t>Lógica de Programação</a:t>
            </a:r>
            <a:br>
              <a:rPr lang="pt-BR" altLang="en-GB"/>
            </a:br>
            <a:r>
              <a:rPr lang="pt-BR" altLang="en-GB"/>
              <a:t>Funções</a:t>
            </a:r>
            <a:endParaRPr lang="pt-BR" alt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Caixa de Texto 6"/>
          <p:cNvSpPr txBox="1"/>
          <p:nvPr/>
        </p:nvSpPr>
        <p:spPr>
          <a:xfrm>
            <a:off x="288290" y="186690"/>
            <a:ext cx="45885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Exemplo fatorial não recursivo </a:t>
            </a:r>
            <a:endParaRPr lang="pt-BR" altLang="en-US" b="1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560" y="997585"/>
            <a:ext cx="4213860" cy="2476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Caixa de Texto 6"/>
          <p:cNvSpPr txBox="1"/>
          <p:nvPr/>
        </p:nvSpPr>
        <p:spPr>
          <a:xfrm>
            <a:off x="288290" y="186690"/>
            <a:ext cx="45885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Exemplo fatorial recursivo</a:t>
            </a:r>
            <a:endParaRPr lang="pt-BR" altLang="en-US" b="1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375" y="802005"/>
            <a:ext cx="4244340" cy="27863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Caixa de Texto 6"/>
          <p:cNvSpPr txBox="1"/>
          <p:nvPr/>
        </p:nvSpPr>
        <p:spPr>
          <a:xfrm>
            <a:off x="288290" y="186690"/>
            <a:ext cx="45885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Exemplo procurar menor valor em um vetor</a:t>
            </a:r>
            <a:endParaRPr lang="pt-BR" altLang="en-US" b="1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710" y="585470"/>
            <a:ext cx="4944110" cy="3451225"/>
          </a:xfrm>
          <a:prstGeom prst="rect">
            <a:avLst/>
          </a:prstGeom>
        </p:spPr>
      </p:pic>
      <p:graphicFrame>
        <p:nvGraphicFramePr>
          <p:cNvPr id="5" name="Tabela 4"/>
          <p:cNvGraphicFramePr/>
          <p:nvPr/>
        </p:nvGraphicFramePr>
        <p:xfrm>
          <a:off x="5518150" y="1760220"/>
          <a:ext cx="3511550" cy="1894205"/>
        </p:xfrm>
        <a:graphic>
          <a:graphicData uri="http://schemas.openxmlformats.org/drawingml/2006/table">
            <a:tbl>
              <a:tblPr lastCol="1">
                <a:tableStyleId>{8FD4443E-F989-4FC4-A0C8-D5A2AF1F390B}</a:tableStyleId>
              </a:tblPr>
              <a:tblGrid>
                <a:gridCol w="3511550"/>
              </a:tblGrid>
              <a:tr h="32385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200"/>
                        <a:t>ultimaPosicao=0, retorna 3</a:t>
                      </a:r>
                      <a:endParaRPr lang="pt-BR" altLang="en-US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24485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200">
                          <a:sym typeface="+mn-ea"/>
                        </a:rPr>
                        <a:t>ultimaPosicao=1, aux =1,  menor = ?</a:t>
                      </a:r>
                      <a:endParaRPr lang="pt-BR" altLang="en-US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323215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200">
                          <a:sym typeface="+mn-ea"/>
                        </a:rPr>
                        <a:t>ultimaPosicao=2, aux =5,  menor = ?</a:t>
                      </a:r>
                      <a:endParaRPr lang="pt-BR" altLang="en-US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2385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200"/>
                        <a:t>ultimaPosicao=3, aux =9,  menor = ?  </a:t>
                      </a:r>
                      <a:r>
                        <a:rPr lang="pt-BR" altLang="en-US" sz="800">
                          <a:solidFill>
                            <a:srgbClr val="FF0000"/>
                          </a:solidFill>
                        </a:rPr>
                        <a:t>(como é uma chamada recursiva só vamos saber o valor do menor quando chegarmos no final do vetor)</a:t>
                      </a:r>
                      <a:endParaRPr lang="pt-BR" altLang="en-US" sz="8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404495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200"/>
                        <a:t>ultimaPosicao=3,  vetor</a:t>
                      </a:r>
                      <a:endParaRPr lang="pt-BR" altLang="en-US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Caixa de Texto 6"/>
          <p:cNvSpPr txBox="1"/>
          <p:nvPr/>
        </p:nvSpPr>
        <p:spPr>
          <a:xfrm>
            <a:off x="4631055" y="552450"/>
            <a:ext cx="41262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pt-BR" altLang="en-US" sz="900" b="1">
                <a:solidFill>
                  <a:schemeClr val="accent5"/>
                </a:solidFill>
              </a:rPr>
              <a:t>No topo da pilha temos o retorno do valor 3 na posição 0 que será recebido pela variável </a:t>
            </a:r>
            <a:r>
              <a:rPr lang="pt-BR" altLang="en-US" sz="900" b="1">
                <a:solidFill>
                  <a:srgbClr val="FF0000"/>
                </a:solidFill>
              </a:rPr>
              <a:t>menor</a:t>
            </a:r>
            <a:r>
              <a:rPr lang="pt-BR" altLang="en-US" sz="900" b="1">
                <a:solidFill>
                  <a:schemeClr val="accent5"/>
                </a:solidFill>
              </a:rPr>
              <a:t> que foi quem chamou na segunda linha da tabela abaixo, a partir desse ponto o código continua fazendo a comparação aux &lt; menor</a:t>
            </a:r>
            <a:endParaRPr lang="pt-BR" altLang="en-US" sz="900" b="1">
              <a:solidFill>
                <a:schemeClr val="accent5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080" y="444500"/>
            <a:ext cx="3689350" cy="2575560"/>
          </a:xfrm>
          <a:prstGeom prst="rect">
            <a:avLst/>
          </a:prstGeom>
        </p:spPr>
      </p:pic>
      <p:graphicFrame>
        <p:nvGraphicFramePr>
          <p:cNvPr id="5" name="Tabela 4"/>
          <p:cNvGraphicFramePr/>
          <p:nvPr/>
        </p:nvGraphicFramePr>
        <p:xfrm>
          <a:off x="5140960" y="1320165"/>
          <a:ext cx="3511550" cy="1699895"/>
        </p:xfrm>
        <a:graphic>
          <a:graphicData uri="http://schemas.openxmlformats.org/drawingml/2006/table">
            <a:tbl>
              <a:tblPr lastCol="1">
                <a:tableStyleId>{8FD4443E-F989-4FC4-A0C8-D5A2AF1F390B}</a:tableStyleId>
              </a:tblPr>
              <a:tblGrid>
                <a:gridCol w="3511550"/>
              </a:tblGrid>
              <a:tr h="32385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200"/>
                        <a:t>ultimaPosicao=0, retorna 3</a:t>
                      </a:r>
                      <a:endParaRPr lang="pt-BR" altLang="en-US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24485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200">
                          <a:sym typeface="+mn-ea"/>
                        </a:rPr>
                        <a:t>ultimaPosicao=1, aux =1,  menor = </a:t>
                      </a:r>
                      <a:r>
                        <a:rPr lang="pt-BR" altLang="en-US" sz="1200" b="0">
                          <a:solidFill>
                            <a:srgbClr val="FF0000"/>
                          </a:solidFill>
                          <a:sym typeface="+mn-ea"/>
                        </a:rPr>
                        <a:t>3</a:t>
                      </a:r>
                      <a:endParaRPr lang="pt-BR" altLang="en-US" sz="12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323215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200">
                          <a:sym typeface="+mn-ea"/>
                        </a:rPr>
                        <a:t>ultimaPosicao=2, aux =5,  menor = </a:t>
                      </a:r>
                      <a:r>
                        <a:rPr lang="pt-BR" altLang="en-US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sym typeface="+mn-ea"/>
                        </a:rPr>
                        <a:t>1</a:t>
                      </a:r>
                      <a:endParaRPr lang="pt-BR" altLang="en-US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2385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200"/>
                        <a:t>ultimaPosicao=3, aux =9,  menor = </a:t>
                      </a:r>
                      <a:r>
                        <a:rPr lang="pt-BR" altLang="en-US" sz="1200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scaled="0"/>
                          </a:gradFill>
                        </a:rPr>
                        <a:t>1</a:t>
                      </a:r>
                      <a:endParaRPr lang="pt-BR" altLang="en-US" sz="1200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404495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200"/>
                        <a:t>main retorna 1</a:t>
                      </a:r>
                      <a:endParaRPr lang="pt-BR" altLang="en-US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Curvo Seta para a esquerda 3"/>
          <p:cNvSpPr/>
          <p:nvPr/>
        </p:nvSpPr>
        <p:spPr>
          <a:xfrm>
            <a:off x="8743315" y="1345565"/>
            <a:ext cx="307340" cy="47561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solidFill>
                <a:schemeClr val="tx1"/>
              </a:solidFill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1219835" y="76835"/>
            <a:ext cx="595820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pt-BR" altLang="en-US" b="1">
                <a:sym typeface="+mn-ea"/>
              </a:rPr>
              <a:t>Exemplo procurar menor valor em um vetor desempilhando valores.</a:t>
            </a:r>
            <a:endParaRPr lang="pt-BR" altLang="en-US"/>
          </a:p>
        </p:txBody>
      </p:sp>
      <p:sp>
        <p:nvSpPr>
          <p:cNvPr id="8" name="Seta para baixo 7"/>
          <p:cNvSpPr/>
          <p:nvPr/>
        </p:nvSpPr>
        <p:spPr>
          <a:xfrm rot="2760000">
            <a:off x="4210050" y="1494155"/>
            <a:ext cx="78740" cy="2259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Caixa de Texto 8"/>
          <p:cNvSpPr txBox="1"/>
          <p:nvPr/>
        </p:nvSpPr>
        <p:spPr>
          <a:xfrm>
            <a:off x="2427605" y="3585845"/>
            <a:ext cx="1075690" cy="113728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pt-BR" altLang="en-US" sz="800"/>
              <a:t>se (1 &lt; 3){</a:t>
            </a:r>
            <a:endParaRPr lang="pt-BR" altLang="en-US" sz="800"/>
          </a:p>
          <a:p>
            <a:r>
              <a:rPr lang="pt-BR" altLang="en-US" sz="800" b="1"/>
              <a:t>menor </a:t>
            </a:r>
            <a:r>
              <a:rPr lang="pt-BR" altLang="en-US" sz="800"/>
              <a:t>= 1</a:t>
            </a:r>
            <a:endParaRPr lang="pt-BR" altLang="en-US" sz="800"/>
          </a:p>
          <a:p>
            <a:r>
              <a:rPr lang="pt-BR" altLang="en-US" sz="800"/>
              <a:t>}</a:t>
            </a:r>
            <a:endParaRPr lang="pt-BR" altLang="en-US" sz="800"/>
          </a:p>
          <a:p>
            <a:r>
              <a:rPr lang="pt-BR" altLang="en-US" sz="800"/>
              <a:t>retorne </a:t>
            </a:r>
            <a:r>
              <a:rPr lang="pt-BR" altLang="en-US" sz="800" b="1"/>
              <a:t>menor</a:t>
            </a:r>
            <a:endParaRPr lang="pt-BR" altLang="en-US" sz="800" b="1"/>
          </a:p>
          <a:p>
            <a:endParaRPr lang="pt-BR" altLang="en-US" sz="800"/>
          </a:p>
          <a:p>
            <a:pPr algn="just"/>
            <a:r>
              <a:rPr lang="pt-BR" altLang="en-US" sz="700"/>
              <a:t>//A variável menor é retornada para chamada anterior da pilha</a:t>
            </a:r>
            <a:endParaRPr lang="pt-BR" altLang="en-US" sz="700"/>
          </a:p>
        </p:txBody>
      </p:sp>
      <p:sp>
        <p:nvSpPr>
          <p:cNvPr id="10" name="Caixa de Texto 9"/>
          <p:cNvSpPr txBox="1"/>
          <p:nvPr/>
        </p:nvSpPr>
        <p:spPr>
          <a:xfrm>
            <a:off x="3661410" y="3599815"/>
            <a:ext cx="1075690" cy="9220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pt-BR" altLang="en-US" sz="800"/>
              <a:t>se (5 &lt; 1){</a:t>
            </a:r>
            <a:endParaRPr lang="pt-BR" altLang="en-US" sz="800"/>
          </a:p>
          <a:p>
            <a:r>
              <a:rPr lang="pt-BR" altLang="en-US" sz="800" b="1"/>
              <a:t>menor </a:t>
            </a:r>
            <a:r>
              <a:rPr lang="pt-BR" altLang="en-US" sz="800"/>
              <a:t>= 1</a:t>
            </a:r>
            <a:endParaRPr lang="pt-BR" altLang="en-US" sz="800"/>
          </a:p>
          <a:p>
            <a:r>
              <a:rPr lang="pt-BR" altLang="en-US" sz="800"/>
              <a:t>}</a:t>
            </a:r>
            <a:endParaRPr lang="pt-BR" altLang="en-US" sz="800"/>
          </a:p>
          <a:p>
            <a:r>
              <a:rPr lang="pt-BR" altLang="en-US" sz="800"/>
              <a:t>retorne </a:t>
            </a:r>
            <a:r>
              <a:rPr lang="pt-BR" altLang="en-US" sz="800" b="1"/>
              <a:t>menor</a:t>
            </a:r>
            <a:endParaRPr lang="pt-BR" altLang="en-US" sz="800" b="1"/>
          </a:p>
          <a:p>
            <a:endParaRPr lang="pt-BR" altLang="en-US" sz="800"/>
          </a:p>
          <a:p>
            <a:pPr algn="just"/>
            <a:r>
              <a:rPr lang="pt-BR" altLang="en-US" sz="700"/>
              <a:t>//Continua retornando menor com o valor 1</a:t>
            </a:r>
            <a:endParaRPr lang="pt-BR" altLang="en-US" sz="700"/>
          </a:p>
        </p:txBody>
      </p:sp>
      <p:sp>
        <p:nvSpPr>
          <p:cNvPr id="11" name="Seta para baixo 10"/>
          <p:cNvSpPr/>
          <p:nvPr/>
        </p:nvSpPr>
        <p:spPr>
          <a:xfrm rot="2280000">
            <a:off x="4459605" y="1979930"/>
            <a:ext cx="76200" cy="1696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" name="Caixa de Texto 11"/>
          <p:cNvSpPr txBox="1"/>
          <p:nvPr/>
        </p:nvSpPr>
        <p:spPr>
          <a:xfrm>
            <a:off x="5039995" y="3599815"/>
            <a:ext cx="1075690" cy="9220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pt-BR" altLang="en-US" sz="800"/>
              <a:t>se (9 &lt; 1){</a:t>
            </a:r>
            <a:endParaRPr lang="pt-BR" altLang="en-US" sz="800"/>
          </a:p>
          <a:p>
            <a:r>
              <a:rPr lang="pt-BR" altLang="en-US" sz="800" b="1"/>
              <a:t>menor </a:t>
            </a:r>
            <a:r>
              <a:rPr lang="pt-BR" altLang="en-US" sz="800"/>
              <a:t>= 1</a:t>
            </a:r>
            <a:endParaRPr lang="pt-BR" altLang="en-US" sz="800"/>
          </a:p>
          <a:p>
            <a:r>
              <a:rPr lang="pt-BR" altLang="en-US" sz="800"/>
              <a:t>}</a:t>
            </a:r>
            <a:endParaRPr lang="pt-BR" altLang="en-US" sz="800"/>
          </a:p>
          <a:p>
            <a:r>
              <a:rPr lang="pt-BR" altLang="en-US" sz="800"/>
              <a:t>retorne </a:t>
            </a:r>
            <a:r>
              <a:rPr lang="pt-BR" altLang="en-US" sz="800" b="1"/>
              <a:t>menor</a:t>
            </a:r>
            <a:endParaRPr lang="pt-BR" altLang="en-US" sz="800" b="1"/>
          </a:p>
          <a:p>
            <a:endParaRPr lang="pt-BR" altLang="en-US" sz="800"/>
          </a:p>
          <a:p>
            <a:pPr algn="just"/>
            <a:r>
              <a:rPr lang="pt-BR" altLang="en-US" sz="700"/>
              <a:t>//Continua retornando menor com o valor 1</a:t>
            </a:r>
            <a:endParaRPr lang="pt-BR" altLang="en-US" sz="700"/>
          </a:p>
        </p:txBody>
      </p:sp>
      <p:sp>
        <p:nvSpPr>
          <p:cNvPr id="14" name="Curvo Seta para a direita 13"/>
          <p:cNvSpPr/>
          <p:nvPr/>
        </p:nvSpPr>
        <p:spPr>
          <a:xfrm>
            <a:off x="4849495" y="2457450"/>
            <a:ext cx="233680" cy="106108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solidFill>
                <a:schemeClr val="tx1"/>
              </a:solidFill>
            </a:endParaRPr>
          </a:p>
        </p:txBody>
      </p:sp>
      <p:sp>
        <p:nvSpPr>
          <p:cNvPr id="15" name="Curvo Seta para a esquerda 14"/>
          <p:cNvSpPr/>
          <p:nvPr/>
        </p:nvSpPr>
        <p:spPr>
          <a:xfrm>
            <a:off x="8786495" y="1865630"/>
            <a:ext cx="328930" cy="41783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solidFill>
                <a:schemeClr val="tx1"/>
              </a:solidFill>
            </a:endParaRPr>
          </a:p>
        </p:txBody>
      </p:sp>
      <p:sp>
        <p:nvSpPr>
          <p:cNvPr id="16" name="Curvo Seta para a esquerda 15"/>
          <p:cNvSpPr/>
          <p:nvPr/>
        </p:nvSpPr>
        <p:spPr>
          <a:xfrm>
            <a:off x="8822690" y="2390140"/>
            <a:ext cx="293370" cy="51244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325" y="1123315"/>
            <a:ext cx="4152900" cy="3398520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>
            <a:off x="677545" y="401320"/>
            <a:ext cx="420497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Revisão função por referência</a:t>
            </a:r>
            <a:endParaRPr lang="pt-BR" alt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405" y="844550"/>
            <a:ext cx="4463415" cy="3872230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>
            <a:off x="649605" y="325120"/>
            <a:ext cx="420497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Revisão função por referência</a:t>
            </a:r>
            <a:endParaRPr lang="pt-BR" alt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965" y="612140"/>
            <a:ext cx="4617720" cy="4330065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>
            <a:off x="626745" y="218440"/>
            <a:ext cx="420497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Revisão função por referência</a:t>
            </a:r>
            <a:endParaRPr lang="pt-BR" altLang="en-US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420370" y="566420"/>
            <a:ext cx="8503285" cy="2491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200"/>
              <a:t>Escreva um programa para entrada de dados em uma matriz[2][3] do tipo cadeia que contenha as seguintes opções:</a:t>
            </a:r>
            <a:endParaRPr lang="pt-BR" altLang="en-US" sz="1200"/>
          </a:p>
          <a:p>
            <a:endParaRPr lang="pt-BR" altLang="en-US" sz="1200"/>
          </a:p>
          <a:p>
            <a:r>
              <a:rPr lang="pt-BR" altLang="en-US" sz="1200" b="1"/>
              <a:t>0 -  Fim programa</a:t>
            </a:r>
            <a:endParaRPr lang="pt-BR" altLang="en-US" sz="1200" b="1"/>
          </a:p>
          <a:p>
            <a:endParaRPr lang="pt-BR" altLang="en-US" sz="1200"/>
          </a:p>
          <a:p>
            <a:r>
              <a:rPr lang="pt-BR" altLang="en-US" sz="1200" b="1"/>
              <a:t>1 - Entrada de dados (nome, telefone, não)</a:t>
            </a:r>
            <a:endParaRPr lang="pt-BR" altLang="en-US" sz="1200" b="1"/>
          </a:p>
          <a:p>
            <a:r>
              <a:rPr lang="pt-BR" altLang="en-US" sz="1200"/>
              <a:t>    Deverá ser digitado o nome, telefone e atribuido "não" na coluna porque a pessoa ainda não foi vacinada</a:t>
            </a:r>
            <a:endParaRPr lang="pt-BR" altLang="en-US" sz="1200"/>
          </a:p>
          <a:p>
            <a:endParaRPr lang="pt-BR" altLang="en-US" sz="1200"/>
          </a:p>
          <a:p>
            <a:r>
              <a:rPr lang="pt-BR" altLang="en-US" sz="1200" b="1"/>
              <a:t>2 - Vacinação</a:t>
            </a:r>
            <a:endParaRPr lang="pt-BR" altLang="en-US" sz="1200" b="1"/>
          </a:p>
          <a:p>
            <a:r>
              <a:rPr lang="pt-BR" altLang="en-US" sz="1200"/>
              <a:t>    Deverá ser procurado na matriz o nome da pessoa caso ele exista a pessoa deverá ser vacinada exibindo a mensagem "vacinação efetuada" alterando a opção na matriz para "sim" caso não exista exibir a mensagem "paciente inexistente"</a:t>
            </a:r>
            <a:endParaRPr lang="pt-BR" altLang="en-US" sz="1200"/>
          </a:p>
          <a:p>
            <a:endParaRPr lang="pt-BR" altLang="en-US" sz="1200"/>
          </a:p>
          <a:p>
            <a:r>
              <a:rPr lang="pt-BR" altLang="en-US" sz="1200" b="1"/>
              <a:t>3- Imprimir a matriz</a:t>
            </a:r>
            <a:endParaRPr lang="pt-BR" altLang="en-US" sz="1200" b="1"/>
          </a:p>
          <a:p>
            <a:r>
              <a:rPr lang="pt-BR" altLang="en-US" sz="1200"/>
              <a:t>Obs:  As opções 1, 2 e 3 deverão ser utilizadas funções.</a:t>
            </a:r>
            <a:endParaRPr lang="pt-BR" altLang="en-US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b="1">
                <a:solidFill>
                  <a:schemeClr val="tx1"/>
                </a:solidFill>
              </a:rPr>
              <a:t>Recursividade</a:t>
            </a:r>
            <a:endParaRPr lang="en-GB" b="1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Uma função recursiva é uma função que chama a si mesma. </a:t>
            </a:r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>
          <a:xfrm>
            <a:off x="232325" y="445025"/>
            <a:ext cx="8520600" cy="572700"/>
          </a:xfrm>
        </p:spPr>
        <p:txBody>
          <a:bodyPr/>
          <a:p>
            <a:r>
              <a:rPr lang="pt-BR" altLang="en-US" sz="1400" b="1"/>
              <a:t>Exemplo:</a:t>
            </a:r>
            <a:br>
              <a:rPr lang="pt-BR" altLang="en-US" sz="1400" b="1"/>
            </a:br>
            <a:r>
              <a:rPr lang="pt-BR" altLang="en-US" sz="1200"/>
              <a:t>No algoritmo abaixo, temos uma estrutura de um para que imprime do 20 até 1.</a:t>
            </a:r>
            <a:r>
              <a:rPr lang="pt-BR" altLang="en-US" sz="1200" b="1"/>
              <a:t> </a:t>
            </a:r>
            <a:endParaRPr lang="pt-BR" altLang="en-US" sz="1200" b="1"/>
          </a:p>
        </p:txBody>
      </p:sp>
      <p:sp>
        <p:nvSpPr>
          <p:cNvPr id="5" name="Título 1"/>
          <p:cNvSpPr/>
          <p:nvPr/>
        </p:nvSpPr>
        <p:spPr>
          <a:xfrm>
            <a:off x="754380" y="2616835"/>
            <a:ext cx="4431030" cy="320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pt-BR" altLang="en-US" sz="1200"/>
              <a:t>Podemos fazer a estrutura acima utilizando a recursividade.</a:t>
            </a:r>
            <a:endParaRPr lang="pt-BR" altLang="en-US" sz="1200" b="1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80" y="1017905"/>
            <a:ext cx="2527300" cy="150304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630" y="2974975"/>
            <a:ext cx="1832610" cy="2077085"/>
          </a:xfrm>
          <a:prstGeom prst="rect">
            <a:avLst/>
          </a:prstGeom>
        </p:spPr>
      </p:pic>
      <p:sp>
        <p:nvSpPr>
          <p:cNvPr id="8" name="Caixa de Texto 7"/>
          <p:cNvSpPr txBox="1"/>
          <p:nvPr/>
        </p:nvSpPr>
        <p:spPr>
          <a:xfrm>
            <a:off x="4148455" y="3382010"/>
            <a:ext cx="4438015" cy="3987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just"/>
            <a:r>
              <a:rPr lang="pt-BR" altLang="en-US" sz="1000"/>
              <a:t>A recursividade sempre tem que ter um ponto de parada para não entrar em loop. No nosso exemplo ao lado é a condição até que </a:t>
            </a:r>
            <a:r>
              <a:rPr lang="pt-BR" altLang="en-US" sz="1000" b="1">
                <a:solidFill>
                  <a:srgbClr val="0070C0"/>
                </a:solidFill>
              </a:rPr>
              <a:t>i</a:t>
            </a:r>
            <a:r>
              <a:rPr lang="pt-BR" altLang="en-US" sz="1000"/>
              <a:t> for igual a zero.</a:t>
            </a:r>
            <a:endParaRPr lang="pt-BR" altLang="en-US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347345" y="1148080"/>
            <a:ext cx="82810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pt-BR" altLang="en-US" sz="1200"/>
              <a:t>Quando ele faz uma chamada os valores são colocados em uma pilha na memória e no final esses valores vão sendo desempilhados.</a:t>
            </a:r>
            <a:endParaRPr lang="pt-BR" altLang="en-US" sz="1200"/>
          </a:p>
        </p:txBody>
      </p:sp>
      <p:graphicFrame>
        <p:nvGraphicFramePr>
          <p:cNvPr id="5" name="Tabela 4"/>
          <p:cNvGraphicFramePr/>
          <p:nvPr/>
        </p:nvGraphicFramePr>
        <p:xfrm>
          <a:off x="6584315" y="2322195"/>
          <a:ext cx="1757045" cy="1816735"/>
        </p:xfrm>
        <a:graphic>
          <a:graphicData uri="http://schemas.openxmlformats.org/drawingml/2006/table">
            <a:tbl>
              <a:tblPr lastCol="1">
                <a:tableStyleId>{8FD4443E-F989-4FC4-A0C8-D5A2AF1F390B}</a:tableStyleId>
              </a:tblPr>
              <a:tblGrid>
                <a:gridCol w="1757045"/>
              </a:tblGrid>
              <a:tr h="346075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200"/>
                        <a:t>numero = 1</a:t>
                      </a:r>
                      <a:endParaRPr lang="pt-BR" altLang="en-US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4671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200"/>
                        <a:t>numero =  2</a:t>
                      </a:r>
                      <a:endParaRPr lang="pt-BR" altLang="en-US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200"/>
                        <a:t>numero =  3</a:t>
                      </a:r>
                      <a:endParaRPr lang="pt-BR" altLang="en-US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46075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200"/>
                        <a:t>numero =  4</a:t>
                      </a:r>
                      <a:endParaRPr lang="pt-BR" altLang="en-US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432435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200"/>
                        <a:t>Chamada do main 4</a:t>
                      </a:r>
                      <a:endParaRPr lang="pt-BR" altLang="en-US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Image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345" y="1877060"/>
            <a:ext cx="4900295" cy="3185160"/>
          </a:xfrm>
          <a:prstGeom prst="rect">
            <a:avLst/>
          </a:prstGeom>
        </p:spPr>
      </p:pic>
      <p:sp>
        <p:nvSpPr>
          <p:cNvPr id="7" name="Caixa de Texto 6"/>
          <p:cNvSpPr txBox="1"/>
          <p:nvPr/>
        </p:nvSpPr>
        <p:spPr>
          <a:xfrm>
            <a:off x="288290" y="186690"/>
            <a:ext cx="45885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Entendendo o funcionamento de uma pilha</a:t>
            </a:r>
            <a:endParaRPr lang="pt-BR" altLang="en-US" b="1"/>
          </a:p>
        </p:txBody>
      </p:sp>
      <p:sp>
        <p:nvSpPr>
          <p:cNvPr id="2" name="Caixa de Texto 1"/>
          <p:cNvSpPr txBox="1"/>
          <p:nvPr/>
        </p:nvSpPr>
        <p:spPr>
          <a:xfrm>
            <a:off x="399415" y="493395"/>
            <a:ext cx="85591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pt-BR" altLang="en-US" sz="1200"/>
              <a:t>São estruturas de dados do tipo LIFO (last-in first-out), onde o último elemento a ser inserido, será o primeiro a ser retirado. Assim, uma pilha permite acesso a apenas um item de dados que será o último inserido. </a:t>
            </a:r>
            <a:endParaRPr lang="pt-BR" altLang="en-US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356235" y="636905"/>
            <a:ext cx="725932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pt-BR" altLang="en-US" sz="1200"/>
              <a:t>Desempilhando os valores fazendo a soma dos valores. </a:t>
            </a:r>
            <a:endParaRPr lang="pt-BR" altLang="en-US" sz="120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980" y="1373505"/>
            <a:ext cx="4657725" cy="3027680"/>
          </a:xfrm>
          <a:prstGeom prst="rect">
            <a:avLst/>
          </a:prstGeom>
        </p:spPr>
      </p:pic>
      <p:sp>
        <p:nvSpPr>
          <p:cNvPr id="7" name="Caixa de Texto 6"/>
          <p:cNvSpPr txBox="1"/>
          <p:nvPr/>
        </p:nvSpPr>
        <p:spPr>
          <a:xfrm>
            <a:off x="288290" y="186690"/>
            <a:ext cx="45885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Entendendo o funcionamento de uma pilha</a:t>
            </a:r>
            <a:endParaRPr lang="pt-BR" altLang="en-US" b="1"/>
          </a:p>
        </p:txBody>
      </p:sp>
      <p:graphicFrame>
        <p:nvGraphicFramePr>
          <p:cNvPr id="3" name="Tabela 2"/>
          <p:cNvGraphicFramePr/>
          <p:nvPr/>
        </p:nvGraphicFramePr>
        <p:xfrm>
          <a:off x="6303645" y="1579245"/>
          <a:ext cx="1818640" cy="1984375"/>
        </p:xfrm>
        <a:graphic>
          <a:graphicData uri="http://schemas.openxmlformats.org/drawingml/2006/table">
            <a:tbl>
              <a:tblPr lastCol="1">
                <a:tableStyleId>{8FD4443E-F989-4FC4-A0C8-D5A2AF1F390B}</a:tableStyleId>
              </a:tblPr>
              <a:tblGrid>
                <a:gridCol w="1818640"/>
              </a:tblGrid>
              <a:tr h="396875">
                <a:tc>
                  <a:txBody>
                    <a:bodyPr/>
                    <a:p>
                      <a:pPr algn="l">
                        <a:buSzTx/>
                        <a:buNone/>
                      </a:pPr>
                      <a:r>
                        <a:rPr lang="pt-BR" altLang="en-US" sz="1200"/>
                        <a:t>numero = 1</a:t>
                      </a:r>
                      <a:endParaRPr lang="pt-BR" altLang="en-US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algn="l">
                        <a:buSzTx/>
                        <a:buNone/>
                      </a:pPr>
                      <a:r>
                        <a:rPr lang="pt-BR" altLang="en-US" sz="1200"/>
                        <a:t>numero =  2 + 1  = 3</a:t>
                      </a:r>
                      <a:endParaRPr lang="pt-BR" altLang="en-US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algn="l">
                        <a:buSzTx/>
                        <a:buNone/>
                      </a:pPr>
                      <a:r>
                        <a:rPr lang="pt-BR" altLang="en-US" sz="1200"/>
                        <a:t>numero =  3 + 3  = 6</a:t>
                      </a:r>
                      <a:endParaRPr lang="pt-BR" altLang="en-US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algn="l">
                        <a:buSzTx/>
                        <a:buNone/>
                      </a:pPr>
                      <a:r>
                        <a:rPr lang="pt-BR" altLang="en-US" sz="1200"/>
                        <a:t>numero =  4 + 6  = 10</a:t>
                      </a:r>
                      <a:endParaRPr lang="pt-BR" altLang="en-US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algn="l">
                        <a:buSzTx/>
                        <a:buNone/>
                      </a:pPr>
                      <a:r>
                        <a:rPr lang="pt-BR" altLang="en-US" sz="1200"/>
                        <a:t>resultado = 10</a:t>
                      </a:r>
                      <a:endParaRPr lang="pt-BR" altLang="en-US" sz="12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2712</Words>
  <Application>WPS Presentation</Application>
  <PresentationFormat/>
  <Paragraphs>111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SimSun</vt:lpstr>
      <vt:lpstr>Wingdings</vt:lpstr>
      <vt:lpstr>Arial</vt:lpstr>
      <vt:lpstr>Microsoft YaHei</vt:lpstr>
      <vt:lpstr>Arial Unicode MS</vt:lpstr>
      <vt:lpstr>Simple Light</vt:lpstr>
      <vt:lpstr>Lógica de Programação Funções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Exemplo: No algoritmo abaixo, temos uma estrutura de um para que imprime do 20 até 1.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</dc:title>
  <dc:creator/>
  <cp:lastModifiedBy>Admin</cp:lastModifiedBy>
  <cp:revision>64</cp:revision>
  <dcterms:created xsi:type="dcterms:W3CDTF">2021-12-28T02:59:00Z</dcterms:created>
  <dcterms:modified xsi:type="dcterms:W3CDTF">2023-03-15T18:45:06Z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C69F3AE68B8E4E289C5EECAF7CDAF3A2</vt:lpwstr>
  </property>
  <property fmtid="{D5CDD505-2E9C-101B-9397-08002B2CF9AE}" pid="3" name="KSOProductBuildVer">
    <vt:lpwstr>1046-11.2.0.11486</vt:lpwstr>
  </property>
</Properties>
</file>