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6"/>
  </p:notesMasterIdLst>
  <p:handoutMasterIdLst>
    <p:handoutMasterId r:id="rId17"/>
  </p:handoutMasterIdLst>
  <p:sldIdLst>
    <p:sldId id="538" r:id="rId2"/>
    <p:sldId id="533" r:id="rId3"/>
    <p:sldId id="534" r:id="rId4"/>
    <p:sldId id="535" r:id="rId5"/>
    <p:sldId id="532" r:id="rId6"/>
    <p:sldId id="539" r:id="rId7"/>
    <p:sldId id="537" r:id="rId8"/>
    <p:sldId id="543" r:id="rId9"/>
    <p:sldId id="531" r:id="rId10"/>
    <p:sldId id="541" r:id="rId11"/>
    <p:sldId id="529" r:id="rId12"/>
    <p:sldId id="540" r:id="rId13"/>
    <p:sldId id="530" r:id="rId14"/>
    <p:sldId id="542"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CA4F2"/>
    <a:srgbClr val="454545"/>
    <a:srgbClr val="7F7F7F"/>
    <a:srgbClr val="6F5F81"/>
    <a:srgbClr val="13A3D8"/>
    <a:srgbClr val="FDFDFD"/>
    <a:srgbClr val="27A0F2"/>
    <a:srgbClr val="68686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87" autoAdjust="0"/>
    <p:restoredTop sz="96529" autoAdjust="0"/>
  </p:normalViewPr>
  <p:slideViewPr>
    <p:cSldViewPr snapToGrid="0">
      <p:cViewPr varScale="1">
        <p:scale>
          <a:sx n="71" d="100"/>
          <a:sy n="71" d="100"/>
        </p:scale>
        <p:origin x="60" y="1068"/>
      </p:cViewPr>
      <p:guideLst>
        <p:guide orient="horz" pos="2296"/>
        <p:guide pos="3840"/>
      </p:guideLst>
    </p:cSldViewPr>
  </p:slideViewPr>
  <p:notesTextViewPr>
    <p:cViewPr>
      <p:scale>
        <a:sx n="66" d="100"/>
        <a:sy n="66" d="100"/>
      </p:scale>
      <p:origin x="0" y="0"/>
    </p:cViewPr>
  </p:notesTextViewPr>
  <p:notesViewPr>
    <p:cSldViewPr snapToGrid="0">
      <p:cViewPr varScale="1">
        <p:scale>
          <a:sx n="73" d="100"/>
          <a:sy n="73" d="100"/>
        </p:scale>
        <p:origin x="213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DABA1-4B5D-4D1A-B9E0-E772E7058171}" type="datetimeFigureOut">
              <a:rPr lang="sv-SE" smtClean="0"/>
              <a:t>2018-02-15</a:t>
            </a:fld>
            <a:endParaRPr lang="sv-S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B43521-C365-4EDE-952A-84AB7D05859B}" type="slidenum">
              <a:rPr lang="sv-SE" smtClean="0"/>
              <a:t>‹#›</a:t>
            </a:fld>
            <a:endParaRPr lang="sv-SE"/>
          </a:p>
        </p:txBody>
      </p:sp>
    </p:spTree>
    <p:extLst>
      <p:ext uri="{BB962C8B-B14F-4D97-AF65-F5344CB8AC3E}">
        <p14:creationId xmlns:p14="http://schemas.microsoft.com/office/powerpoint/2010/main" val="63991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6D2F7-F797-442B-A22D-84CBF0D5BA4F}" type="datetimeFigureOut">
              <a:rPr lang="sv-SE" smtClean="0"/>
              <a:t>2018-02-15</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49FCC-B783-48EB-A7FB-879B9C32ECE4}" type="slidenum">
              <a:rPr lang="sv-SE" smtClean="0"/>
              <a:t>‹#›</a:t>
            </a:fld>
            <a:endParaRPr lang="sv-SE"/>
          </a:p>
        </p:txBody>
      </p:sp>
    </p:spTree>
    <p:extLst>
      <p:ext uri="{BB962C8B-B14F-4D97-AF65-F5344CB8AC3E}">
        <p14:creationId xmlns:p14="http://schemas.microsoft.com/office/powerpoint/2010/main" val="38304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81000" y="685800"/>
            <a:ext cx="6096000" cy="3429000"/>
          </a:xfrm>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a:r>
              <a:rPr lang="en-US" altLang="en-US">
                <a:latin typeface="Times" panose="02020603050405020304" pitchFamily="18" charset="0"/>
              </a:rPr>
              <a:t>This slides outlines what incorporation means when using FOSS.</a:t>
            </a:r>
          </a:p>
        </p:txBody>
      </p:sp>
      <p:sp>
        <p:nvSpPr>
          <p:cNvPr id="614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87D5298-892A-43E7-8551-073B519B24A1}" type="slidenum">
              <a:rPr lang="en-US" altLang="en-US" smtClean="0">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386021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381000" y="685800"/>
            <a:ext cx="6096000" cy="3429000"/>
          </a:xfrm>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a:latin typeface="Times" panose="02020603050405020304" pitchFamily="18" charset="0"/>
              </a:rPr>
              <a:t>This slides outlines what linking means when using FOSS.</a:t>
            </a:r>
          </a:p>
          <a:p>
            <a:pPr marL="225425" indent="-225425" defTabSz="914400"/>
            <a:endParaRPr lang="en-US" altLang="en-US" b="1">
              <a:latin typeface="Times" panose="02020603050405020304" pitchFamily="18" charset="0"/>
            </a:endParaRPr>
          </a:p>
        </p:txBody>
      </p:sp>
      <p:sp>
        <p:nvSpPr>
          <p:cNvPr id="819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4176A4D-F407-47B9-B413-2ECE31115BEF}" type="slidenum">
              <a:rPr lang="en-US" altLang="en-US" smtClean="0">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403459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a:latin typeface="Times" panose="02020603050405020304" pitchFamily="18" charset="0"/>
              </a:rPr>
              <a:t>This slides outlines what modification means when using FOSS.</a:t>
            </a:r>
          </a:p>
          <a:p>
            <a:pPr marL="225425" indent="-225425" defTabSz="914400"/>
            <a:endParaRPr lang="en-US" altLang="en-US" b="1">
              <a:latin typeface="Times" panose="02020603050405020304" pitchFamily="18" charset="0"/>
            </a:endParaRPr>
          </a:p>
        </p:txBody>
      </p:sp>
      <p:sp>
        <p:nvSpPr>
          <p:cNvPr id="102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84FF7BD-162B-44E7-A194-20CA92F3B45D}" type="slidenum">
              <a:rPr lang="en-US" altLang="en-US" smtClean="0">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46799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9</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10</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11</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12</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13</a:t>
            </a:fld>
            <a:endParaRPr lang="sv-SE"/>
          </a:p>
        </p:txBody>
      </p:sp>
    </p:spTree>
    <p:extLst>
      <p:ext uri="{BB962C8B-B14F-4D97-AF65-F5344CB8AC3E}">
        <p14:creationId xmlns:p14="http://schemas.microsoft.com/office/powerpoint/2010/main" val="384481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14</a:t>
            </a:fld>
            <a:endParaRPr lang="sv-SE"/>
          </a:p>
        </p:txBody>
      </p:sp>
    </p:spTree>
    <p:extLst>
      <p:ext uri="{BB962C8B-B14F-4D97-AF65-F5344CB8AC3E}">
        <p14:creationId xmlns:p14="http://schemas.microsoft.com/office/powerpoint/2010/main" val="384481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4446D9-CA4E-47F7-ADA0-1C514647DC66}"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71789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446D9-CA4E-47F7-ADA0-1C514647DC66}"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247422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446D9-CA4E-47F7-ADA0-1C514647DC66}"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7212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446D9-CA4E-47F7-ADA0-1C514647DC66}"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65057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4446D9-CA4E-47F7-ADA0-1C514647DC66}"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56002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4446D9-CA4E-47F7-ADA0-1C514647DC66}"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4653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4446D9-CA4E-47F7-ADA0-1C514647DC66}"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4413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4446D9-CA4E-47F7-ADA0-1C514647DC66}"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18707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446D9-CA4E-47F7-ADA0-1C514647DC66}"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10131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34345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53322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446D9-CA4E-47F7-ADA0-1C514647DC66}" type="datetimeFigureOut">
              <a:rPr lang="en-US" smtClean="0"/>
              <a:t>2/15/2018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AFB72-7F70-47E4-82C4-DF1DEC0F985A}" type="slidenum">
              <a:rPr lang="en-US" smtClean="0"/>
              <a:t>‹#›</a:t>
            </a:fld>
            <a:endParaRPr lang="en-US"/>
          </a:p>
        </p:txBody>
      </p:sp>
    </p:spTree>
    <p:extLst>
      <p:ext uri="{BB962C8B-B14F-4D97-AF65-F5344CB8AC3E}">
        <p14:creationId xmlns:p14="http://schemas.microsoft.com/office/powerpoint/2010/main" val="426232293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15.png"/><Relationship Id="rId12" Type="http://schemas.openxmlformats.org/officeDocument/2006/relationships/image" Target="../media/image26.png"/><Relationship Id="rId17" Type="http://schemas.openxmlformats.org/officeDocument/2006/relationships/image" Target="../media/image20.jpeg"/><Relationship Id="rId2" Type="http://schemas.openxmlformats.org/officeDocument/2006/relationships/notesSlide" Target="../notesSlides/notesSlide6.xml"/><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5.png"/><Relationship Id="rId5" Type="http://schemas.openxmlformats.org/officeDocument/2006/relationships/image" Target="../media/image16.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18.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15.png"/><Relationship Id="rId12" Type="http://schemas.openxmlformats.org/officeDocument/2006/relationships/image" Target="../media/image26.png"/><Relationship Id="rId17" Type="http://schemas.openxmlformats.org/officeDocument/2006/relationships/image" Target="../media/image20.jpeg"/><Relationship Id="rId2" Type="http://schemas.openxmlformats.org/officeDocument/2006/relationships/notesSlide" Target="../notesSlides/notesSlide7.xml"/><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5.png"/><Relationship Id="rId5" Type="http://schemas.openxmlformats.org/officeDocument/2006/relationships/image" Target="../media/image16.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18.png"/><Relationship Id="rId1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png"/><Relationship Id="rId18"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8.png"/><Relationship Id="rId17" Type="http://schemas.openxmlformats.org/officeDocument/2006/relationships/image" Target="../media/image27.png"/><Relationship Id="rId2" Type="http://schemas.openxmlformats.org/officeDocument/2006/relationships/notesSlide" Target="../notesSlides/notesSlide8.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17.png"/><Relationship Id="rId5" Type="http://schemas.openxmlformats.org/officeDocument/2006/relationships/image" Target="../media/image33.png"/><Relationship Id="rId1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20.jpe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png"/><Relationship Id="rId18"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8.png"/><Relationship Id="rId17" Type="http://schemas.openxmlformats.org/officeDocument/2006/relationships/image" Target="../media/image27.png"/><Relationship Id="rId2" Type="http://schemas.openxmlformats.org/officeDocument/2006/relationships/notesSlide" Target="../notesSlides/notesSlide9.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17.png"/><Relationship Id="rId5" Type="http://schemas.openxmlformats.org/officeDocument/2006/relationships/image" Target="../media/image33.png"/><Relationship Id="rId1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Figures for </a:t>
            </a:r>
            <a:br>
              <a:rPr lang="en-US" dirty="0"/>
            </a:br>
            <a:r>
              <a:rPr lang="en-US" sz="2800" dirty="0"/>
              <a:t>“OPEN SOURCE AUDITS IN M&amp;A TRANSACTIONS”</a:t>
            </a:r>
            <a:endParaRPr lang="en-US" dirty="0"/>
          </a:p>
        </p:txBody>
      </p:sp>
      <p:sp>
        <p:nvSpPr>
          <p:cNvPr id="3" name="Subtitle 2"/>
          <p:cNvSpPr>
            <a:spLocks noGrp="1"/>
          </p:cNvSpPr>
          <p:nvPr>
            <p:ph type="subTitle" idx="1"/>
          </p:nvPr>
        </p:nvSpPr>
        <p:spPr/>
        <p:txBody>
          <a:bodyPr/>
          <a:lstStyle/>
          <a:p>
            <a:endParaRPr lang="en-US" dirty="0"/>
          </a:p>
          <a:p>
            <a:r>
              <a:rPr lang="en-US" dirty="0"/>
              <a:t>Ibrahim Haddad</a:t>
            </a:r>
          </a:p>
        </p:txBody>
      </p:sp>
    </p:spTree>
    <p:extLst>
      <p:ext uri="{BB962C8B-B14F-4D97-AF65-F5344CB8AC3E}">
        <p14:creationId xmlns:p14="http://schemas.microsoft.com/office/powerpoint/2010/main" val="188701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22894" y="1148862"/>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68710"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200000">
            <a:off x="2466374" y="3217206"/>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p:cNvCxnSpPr>
          <p:nvPr/>
        </p:nvCxnSpPr>
        <p:spPr>
          <a:xfrm>
            <a:off x="2463461" y="3487103"/>
            <a:ext cx="0" cy="17202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58" name="TextBox 57"/>
          <p:cNvSpPr txBox="1"/>
          <p:nvPr/>
        </p:nvSpPr>
        <p:spPr>
          <a:xfrm>
            <a:off x="5798401" y="1445670"/>
            <a:ext cx="2873914" cy="101566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クラウドサーバーへのアップロードもしくは、監査人を招き実地作業によりソースコードを監査人に渡します（実地の場合、スキャン実施にローカルサーバの準備が必要となります）。</a:t>
            </a:r>
            <a:endParaRPr lang="sv-SE" sz="1200" dirty="0">
              <a:latin typeface="HGPｺﾞｼｯｸM" panose="020B0600000000000000" pitchFamily="50" charset="-128"/>
              <a:ea typeface="HGPｺﾞｼｯｸM" panose="020B0600000000000000" pitchFamily="50" charset="-128"/>
            </a:endParaRPr>
          </a:p>
        </p:txBody>
      </p:sp>
      <p:sp>
        <p:nvSpPr>
          <p:cNvPr id="59" name="TextBox 58"/>
          <p:cNvSpPr txBox="1"/>
          <p:nvPr/>
        </p:nvSpPr>
        <p:spPr>
          <a:xfrm>
            <a:off x="5998816" y="1224552"/>
            <a:ext cx="2617261"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監査人へのコードの送付</a:t>
            </a:r>
            <a:endParaRPr lang="sv-SE" sz="1400" dirty="0">
              <a:latin typeface="HGPｺﾞｼｯｸM" panose="020B0600000000000000" pitchFamily="50" charset="-128"/>
              <a:ea typeface="HGPｺﾞｼｯｸM" panose="020B0600000000000000" pitchFamily="50" charset="-128"/>
            </a:endParaRPr>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監査の実行</a:t>
            </a:r>
            <a:endParaRPr lang="sv-SE" sz="1400" dirty="0">
              <a:latin typeface="HGPｺﾞｼｯｸM" panose="020B0600000000000000" pitchFamily="50" charset="-128"/>
              <a:ea typeface="HGPｺﾞｼｯｸM" panose="020B0600000000000000" pitchFamily="50" charset="-128"/>
            </a:endParaRPr>
          </a:p>
        </p:txBody>
      </p:sp>
      <p:sp>
        <p:nvSpPr>
          <p:cNvPr id="64" name="TextBox 63"/>
          <p:cNvSpPr txBox="1"/>
          <p:nvPr/>
        </p:nvSpPr>
        <p:spPr>
          <a:xfrm>
            <a:off x="5759364" y="3467762"/>
            <a:ext cx="3173660"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監査人はコードベースに対し監査を実施します。彼らは、オープンソースで</a:t>
            </a:r>
            <a:r>
              <a:rPr lang="ja-JP" altLang="en-US" sz="1200" dirty="0">
                <a:solidFill>
                  <a:srgbClr val="FF0000"/>
                </a:solidFill>
                <a:latin typeface="HGPｺﾞｼｯｸM" panose="020B0600000000000000" pitchFamily="50" charset="-128"/>
                <a:ea typeface="HGPｺﾞｼｯｸM" panose="020B0600000000000000" pitchFamily="50" charset="-128"/>
              </a:rPr>
              <a:t>ないコ</a:t>
            </a:r>
            <a:r>
              <a:rPr lang="ja-JP" altLang="en-US" sz="1200" dirty="0">
                <a:latin typeface="HGPｺﾞｼｯｸM" panose="020B0600000000000000" pitchFamily="50" charset="-128"/>
                <a:ea typeface="HGPｺﾞｼｯｸM" panose="020B0600000000000000" pitchFamily="50" charset="-128"/>
              </a:rPr>
              <a:t>ンポーネントから、オープンソースのコンポーネント、スニペットの起源やライセンスを特定します</a:t>
            </a:r>
            <a:r>
              <a:rPr lang="en-US" altLang="ja-JP" sz="1200" dirty="0">
                <a:solidFill>
                  <a:srgbClr val="FF0000"/>
                </a:solidFill>
                <a:latin typeface="HGPｺﾞｼｯｸM" panose="020B0600000000000000" pitchFamily="50" charset="-128"/>
                <a:ea typeface="HGPｺﾞｼｯｸM" panose="020B0600000000000000" pitchFamily="50" charset="-128"/>
              </a:rPr>
              <a:t>* </a:t>
            </a:r>
            <a:r>
              <a:rPr lang="ja-JP" altLang="en-US" sz="1200" dirty="0" err="1">
                <a:latin typeface="HGPｺﾞｼｯｸM" panose="020B0600000000000000" pitchFamily="50" charset="-128"/>
                <a:ea typeface="HGPｺﾞｼｯｸM" panose="020B0600000000000000" pitchFamily="50" charset="-128"/>
              </a:rPr>
              <a:t>。</a:t>
            </a:r>
            <a:endParaRPr lang="sv-SE" sz="1200" dirty="0">
              <a:latin typeface="HGPｺﾞｼｯｸM" panose="020B0600000000000000" pitchFamily="50" charset="-128"/>
              <a:ea typeface="HGPｺﾞｼｯｸM" panose="020B0600000000000000" pitchFamily="50" charset="-128"/>
            </a:endParaRPr>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21" name="Rounded Rectangle 20"/>
          <p:cNvSpPr/>
          <p:nvPr/>
        </p:nvSpPr>
        <p:spPr>
          <a:xfrm>
            <a:off x="2021718" y="869547"/>
            <a:ext cx="738466"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solidFill>
                  <a:schemeClr val="dk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400" b="1" dirty="0">
              <a:solidFill>
                <a:schemeClr val="dk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061566" y="2890048"/>
            <a:ext cx="271762" cy="271762"/>
          </a:xfrm>
          <a:prstGeom prst="rect">
            <a:avLst/>
          </a:prstGeom>
        </p:spPr>
      </p:pic>
      <p:cxnSp>
        <p:nvCxnSpPr>
          <p:cNvPr id="39" name="Straight Connector 38"/>
          <p:cNvCxnSpPr>
            <a:cxnSpLocks/>
          </p:cNvCxnSpPr>
          <p:nvPr/>
        </p:nvCxnSpPr>
        <p:spPr>
          <a:xfrm flipH="1">
            <a:off x="2725707" y="5502285"/>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16845" y="5833683"/>
            <a:ext cx="2116178" cy="569387"/>
          </a:xfrm>
          <a:prstGeom prst="rect">
            <a:avLst/>
          </a:prstGeom>
          <a:noFill/>
          <a:ln w="12700">
            <a:solidFill>
              <a:schemeClr val="tx1">
                <a:lumMod val="50000"/>
                <a:lumOff val="50000"/>
              </a:schemeClr>
            </a:solidFill>
            <a:prstDash val="sysDash"/>
          </a:ln>
        </p:spPr>
        <p:txBody>
          <a:bodyPr wrap="square" rtlCol="0">
            <a:spAutoFit/>
          </a:bodyPr>
          <a:lstStyle/>
          <a:p>
            <a:r>
              <a:rPr lang="en-US" sz="110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en-US" sz="100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監査人によって対応できないものがあります。監査サービスプロバイダに確認ください。</a:t>
            </a:r>
            <a:endParaRPr 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9" name="Rounded Rectangle 48"/>
          <p:cNvSpPr/>
          <p:nvPr/>
        </p:nvSpPr>
        <p:spPr>
          <a:xfrm>
            <a:off x="5523415" y="5207381"/>
            <a:ext cx="602067"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400" b="1" dirty="0">
              <a:solidFill>
                <a:schemeClr val="dk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3" name="TextBox 39"/>
          <p:cNvSpPr txBox="1"/>
          <p:nvPr/>
        </p:nvSpPr>
        <p:spPr>
          <a:xfrm>
            <a:off x="2896935" y="1445670"/>
            <a:ext cx="2485216" cy="646331"/>
          </a:xfrm>
          <a:prstGeom prst="rect">
            <a:avLst/>
          </a:prstGeom>
          <a:noFill/>
        </p:spPr>
        <p:txBody>
          <a:bodyPr wrap="square" rtlCol="0">
            <a:spAutoFit/>
          </a:bodyPr>
          <a:lstStyle/>
          <a:p>
            <a:r>
              <a:rPr lang="ja-JP" altLang="en-US" sz="1200" dirty="0">
                <a:latin typeface="HGPｺﾞｼｯｸM" panose="020B0600000000000000" pitchFamily="50" charset="-128"/>
                <a:ea typeface="HGPｺﾞｼｯｸM" panose="020B0600000000000000" pitchFamily="50" charset="-128"/>
                <a:cs typeface="メイリオ" panose="020B0604030504040204" pitchFamily="50" charset="-128"/>
              </a:rPr>
              <a:t>プロジェクトをキックオフし、すべての関係組織の窓口担当を紹介し監査に関する詳細情報を伝えます。</a:t>
            </a:r>
            <a:endParaRPr lang="sv-SE" sz="12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4" name="TextBox 40"/>
          <p:cNvSpPr txBox="1"/>
          <p:nvPr/>
        </p:nvSpPr>
        <p:spPr>
          <a:xfrm>
            <a:off x="2906483" y="1224552"/>
            <a:ext cx="2397260" cy="307777"/>
          </a:xfrm>
          <a:prstGeom prst="rect">
            <a:avLst/>
          </a:prstGeom>
          <a:noFill/>
        </p:spPr>
        <p:txBody>
          <a:bodyPr wrap="square" rtlCol="0">
            <a:spAutoFit/>
          </a:bodyP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立ち上げ</a:t>
            </a:r>
            <a:r>
              <a:rPr lang="ja-JP" altLang="en-US" sz="1400" b="1"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時ミーティング</a:t>
            </a:r>
            <a:endParaRPr lang="sv-SE" sz="1400" b="1"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6" name="TextBox 72"/>
          <p:cNvSpPr txBox="1"/>
          <p:nvPr/>
        </p:nvSpPr>
        <p:spPr>
          <a:xfrm>
            <a:off x="2813983" y="5725783"/>
            <a:ext cx="2336229" cy="64633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正式に監査結果が将来の買収先へと提示するための最終的な場を開催し、質疑やりとりを実施します。</a:t>
            </a:r>
            <a:endParaRPr lang="sv-SE" sz="1200" dirty="0">
              <a:latin typeface="HGPｺﾞｼｯｸM" panose="020B0600000000000000" pitchFamily="50" charset="-128"/>
              <a:ea typeface="HGPｺﾞｼｯｸM" panose="020B0600000000000000" pitchFamily="50" charset="-128"/>
            </a:endParaRPr>
          </a:p>
        </p:txBody>
      </p:sp>
      <p:sp>
        <p:nvSpPr>
          <p:cNvPr id="50" name="TextBox 73"/>
          <p:cNvSpPr txBox="1"/>
          <p:nvPr/>
        </p:nvSpPr>
        <p:spPr>
          <a:xfrm>
            <a:off x="3130946" y="5525162"/>
            <a:ext cx="1707022" cy="523220"/>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最終的な</a:t>
            </a:r>
            <a:r>
              <a:rPr lang="ja-JP" altLang="en-US" sz="1400" dirty="0">
                <a:solidFill>
                  <a:srgbClr val="FF0000"/>
                </a:solidFill>
                <a:latin typeface="HGPｺﾞｼｯｸM" panose="020B0600000000000000" pitchFamily="50" charset="-128"/>
                <a:ea typeface="HGPｺﾞｼｯｸM" panose="020B0600000000000000" pitchFamily="50" charset="-128"/>
              </a:rPr>
              <a:t>ミーティン</a:t>
            </a:r>
            <a:r>
              <a:rPr lang="ja-JP" altLang="en-US" sz="1400" dirty="0">
                <a:latin typeface="HGPｺﾞｼｯｸM" panose="020B0600000000000000" pitchFamily="50" charset="-128"/>
                <a:ea typeface="HGPｺﾞｼｯｸM" panose="020B0600000000000000" pitchFamily="50" charset="-128"/>
              </a:rPr>
              <a:t>グ</a:t>
            </a:r>
            <a:endParaRPr lang="sv-SE" sz="1400" dirty="0">
              <a:latin typeface="HGPｺﾞｼｯｸM" panose="020B0600000000000000" pitchFamily="50" charset="-128"/>
              <a:ea typeface="HGPｺﾞｼｯｸM" panose="020B0600000000000000" pitchFamily="50" charset="-128"/>
            </a:endParaRPr>
          </a:p>
        </p:txBody>
      </p:sp>
      <p:sp>
        <p:nvSpPr>
          <p:cNvPr id="55" name="TextBox 78"/>
          <p:cNvSpPr txBox="1"/>
          <p:nvPr/>
        </p:nvSpPr>
        <p:spPr>
          <a:xfrm>
            <a:off x="2866861" y="3467762"/>
            <a:ext cx="2527676"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対象企業とのレビュー後、将来の買収企業に対し、最終的なレポートが部品表（</a:t>
            </a:r>
            <a:r>
              <a:rPr lang="en-US" altLang="ja-JP" sz="1200" dirty="0">
                <a:latin typeface="HGPｺﾞｼｯｸM" panose="020B0600000000000000" pitchFamily="50" charset="-128"/>
                <a:ea typeface="HGPｺﾞｼｯｸM" panose="020B0600000000000000" pitchFamily="50" charset="-128"/>
              </a:rPr>
              <a:t>Bill of Materials</a:t>
            </a:r>
            <a:r>
              <a:rPr lang="ja-JP" altLang="en-US" sz="1200" dirty="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SPDX</a:t>
            </a:r>
            <a:r>
              <a:rPr lang="ja-JP" altLang="en-US" sz="1200" dirty="0" err="1">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エグゼクティブサマリと併せ送付されます。</a:t>
            </a:r>
            <a:endParaRPr lang="sv-SE" sz="1200" dirty="0">
              <a:latin typeface="HGPｺﾞｼｯｸM" panose="020B0600000000000000" pitchFamily="50" charset="-128"/>
              <a:ea typeface="HGPｺﾞｼｯｸM" panose="020B0600000000000000" pitchFamily="50" charset="-128"/>
            </a:endParaRPr>
          </a:p>
        </p:txBody>
      </p:sp>
      <p:sp>
        <p:nvSpPr>
          <p:cNvPr id="56" name="TextBox 79"/>
          <p:cNvSpPr txBox="1"/>
          <p:nvPr/>
        </p:nvSpPr>
        <p:spPr>
          <a:xfrm>
            <a:off x="2800335" y="3241240"/>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レポートの送付</a:t>
            </a:r>
            <a:endParaRPr lang="sv-SE" sz="1400" dirty="0">
              <a:latin typeface="HGPｺﾞｼｯｸM" panose="020B0600000000000000" pitchFamily="50" charset="-128"/>
              <a:ea typeface="HGPｺﾞｼｯｸM" panose="020B0600000000000000" pitchFamily="50" charset="-128"/>
            </a:endParaRPr>
          </a:p>
        </p:txBody>
      </p:sp>
      <p:sp>
        <p:nvSpPr>
          <p:cNvPr id="51" name="Arc 22"/>
          <p:cNvSpPr>
            <a:spLocks noChangeAspect="1"/>
          </p:cNvSpPr>
          <p:nvPr/>
        </p:nvSpPr>
        <p:spPr>
          <a:xfrm rot="16200000" flipH="1">
            <a:off x="2464344" y="4889415"/>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テキスト ボックス 40"/>
          <p:cNvSpPr txBox="1"/>
          <p:nvPr/>
        </p:nvSpPr>
        <p:spPr>
          <a:xfrm>
            <a:off x="152400" y="499987"/>
            <a:ext cx="569387" cy="369332"/>
          </a:xfrm>
          <a:prstGeom prst="rect">
            <a:avLst/>
          </a:prstGeom>
          <a:noFill/>
        </p:spPr>
        <p:txBody>
          <a:bodyPr wrap="none" rtlCol="0">
            <a:spAutoFit/>
          </a:bodyPr>
          <a:lstStyle/>
          <a:p>
            <a:r>
              <a:rPr kumimoji="1" lang="en-US" altLang="ja-JP" dirty="0"/>
              <a:t>Fig5</a:t>
            </a:r>
          </a:p>
        </p:txBody>
      </p:sp>
    </p:spTree>
    <p:extLst>
      <p:ext uri="{BB962C8B-B14F-4D97-AF65-F5344CB8AC3E}">
        <p14:creationId xmlns:p14="http://schemas.microsoft.com/office/powerpoint/2010/main" val="83040715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13490"/>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21136"/>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51361"/>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83576"/>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81269"/>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291475"/>
            <a:ext cx="2485216" cy="830997"/>
          </a:xfrm>
          <a:prstGeom prst="rect">
            <a:avLst/>
          </a:prstGeom>
          <a:noFill/>
        </p:spPr>
        <p:txBody>
          <a:bodyPr wrap="square" rtlCol="0">
            <a:spAutoFit/>
          </a:bodyPr>
          <a:lstStyle/>
          <a:p>
            <a:r>
              <a:rPr lang="en-US" sz="1200" dirty="0"/>
              <a:t>A call kicks off the project, introduce contact persons from all parties and communicate relevant details of the audit.</a:t>
            </a:r>
            <a:endParaRPr lang="sv-SE" sz="1200" dirty="0"/>
          </a:p>
        </p:txBody>
      </p:sp>
      <p:sp>
        <p:nvSpPr>
          <p:cNvPr id="41" name="TextBox 40"/>
          <p:cNvSpPr txBox="1"/>
          <p:nvPr/>
        </p:nvSpPr>
        <p:spPr>
          <a:xfrm>
            <a:off x="3693883" y="1101355"/>
            <a:ext cx="2397260" cy="292388"/>
          </a:xfrm>
          <a:prstGeom prst="rect">
            <a:avLst/>
          </a:prstGeom>
          <a:noFill/>
        </p:spPr>
        <p:txBody>
          <a:bodyPr wrap="square" rtlCol="0">
            <a:spAutoFit/>
          </a:bodyPr>
          <a:lstStyle/>
          <a:p>
            <a:pPr algn="ctr"/>
            <a:r>
              <a:rPr lang="sv-SE" sz="1300" b="1" dirty="0"/>
              <a:t>Initial Meeting or Call</a:t>
            </a:r>
          </a:p>
        </p:txBody>
      </p:sp>
      <p:sp>
        <p:nvSpPr>
          <p:cNvPr id="49" name="TextBox 48"/>
          <p:cNvSpPr txBox="1"/>
          <p:nvPr/>
        </p:nvSpPr>
        <p:spPr>
          <a:xfrm>
            <a:off x="6546039" y="1275756"/>
            <a:ext cx="2712553" cy="830997"/>
          </a:xfrm>
          <a:prstGeom prst="rect">
            <a:avLst/>
          </a:prstGeom>
          <a:noFill/>
        </p:spPr>
        <p:txBody>
          <a:bodyPr wrap="square" rtlCol="0">
            <a:spAutoFit/>
          </a:bodyPr>
          <a:lstStyle/>
          <a:p>
            <a:r>
              <a:rPr lang="en-US" sz="1200" dirty="0"/>
              <a:t>The Command Line Interface is sent to the target company with installation and execution instructions to collect digital signatures</a:t>
            </a:r>
            <a:r>
              <a:rPr lang="en-US" sz="1200" i="1" dirty="0">
                <a:solidFill>
                  <a:srgbClr val="FF0000"/>
                </a:solidFill>
              </a:rPr>
              <a:t>*</a:t>
            </a:r>
            <a:r>
              <a:rPr lang="en-US" sz="1200" dirty="0"/>
              <a:t> of their software.</a:t>
            </a:r>
            <a:endParaRPr lang="sv-SE" sz="1200" dirty="0"/>
          </a:p>
        </p:txBody>
      </p:sp>
      <p:sp>
        <p:nvSpPr>
          <p:cNvPr id="50" name="TextBox 49"/>
          <p:cNvSpPr txBox="1"/>
          <p:nvPr/>
        </p:nvSpPr>
        <p:spPr>
          <a:xfrm>
            <a:off x="6669642" y="1101355"/>
            <a:ext cx="2397260" cy="292388"/>
          </a:xfrm>
          <a:prstGeom prst="rect">
            <a:avLst/>
          </a:prstGeom>
          <a:noFill/>
        </p:spPr>
        <p:txBody>
          <a:bodyPr wrap="square" rtlCol="0">
            <a:spAutoFit/>
          </a:bodyPr>
          <a:lstStyle/>
          <a:p>
            <a:pPr algn="ctr"/>
            <a:r>
              <a:rPr lang="sv-SE" sz="1300" b="1" dirty="0"/>
              <a:t>Fingerprint Collector Tool</a:t>
            </a:r>
          </a:p>
        </p:txBody>
      </p:sp>
      <p:sp>
        <p:nvSpPr>
          <p:cNvPr id="58" name="TextBox 57"/>
          <p:cNvSpPr txBox="1"/>
          <p:nvPr/>
        </p:nvSpPr>
        <p:spPr>
          <a:xfrm>
            <a:off x="1474789" y="3402762"/>
            <a:ext cx="2473462" cy="830997"/>
          </a:xfrm>
          <a:prstGeom prst="rect">
            <a:avLst/>
          </a:prstGeom>
          <a:noFill/>
        </p:spPr>
        <p:txBody>
          <a:bodyPr wrap="square" rtlCol="0">
            <a:spAutoFit/>
          </a:bodyPr>
          <a:lstStyle/>
          <a:p>
            <a:r>
              <a:rPr lang="en-US" sz="1200" dirty="0"/>
              <a:t>FOSSID AB engineers audit the target software without having access to the source code and using only the digital signatures.</a:t>
            </a:r>
            <a:endParaRPr lang="sv-SE" sz="1200" dirty="0"/>
          </a:p>
        </p:txBody>
      </p:sp>
      <p:sp>
        <p:nvSpPr>
          <p:cNvPr id="59" name="TextBox 58"/>
          <p:cNvSpPr txBox="1"/>
          <p:nvPr/>
        </p:nvSpPr>
        <p:spPr>
          <a:xfrm>
            <a:off x="1404889" y="3188951"/>
            <a:ext cx="2397260" cy="292388"/>
          </a:xfrm>
          <a:prstGeom prst="rect">
            <a:avLst/>
          </a:prstGeom>
          <a:noFill/>
        </p:spPr>
        <p:txBody>
          <a:bodyPr wrap="square" rtlCol="0">
            <a:spAutoFit/>
          </a:bodyPr>
          <a:lstStyle/>
          <a:p>
            <a:pPr algn="ctr"/>
            <a:r>
              <a:rPr lang="sv-SE" sz="1300" b="1" dirty="0"/>
              <a:t>Blind Audit</a:t>
            </a:r>
          </a:p>
        </p:txBody>
      </p:sp>
      <p:sp>
        <p:nvSpPr>
          <p:cNvPr id="60" name="TextBox 59"/>
          <p:cNvSpPr txBox="1"/>
          <p:nvPr/>
        </p:nvSpPr>
        <p:spPr>
          <a:xfrm>
            <a:off x="4213301" y="3397307"/>
            <a:ext cx="2593264" cy="830997"/>
          </a:xfrm>
          <a:prstGeom prst="rect">
            <a:avLst/>
          </a:prstGeom>
          <a:noFill/>
        </p:spPr>
        <p:txBody>
          <a:bodyPr wrap="square" rtlCol="0">
            <a:spAutoFit/>
          </a:bodyPr>
          <a:lstStyle/>
          <a:p>
            <a:r>
              <a:rPr lang="en-US" sz="1200" dirty="0"/>
              <a:t>FOSSID AB will use the collection of digital signature to search their open source database looking for matches to open source files and snippets.</a:t>
            </a:r>
            <a:endParaRPr lang="sv-SE" sz="1200" dirty="0"/>
          </a:p>
        </p:txBody>
      </p:sp>
      <p:sp>
        <p:nvSpPr>
          <p:cNvPr id="61" name="TextBox 60"/>
          <p:cNvSpPr txBox="1"/>
          <p:nvPr/>
        </p:nvSpPr>
        <p:spPr>
          <a:xfrm>
            <a:off x="4229032" y="3193739"/>
            <a:ext cx="2397260" cy="292388"/>
          </a:xfrm>
          <a:prstGeom prst="rect">
            <a:avLst/>
          </a:prstGeom>
          <a:noFill/>
        </p:spPr>
        <p:txBody>
          <a:bodyPr wrap="square" rtlCol="0">
            <a:spAutoFit/>
          </a:bodyPr>
          <a:lstStyle/>
          <a:p>
            <a:pPr algn="ctr"/>
            <a:r>
              <a:rPr lang="sv-SE" sz="1300" b="1" dirty="0"/>
              <a:t>Knowledge Base Comparison</a:t>
            </a:r>
          </a:p>
        </p:txBody>
      </p:sp>
      <p:sp>
        <p:nvSpPr>
          <p:cNvPr id="62" name="TextBox 61"/>
          <p:cNvSpPr txBox="1"/>
          <p:nvPr/>
        </p:nvSpPr>
        <p:spPr>
          <a:xfrm>
            <a:off x="7177825" y="3396270"/>
            <a:ext cx="2360073" cy="830997"/>
          </a:xfrm>
          <a:prstGeom prst="rect">
            <a:avLst/>
          </a:prstGeom>
          <a:noFill/>
        </p:spPr>
        <p:txBody>
          <a:bodyPr wrap="square" rtlCol="0">
            <a:spAutoFit/>
          </a:bodyPr>
          <a:lstStyle/>
          <a:p>
            <a:r>
              <a:rPr lang="en-US" sz="1200" dirty="0"/>
              <a:t>The collection of digital signatures is transferred securely over SSH to a dedicated server in FOSSID’s datacenter.</a:t>
            </a:r>
            <a:endParaRPr lang="sv-SE" sz="1200" dirty="0"/>
          </a:p>
        </p:txBody>
      </p:sp>
      <p:sp>
        <p:nvSpPr>
          <p:cNvPr id="63" name="TextBox 62"/>
          <p:cNvSpPr txBox="1"/>
          <p:nvPr/>
        </p:nvSpPr>
        <p:spPr>
          <a:xfrm>
            <a:off x="7159232" y="3189419"/>
            <a:ext cx="2397260" cy="292388"/>
          </a:xfrm>
          <a:prstGeom prst="rect">
            <a:avLst/>
          </a:prstGeom>
          <a:noFill/>
        </p:spPr>
        <p:txBody>
          <a:bodyPr wrap="square" rtlCol="0">
            <a:spAutoFit/>
          </a:bodyPr>
          <a:lstStyle/>
          <a:p>
            <a:pPr algn="ctr"/>
            <a:r>
              <a:rPr lang="sv-SE" sz="1300" b="1" dirty="0"/>
              <a:t>Secure Transfer</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40725"/>
            <a:ext cx="2452993" cy="830997"/>
          </a:xfrm>
          <a:prstGeom prst="rect">
            <a:avLst/>
          </a:prstGeom>
          <a:noFill/>
        </p:spPr>
        <p:txBody>
          <a:bodyPr wrap="square" rtlCol="0">
            <a:spAutoFit/>
          </a:bodyPr>
          <a:lstStyle/>
          <a:p>
            <a:r>
              <a:rPr lang="en-US" sz="1200" dirty="0"/>
              <a:t>Once the audit is completed, reports are sent to the target company for review before they are shared with the potential acquirer.</a:t>
            </a:r>
            <a:endParaRPr lang="sv-SE" sz="1200" dirty="0"/>
          </a:p>
        </p:txBody>
      </p:sp>
      <p:sp>
        <p:nvSpPr>
          <p:cNvPr id="72" name="TextBox 71"/>
          <p:cNvSpPr txBox="1"/>
          <p:nvPr/>
        </p:nvSpPr>
        <p:spPr>
          <a:xfrm>
            <a:off x="1398481" y="5286990"/>
            <a:ext cx="2397260" cy="292388"/>
          </a:xfrm>
          <a:prstGeom prst="rect">
            <a:avLst/>
          </a:prstGeom>
          <a:noFill/>
        </p:spPr>
        <p:txBody>
          <a:bodyPr wrap="square" rtlCol="0">
            <a:spAutoFit/>
          </a:bodyPr>
          <a:lstStyle/>
          <a:p>
            <a:pPr algn="ctr"/>
            <a:r>
              <a:rPr lang="sv-SE" sz="1300" b="1" dirty="0"/>
              <a:t>Approval Request</a:t>
            </a:r>
          </a:p>
        </p:txBody>
      </p:sp>
      <p:sp>
        <p:nvSpPr>
          <p:cNvPr id="73" name="TextBox 72"/>
          <p:cNvSpPr txBox="1"/>
          <p:nvPr/>
        </p:nvSpPr>
        <p:spPr>
          <a:xfrm>
            <a:off x="7236098" y="5540724"/>
            <a:ext cx="2277107" cy="646331"/>
          </a:xfrm>
          <a:prstGeom prst="rect">
            <a:avLst/>
          </a:prstGeom>
          <a:noFill/>
        </p:spPr>
        <p:txBody>
          <a:bodyPr wrap="square" rtlCol="0">
            <a:spAutoFit/>
          </a:bodyPr>
          <a:lstStyle/>
          <a:p>
            <a:r>
              <a:rPr lang="en-US" sz="1200" dirty="0"/>
              <a:t>A final call takes place to present the audit results to the potential buyer and address any questions.</a:t>
            </a:r>
            <a:endParaRPr lang="sv-SE" sz="1200" dirty="0"/>
          </a:p>
        </p:txBody>
      </p:sp>
      <p:sp>
        <p:nvSpPr>
          <p:cNvPr id="74" name="TextBox 73"/>
          <p:cNvSpPr txBox="1"/>
          <p:nvPr/>
        </p:nvSpPr>
        <p:spPr>
          <a:xfrm>
            <a:off x="7507587" y="5303899"/>
            <a:ext cx="1707022" cy="292388"/>
          </a:xfrm>
          <a:prstGeom prst="rect">
            <a:avLst/>
          </a:prstGeom>
          <a:noFill/>
        </p:spPr>
        <p:txBody>
          <a:bodyPr wrap="square" rtlCol="0">
            <a:spAutoFit/>
          </a:bodyPr>
          <a:lstStyle/>
          <a:p>
            <a:pPr algn="ctr"/>
            <a:r>
              <a:rPr lang="sv-SE" sz="1300" b="1" dirty="0"/>
              <a:t>Final call</a:t>
            </a:r>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40725"/>
            <a:ext cx="2527676" cy="1015663"/>
          </a:xfrm>
          <a:prstGeom prst="rect">
            <a:avLst/>
          </a:prstGeom>
          <a:noFill/>
        </p:spPr>
        <p:txBody>
          <a:bodyPr wrap="square" rtlCol="0">
            <a:spAutoFit/>
          </a:bodyPr>
          <a:lstStyle/>
          <a:p>
            <a:r>
              <a:rPr lang="en-US" sz="1200" dirty="0"/>
              <a:t>After the review with target company, final reports are delivered to the potential buyer, including the Bill of Materials, SPDX, and the executive summary.</a:t>
            </a:r>
            <a:endParaRPr lang="sv-SE" sz="1200" dirty="0"/>
          </a:p>
        </p:txBody>
      </p:sp>
      <p:sp>
        <p:nvSpPr>
          <p:cNvPr id="80" name="TextBox 79"/>
          <p:cNvSpPr txBox="1"/>
          <p:nvPr/>
        </p:nvSpPr>
        <p:spPr>
          <a:xfrm>
            <a:off x="4317289" y="5286990"/>
            <a:ext cx="2397260" cy="292388"/>
          </a:xfrm>
          <a:prstGeom prst="rect">
            <a:avLst/>
          </a:prstGeom>
          <a:noFill/>
        </p:spPr>
        <p:txBody>
          <a:bodyPr wrap="square" rtlCol="0">
            <a:spAutoFit/>
          </a:bodyPr>
          <a:lstStyle/>
          <a:p>
            <a:pPr algn="ctr"/>
            <a:r>
              <a:rPr lang="sv-SE" sz="1300" b="1" dirty="0"/>
              <a:t>Delivery of Reports</a:t>
            </a:r>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a:t>Fig6</a:t>
            </a:r>
            <a:endParaRPr kumimoji="1" lang="ja-JP" altLang="en-US" dirty="0"/>
          </a:p>
        </p:txBody>
      </p:sp>
    </p:spTree>
    <p:extLst>
      <p:ext uri="{BB962C8B-B14F-4D97-AF65-F5344CB8AC3E}">
        <p14:creationId xmlns:p14="http://schemas.microsoft.com/office/powerpoint/2010/main" val="284693806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62179" y="1102857"/>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06388"/>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299741" y="4672007"/>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86449"/>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flipH="1">
            <a:off x="1294869" y="3458761"/>
            <a:ext cx="0" cy="154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377900"/>
            <a:ext cx="2485216" cy="646331"/>
          </a:xfrm>
          <a:prstGeom prst="rect">
            <a:avLst/>
          </a:prstGeom>
          <a:noFill/>
        </p:spPr>
        <p:txBody>
          <a:bodyPr wrap="square" rtlCol="0">
            <a:spAutoFit/>
          </a:bodyPr>
          <a:lstStyle/>
          <a:p>
            <a:r>
              <a:rPr lang="ja-JP" altLang="en-US" sz="1200" dirty="0">
                <a:latin typeface="HGPｺﾞｼｯｸM" panose="020B0600000000000000" pitchFamily="50" charset="-128"/>
                <a:ea typeface="HGPｺﾞｼｯｸM" panose="020B0600000000000000" pitchFamily="50" charset="-128"/>
                <a:cs typeface="メイリオ" panose="020B0604030504040204" pitchFamily="50" charset="-128"/>
              </a:rPr>
              <a:t>プロジェクトをキックオフし、すべての関係組織の窓口担当を紹介し監査に関する詳細情報を伝えます。</a:t>
            </a:r>
            <a:endParaRPr lang="sv-SE" sz="12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1" name="TextBox 40"/>
          <p:cNvSpPr txBox="1"/>
          <p:nvPr/>
        </p:nvSpPr>
        <p:spPr>
          <a:xfrm>
            <a:off x="3693883" y="1136980"/>
            <a:ext cx="2397260" cy="307777"/>
          </a:xfrm>
          <a:prstGeom prst="rect">
            <a:avLst/>
          </a:prstGeom>
          <a:noFill/>
        </p:spPr>
        <p:txBody>
          <a:bodyPr wrap="square" rtlCol="0">
            <a:spAutoFit/>
          </a:bodyP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立ち上げ時</a:t>
            </a:r>
            <a:r>
              <a:rPr lang="ja-JP" altLang="en-US" sz="1400" b="1"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ミーティング</a:t>
            </a:r>
            <a:endParaRPr lang="sv-SE" sz="1400" b="1"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9" name="TextBox 48"/>
          <p:cNvSpPr txBox="1"/>
          <p:nvPr/>
        </p:nvSpPr>
        <p:spPr>
          <a:xfrm>
            <a:off x="6546039" y="1362181"/>
            <a:ext cx="2712553"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ソフトウェアの電子署名</a:t>
            </a:r>
            <a:r>
              <a:rPr lang="en-US" altLang="ja-JP" sz="1200" dirty="0">
                <a:solidFill>
                  <a:srgbClr val="FF0000"/>
                </a:solidFill>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を収集するためにコマンドライン インターフェースがインストール方法と実行方法の説明と共に買収対象企業に送られます。</a:t>
            </a:r>
            <a:endParaRPr lang="sv-SE" sz="1200" dirty="0">
              <a:latin typeface="HGPｺﾞｼｯｸM" panose="020B0600000000000000" pitchFamily="50" charset="-128"/>
              <a:ea typeface="HGPｺﾞｼｯｸM" panose="020B0600000000000000" pitchFamily="50" charset="-128"/>
            </a:endParaRPr>
          </a:p>
        </p:txBody>
      </p:sp>
      <p:sp>
        <p:nvSpPr>
          <p:cNvPr id="50" name="TextBox 49"/>
          <p:cNvSpPr txBox="1"/>
          <p:nvPr/>
        </p:nvSpPr>
        <p:spPr>
          <a:xfrm>
            <a:off x="6669642" y="1136980"/>
            <a:ext cx="2397260" cy="307777"/>
          </a:xfrm>
          <a:prstGeom prst="rect">
            <a:avLst/>
          </a:prstGeom>
          <a:noFill/>
        </p:spPr>
        <p:txBody>
          <a:bodyPr wrap="square" rtlCol="0">
            <a:spAutoFit/>
          </a:bodyP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フィンガープリント収集ツール</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8" name="TextBox 57"/>
          <p:cNvSpPr txBox="1"/>
          <p:nvPr/>
        </p:nvSpPr>
        <p:spPr>
          <a:xfrm>
            <a:off x="1474789" y="3477312"/>
            <a:ext cx="2473462" cy="64633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a:latin typeface="HGPｺﾞｼｯｸM" panose="020B0600000000000000" pitchFamily="50" charset="-128"/>
                <a:ea typeface="HGPｺﾞｼｯｸM" panose="020B0600000000000000" pitchFamily="50" charset="-128"/>
              </a:rPr>
              <a:t>FOSSID AB</a:t>
            </a:r>
            <a:r>
              <a:rPr lang="ja-JP" altLang="en-US" sz="1200" dirty="0">
                <a:latin typeface="HGPｺﾞｼｯｸM" panose="020B0600000000000000" pitchFamily="50" charset="-128"/>
                <a:ea typeface="HGPｺﾞｼｯｸM" panose="020B0600000000000000" pitchFamily="50" charset="-128"/>
              </a:rPr>
              <a:t>社の技術者がソースコードにアクセスせず、電子署名だけで対象となるソフトウェアを監査します。</a:t>
            </a:r>
            <a:endParaRPr lang="sv-SE" sz="1200" dirty="0">
              <a:latin typeface="HGPｺﾞｼｯｸM" panose="020B0600000000000000" pitchFamily="50" charset="-128"/>
              <a:ea typeface="HGPｺﾞｼｯｸM" panose="020B0600000000000000" pitchFamily="50" charset="-128"/>
            </a:endParaRPr>
          </a:p>
        </p:txBody>
      </p:sp>
      <p:sp>
        <p:nvSpPr>
          <p:cNvPr id="59" name="TextBox 58"/>
          <p:cNvSpPr txBox="1"/>
          <p:nvPr/>
        </p:nvSpPr>
        <p:spPr>
          <a:xfrm>
            <a:off x="1404889" y="3212701"/>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ブラインド監査</a:t>
            </a:r>
            <a:endParaRPr lang="sv-SE" sz="1400" dirty="0">
              <a:latin typeface="HGPｺﾞｼｯｸM" panose="020B0600000000000000" pitchFamily="50" charset="-128"/>
              <a:ea typeface="HGPｺﾞｼｯｸM" panose="020B0600000000000000" pitchFamily="50" charset="-128"/>
            </a:endParaRPr>
          </a:p>
        </p:txBody>
      </p:sp>
      <p:sp>
        <p:nvSpPr>
          <p:cNvPr id="60" name="TextBox 59"/>
          <p:cNvSpPr txBox="1"/>
          <p:nvPr/>
        </p:nvSpPr>
        <p:spPr>
          <a:xfrm>
            <a:off x="4213301" y="3471857"/>
            <a:ext cx="2593264" cy="101566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sv-SE" sz="1200" dirty="0">
                <a:latin typeface="HGPｺﾞｼｯｸM" panose="020B0600000000000000" pitchFamily="50" charset="-128"/>
                <a:ea typeface="HGPｺﾞｼｯｸM" panose="020B0600000000000000" pitchFamily="50" charset="-128"/>
              </a:rPr>
              <a:t>FOSSID</a:t>
            </a:r>
            <a:r>
              <a:rPr lang="ja-JP" altLang="en-US" sz="1200" dirty="0">
                <a:latin typeface="HGPｺﾞｼｯｸM" panose="020B0600000000000000" pitchFamily="50" charset="-128"/>
                <a:ea typeface="HGPｺﾞｼｯｸM" panose="020B0600000000000000" pitchFamily="50" charset="-128"/>
              </a:rPr>
              <a:t> </a:t>
            </a:r>
            <a:r>
              <a:rPr lang="en-US" altLang="ja-JP" sz="1200" dirty="0">
                <a:latin typeface="HGPｺﾞｼｯｸM" panose="020B0600000000000000" pitchFamily="50" charset="-128"/>
                <a:ea typeface="HGPｺﾞｼｯｸM" panose="020B0600000000000000" pitchFamily="50" charset="-128"/>
              </a:rPr>
              <a:t>AB</a:t>
            </a:r>
            <a:r>
              <a:rPr lang="ja-JP" altLang="en-US" sz="1200" dirty="0">
                <a:latin typeface="HGPｺﾞｼｯｸM" panose="020B0600000000000000" pitchFamily="50" charset="-128"/>
                <a:ea typeface="HGPｺﾞｼｯｸM" panose="020B0600000000000000" pitchFamily="50" charset="-128"/>
              </a:rPr>
              <a:t>社が収集した電子署名を使い彼らのオープンソースデータベースを検索し、オープンソースのファイルやスニペットと一致するものを探していきます。</a:t>
            </a:r>
            <a:endParaRPr lang="sv-SE" sz="1200" dirty="0">
              <a:latin typeface="HGPｺﾞｼｯｸM" panose="020B0600000000000000" pitchFamily="50" charset="-128"/>
              <a:ea typeface="HGPｺﾞｼｯｸM" panose="020B0600000000000000" pitchFamily="50" charset="-128"/>
            </a:endParaRPr>
          </a:p>
        </p:txBody>
      </p:sp>
      <p:sp>
        <p:nvSpPr>
          <p:cNvPr id="61" name="TextBox 60"/>
          <p:cNvSpPr txBox="1"/>
          <p:nvPr/>
        </p:nvSpPr>
        <p:spPr>
          <a:xfrm>
            <a:off x="4229032" y="3217489"/>
            <a:ext cx="2397260" cy="307777"/>
          </a:xfrm>
          <a:prstGeom prst="rect">
            <a:avLst/>
          </a:prstGeom>
          <a:noFill/>
        </p:spPr>
        <p:txBody>
          <a:bodyPr wrap="square" rtlCol="0">
            <a:spAutoFit/>
          </a:bodyP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ナレッジベースの比較</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2" name="TextBox 61"/>
          <p:cNvSpPr txBox="1"/>
          <p:nvPr/>
        </p:nvSpPr>
        <p:spPr>
          <a:xfrm>
            <a:off x="7177825" y="3470820"/>
            <a:ext cx="2360073" cy="64633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収集された電子署名が</a:t>
            </a:r>
            <a:r>
              <a:rPr lang="en-US" altLang="ja-JP" sz="1200" dirty="0">
                <a:latin typeface="HGPｺﾞｼｯｸM" panose="020B0600000000000000" pitchFamily="50" charset="-128"/>
                <a:ea typeface="HGPｺﾞｼｯｸM" panose="020B0600000000000000" pitchFamily="50" charset="-128"/>
              </a:rPr>
              <a:t>FOSSID</a:t>
            </a:r>
            <a:r>
              <a:rPr lang="ja-JP" altLang="en-US" sz="1200" dirty="0">
                <a:latin typeface="HGPｺﾞｼｯｸM" panose="020B0600000000000000" pitchFamily="50" charset="-128"/>
                <a:ea typeface="HGPｺﾞｼｯｸM" panose="020B0600000000000000" pitchFamily="50" charset="-128"/>
              </a:rPr>
              <a:t>の専用サーバーに</a:t>
            </a:r>
            <a:r>
              <a:rPr lang="en-US" altLang="ja-JP" sz="1200" dirty="0">
                <a:latin typeface="HGPｺﾞｼｯｸM" panose="020B0600000000000000" pitchFamily="50" charset="-128"/>
                <a:ea typeface="HGPｺﾞｼｯｸM" panose="020B0600000000000000" pitchFamily="50" charset="-128"/>
              </a:rPr>
              <a:t>SSH</a:t>
            </a:r>
            <a:r>
              <a:rPr lang="ja-JP" altLang="en-US" sz="1200" dirty="0">
                <a:latin typeface="HGPｺﾞｼｯｸM" panose="020B0600000000000000" pitchFamily="50" charset="-128"/>
                <a:ea typeface="HGPｺﾞｼｯｸM" panose="020B0600000000000000" pitchFamily="50" charset="-128"/>
              </a:rPr>
              <a:t>経由でセキュアに転送されます。</a:t>
            </a:r>
            <a:endParaRPr lang="sv-SE" sz="1200" dirty="0">
              <a:latin typeface="HGPｺﾞｼｯｸM" panose="020B0600000000000000" pitchFamily="50" charset="-128"/>
              <a:ea typeface="HGPｺﾞｼｯｸM" panose="020B0600000000000000" pitchFamily="50" charset="-128"/>
            </a:endParaRPr>
          </a:p>
        </p:txBody>
      </p:sp>
      <p:sp>
        <p:nvSpPr>
          <p:cNvPr id="63" name="TextBox 62"/>
          <p:cNvSpPr txBox="1"/>
          <p:nvPr/>
        </p:nvSpPr>
        <p:spPr>
          <a:xfrm>
            <a:off x="7159232" y="3213169"/>
            <a:ext cx="2397260" cy="307777"/>
          </a:xfrm>
          <a:prstGeom prst="rect">
            <a:avLst/>
          </a:prstGeom>
          <a:noFill/>
        </p:spPr>
        <p:txBody>
          <a:bodyPr wrap="square" rtlCol="0">
            <a:spAutoFit/>
          </a:bodyP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セキュアな転送</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36599"/>
            <a:ext cx="2452993"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一度監査が終わった段階で、将来の買収企業と共有する前に買収対象企業へレビューのためのレポートが送られます。</a:t>
            </a:r>
            <a:endParaRPr lang="sv-SE" sz="1200" dirty="0">
              <a:latin typeface="HGPｺﾞｼｯｸM" panose="020B0600000000000000" pitchFamily="50" charset="-128"/>
              <a:ea typeface="HGPｺﾞｼｯｸM" panose="020B0600000000000000" pitchFamily="50" charset="-128"/>
            </a:endParaRPr>
          </a:p>
        </p:txBody>
      </p:sp>
      <p:sp>
        <p:nvSpPr>
          <p:cNvPr id="72" name="TextBox 71"/>
          <p:cNvSpPr txBox="1"/>
          <p:nvPr/>
        </p:nvSpPr>
        <p:spPr>
          <a:xfrm>
            <a:off x="1398481" y="5310740"/>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承認依頼</a:t>
            </a:r>
            <a:endParaRPr lang="sv-SE" sz="1400" dirty="0">
              <a:latin typeface="HGPｺﾞｼｯｸM" panose="020B0600000000000000" pitchFamily="50" charset="-128"/>
              <a:ea typeface="HGPｺﾞｼｯｸM" panose="020B0600000000000000" pitchFamily="50" charset="-128"/>
            </a:endParaRPr>
          </a:p>
        </p:txBody>
      </p:sp>
      <p:sp>
        <p:nvSpPr>
          <p:cNvPr id="73" name="TextBox 72"/>
          <p:cNvSpPr txBox="1"/>
          <p:nvPr/>
        </p:nvSpPr>
        <p:spPr>
          <a:xfrm>
            <a:off x="7236098" y="5536599"/>
            <a:ext cx="2277107"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正式に監査結果が将来の買収先へと提示するための最終的な場を開催し、質疑やりとりを実施します。</a:t>
            </a:r>
            <a:endParaRPr lang="sv-SE" sz="1200" dirty="0">
              <a:latin typeface="HGPｺﾞｼｯｸM" panose="020B0600000000000000" pitchFamily="50" charset="-128"/>
              <a:ea typeface="HGPｺﾞｼｯｸM" panose="020B0600000000000000" pitchFamily="50" charset="-128"/>
            </a:endParaRPr>
          </a:p>
        </p:txBody>
      </p:sp>
      <p:sp>
        <p:nvSpPr>
          <p:cNvPr id="74" name="TextBox 73"/>
          <p:cNvSpPr txBox="1"/>
          <p:nvPr/>
        </p:nvSpPr>
        <p:spPr>
          <a:xfrm>
            <a:off x="7402240" y="5327649"/>
            <a:ext cx="1856351"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最終的な</a:t>
            </a:r>
            <a:r>
              <a:rPr lang="ja-JP" altLang="en-US" sz="1400" dirty="0">
                <a:solidFill>
                  <a:srgbClr val="FF0000"/>
                </a:solidFill>
                <a:latin typeface="HGPｺﾞｼｯｸM" panose="020B0600000000000000" pitchFamily="50" charset="-128"/>
                <a:ea typeface="HGPｺﾞｼｯｸM" panose="020B0600000000000000" pitchFamily="50" charset="-128"/>
              </a:rPr>
              <a:t>ミーティング</a:t>
            </a:r>
            <a:endParaRPr lang="sv-SE" sz="1400" dirty="0">
              <a:solidFill>
                <a:srgbClr val="FF0000"/>
              </a:solidFill>
              <a:latin typeface="HGPｺﾞｼｯｸM" panose="020B0600000000000000" pitchFamily="50" charset="-128"/>
              <a:ea typeface="HGPｺﾞｼｯｸM" panose="020B0600000000000000" pitchFamily="50" charset="-128"/>
            </a:endParaRPr>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36599"/>
            <a:ext cx="2527676"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対象企業とのレビュー後、将来の買収企業へ、最終的なレポートが部品表（</a:t>
            </a:r>
            <a:r>
              <a:rPr lang="en-US" altLang="ja-JP" sz="1200" dirty="0">
                <a:latin typeface="HGPｺﾞｼｯｸM" panose="020B0600000000000000" pitchFamily="50" charset="-128"/>
                <a:ea typeface="HGPｺﾞｼｯｸM" panose="020B0600000000000000" pitchFamily="50" charset="-128"/>
              </a:rPr>
              <a:t>Bill of Materials</a:t>
            </a:r>
            <a:r>
              <a:rPr lang="ja-JP" altLang="en-US" sz="1200" dirty="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SPDX</a:t>
            </a:r>
            <a:r>
              <a:rPr lang="ja-JP" altLang="en-US" sz="1200" dirty="0" err="1">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エグゼクティブサマリと併せ送付されます。</a:t>
            </a:r>
            <a:endParaRPr lang="sv-SE" sz="1200" dirty="0">
              <a:latin typeface="HGPｺﾞｼｯｸM" panose="020B0600000000000000" pitchFamily="50" charset="-128"/>
              <a:ea typeface="HGPｺﾞｼｯｸM" panose="020B0600000000000000" pitchFamily="50" charset="-128"/>
            </a:endParaRPr>
          </a:p>
        </p:txBody>
      </p:sp>
      <p:sp>
        <p:nvSpPr>
          <p:cNvPr id="80" name="TextBox 79"/>
          <p:cNvSpPr txBox="1"/>
          <p:nvPr/>
        </p:nvSpPr>
        <p:spPr>
          <a:xfrm>
            <a:off x="4317289" y="5310740"/>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レポートの送付</a:t>
            </a:r>
            <a:endParaRPr lang="sv-SE" sz="1400" dirty="0">
              <a:latin typeface="HGPｺﾞｼｯｸM" panose="020B0600000000000000" pitchFamily="50" charset="-128"/>
              <a:ea typeface="HGPｺﾞｼｯｸM" panose="020B0600000000000000" pitchFamily="50" charset="-128"/>
            </a:endParaRPr>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a:t>Fig6</a:t>
            </a:r>
          </a:p>
        </p:txBody>
      </p:sp>
      <p:sp>
        <p:nvSpPr>
          <p:cNvPr id="70" name="TextBox 41"/>
          <p:cNvSpPr txBox="1"/>
          <p:nvPr/>
        </p:nvSpPr>
        <p:spPr>
          <a:xfrm>
            <a:off x="8374652" y="355976"/>
            <a:ext cx="1803890" cy="569387"/>
          </a:xfrm>
          <a:prstGeom prst="rect">
            <a:avLst/>
          </a:prstGeom>
          <a:noFill/>
          <a:ln w="12700">
            <a:solidFill>
              <a:schemeClr val="tx1">
                <a:lumMod val="50000"/>
                <a:lumOff val="50000"/>
              </a:schemeClr>
            </a:solidFill>
            <a:prstDash val="sysDash"/>
          </a:ln>
        </p:spPr>
        <p:txBody>
          <a:bodyPr wrap="square" rtlCol="0">
            <a:spAutoFit/>
          </a:bodyPr>
          <a:lstStyle/>
          <a:p>
            <a:r>
              <a:rPr lang="en-US" sz="110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en-US" sz="100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監査人によって対応できないものがあります。監査サービスプロバイダに確認ください。</a:t>
            </a:r>
            <a:endParaRPr 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Tree>
    <p:extLst>
      <p:ext uri="{BB962C8B-B14F-4D97-AF65-F5344CB8AC3E}">
        <p14:creationId xmlns:p14="http://schemas.microsoft.com/office/powerpoint/2010/main" val="2675348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a:cxnSpLocks/>
          </p:cNvCxnSpPr>
          <p:nvPr/>
        </p:nvCxnSpPr>
        <p:spPr>
          <a:xfrm>
            <a:off x="9753767" y="1199514"/>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62569"/>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a:endCxn id="26" idx="2"/>
          </p:cNvCxnSpPr>
          <p:nvPr/>
        </p:nvCxnSpPr>
        <p:spPr>
          <a:xfrm flipH="1" flipV="1">
            <a:off x="1898824" y="2973711"/>
            <a:ext cx="75379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604625" y="29509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581879" y="443181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74198"/>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84692"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404817" y="3266396"/>
            <a:ext cx="1947804" cy="646331"/>
          </a:xfrm>
          <a:prstGeom prst="rect">
            <a:avLst/>
          </a:prstGeom>
          <a:noFill/>
          <a:ln>
            <a:noFill/>
          </a:ln>
        </p:spPr>
        <p:txBody>
          <a:bodyPr wrap="square" rtlCol="0">
            <a:spAutoFit/>
          </a:bodyPr>
          <a:lstStyle/>
          <a:p>
            <a:r>
              <a:rPr lang="en-US" sz="1200" dirty="0"/>
              <a:t>The target company uploads the digital signatures to the </a:t>
            </a:r>
            <a:r>
              <a:rPr lang="en-US" sz="1200" dirty="0" err="1"/>
              <a:t>WebApp</a:t>
            </a:r>
            <a:r>
              <a:rPr lang="en-US" sz="1200" dirty="0"/>
              <a:t> and runs the scan.</a:t>
            </a:r>
            <a:endParaRPr lang="sv-SE" sz="1200" dirty="0"/>
          </a:p>
        </p:txBody>
      </p:sp>
      <p:sp>
        <p:nvSpPr>
          <p:cNvPr id="59" name="TextBox 58"/>
          <p:cNvSpPr txBox="1"/>
          <p:nvPr/>
        </p:nvSpPr>
        <p:spPr>
          <a:xfrm>
            <a:off x="2545980" y="3015825"/>
            <a:ext cx="1374980" cy="292388"/>
          </a:xfrm>
          <a:prstGeom prst="rect">
            <a:avLst/>
          </a:prstGeom>
          <a:noFill/>
        </p:spPr>
        <p:txBody>
          <a:bodyPr wrap="square" rtlCol="0">
            <a:spAutoFit/>
          </a:bodyPr>
          <a:lstStyle/>
          <a:p>
            <a:pPr algn="ctr"/>
            <a:r>
              <a:rPr lang="sv-SE" sz="1300" b="1" dirty="0"/>
              <a:t>Upload &amp; Scan</a:t>
            </a:r>
          </a:p>
        </p:txBody>
      </p:sp>
      <p:sp>
        <p:nvSpPr>
          <p:cNvPr id="60" name="TextBox 59"/>
          <p:cNvSpPr txBox="1"/>
          <p:nvPr/>
        </p:nvSpPr>
        <p:spPr>
          <a:xfrm>
            <a:off x="4603405" y="3259834"/>
            <a:ext cx="2394428" cy="830997"/>
          </a:xfrm>
          <a:prstGeom prst="rect">
            <a:avLst/>
          </a:prstGeom>
          <a:noFill/>
        </p:spPr>
        <p:txBody>
          <a:bodyPr wrap="square" rtlCol="0">
            <a:spAutoFit/>
          </a:bodyPr>
          <a:lstStyle/>
          <a:p>
            <a:r>
              <a:rPr lang="en-US" sz="1200" dirty="0"/>
              <a:t>FOSSID AB runs an initial session with the target company explaining how to operate the tool (run scans, review results, generate reports).</a:t>
            </a:r>
            <a:endParaRPr lang="sv-SE" sz="1200" dirty="0"/>
          </a:p>
        </p:txBody>
      </p:sp>
      <p:sp>
        <p:nvSpPr>
          <p:cNvPr id="61" name="TextBox 60"/>
          <p:cNvSpPr txBox="1"/>
          <p:nvPr/>
        </p:nvSpPr>
        <p:spPr>
          <a:xfrm>
            <a:off x="4565949" y="3018152"/>
            <a:ext cx="2388409" cy="292388"/>
          </a:xfrm>
          <a:prstGeom prst="rect">
            <a:avLst/>
          </a:prstGeom>
          <a:noFill/>
        </p:spPr>
        <p:txBody>
          <a:bodyPr wrap="square" rtlCol="0">
            <a:spAutoFit/>
          </a:bodyPr>
          <a:lstStyle/>
          <a:p>
            <a:pPr algn="ctr"/>
            <a:r>
              <a:rPr lang="sv-SE" sz="1300" b="1" dirty="0"/>
              <a:t>Online Initial Setup</a:t>
            </a:r>
          </a:p>
        </p:txBody>
      </p:sp>
      <p:sp>
        <p:nvSpPr>
          <p:cNvPr id="51" name="TextBox 50"/>
          <p:cNvSpPr txBox="1"/>
          <p:nvPr/>
        </p:nvSpPr>
        <p:spPr>
          <a:xfrm>
            <a:off x="7356856" y="3259834"/>
            <a:ext cx="2118486" cy="830997"/>
          </a:xfrm>
          <a:prstGeom prst="rect">
            <a:avLst/>
          </a:prstGeom>
          <a:noFill/>
        </p:spPr>
        <p:txBody>
          <a:bodyPr wrap="square" rtlCol="0">
            <a:spAutoFit/>
          </a:bodyPr>
          <a:lstStyle/>
          <a:p>
            <a:r>
              <a:rPr lang="en-US" sz="1200" dirty="0"/>
              <a:t>FOSSID AB provides the target company with time limited access to a dedicated instance of their Web Application.</a:t>
            </a:r>
            <a:endParaRPr lang="sv-SE" sz="1200" dirty="0"/>
          </a:p>
        </p:txBody>
      </p:sp>
      <p:sp>
        <p:nvSpPr>
          <p:cNvPr id="52" name="TextBox 51"/>
          <p:cNvSpPr txBox="1"/>
          <p:nvPr/>
        </p:nvSpPr>
        <p:spPr>
          <a:xfrm>
            <a:off x="7284570" y="3022902"/>
            <a:ext cx="2212061" cy="292388"/>
          </a:xfrm>
          <a:prstGeom prst="rect">
            <a:avLst/>
          </a:prstGeom>
          <a:noFill/>
        </p:spPr>
        <p:txBody>
          <a:bodyPr wrap="square" rtlCol="0">
            <a:spAutoFit/>
          </a:bodyPr>
          <a:lstStyle/>
          <a:p>
            <a:pPr algn="ctr"/>
            <a:r>
              <a:rPr lang="sv-SE" sz="1300" b="1" dirty="0"/>
              <a:t>Dedicated WebApp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11492"/>
            <a:ext cx="2445505" cy="1200329"/>
          </a:xfrm>
          <a:prstGeom prst="rect">
            <a:avLst/>
          </a:prstGeom>
          <a:noFill/>
        </p:spPr>
        <p:txBody>
          <a:bodyPr wrap="square" rtlCol="0">
            <a:spAutoFit/>
          </a:bodyPr>
          <a:lstStyle/>
          <a:p>
            <a:r>
              <a:rPr lang="en-US" sz="1200" dirty="0"/>
              <a:t>The target company can now audit their code, inspect all file and snippet matches to FOSSID’s open source database, and generate a Bill of Materials and SPDX conformant reports.</a:t>
            </a:r>
            <a:endParaRPr lang="sv-SE" sz="1200" dirty="0"/>
          </a:p>
        </p:txBody>
      </p:sp>
      <p:sp>
        <p:nvSpPr>
          <p:cNvPr id="75" name="TextBox 74"/>
          <p:cNvSpPr txBox="1"/>
          <p:nvPr/>
        </p:nvSpPr>
        <p:spPr>
          <a:xfrm>
            <a:off x="1532769" y="5097125"/>
            <a:ext cx="2539130" cy="292388"/>
          </a:xfrm>
          <a:prstGeom prst="rect">
            <a:avLst/>
          </a:prstGeom>
          <a:noFill/>
        </p:spPr>
        <p:txBody>
          <a:bodyPr wrap="square" rtlCol="0">
            <a:spAutoFit/>
          </a:bodyPr>
          <a:lstStyle/>
          <a:p>
            <a:pPr algn="ctr"/>
            <a:r>
              <a:rPr lang="sv-SE" sz="1300" b="1" dirty="0"/>
              <a:t>Audits Your Own Software</a:t>
            </a:r>
          </a:p>
        </p:txBody>
      </p:sp>
      <p:sp>
        <p:nvSpPr>
          <p:cNvPr id="82" name="TextBox 81"/>
          <p:cNvSpPr txBox="1"/>
          <p:nvPr/>
        </p:nvSpPr>
        <p:spPr>
          <a:xfrm>
            <a:off x="7041618" y="5323080"/>
            <a:ext cx="2697964" cy="1015663"/>
          </a:xfrm>
          <a:prstGeom prst="rect">
            <a:avLst/>
          </a:prstGeom>
          <a:noFill/>
        </p:spPr>
        <p:txBody>
          <a:bodyPr wrap="square" rtlCol="0">
            <a:spAutoFit/>
          </a:bodyPr>
          <a:lstStyle/>
          <a:p>
            <a:r>
              <a:rPr lang="en-US" sz="1200" dirty="0"/>
              <a:t>Once the DIY Audit time limit is reached, the WebApp instance and all related information is wiped out from FOSSID’s systems and an official confirmation of deletion is sent to the target company.</a:t>
            </a:r>
            <a:endParaRPr lang="sv-SE" sz="1200" dirty="0"/>
          </a:p>
        </p:txBody>
      </p:sp>
      <p:sp>
        <p:nvSpPr>
          <p:cNvPr id="83" name="TextBox 82"/>
          <p:cNvSpPr txBox="1"/>
          <p:nvPr/>
        </p:nvSpPr>
        <p:spPr>
          <a:xfrm>
            <a:off x="7297706" y="5103539"/>
            <a:ext cx="2133240" cy="292388"/>
          </a:xfrm>
          <a:prstGeom prst="rect">
            <a:avLst/>
          </a:prstGeom>
          <a:noFill/>
        </p:spPr>
        <p:txBody>
          <a:bodyPr wrap="square" rtlCol="0">
            <a:spAutoFit/>
          </a:bodyPr>
          <a:lstStyle/>
          <a:p>
            <a:pPr algn="ctr"/>
            <a:r>
              <a:rPr lang="sv-SE" sz="1300" b="1" dirty="0"/>
              <a:t>Audit End &amp; Data Deletion</a:t>
            </a:r>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292388"/>
          </a:xfrm>
          <a:prstGeom prst="rect">
            <a:avLst/>
          </a:prstGeom>
          <a:noFill/>
        </p:spPr>
        <p:txBody>
          <a:bodyPr wrap="square" rtlCol="0">
            <a:spAutoFit/>
          </a:bodyPr>
          <a:lstStyle/>
          <a:p>
            <a:pPr algn="ctr"/>
            <a:r>
              <a:rPr lang="en-US" sz="1300" b="1" dirty="0"/>
              <a:t>Independent Verification</a:t>
            </a:r>
          </a:p>
        </p:txBody>
      </p:sp>
      <p:sp>
        <p:nvSpPr>
          <p:cNvPr id="63" name="TextBox 62"/>
          <p:cNvSpPr txBox="1"/>
          <p:nvPr/>
        </p:nvSpPr>
        <p:spPr>
          <a:xfrm>
            <a:off x="4340407" y="5323080"/>
            <a:ext cx="2474998" cy="830997"/>
          </a:xfrm>
          <a:prstGeom prst="rect">
            <a:avLst/>
          </a:prstGeom>
          <a:noFill/>
        </p:spPr>
        <p:txBody>
          <a:bodyPr wrap="square" rtlCol="0">
            <a:spAutoFit/>
          </a:bodyPr>
          <a:lstStyle/>
          <a:p>
            <a:r>
              <a:rPr lang="en-US" sz="1200" dirty="0"/>
              <a:t>FOSSID AB compliance engineers randomly verifies the audit results of 1% of the files set forth to be audited. </a:t>
            </a:r>
            <a:endParaRPr lang="sv-SE" sz="1200" dirty="0"/>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64496" y="88830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888303"/>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15510"/>
            <a:ext cx="590272" cy="590272"/>
          </a:xfrm>
          <a:prstGeom prst="rect">
            <a:avLst/>
          </a:prstGeom>
        </p:spPr>
      </p:pic>
      <p:sp>
        <p:nvSpPr>
          <p:cNvPr id="80" name="TextBox 79"/>
          <p:cNvSpPr txBox="1"/>
          <p:nvPr/>
        </p:nvSpPr>
        <p:spPr>
          <a:xfrm>
            <a:off x="4121428" y="1075813"/>
            <a:ext cx="2485216" cy="830997"/>
          </a:xfrm>
          <a:prstGeom prst="rect">
            <a:avLst/>
          </a:prstGeom>
          <a:noFill/>
        </p:spPr>
        <p:txBody>
          <a:bodyPr wrap="square" rtlCol="0">
            <a:spAutoFit/>
          </a:bodyPr>
          <a:lstStyle/>
          <a:p>
            <a:r>
              <a:rPr lang="en-US" sz="1200" dirty="0"/>
              <a:t>A call kicks off the project, introduce contact persons from all parties and communicate relevant details of the audit.</a:t>
            </a:r>
            <a:endParaRPr lang="sv-SE" sz="1200" dirty="0"/>
          </a:p>
        </p:txBody>
      </p:sp>
      <p:sp>
        <p:nvSpPr>
          <p:cNvPr id="81" name="TextBox 80"/>
          <p:cNvSpPr txBox="1"/>
          <p:nvPr/>
        </p:nvSpPr>
        <p:spPr>
          <a:xfrm>
            <a:off x="4130976" y="885693"/>
            <a:ext cx="2397260" cy="292388"/>
          </a:xfrm>
          <a:prstGeom prst="rect">
            <a:avLst/>
          </a:prstGeom>
          <a:noFill/>
        </p:spPr>
        <p:txBody>
          <a:bodyPr wrap="square" rtlCol="0">
            <a:spAutoFit/>
          </a:bodyPr>
          <a:lstStyle/>
          <a:p>
            <a:pPr algn="ctr"/>
            <a:r>
              <a:rPr lang="sv-SE" sz="1300" b="1" dirty="0"/>
              <a:t>Initial Meeting or Call</a:t>
            </a:r>
          </a:p>
        </p:txBody>
      </p:sp>
      <p:sp>
        <p:nvSpPr>
          <p:cNvPr id="85" name="TextBox 84"/>
          <p:cNvSpPr txBox="1"/>
          <p:nvPr/>
        </p:nvSpPr>
        <p:spPr>
          <a:xfrm>
            <a:off x="6954170" y="1146768"/>
            <a:ext cx="2677454" cy="830997"/>
          </a:xfrm>
          <a:prstGeom prst="rect">
            <a:avLst/>
          </a:prstGeom>
          <a:noFill/>
        </p:spPr>
        <p:txBody>
          <a:bodyPr wrap="square" rtlCol="0">
            <a:spAutoFit/>
          </a:bodyPr>
          <a:lstStyle/>
          <a:p>
            <a:r>
              <a:rPr lang="en-US" sz="1200" dirty="0"/>
              <a:t>The Command Line Interface is sent to the target company with installation and execution instructions to collect digital signatures</a:t>
            </a:r>
            <a:r>
              <a:rPr lang="en-US" sz="1200" i="1" dirty="0">
                <a:solidFill>
                  <a:srgbClr val="FF0000"/>
                </a:solidFill>
              </a:rPr>
              <a:t>*</a:t>
            </a:r>
            <a:r>
              <a:rPr lang="en-US" sz="1200" dirty="0"/>
              <a:t> of their software.</a:t>
            </a:r>
            <a:endParaRPr lang="sv-SE" sz="1200" dirty="0"/>
          </a:p>
        </p:txBody>
      </p:sp>
      <p:sp>
        <p:nvSpPr>
          <p:cNvPr id="86" name="TextBox 85"/>
          <p:cNvSpPr txBox="1"/>
          <p:nvPr/>
        </p:nvSpPr>
        <p:spPr>
          <a:xfrm>
            <a:off x="6944707" y="875337"/>
            <a:ext cx="2397260" cy="292388"/>
          </a:xfrm>
          <a:prstGeom prst="rect">
            <a:avLst/>
          </a:prstGeom>
          <a:noFill/>
        </p:spPr>
        <p:txBody>
          <a:bodyPr wrap="square" rtlCol="0">
            <a:spAutoFit/>
          </a:bodyPr>
          <a:lstStyle/>
          <a:p>
            <a:pPr algn="ctr"/>
            <a:r>
              <a:rPr lang="sv-SE" sz="1300" b="1" dirty="0"/>
              <a:t>Fingerprint Collector Tool</a:t>
            </a:r>
          </a:p>
        </p:txBody>
      </p:sp>
      <p:grpSp>
        <p:nvGrpSpPr>
          <p:cNvPr id="87" name="Group 86"/>
          <p:cNvGrpSpPr/>
          <p:nvPr/>
        </p:nvGrpSpPr>
        <p:grpSpPr>
          <a:xfrm>
            <a:off x="7807246" y="2221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152400" y="499987"/>
            <a:ext cx="569387" cy="369332"/>
          </a:xfrm>
          <a:prstGeom prst="rect">
            <a:avLst/>
          </a:prstGeom>
          <a:noFill/>
        </p:spPr>
        <p:txBody>
          <a:bodyPr wrap="none" rtlCol="0">
            <a:spAutoFit/>
          </a:bodyPr>
          <a:lstStyle/>
          <a:p>
            <a:r>
              <a:rPr kumimoji="1" lang="en-US" altLang="ja-JP" dirty="0"/>
              <a:t>Fig7</a:t>
            </a:r>
            <a:endParaRPr kumimoji="1" lang="ja-JP" altLang="en-US" dirty="0"/>
          </a:p>
        </p:txBody>
      </p:sp>
    </p:spTree>
    <p:extLst>
      <p:ext uri="{BB962C8B-B14F-4D97-AF65-F5344CB8AC3E}">
        <p14:creationId xmlns:p14="http://schemas.microsoft.com/office/powerpoint/2010/main" val="343593415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i="1">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0" name="Straight Connector 19"/>
          <p:cNvCxnSpPr>
            <a:cxnSpLocks/>
          </p:cNvCxnSpPr>
          <p:nvPr/>
        </p:nvCxnSpPr>
        <p:spPr>
          <a:xfrm>
            <a:off x="9752893" y="1232947"/>
            <a:ext cx="874" cy="147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51936"/>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p:cNvCxnSpPr>
          <p:nvPr/>
        </p:nvCxnSpPr>
        <p:spPr>
          <a:xfrm flipH="1" flipV="1">
            <a:off x="1888938" y="2964612"/>
            <a:ext cx="75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593754" y="2969601"/>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603292" y="4442499"/>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59450"/>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96567"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238567" y="3266396"/>
            <a:ext cx="1947804"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買収対象企業が</a:t>
            </a:r>
            <a:r>
              <a:rPr lang="en-US" altLang="ja-JP" sz="1200" dirty="0">
                <a:latin typeface="HGPｺﾞｼｯｸM" panose="020B0600000000000000" pitchFamily="50" charset="-128"/>
                <a:ea typeface="HGPｺﾞｼｯｸM" panose="020B0600000000000000" pitchFamily="50" charset="-128"/>
              </a:rPr>
              <a:t>Web</a:t>
            </a:r>
            <a:r>
              <a:rPr lang="ja-JP" altLang="en-US" sz="1200" dirty="0">
                <a:latin typeface="HGPｺﾞｼｯｸM" panose="020B0600000000000000" pitchFamily="50" charset="-128"/>
                <a:ea typeface="HGPｺﾞｼｯｸM" panose="020B0600000000000000" pitchFamily="50" charset="-128"/>
              </a:rPr>
              <a:t>アプリケーションへ電子署名をアップロードし、スキャンを実施します。</a:t>
            </a:r>
            <a:endParaRPr lang="sv-SE" sz="1200" dirty="0">
              <a:latin typeface="HGPｺﾞｼｯｸM" panose="020B0600000000000000" pitchFamily="50" charset="-128"/>
              <a:ea typeface="HGPｺﾞｼｯｸM" panose="020B0600000000000000" pitchFamily="50" charset="-128"/>
            </a:endParaRPr>
          </a:p>
        </p:txBody>
      </p:sp>
      <p:sp>
        <p:nvSpPr>
          <p:cNvPr id="59" name="TextBox 58"/>
          <p:cNvSpPr txBox="1"/>
          <p:nvPr/>
        </p:nvSpPr>
        <p:spPr>
          <a:xfrm>
            <a:off x="2274950" y="3015825"/>
            <a:ext cx="191704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アップロードとスキャン</a:t>
            </a:r>
            <a:endParaRPr lang="sv-SE" sz="1400" dirty="0">
              <a:latin typeface="HGPｺﾞｼｯｸM" panose="020B0600000000000000" pitchFamily="50" charset="-128"/>
              <a:ea typeface="HGPｺﾞｼｯｸM" panose="020B0600000000000000" pitchFamily="50" charset="-128"/>
            </a:endParaRPr>
          </a:p>
        </p:txBody>
      </p:sp>
      <p:sp>
        <p:nvSpPr>
          <p:cNvPr id="60" name="TextBox 59"/>
          <p:cNvSpPr txBox="1"/>
          <p:nvPr/>
        </p:nvSpPr>
        <p:spPr>
          <a:xfrm>
            <a:off x="4603405" y="3259834"/>
            <a:ext cx="2394428" cy="101566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a:latin typeface="HGPｺﾞｼｯｸM" panose="020B0600000000000000" pitchFamily="50" charset="-128"/>
                <a:ea typeface="HGPｺﾞｼｯｸM" panose="020B0600000000000000" pitchFamily="50" charset="-128"/>
              </a:rPr>
              <a:t>FOSSID AB</a:t>
            </a:r>
            <a:r>
              <a:rPr lang="ja-JP" altLang="en-US" sz="1200" dirty="0">
                <a:latin typeface="HGPｺﾞｼｯｸM" panose="020B0600000000000000" pitchFamily="50" charset="-128"/>
                <a:ea typeface="HGPｺﾞｼｯｸM" panose="020B0600000000000000" pitchFamily="50" charset="-128"/>
              </a:rPr>
              <a:t>社が買収対象企業向けに、ツールの操作方法（スキャン実行、レビュー結果、レポート生成）を説明するために、最初のセッションを実施します。</a:t>
            </a:r>
            <a:endParaRPr lang="sv-SE" sz="1200" dirty="0">
              <a:latin typeface="HGPｺﾞｼｯｸM" panose="020B0600000000000000" pitchFamily="50" charset="-128"/>
              <a:ea typeface="HGPｺﾞｼｯｸM" panose="020B0600000000000000" pitchFamily="50" charset="-128"/>
            </a:endParaRPr>
          </a:p>
        </p:txBody>
      </p:sp>
      <p:sp>
        <p:nvSpPr>
          <p:cNvPr id="61" name="TextBox 60"/>
          <p:cNvSpPr txBox="1"/>
          <p:nvPr/>
        </p:nvSpPr>
        <p:spPr>
          <a:xfrm>
            <a:off x="4565949" y="3018152"/>
            <a:ext cx="2388409"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オンラインでの初期設定</a:t>
            </a:r>
            <a:endParaRPr lang="sv-SE" sz="1400" dirty="0">
              <a:latin typeface="HGPｺﾞｼｯｸM" panose="020B0600000000000000" pitchFamily="50" charset="-128"/>
              <a:ea typeface="HGPｺﾞｼｯｸM" panose="020B0600000000000000" pitchFamily="50" charset="-128"/>
            </a:endParaRPr>
          </a:p>
        </p:txBody>
      </p:sp>
      <p:sp>
        <p:nvSpPr>
          <p:cNvPr id="51" name="TextBox 50"/>
          <p:cNvSpPr txBox="1"/>
          <p:nvPr/>
        </p:nvSpPr>
        <p:spPr>
          <a:xfrm>
            <a:off x="7356856" y="3259834"/>
            <a:ext cx="2118486"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a:latin typeface="HGPｺﾞｼｯｸM" panose="020B0600000000000000" pitchFamily="50" charset="-128"/>
                <a:ea typeface="HGPｺﾞｼｯｸM" panose="020B0600000000000000" pitchFamily="50" charset="-128"/>
              </a:rPr>
              <a:t>FOSSID AB</a:t>
            </a:r>
            <a:r>
              <a:rPr lang="ja-JP" altLang="en-US" sz="1200" dirty="0">
                <a:latin typeface="HGPｺﾞｼｯｸM" panose="020B0600000000000000" pitchFamily="50" charset="-128"/>
                <a:ea typeface="HGPｺﾞｼｯｸM" panose="020B0600000000000000" pitchFamily="50" charset="-128"/>
              </a:rPr>
              <a:t>社が買収対象企業に対し、期間限定で彼らの</a:t>
            </a:r>
            <a:r>
              <a:rPr lang="en-US" altLang="ja-JP" sz="1200" dirty="0">
                <a:latin typeface="HGPｺﾞｼｯｸM" panose="020B0600000000000000" pitchFamily="50" charset="-128"/>
                <a:ea typeface="HGPｺﾞｼｯｸM" panose="020B0600000000000000" pitchFamily="50" charset="-128"/>
              </a:rPr>
              <a:t>Web</a:t>
            </a:r>
            <a:r>
              <a:rPr lang="ja-JP" altLang="en-US" sz="1200" dirty="0">
                <a:latin typeface="HGPｺﾞｼｯｸM" panose="020B0600000000000000" pitchFamily="50" charset="-128"/>
                <a:ea typeface="HGPｺﾞｼｯｸM" panose="020B0600000000000000" pitchFamily="50" charset="-128"/>
              </a:rPr>
              <a:t>アプリケーションインスタンスへのアクセスを提供します。</a:t>
            </a:r>
            <a:endParaRPr lang="sv-SE" sz="1200" dirty="0">
              <a:latin typeface="HGPｺﾞｼｯｸM" panose="020B0600000000000000" pitchFamily="50" charset="-128"/>
              <a:ea typeface="HGPｺﾞｼｯｸM" panose="020B0600000000000000" pitchFamily="50" charset="-128"/>
            </a:endParaRPr>
          </a:p>
        </p:txBody>
      </p:sp>
      <p:sp>
        <p:nvSpPr>
          <p:cNvPr id="52" name="TextBox 51"/>
          <p:cNvSpPr txBox="1"/>
          <p:nvPr/>
        </p:nvSpPr>
        <p:spPr>
          <a:xfrm>
            <a:off x="7284570" y="3022902"/>
            <a:ext cx="2212061"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専用</a:t>
            </a:r>
            <a:r>
              <a:rPr lang="en-US" altLang="ja-JP" sz="1400" dirty="0">
                <a:latin typeface="HGPｺﾞｼｯｸM" panose="020B0600000000000000" pitchFamily="50" charset="-128"/>
                <a:ea typeface="HGPｺﾞｼｯｸM" panose="020B0600000000000000" pitchFamily="50" charset="-128"/>
              </a:rPr>
              <a:t>Web</a:t>
            </a:r>
            <a:r>
              <a:rPr lang="ja-JP" altLang="en-US" sz="1400" dirty="0">
                <a:latin typeface="HGPｺﾞｼｯｸM" panose="020B0600000000000000" pitchFamily="50" charset="-128"/>
                <a:ea typeface="HGPｺﾞｼｯｸM" panose="020B0600000000000000" pitchFamily="50" charset="-128"/>
              </a:rPr>
              <a:t>アプリケーション</a:t>
            </a:r>
            <a:endParaRPr lang="sv-SE" sz="1400" dirty="0">
              <a:latin typeface="HGPｺﾞｼｯｸM" panose="020B0600000000000000" pitchFamily="50" charset="-128"/>
              <a:ea typeface="HGPｺﾞｼｯｸM" panose="020B0600000000000000" pitchFamily="50" charset="-12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25140"/>
            <a:ext cx="2445505" cy="120032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買収対象企業がコードを監査できるようになり、すべてのファイルやスニペットについて</a:t>
            </a:r>
            <a:r>
              <a:rPr lang="en-US" altLang="ja-JP" sz="1200" dirty="0">
                <a:latin typeface="HGPｺﾞｼｯｸM" panose="020B0600000000000000" pitchFamily="50" charset="-128"/>
                <a:ea typeface="HGPｺﾞｼｯｸM" panose="020B0600000000000000" pitchFamily="50" charset="-128"/>
              </a:rPr>
              <a:t>FOSSID</a:t>
            </a:r>
            <a:r>
              <a:rPr lang="ja-JP" altLang="en-US" sz="1200" dirty="0">
                <a:latin typeface="HGPｺﾞｼｯｸM" panose="020B0600000000000000" pitchFamily="50" charset="-128"/>
                <a:ea typeface="HGPｺﾞｼｯｸM" panose="020B0600000000000000" pitchFamily="50" charset="-128"/>
              </a:rPr>
              <a:t>のオープンソース データベースとの一致を調査し、部品表（</a:t>
            </a:r>
            <a:r>
              <a:rPr lang="en-US" altLang="ja-JP" sz="1200" dirty="0">
                <a:latin typeface="HGPｺﾞｼｯｸM" panose="020B0600000000000000" pitchFamily="50" charset="-128"/>
                <a:ea typeface="HGPｺﾞｼｯｸM" panose="020B0600000000000000" pitchFamily="50" charset="-128"/>
              </a:rPr>
              <a:t>Bill of </a:t>
            </a:r>
            <a:r>
              <a:rPr lang="en-US" altLang="ja-JP" sz="1200" dirty="0">
                <a:solidFill>
                  <a:srgbClr val="FF0000"/>
                </a:solidFill>
                <a:latin typeface="HGPｺﾞｼｯｸM" panose="020B0600000000000000" pitchFamily="50" charset="-128"/>
                <a:ea typeface="HGPｺﾞｼｯｸM" panose="020B0600000000000000" pitchFamily="50" charset="-128"/>
              </a:rPr>
              <a:t>Materials</a:t>
            </a:r>
            <a:r>
              <a:rPr lang="ja-JP" altLang="en-US" sz="1200" dirty="0">
                <a:latin typeface="HGPｺﾞｼｯｸM" panose="020B0600000000000000" pitchFamily="50" charset="-128"/>
                <a:ea typeface="HGPｺﾞｼｯｸM" panose="020B0600000000000000" pitchFamily="50" charset="-128"/>
              </a:rPr>
              <a:t>）と</a:t>
            </a:r>
            <a:r>
              <a:rPr lang="en-US" altLang="ja-JP" sz="1200" dirty="0">
                <a:latin typeface="HGPｺﾞｼｯｸM" panose="020B0600000000000000" pitchFamily="50" charset="-128"/>
                <a:ea typeface="HGPｺﾞｼｯｸM" panose="020B0600000000000000" pitchFamily="50" charset="-128"/>
              </a:rPr>
              <a:t>SPDX</a:t>
            </a:r>
            <a:r>
              <a:rPr lang="ja-JP" altLang="en-US" sz="1200" dirty="0">
                <a:latin typeface="HGPｺﾞｼｯｸM" panose="020B0600000000000000" pitchFamily="50" charset="-128"/>
                <a:ea typeface="HGPｺﾞｼｯｸM" panose="020B0600000000000000" pitchFamily="50" charset="-128"/>
              </a:rPr>
              <a:t>対応のレポートを生成します。</a:t>
            </a:r>
            <a:endParaRPr lang="sv-SE" sz="1200" dirty="0">
              <a:latin typeface="HGPｺﾞｼｯｸM" panose="020B0600000000000000" pitchFamily="50" charset="-128"/>
              <a:ea typeface="HGPｺﾞｼｯｸM" panose="020B0600000000000000" pitchFamily="50" charset="-128"/>
            </a:endParaRPr>
          </a:p>
        </p:txBody>
      </p:sp>
      <p:sp>
        <p:nvSpPr>
          <p:cNvPr id="75" name="TextBox 74"/>
          <p:cNvSpPr txBox="1"/>
          <p:nvPr/>
        </p:nvSpPr>
        <p:spPr>
          <a:xfrm>
            <a:off x="1532769" y="5097125"/>
            <a:ext cx="253913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自身のソフトウェアの監査</a:t>
            </a:r>
            <a:endParaRPr lang="sv-SE" sz="1400" dirty="0">
              <a:latin typeface="HGPｺﾞｼｯｸM" panose="020B0600000000000000" pitchFamily="50" charset="-128"/>
              <a:ea typeface="HGPｺﾞｼｯｸM" panose="020B0600000000000000" pitchFamily="50" charset="-128"/>
            </a:endParaRPr>
          </a:p>
        </p:txBody>
      </p:sp>
      <p:sp>
        <p:nvSpPr>
          <p:cNvPr id="82" name="TextBox 81"/>
          <p:cNvSpPr txBox="1"/>
          <p:nvPr/>
        </p:nvSpPr>
        <p:spPr>
          <a:xfrm>
            <a:off x="7041618" y="5336728"/>
            <a:ext cx="2697964" cy="101566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a:latin typeface="HGPｺﾞｼｯｸM" panose="020B0600000000000000" pitchFamily="50" charset="-128"/>
                <a:ea typeface="HGPｺﾞｼｯｸM" panose="020B0600000000000000" pitchFamily="50" charset="-128"/>
              </a:rPr>
              <a:t>DIY</a:t>
            </a:r>
            <a:r>
              <a:rPr lang="ja-JP" altLang="en-US" sz="1200" dirty="0">
                <a:latin typeface="HGPｺﾞｼｯｸM" panose="020B0600000000000000" pitchFamily="50" charset="-128"/>
                <a:ea typeface="HGPｺﾞｼｯｸM" panose="020B0600000000000000" pitchFamily="50" charset="-128"/>
              </a:rPr>
              <a:t>監査の期間が満了となると</a:t>
            </a:r>
            <a:r>
              <a:rPr lang="en-US" altLang="ja-JP" sz="1200" dirty="0">
                <a:latin typeface="HGPｺﾞｼｯｸM" panose="020B0600000000000000" pitchFamily="50" charset="-128"/>
                <a:ea typeface="HGPｺﾞｼｯｸM" panose="020B0600000000000000" pitchFamily="50" charset="-128"/>
              </a:rPr>
              <a:t>Web</a:t>
            </a:r>
            <a:r>
              <a:rPr lang="ja-JP" altLang="en-US" sz="1200" dirty="0">
                <a:latin typeface="HGPｺﾞｼｯｸM" panose="020B0600000000000000" pitchFamily="50" charset="-128"/>
                <a:ea typeface="HGPｺﾞｼｯｸM" panose="020B0600000000000000" pitchFamily="50" charset="-128"/>
              </a:rPr>
              <a:t>アプリケーションのインスタンスと、関連情報が</a:t>
            </a:r>
            <a:r>
              <a:rPr lang="en-US" altLang="ja-JP" sz="1200" dirty="0">
                <a:latin typeface="HGPｺﾞｼｯｸM" panose="020B0600000000000000" pitchFamily="50" charset="-128"/>
                <a:ea typeface="HGPｺﾞｼｯｸM" panose="020B0600000000000000" pitchFamily="50" charset="-128"/>
              </a:rPr>
              <a:t>FOSSID</a:t>
            </a:r>
            <a:r>
              <a:rPr lang="ja-JP" altLang="en-US" sz="1200" dirty="0">
                <a:latin typeface="HGPｺﾞｼｯｸM" panose="020B0600000000000000" pitchFamily="50" charset="-128"/>
                <a:ea typeface="HGPｺﾞｼｯｸM" panose="020B0600000000000000" pitchFamily="50" charset="-128"/>
              </a:rPr>
              <a:t>のシステムから消去されます。買収対象企業には公式な消去確認が送付されます。</a:t>
            </a:r>
            <a:endParaRPr lang="sv-SE" sz="1200" dirty="0">
              <a:latin typeface="HGPｺﾞｼｯｸM" panose="020B0600000000000000" pitchFamily="50" charset="-128"/>
              <a:ea typeface="HGPｺﾞｼｯｸM" panose="020B0600000000000000" pitchFamily="50" charset="-128"/>
            </a:endParaRPr>
          </a:p>
        </p:txBody>
      </p:sp>
      <p:sp>
        <p:nvSpPr>
          <p:cNvPr id="83" name="TextBox 82"/>
          <p:cNvSpPr txBox="1"/>
          <p:nvPr/>
        </p:nvSpPr>
        <p:spPr>
          <a:xfrm>
            <a:off x="7297706" y="5103539"/>
            <a:ext cx="213324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監査終了とデータ削除</a:t>
            </a:r>
            <a:endParaRPr lang="sv-SE" sz="1400" dirty="0">
              <a:latin typeface="HGPｺﾞｼｯｸM" panose="020B0600000000000000" pitchFamily="50" charset="-128"/>
              <a:ea typeface="HGPｺﾞｼｯｸM" panose="020B0600000000000000" pitchFamily="50" charset="-128"/>
            </a:endParaRPr>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独自検証</a:t>
            </a:r>
            <a:endParaRPr lang="en-US" sz="1400" dirty="0">
              <a:latin typeface="HGPｺﾞｼｯｸM" panose="020B0600000000000000" pitchFamily="50" charset="-128"/>
              <a:ea typeface="HGPｺﾞｼｯｸM" panose="020B0600000000000000" pitchFamily="50" charset="-128"/>
            </a:endParaRPr>
          </a:p>
        </p:txBody>
      </p:sp>
      <p:sp>
        <p:nvSpPr>
          <p:cNvPr id="63" name="TextBox 62"/>
          <p:cNvSpPr txBox="1"/>
          <p:nvPr/>
        </p:nvSpPr>
        <p:spPr>
          <a:xfrm>
            <a:off x="4340407" y="5336728"/>
            <a:ext cx="2474998" cy="64633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a:latin typeface="HGPｺﾞｼｯｸM" panose="020B0600000000000000" pitchFamily="50" charset="-128"/>
                <a:ea typeface="HGPｺﾞｼｯｸM" panose="020B0600000000000000" pitchFamily="50" charset="-128"/>
              </a:rPr>
              <a:t>FOSSID AB</a:t>
            </a:r>
            <a:r>
              <a:rPr lang="ja-JP" altLang="en-US" sz="1200" dirty="0">
                <a:latin typeface="HGPｺﾞｼｯｸM" panose="020B0600000000000000" pitchFamily="50" charset="-128"/>
                <a:ea typeface="HGPｺﾞｼｯｸM" panose="020B0600000000000000" pitchFamily="50" charset="-128"/>
              </a:rPr>
              <a:t>社のコンプライアンスエンジニアが監査対象のファイルから</a:t>
            </a:r>
            <a:r>
              <a:rPr lang="en-US" altLang="ja-JP" sz="1200" dirty="0">
                <a:latin typeface="HGPｺﾞｼｯｸM" panose="020B0600000000000000" pitchFamily="50" charset="-128"/>
                <a:ea typeface="HGPｺﾞｼｯｸM" panose="020B0600000000000000" pitchFamily="50" charset="-128"/>
              </a:rPr>
              <a:t>1%</a:t>
            </a:r>
            <a:r>
              <a:rPr lang="ja-JP" altLang="en-US" sz="1200" dirty="0">
                <a:latin typeface="HGPｺﾞｼｯｸM" panose="020B0600000000000000" pitchFamily="50" charset="-128"/>
                <a:ea typeface="HGPｺﾞｼｯｸM" panose="020B0600000000000000" pitchFamily="50" charset="-128"/>
              </a:rPr>
              <a:t>を無作為に抽出し、検証します。</a:t>
            </a:r>
            <a:endParaRPr lang="sv-SE" sz="1200" dirty="0">
              <a:latin typeface="HGPｺﾞｼｯｸM" panose="020B0600000000000000" pitchFamily="50" charset="-128"/>
              <a:ea typeface="HGPｺﾞｼｯｸM" panose="020B0600000000000000" pitchFamily="50" charset="-128"/>
            </a:endParaRPr>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43229" y="947678"/>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947678"/>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63010"/>
            <a:ext cx="590272" cy="590272"/>
          </a:xfrm>
          <a:prstGeom prst="rect">
            <a:avLst/>
          </a:prstGeom>
        </p:spPr>
      </p:pic>
      <p:grpSp>
        <p:nvGrpSpPr>
          <p:cNvPr id="87" name="Group 86"/>
          <p:cNvGrpSpPr/>
          <p:nvPr/>
        </p:nvGrpSpPr>
        <p:grpSpPr>
          <a:xfrm>
            <a:off x="7807246" y="2696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39"/>
          <p:cNvSpPr txBox="1"/>
          <p:nvPr/>
        </p:nvSpPr>
        <p:spPr>
          <a:xfrm>
            <a:off x="4076210" y="1247275"/>
            <a:ext cx="2485216" cy="646331"/>
          </a:xfrm>
          <a:prstGeom prst="rect">
            <a:avLst/>
          </a:prstGeom>
          <a:noFill/>
        </p:spPr>
        <p:txBody>
          <a:bodyPr wrap="square" rtlCol="0">
            <a:spAutoFit/>
          </a:bodyPr>
          <a:lstStyle/>
          <a:p>
            <a:r>
              <a:rPr lang="ja-JP" altLang="en-US" sz="1200" dirty="0">
                <a:latin typeface="HGPｺﾞｼｯｸM" panose="020B0600000000000000" pitchFamily="50" charset="-128"/>
                <a:ea typeface="HGPｺﾞｼｯｸM" panose="020B0600000000000000" pitchFamily="50" charset="-128"/>
                <a:cs typeface="メイリオ" panose="020B0604030504040204" pitchFamily="50" charset="-128"/>
              </a:rPr>
              <a:t>プロジェクトをキックオフし、すべての関係組織の窓口担当を紹介し監査に関する詳細情報を伝えます。</a:t>
            </a:r>
            <a:endParaRPr lang="sv-SE" sz="12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5" name="TextBox 40"/>
          <p:cNvSpPr txBox="1"/>
          <p:nvPr/>
        </p:nvSpPr>
        <p:spPr>
          <a:xfrm>
            <a:off x="4097633" y="1006355"/>
            <a:ext cx="2397260" cy="307777"/>
          </a:xfrm>
          <a:prstGeom prst="rect">
            <a:avLst/>
          </a:prstGeom>
          <a:noFill/>
        </p:spPr>
        <p:txBody>
          <a:bodyPr wrap="square" rtlCol="0">
            <a:spAutoFit/>
          </a:bodyP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立ち上げ時</a:t>
            </a:r>
            <a:r>
              <a:rPr lang="ja-JP" altLang="en-US" sz="1400" b="1"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ミーティング</a:t>
            </a:r>
            <a:endParaRPr lang="sv-SE" sz="1400" b="1"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6" name="TextBox 48"/>
          <p:cNvSpPr txBox="1"/>
          <p:nvPr/>
        </p:nvSpPr>
        <p:spPr>
          <a:xfrm>
            <a:off x="6807289" y="1231556"/>
            <a:ext cx="2712553"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ソフトウェアの電子署名</a:t>
            </a:r>
            <a:r>
              <a:rPr lang="en-US" altLang="ja-JP" sz="1200" dirty="0">
                <a:solidFill>
                  <a:srgbClr val="FF0000"/>
                </a:solidFill>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を収集するためにコマンドライン インターフェースがインストール方法と実行方法の説明と共に買収対象企業に送られます。</a:t>
            </a:r>
            <a:endParaRPr lang="sv-SE" sz="1200" dirty="0">
              <a:latin typeface="HGPｺﾞｼｯｸM" panose="020B0600000000000000" pitchFamily="50" charset="-128"/>
              <a:ea typeface="HGPｺﾞｼｯｸM" panose="020B0600000000000000" pitchFamily="50" charset="-128"/>
            </a:endParaRPr>
          </a:p>
        </p:txBody>
      </p:sp>
      <p:sp>
        <p:nvSpPr>
          <p:cNvPr id="64" name="TextBox 49"/>
          <p:cNvSpPr txBox="1"/>
          <p:nvPr/>
        </p:nvSpPr>
        <p:spPr>
          <a:xfrm>
            <a:off x="6930892" y="1006355"/>
            <a:ext cx="2397260" cy="307777"/>
          </a:xfrm>
          <a:prstGeom prst="rect">
            <a:avLst/>
          </a:prstGeom>
          <a:noFill/>
        </p:spPr>
        <p:txBody>
          <a:bodyPr wrap="square" rtlCol="0">
            <a:spAutoFit/>
          </a:bodyP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フィンガープリント収集ツール</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9" name="TextBox 41"/>
          <p:cNvSpPr txBox="1"/>
          <p:nvPr/>
        </p:nvSpPr>
        <p:spPr>
          <a:xfrm>
            <a:off x="8696432" y="213476"/>
            <a:ext cx="1743360" cy="569387"/>
          </a:xfrm>
          <a:prstGeom prst="rect">
            <a:avLst/>
          </a:prstGeom>
          <a:noFill/>
          <a:ln w="12700">
            <a:solidFill>
              <a:schemeClr val="tx1">
                <a:lumMod val="50000"/>
                <a:lumOff val="50000"/>
              </a:schemeClr>
            </a:solidFill>
            <a:prstDash val="sysDash"/>
          </a:ln>
        </p:spPr>
        <p:txBody>
          <a:bodyPr wrap="square" rtlCol="0">
            <a:spAutoFit/>
          </a:bodyPr>
          <a:lstStyle/>
          <a:p>
            <a:r>
              <a:rPr lang="en-US" sz="110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en-US" sz="100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監査人によって対応できないものがあります。監査サービスプロバイダに確認ください。</a:t>
            </a:r>
            <a:endParaRPr 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1" name="テキスト ボックス 70"/>
          <p:cNvSpPr txBox="1"/>
          <p:nvPr/>
        </p:nvSpPr>
        <p:spPr>
          <a:xfrm>
            <a:off x="152400" y="499987"/>
            <a:ext cx="569387" cy="369332"/>
          </a:xfrm>
          <a:prstGeom prst="rect">
            <a:avLst/>
          </a:prstGeom>
          <a:noFill/>
        </p:spPr>
        <p:txBody>
          <a:bodyPr wrap="none" rtlCol="0">
            <a:spAutoFit/>
          </a:bodyPr>
          <a:lstStyle/>
          <a:p>
            <a:r>
              <a:rPr kumimoji="1" lang="en-US" altLang="ja-JP" dirty="0"/>
              <a:t>Fig7</a:t>
            </a:r>
            <a:endParaRPr kumimoji="1" lang="ja-JP" altLang="en-US" dirty="0"/>
          </a:p>
        </p:txBody>
      </p:sp>
    </p:spTree>
    <p:extLst>
      <p:ext uri="{BB962C8B-B14F-4D97-AF65-F5344CB8AC3E}">
        <p14:creationId xmlns:p14="http://schemas.microsoft.com/office/powerpoint/2010/main" val="36733898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09837" y="213598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2" name="Rectangle 2"/>
          <p:cNvSpPr>
            <a:spLocks noGrp="1" noChangeArrowheads="1"/>
          </p:cNvSpPr>
          <p:nvPr>
            <p:ph type="title"/>
          </p:nvPr>
        </p:nvSpPr>
        <p:spPr>
          <a:xfrm>
            <a:off x="1533525" y="96110"/>
            <a:ext cx="10515600" cy="1325563"/>
          </a:xfrm>
        </p:spPr>
        <p:txBody>
          <a:bodyPr/>
          <a:lstStyle/>
          <a:p>
            <a:r>
              <a:rPr lang="en-US" altLang="ja-JP"/>
              <a:t>Incorporating(</a:t>
            </a:r>
            <a:r>
              <a:rPr lang="ja-JP" altLang="en-US"/>
              <a:t>組み入れ）</a:t>
            </a:r>
            <a:endParaRPr lang="en-US" altLang="en-US"/>
          </a:p>
        </p:txBody>
      </p:sp>
      <p:sp>
        <p:nvSpPr>
          <p:cNvPr id="2" name="Rectangle 1"/>
          <p:cNvSpPr/>
          <p:nvPr/>
        </p:nvSpPr>
        <p:spPr>
          <a:xfrm>
            <a:off x="4352925" y="391477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Rounded Rectangle 2"/>
          <p:cNvSpPr/>
          <p:nvPr/>
        </p:nvSpPr>
        <p:spPr>
          <a:xfrm>
            <a:off x="3448050" y="2286000"/>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Rounded Rectangle 5"/>
          <p:cNvSpPr/>
          <p:nvPr/>
        </p:nvSpPr>
        <p:spPr>
          <a:xfrm>
            <a:off x="4876800" y="4295775"/>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Bent Arrow 4"/>
          <p:cNvSpPr/>
          <p:nvPr/>
        </p:nvSpPr>
        <p:spPr>
          <a:xfrm rot="5400000">
            <a:off x="4800600" y="2800350"/>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0" name="Rounded Rectangle 2"/>
          <p:cNvSpPr/>
          <p:nvPr/>
        </p:nvSpPr>
        <p:spPr>
          <a:xfrm>
            <a:off x="3448050" y="2286000"/>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ounded Rectangle 2"/>
          <p:cNvSpPr/>
          <p:nvPr/>
        </p:nvSpPr>
        <p:spPr>
          <a:xfrm>
            <a:off x="4876800" y="4305424"/>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テキスト ボックス 11"/>
          <p:cNvSpPr txBox="1"/>
          <p:nvPr/>
        </p:nvSpPr>
        <p:spPr>
          <a:xfrm>
            <a:off x="167148" y="499987"/>
            <a:ext cx="569387" cy="369332"/>
          </a:xfrm>
          <a:prstGeom prst="rect">
            <a:avLst/>
          </a:prstGeom>
          <a:noFill/>
        </p:spPr>
        <p:txBody>
          <a:bodyPr wrap="none" rtlCol="0">
            <a:spAutoFit/>
          </a:bodyPr>
          <a:lstStyle/>
          <a:p>
            <a:r>
              <a:rPr kumimoji="1" lang="en-US" altLang="ja-JP" dirty="0"/>
              <a:t>Fig1</a:t>
            </a:r>
          </a:p>
        </p:txBody>
      </p:sp>
    </p:spTree>
    <p:extLst>
      <p:ext uri="{BB962C8B-B14F-4D97-AF65-F5344CB8AC3E}">
        <p14:creationId xmlns:p14="http://schemas.microsoft.com/office/powerpoint/2010/main" val="317082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4487" y="230743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70" name="Rectangle 2"/>
          <p:cNvSpPr>
            <a:spLocks noGrp="1" noChangeArrowheads="1"/>
          </p:cNvSpPr>
          <p:nvPr>
            <p:ph type="title"/>
          </p:nvPr>
        </p:nvSpPr>
        <p:spPr/>
        <p:txBody>
          <a:bodyPr/>
          <a:lstStyle/>
          <a:p>
            <a:r>
              <a:rPr lang="ja-JP" altLang="en-US"/>
              <a:t>リンクする（</a:t>
            </a:r>
            <a:r>
              <a:rPr lang="en-US" altLang="en-US"/>
              <a:t>Linking</a:t>
            </a:r>
            <a:r>
              <a:rPr lang="ja-JP" altLang="en-US"/>
              <a:t>）</a:t>
            </a:r>
            <a:endParaRPr lang="en-US" altLang="en-US"/>
          </a:p>
        </p:txBody>
      </p:sp>
      <p:sp>
        <p:nvSpPr>
          <p:cNvPr id="4" name="Rectangle 3"/>
          <p:cNvSpPr/>
          <p:nvPr/>
        </p:nvSpPr>
        <p:spPr>
          <a:xfrm>
            <a:off x="4171950" y="4133850"/>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ounded Rectangle 4"/>
          <p:cNvSpPr/>
          <p:nvPr/>
        </p:nvSpPr>
        <p:spPr>
          <a:xfrm>
            <a:off x="2134791" y="2420563"/>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Bent Arrow 6"/>
          <p:cNvSpPr/>
          <p:nvPr/>
        </p:nvSpPr>
        <p:spPr>
          <a:xfrm rot="5400000">
            <a:off x="3429000" y="2920625"/>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352800" y="4133850"/>
            <a:ext cx="819150" cy="14859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Rounded Rectangle 2"/>
          <p:cNvSpPr/>
          <p:nvPr/>
        </p:nvSpPr>
        <p:spPr>
          <a:xfrm>
            <a:off x="2134791" y="2432191"/>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ectangle 7"/>
          <p:cNvSpPr/>
          <p:nvPr/>
        </p:nvSpPr>
        <p:spPr>
          <a:xfrm>
            <a:off x="3362700" y="4143750"/>
            <a:ext cx="819150" cy="1485900"/>
          </a:xfrm>
          <a:prstGeom prst="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テキスト ボックス 11"/>
          <p:cNvSpPr txBox="1"/>
          <p:nvPr/>
        </p:nvSpPr>
        <p:spPr>
          <a:xfrm>
            <a:off x="152400" y="499987"/>
            <a:ext cx="569387" cy="369332"/>
          </a:xfrm>
          <a:prstGeom prst="rect">
            <a:avLst/>
          </a:prstGeom>
          <a:noFill/>
        </p:spPr>
        <p:txBody>
          <a:bodyPr wrap="none" rtlCol="0">
            <a:spAutoFit/>
          </a:bodyPr>
          <a:lstStyle/>
          <a:p>
            <a:r>
              <a:rPr kumimoji="1" lang="en-US" altLang="ja-JP" dirty="0"/>
              <a:t>Fig2</a:t>
            </a:r>
          </a:p>
        </p:txBody>
      </p:sp>
    </p:spTree>
    <p:extLst>
      <p:ext uri="{BB962C8B-B14F-4D97-AF65-F5344CB8AC3E}">
        <p14:creationId xmlns:p14="http://schemas.microsoft.com/office/powerpoint/2010/main" val="353234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725341" y="1196577"/>
            <a:ext cx="5753100" cy="434697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5235179" y="290512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Bent Arrow 8"/>
          <p:cNvSpPr/>
          <p:nvPr/>
        </p:nvSpPr>
        <p:spPr>
          <a:xfrm rot="5400000">
            <a:off x="5016104" y="1804064"/>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rot="10800000">
            <a:off x="4725591" y="4539586"/>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4135637" y="1364927"/>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Rounded Rectangle 14"/>
          <p:cNvSpPr/>
          <p:nvPr/>
        </p:nvSpPr>
        <p:spPr>
          <a:xfrm>
            <a:off x="5601891" y="3004625"/>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Rounded Rectangle 15"/>
          <p:cNvSpPr/>
          <p:nvPr/>
        </p:nvSpPr>
        <p:spPr>
          <a:xfrm>
            <a:off x="5601891" y="3787433"/>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ounded Rectangle 17"/>
          <p:cNvSpPr/>
          <p:nvPr/>
        </p:nvSpPr>
        <p:spPr>
          <a:xfrm rot="16200000">
            <a:off x="6441810" y="3211036"/>
            <a:ext cx="1362074" cy="8740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b="1">
                <a:latin typeface="メイリオ" panose="020B0604030504040204" pitchFamily="50" charset="-128"/>
                <a:ea typeface="メイリオ" panose="020B0604030504040204" pitchFamily="50" charset="-128"/>
                <a:cs typeface="メイリオ" panose="020B0604030504040204" pitchFamily="50" charset="-128"/>
              </a:rPr>
              <a:t>最適化</a:t>
            </a:r>
            <a:endParaRPr lang="en-US" altLang="ja-JP" sz="1400" b="1">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900" b="1">
                <a:latin typeface="メイリオ" panose="020B0604030504040204" pitchFamily="50" charset="-128"/>
                <a:ea typeface="メイリオ" panose="020B0604030504040204" pitchFamily="50" charset="-128"/>
                <a:cs typeface="メイリオ" panose="020B0604030504040204" pitchFamily="50" charset="-128"/>
              </a:rPr>
              <a:t>（</a:t>
            </a:r>
            <a:r>
              <a:rPr lang="en-US" altLang="ja-JP" sz="900" b="1">
                <a:latin typeface="メイリオ" panose="020B0604030504040204" pitchFamily="50" charset="-128"/>
                <a:ea typeface="メイリオ" panose="020B0604030504040204" pitchFamily="50" charset="-128"/>
                <a:cs typeface="メイリオ" panose="020B0604030504040204" pitchFamily="50" charset="-128"/>
              </a:rPr>
              <a:t>Optimization</a:t>
            </a:r>
            <a:r>
              <a:rPr lang="ja-JP" altLang="en-US" sz="900" b="1">
                <a:latin typeface="メイリオ" panose="020B0604030504040204" pitchFamily="50" charset="-128"/>
                <a:ea typeface="メイリオ" panose="020B0604030504040204" pitchFamily="50" charset="-128"/>
                <a:cs typeface="メイリオ" panose="020B0604030504040204" pitchFamily="50" charset="-128"/>
              </a:rPr>
              <a:t>）</a:t>
            </a:r>
            <a:endParaRPr lang="en-US" sz="9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Box 1"/>
          <p:cNvSpPr txBox="1"/>
          <p:nvPr/>
        </p:nvSpPr>
        <p:spPr>
          <a:xfrm>
            <a:off x="5897166" y="1977136"/>
            <a:ext cx="1778051" cy="307777"/>
          </a:xfrm>
          <a:prstGeom prst="rect">
            <a:avLst/>
          </a:prstGeom>
          <a:noFill/>
        </p:spPr>
        <p:txBody>
          <a:bodyPr wrap="none" rtlCol="0">
            <a:spAutoFit/>
          </a:bodyPr>
          <a:lstStyle/>
          <a:p>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コードの追加（</a:t>
            </a:r>
            <a:r>
              <a:rPr lang="en-US" altLang="ja-JP" sz="1400" b="1" dirty="0">
                <a:latin typeface="HGPｺﾞｼｯｸM" panose="020B0600000000000000" pitchFamily="50" charset="-128"/>
                <a:ea typeface="HGPｺﾞｼｯｸM" panose="020B0600000000000000" pitchFamily="50" charset="-128"/>
                <a:cs typeface="メイリオ" panose="020B0604030504040204" pitchFamily="50" charset="-128"/>
              </a:rPr>
              <a:t>Adding)</a:t>
            </a:r>
            <a:endParaRPr lang="en-US"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1" name="TextBox 20"/>
          <p:cNvSpPr txBox="1"/>
          <p:nvPr/>
        </p:nvSpPr>
        <p:spPr>
          <a:xfrm>
            <a:off x="5968604" y="4634524"/>
            <a:ext cx="1968809" cy="307777"/>
          </a:xfrm>
          <a:prstGeom prst="rect">
            <a:avLst/>
          </a:prstGeom>
          <a:noFill/>
        </p:spPr>
        <p:txBody>
          <a:bodyPr wrap="none" rtlCol="0">
            <a:spAutoFit/>
          </a:bodyPr>
          <a:lstStyle/>
          <a:p>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コードの除去</a:t>
            </a:r>
            <a:r>
              <a:rPr lang="en-US" altLang="ja-JP" sz="1400" b="1" dirty="0">
                <a:latin typeface="HGPｺﾞｼｯｸM" panose="020B0600000000000000" pitchFamily="50" charset="-128"/>
                <a:ea typeface="HGPｺﾞｼｯｸM" panose="020B0600000000000000" pitchFamily="50" charset="-128"/>
                <a:cs typeface="メイリオ" panose="020B0604030504040204" pitchFamily="50" charset="-128"/>
              </a:rPr>
              <a:t>(Removing)</a:t>
            </a:r>
            <a:endParaRPr lang="en-US"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3" name="Rounded Rectangle 22"/>
          <p:cNvSpPr/>
          <p:nvPr/>
        </p:nvSpPr>
        <p:spPr>
          <a:xfrm>
            <a:off x="3664149" y="4868199"/>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テキスト ボックス 13"/>
          <p:cNvSpPr txBox="1"/>
          <p:nvPr/>
        </p:nvSpPr>
        <p:spPr>
          <a:xfrm>
            <a:off x="152400" y="499987"/>
            <a:ext cx="569387" cy="369332"/>
          </a:xfrm>
          <a:prstGeom prst="rect">
            <a:avLst/>
          </a:prstGeom>
          <a:noFill/>
        </p:spPr>
        <p:txBody>
          <a:bodyPr wrap="none" rtlCol="0">
            <a:spAutoFit/>
          </a:bodyPr>
          <a:lstStyle/>
          <a:p>
            <a:r>
              <a:rPr kumimoji="1" lang="en-US" altLang="ja-JP" dirty="0"/>
              <a:t>Fig3</a:t>
            </a:r>
          </a:p>
        </p:txBody>
      </p:sp>
    </p:spTree>
    <p:extLst>
      <p:ext uri="{BB962C8B-B14F-4D97-AF65-F5344CB8AC3E}">
        <p14:creationId xmlns:p14="http://schemas.microsoft.com/office/powerpoint/2010/main" val="113626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293111" y="2284895"/>
            <a:ext cx="923330" cy="1533525"/>
          </a:xfrm>
          <a:prstGeom prst="rect">
            <a:avLst/>
          </a:prstGeom>
          <a:noFill/>
          <a:ln>
            <a:noFill/>
          </a:ln>
          <a:extLst/>
        </p:spPr>
        <p:txBody>
          <a:bodyPr vert="eaVert" anchor="ctr">
            <a:spAutoFit/>
          </a:bodyPr>
          <a:lstStyle/>
          <a:p>
            <a:pPr algn="ctr" eaLnBrk="1" hangingPunct="1">
              <a:defRPr/>
            </a:pPr>
            <a:r>
              <a:rPr lang="en-US" sz="1600" b="1" i="1" dirty="0">
                <a:solidFill>
                  <a:schemeClr val="bg1"/>
                </a:solidFill>
                <a:ea typeface="ＭＳ Ｐゴシック" charset="0"/>
                <a:cs typeface="ＭＳ Ｐゴシック" charset="0"/>
              </a:rPr>
              <a:t>Source code scanning and identification</a:t>
            </a:r>
          </a:p>
        </p:txBody>
      </p:sp>
      <p:sp>
        <p:nvSpPr>
          <p:cNvPr id="9" name="AutoShape 25"/>
          <p:cNvSpPr>
            <a:spLocks noChangeArrowheads="1"/>
          </p:cNvSpPr>
          <p:nvPr/>
        </p:nvSpPr>
        <p:spPr bwMode="auto">
          <a:xfrm>
            <a:off x="2238430" y="2561814"/>
            <a:ext cx="2039444" cy="978015"/>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en-US" sz="1300" b="1" dirty="0">
                <a:solidFill>
                  <a:srgbClr val="000000"/>
                </a:solidFill>
                <a:ea typeface="ＭＳ Ｐゴシック" charset="0"/>
                <a:cs typeface="Arial" charset="0"/>
              </a:rPr>
              <a:t>Complete software stack:</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Proprietary software</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3</a:t>
            </a:r>
            <a:r>
              <a:rPr lang="en-US" sz="1300" baseline="30000" dirty="0">
                <a:solidFill>
                  <a:srgbClr val="000000"/>
                </a:solidFill>
                <a:ea typeface="ＭＳ Ｐゴシック" charset="0"/>
                <a:cs typeface="Arial" charset="0"/>
              </a:rPr>
              <a:t>rd</a:t>
            </a:r>
            <a:r>
              <a:rPr lang="en-US" sz="1300" dirty="0">
                <a:solidFill>
                  <a:srgbClr val="000000"/>
                </a:solidFill>
                <a:ea typeface="ＭＳ Ｐゴシック" charset="0"/>
                <a:cs typeface="Arial" charset="0"/>
              </a:rPr>
              <a:t>  party software</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Open source software </a:t>
            </a:r>
          </a:p>
        </p:txBody>
      </p:sp>
      <p:sp>
        <p:nvSpPr>
          <p:cNvPr id="10" name="AutoShape 25"/>
          <p:cNvSpPr>
            <a:spLocks noChangeArrowheads="1"/>
          </p:cNvSpPr>
          <p:nvPr/>
        </p:nvSpPr>
        <p:spPr bwMode="auto">
          <a:xfrm>
            <a:off x="7250907" y="2229809"/>
            <a:ext cx="2302668" cy="1642027"/>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en-US" sz="1300" b="1" dirty="0">
                <a:solidFill>
                  <a:srgbClr val="000000"/>
                </a:solidFill>
                <a:ea typeface="ＭＳ Ｐゴシック" charset="0"/>
                <a:cs typeface="Arial" charset="0"/>
              </a:rPr>
              <a:t>Open Source Software BoM:</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complete open source components, their origins, and licenses</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open source code snippets, their origins and licenses. </a:t>
            </a: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152400" y="499987"/>
            <a:ext cx="569387" cy="369332"/>
          </a:xfrm>
          <a:prstGeom prst="rect">
            <a:avLst/>
          </a:prstGeom>
          <a:noFill/>
        </p:spPr>
        <p:txBody>
          <a:bodyPr wrap="none" rtlCol="0">
            <a:spAutoFit/>
          </a:bodyPr>
          <a:lstStyle/>
          <a:p>
            <a:r>
              <a:rPr kumimoji="1" lang="en-US" altLang="ja-JP" dirty="0"/>
              <a:t>Fig4</a:t>
            </a:r>
          </a:p>
        </p:txBody>
      </p:sp>
    </p:spTree>
    <p:extLst>
      <p:ext uri="{BB962C8B-B14F-4D97-AF65-F5344CB8AC3E}">
        <p14:creationId xmlns:p14="http://schemas.microsoft.com/office/powerpoint/2010/main" val="295528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339277" y="2284895"/>
            <a:ext cx="830997" cy="1533525"/>
          </a:xfrm>
          <a:prstGeom prst="rect">
            <a:avLst/>
          </a:prstGeom>
          <a:noFill/>
          <a:ln>
            <a:noFill/>
          </a:ln>
          <a:extLst/>
        </p:spPr>
        <p:txBody>
          <a:bodyPr vert="eaVert" anchor="ctr">
            <a:spAutoFit/>
          </a:bodyPr>
          <a:lstStyle/>
          <a:p>
            <a:pPr algn="ctr" eaLnBrk="1" hangingPunct="1">
              <a:defRPr/>
            </a:pPr>
            <a:r>
              <a:rPr lang="ja-JP" alt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ソースコード</a:t>
            </a:r>
            <a:endParaRPr lang="en-US" altLang="ja-JP"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スキャンと</a:t>
            </a:r>
            <a:endParaRPr lang="en-US" altLang="ja-JP"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確認作業</a:t>
            </a:r>
            <a:endParaRPr 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AutoShape 25"/>
          <p:cNvSpPr>
            <a:spLocks noChangeArrowheads="1"/>
          </p:cNvSpPr>
          <p:nvPr/>
        </p:nvSpPr>
        <p:spPr bwMode="auto">
          <a:xfrm>
            <a:off x="2238430" y="2255349"/>
            <a:ext cx="2039444" cy="1590949"/>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ja-JP" alt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全ての</a:t>
            </a:r>
            <a:endParaRPr lang="en-US" altLang="ja-JP"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eaLnBrk="1" hangingPunct="1">
              <a:defRPr/>
            </a:pPr>
            <a:r>
              <a:rPr lang="ja-JP" alt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ソフトウェアスタック：</a:t>
            </a:r>
            <a:endParaRPr 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プロプライエタリ</a:t>
            </a:r>
            <a:br>
              <a:rPr lang="en-US" altLang="ja-JP"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altLang="ja-JP" sz="13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サードパーティ</a:t>
            </a:r>
            <a:br>
              <a:rPr lang="en-US" altLang="ja-JP"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altLang="ja-JP"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a:t>
            </a:r>
            <a:br>
              <a:rPr lang="en-US" altLang="ja-JP"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sz="13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 name="AutoShape 25"/>
          <p:cNvSpPr>
            <a:spLocks noChangeArrowheads="1"/>
          </p:cNvSpPr>
          <p:nvPr/>
        </p:nvSpPr>
        <p:spPr bwMode="auto">
          <a:xfrm>
            <a:off x="7250907" y="2348993"/>
            <a:ext cx="2302668" cy="1403663"/>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ja-JP" alt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 ソフトウェアの</a:t>
            </a:r>
            <a:endParaRPr lang="en-US" altLang="ja-JP"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eaLnBrk="1" hangingPunct="1">
              <a:defRPr/>
            </a:pPr>
            <a:r>
              <a:rPr lang="ja-JP" alt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部品表（</a:t>
            </a:r>
            <a:r>
              <a:rPr lang="en-US" altLang="ja-JP"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BoM</a:t>
            </a:r>
            <a:r>
              <a:rPr lang="ja-JP" alt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a:t>
            </a:r>
            <a:endParaRPr 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 コンポーネント、その起源とライセンスを網羅したリスト</a:t>
            </a:r>
            <a:endParaRPr lang="en-US" altLang="ja-JP"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オープンソースコードのスニペット、その起源とライセンスのリスト</a:t>
            </a:r>
            <a:r>
              <a:rPr lang="en-US" sz="1300" dirty="0">
                <a:solidFill>
                  <a:srgbClr val="000000"/>
                </a:solidFill>
                <a:latin typeface="HGPｺﾞｼｯｸM" panose="020B0600000000000000" pitchFamily="50" charset="-128"/>
                <a:ea typeface="HGPｺﾞｼｯｸM" panose="020B0600000000000000" pitchFamily="50" charset="-128"/>
                <a:cs typeface="Arial" charset="0"/>
              </a:rPr>
              <a:t>.</a:t>
            </a: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2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2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152400" y="499987"/>
            <a:ext cx="569387" cy="369332"/>
          </a:xfrm>
          <a:prstGeom prst="rect">
            <a:avLst/>
          </a:prstGeom>
          <a:noFill/>
        </p:spPr>
        <p:txBody>
          <a:bodyPr wrap="none" rtlCol="0">
            <a:spAutoFit/>
          </a:bodyPr>
          <a:lstStyle/>
          <a:p>
            <a:r>
              <a:rPr kumimoji="1" lang="en-US" altLang="ja-JP" dirty="0"/>
              <a:t>Fig4</a:t>
            </a:r>
          </a:p>
        </p:txBody>
      </p:sp>
    </p:spTree>
    <p:extLst>
      <p:ext uri="{BB962C8B-B14F-4D97-AF65-F5344CB8AC3E}">
        <p14:creationId xmlns:p14="http://schemas.microsoft.com/office/powerpoint/2010/main" val="19522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244212" y="3402364"/>
            <a:ext cx="2040634" cy="855662"/>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Input:</a:t>
            </a:r>
          </a:p>
          <a:p>
            <a:pPr>
              <a:lnSpc>
                <a:spcPct val="100000"/>
              </a:lnSpc>
              <a:spcBef>
                <a:spcPts val="0"/>
              </a:spcBef>
              <a:buClr>
                <a:srgbClr val="FF0000"/>
              </a:buClr>
              <a:defRPr/>
            </a:pPr>
            <a:r>
              <a:rPr lang="sv-SE" sz="1400" dirty="0">
                <a:latin typeface="+mj-lt"/>
              </a:rPr>
              <a:t>Proprietary software</a:t>
            </a:r>
          </a:p>
          <a:p>
            <a:pPr>
              <a:lnSpc>
                <a:spcPct val="100000"/>
              </a:lnSpc>
              <a:spcBef>
                <a:spcPts val="0"/>
              </a:spcBef>
              <a:buClr>
                <a:srgbClr val="FF0000"/>
              </a:buClr>
              <a:defRPr/>
            </a:pPr>
            <a:r>
              <a:rPr lang="sv-SE" sz="1400" dirty="0">
                <a:latin typeface="+mj-lt"/>
              </a:rPr>
              <a:t>3rd party software</a:t>
            </a:r>
          </a:p>
          <a:p>
            <a:pPr>
              <a:lnSpc>
                <a:spcPct val="100000"/>
              </a:lnSpc>
              <a:spcBef>
                <a:spcPts val="0"/>
              </a:spcBef>
              <a:buClr>
                <a:srgbClr val="FF0000"/>
              </a:buClr>
              <a:defRPr/>
            </a:pPr>
            <a:r>
              <a:rPr lang="sv-SE" sz="1400" dirty="0">
                <a:latin typeface="+mj-lt"/>
              </a:rPr>
              <a:t>Open source software</a:t>
            </a: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63" name="Content Placeholder 2"/>
          <p:cNvSpPr txBox="1">
            <a:spLocks/>
          </p:cNvSpPr>
          <p:nvPr/>
        </p:nvSpPr>
        <p:spPr bwMode="auto">
          <a:xfrm>
            <a:off x="8448241" y="3402364"/>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Output:</a:t>
            </a:r>
          </a:p>
          <a:p>
            <a:pPr>
              <a:lnSpc>
                <a:spcPct val="100000"/>
              </a:lnSpc>
              <a:spcBef>
                <a:spcPts val="0"/>
              </a:spcBef>
              <a:buClr>
                <a:srgbClr val="FF0000"/>
              </a:buClr>
              <a:defRPr/>
            </a:pPr>
            <a:r>
              <a:rPr lang="sv-SE" sz="1400" dirty="0">
                <a:latin typeface="+mj-lt"/>
              </a:rPr>
              <a:t>Written offer </a:t>
            </a:r>
          </a:p>
          <a:p>
            <a:pPr>
              <a:lnSpc>
                <a:spcPct val="100000"/>
              </a:lnSpc>
              <a:spcBef>
                <a:spcPts val="0"/>
              </a:spcBef>
              <a:buClr>
                <a:srgbClr val="FF0000"/>
              </a:buClr>
              <a:defRPr/>
            </a:pPr>
            <a:r>
              <a:rPr lang="sv-SE" sz="1400" dirty="0">
                <a:latin typeface="+mj-lt"/>
              </a:rPr>
              <a:t>Notices</a:t>
            </a:r>
          </a:p>
          <a:p>
            <a:pPr>
              <a:lnSpc>
                <a:spcPct val="100000"/>
              </a:lnSpc>
              <a:spcBef>
                <a:spcPts val="0"/>
              </a:spcBef>
              <a:buClr>
                <a:srgbClr val="FF0000"/>
              </a:buClr>
              <a:defRPr/>
            </a:pPr>
            <a:r>
              <a:rPr lang="sv-SE" sz="1400" dirty="0">
                <a:latin typeface="+mj-lt"/>
              </a:rPr>
              <a:t>Source code</a:t>
            </a: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36267" y="2053628"/>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a:solidFill>
                  <a:schemeClr val="tx1"/>
                </a:solidFill>
                <a:latin typeface="+mj-lt"/>
              </a:rPr>
              <a:t>Identification</a:t>
            </a:r>
          </a:p>
        </p:txBody>
      </p:sp>
      <p:sp>
        <p:nvSpPr>
          <p:cNvPr id="78" name="Content Placeholder 2"/>
          <p:cNvSpPr txBox="1">
            <a:spLocks/>
          </p:cNvSpPr>
          <p:nvPr/>
        </p:nvSpPr>
        <p:spPr bwMode="auto">
          <a:xfrm rot="20161803">
            <a:off x="4128271" y="371257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a:solidFill>
                  <a:schemeClr val="tx1"/>
                </a:solidFill>
                <a:latin typeface="+mj-lt"/>
              </a:rPr>
              <a:t>Audit</a:t>
            </a:r>
          </a:p>
        </p:txBody>
      </p:sp>
      <p:sp>
        <p:nvSpPr>
          <p:cNvPr id="82" name="Content Placeholder 2"/>
          <p:cNvSpPr txBox="1">
            <a:spLocks/>
          </p:cNvSpPr>
          <p:nvPr/>
        </p:nvSpPr>
        <p:spPr bwMode="auto">
          <a:xfrm rot="20161803">
            <a:off x="4319578" y="1996707"/>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a:solidFill>
                  <a:schemeClr val="tx1"/>
                </a:solidFill>
                <a:latin typeface="+mj-lt"/>
              </a:rPr>
              <a:t>Resolution</a:t>
            </a:r>
          </a:p>
        </p:txBody>
      </p:sp>
      <p:sp>
        <p:nvSpPr>
          <p:cNvPr id="85" name="Content Placeholder 2"/>
          <p:cNvSpPr txBox="1">
            <a:spLocks/>
          </p:cNvSpPr>
          <p:nvPr/>
        </p:nvSpPr>
        <p:spPr bwMode="auto">
          <a:xfrm rot="20161803">
            <a:off x="4936186" y="3730146"/>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a:solidFill>
                  <a:schemeClr val="tx1"/>
                </a:solidFill>
                <a:latin typeface="+mj-lt"/>
              </a:rPr>
              <a:t>Reviews</a:t>
            </a:r>
          </a:p>
        </p:txBody>
      </p:sp>
      <p:sp>
        <p:nvSpPr>
          <p:cNvPr id="89" name="Content Placeholder 2"/>
          <p:cNvSpPr txBox="1">
            <a:spLocks/>
          </p:cNvSpPr>
          <p:nvPr/>
        </p:nvSpPr>
        <p:spPr bwMode="auto">
          <a:xfrm rot="20161803">
            <a:off x="5165327" y="2006302"/>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a:solidFill>
                  <a:schemeClr val="tx1"/>
                </a:solidFill>
                <a:latin typeface="+mj-lt"/>
              </a:rPr>
              <a:t>Approvals</a:t>
            </a:r>
          </a:p>
        </p:txBody>
      </p:sp>
      <p:sp>
        <p:nvSpPr>
          <p:cNvPr id="92" name="Content Placeholder 2"/>
          <p:cNvSpPr txBox="1">
            <a:spLocks/>
          </p:cNvSpPr>
          <p:nvPr/>
        </p:nvSpPr>
        <p:spPr bwMode="auto">
          <a:xfrm rot="20161803">
            <a:off x="5858523" y="369452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a:solidFill>
                  <a:schemeClr val="tx1"/>
                </a:solidFill>
                <a:latin typeface="+mj-lt"/>
              </a:rPr>
              <a:t>Registration</a:t>
            </a:r>
          </a:p>
        </p:txBody>
      </p:sp>
      <p:sp>
        <p:nvSpPr>
          <p:cNvPr id="96" name="Content Placeholder 2"/>
          <p:cNvSpPr txBox="1">
            <a:spLocks/>
          </p:cNvSpPr>
          <p:nvPr/>
        </p:nvSpPr>
        <p:spPr bwMode="auto">
          <a:xfrm rot="20161803">
            <a:off x="6036056" y="1982868"/>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a:solidFill>
                  <a:schemeClr val="tx1"/>
                </a:solidFill>
                <a:latin typeface="+mj-lt"/>
              </a:rPr>
              <a:t>Documentation</a:t>
            </a:r>
          </a:p>
        </p:txBody>
      </p:sp>
      <p:sp>
        <p:nvSpPr>
          <p:cNvPr id="100" name="Content Placeholder 2"/>
          <p:cNvSpPr txBox="1">
            <a:spLocks/>
          </p:cNvSpPr>
          <p:nvPr/>
        </p:nvSpPr>
        <p:spPr bwMode="auto">
          <a:xfrm rot="20161803">
            <a:off x="6707720" y="373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a:solidFill>
                  <a:schemeClr val="tx1"/>
                </a:solidFill>
                <a:latin typeface="+mj-lt"/>
              </a:rPr>
              <a:t>Verifications</a:t>
            </a:r>
          </a:p>
        </p:txBody>
      </p:sp>
      <p:sp>
        <p:nvSpPr>
          <p:cNvPr id="104" name="Content Placeholder 2"/>
          <p:cNvSpPr txBox="1">
            <a:spLocks/>
          </p:cNvSpPr>
          <p:nvPr/>
        </p:nvSpPr>
        <p:spPr bwMode="auto">
          <a:xfrm rot="20161803">
            <a:off x="7061153" y="196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a:solidFill>
                  <a:schemeClr val="tx1"/>
                </a:solidFill>
                <a:latin typeface="+mj-lt"/>
              </a:rPr>
              <a:t>Publication</a:t>
            </a:r>
          </a:p>
        </p:txBody>
      </p:sp>
      <p:sp>
        <p:nvSpPr>
          <p:cNvPr id="109" name="テキスト ボックス 108"/>
          <p:cNvSpPr txBox="1"/>
          <p:nvPr/>
        </p:nvSpPr>
        <p:spPr>
          <a:xfrm>
            <a:off x="152400" y="499987"/>
            <a:ext cx="569387" cy="369332"/>
          </a:xfrm>
          <a:prstGeom prst="rect">
            <a:avLst/>
          </a:prstGeom>
          <a:noFill/>
        </p:spPr>
        <p:txBody>
          <a:bodyPr wrap="none" rtlCol="0">
            <a:spAutoFit/>
          </a:bodyPr>
          <a:lstStyle/>
          <a:p>
            <a:r>
              <a:rPr kumimoji="1" lang="en-US" altLang="ja-JP" dirty="0"/>
              <a:t>Fig8</a:t>
            </a:r>
          </a:p>
        </p:txBody>
      </p:sp>
    </p:spTree>
    <p:extLst>
      <p:ext uri="{BB962C8B-B14F-4D97-AF65-F5344CB8AC3E}">
        <p14:creationId xmlns:p14="http://schemas.microsoft.com/office/powerpoint/2010/main" val="8054242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339212" y="3271738"/>
            <a:ext cx="2040634" cy="124311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ja-JP" altLang="en-US" sz="1200" b="1" u="sng" dirty="0">
                <a:latin typeface="HGPｺﾞｼｯｸM" panose="020B0600000000000000" pitchFamily="50" charset="-128"/>
                <a:ea typeface="HGPｺﾞｼｯｸM" panose="020B0600000000000000" pitchFamily="50" charset="-128"/>
                <a:cs typeface="メイリオ" panose="020B0604030504040204" pitchFamily="50" charset="-128"/>
              </a:rPr>
              <a:t>入力</a:t>
            </a:r>
            <a:r>
              <a:rPr lang="ja-JP" altLang="en-US" sz="1200" b="1" dirty="0">
                <a:latin typeface="HGPｺﾞｼｯｸM" panose="020B0600000000000000" pitchFamily="50" charset="-128"/>
                <a:ea typeface="HGPｺﾞｼｯｸM" panose="020B0600000000000000" pitchFamily="50" charset="-128"/>
                <a:cs typeface="メイリオ" panose="020B0604030504040204" pitchFamily="50" charset="-128"/>
              </a:rPr>
              <a:t>：</a:t>
            </a:r>
            <a:endParaRPr lang="sv-SE" sz="1200" b="1"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プロプライエタリ</a:t>
            </a:r>
            <a:br>
              <a:rPr lang="en-US" altLang="ja-JP" sz="105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5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altLang="ja-JP" sz="105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サードパーティ</a:t>
            </a:r>
            <a:br>
              <a:rPr lang="en-US" altLang="ja-JP" sz="105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5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altLang="ja-JP" sz="105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 </a:t>
            </a:r>
            <a:br>
              <a:rPr lang="en-US" altLang="ja-JP" sz="1050" dirty="0">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50" dirty="0">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sv-SE" sz="105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6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3" name="Content Placeholder 2"/>
          <p:cNvSpPr txBox="1">
            <a:spLocks/>
          </p:cNvSpPr>
          <p:nvPr/>
        </p:nvSpPr>
        <p:spPr bwMode="auto">
          <a:xfrm>
            <a:off x="8448241" y="3271738"/>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ja-JP" altLang="en-US" sz="1200" b="1" u="sng" dirty="0">
                <a:latin typeface="HGPｺﾞｼｯｸM" panose="020B0600000000000000" pitchFamily="50" charset="-128"/>
                <a:ea typeface="HGPｺﾞｼｯｸM" panose="020B0600000000000000" pitchFamily="50" charset="-128"/>
                <a:cs typeface="メイリオ" panose="020B0604030504040204" pitchFamily="50" charset="-128"/>
              </a:rPr>
              <a:t>出力</a:t>
            </a:r>
            <a:r>
              <a:rPr lang="ja-JP" altLang="en-US" sz="1200" b="1" dirty="0">
                <a:latin typeface="HGPｺﾞｼｯｸM" panose="020B0600000000000000" pitchFamily="50" charset="-128"/>
                <a:ea typeface="HGPｺﾞｼｯｸM" panose="020B0600000000000000" pitchFamily="50" charset="-128"/>
                <a:cs typeface="メイリオ" panose="020B0604030504040204" pitchFamily="50" charset="-128"/>
              </a:rPr>
              <a:t>：</a:t>
            </a:r>
            <a:endParaRPr lang="sv-SE" sz="1200" b="1"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a:latin typeface="HGPｺﾞｼｯｸM" panose="020B0600000000000000" pitchFamily="50" charset="-128"/>
                <a:ea typeface="HGPｺﾞｼｯｸM" panose="020B0600000000000000" pitchFamily="50" charset="-128"/>
                <a:cs typeface="メイリオ" panose="020B0604030504040204" pitchFamily="50" charset="-128"/>
              </a:rPr>
              <a:t>書面による申し入れ（</a:t>
            </a:r>
            <a:r>
              <a:rPr lang="sv-SE" sz="1050" dirty="0">
                <a:latin typeface="HGPｺﾞｼｯｸM" panose="020B0600000000000000" pitchFamily="50" charset="-128"/>
                <a:ea typeface="HGPｺﾞｼｯｸM" panose="020B0600000000000000" pitchFamily="50" charset="-128"/>
                <a:cs typeface="メイリオ" panose="020B0604030504040204" pitchFamily="50" charset="-128"/>
              </a:rPr>
              <a:t>Written offer</a:t>
            </a:r>
            <a:r>
              <a:rPr lang="ja-JP" altLang="en-US" sz="105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sv-SE" sz="1050" dirty="0">
                <a:latin typeface="HGPｺﾞｼｯｸM" panose="020B0600000000000000" pitchFamily="50" charset="-128"/>
                <a:ea typeface="HGPｺﾞｼｯｸM" panose="020B0600000000000000" pitchFamily="50" charset="-128"/>
                <a:cs typeface="メイリオ" panose="020B0604030504040204" pitchFamily="50" charset="-128"/>
              </a:rPr>
              <a:t> </a:t>
            </a:r>
          </a:p>
          <a:p>
            <a:pPr marL="144000" indent="-144000">
              <a:lnSpc>
                <a:spcPct val="100000"/>
              </a:lnSpc>
              <a:spcBef>
                <a:spcPts val="0"/>
              </a:spcBef>
              <a:buClrTx/>
              <a:defRPr/>
            </a:pPr>
            <a:r>
              <a:rPr lang="ja-JP" altLang="en-US" sz="1050" dirty="0">
                <a:latin typeface="HGPｺﾞｼｯｸM" panose="020B0600000000000000" pitchFamily="50" charset="-128"/>
                <a:ea typeface="HGPｺﾞｼｯｸM" panose="020B0600000000000000" pitchFamily="50" charset="-128"/>
                <a:cs typeface="メイリオ" panose="020B0604030504040204" pitchFamily="50" charset="-128"/>
              </a:rPr>
              <a:t>告知</a:t>
            </a:r>
            <a:r>
              <a:rPr lang="en-US" altLang="ja-JP" sz="105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50" dirty="0">
                <a:latin typeface="HGPｺﾞｼｯｸM" panose="020B0600000000000000" pitchFamily="50" charset="-128"/>
                <a:ea typeface="HGPｺﾞｼｯｸM" panose="020B0600000000000000" pitchFamily="50" charset="-128"/>
                <a:cs typeface="メイリオ" panose="020B0604030504040204" pitchFamily="50" charset="-128"/>
              </a:rPr>
              <a:t>通知</a:t>
            </a:r>
            <a:r>
              <a:rPr lang="en-US" altLang="ja-JP" sz="105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50" dirty="0">
                <a:latin typeface="HGPｺﾞｼｯｸM" panose="020B0600000000000000" pitchFamily="50" charset="-128"/>
                <a:ea typeface="HGPｺﾞｼｯｸM" panose="020B0600000000000000" pitchFamily="50" charset="-128"/>
                <a:cs typeface="メイリオ" panose="020B0604030504040204" pitchFamily="50" charset="-128"/>
              </a:rPr>
              <a:t>表示</a:t>
            </a:r>
            <a:endParaRPr lang="en-US" altLang="ja-JP" sz="105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a:latin typeface="HGPｺﾞｼｯｸM" panose="020B0600000000000000" pitchFamily="50" charset="-128"/>
                <a:ea typeface="HGPｺﾞｼｯｸM" panose="020B0600000000000000" pitchFamily="50" charset="-128"/>
                <a:cs typeface="メイリオ" panose="020B0604030504040204" pitchFamily="50" charset="-128"/>
              </a:rPr>
              <a:t>ソースコード</a:t>
            </a:r>
            <a:endParaRPr lang="sv-SE" sz="105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6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51015" y="1965363"/>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確認</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78" name="Content Placeholder 2"/>
          <p:cNvSpPr txBox="1">
            <a:spLocks/>
          </p:cNvSpPr>
          <p:nvPr/>
        </p:nvSpPr>
        <p:spPr bwMode="auto">
          <a:xfrm rot="20161803">
            <a:off x="4039783" y="3815815"/>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監査</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2" name="Content Placeholder 2"/>
          <p:cNvSpPr txBox="1">
            <a:spLocks/>
          </p:cNvSpPr>
          <p:nvPr/>
        </p:nvSpPr>
        <p:spPr bwMode="auto">
          <a:xfrm rot="20161803">
            <a:off x="4329168" y="1906371"/>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問題の解決</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5" name="Content Placeholder 2"/>
          <p:cNvSpPr txBox="1">
            <a:spLocks/>
          </p:cNvSpPr>
          <p:nvPr/>
        </p:nvSpPr>
        <p:spPr bwMode="auto">
          <a:xfrm rot="20161803">
            <a:off x="4953675" y="378631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レビュー</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9" name="Content Placeholder 2"/>
          <p:cNvSpPr txBox="1">
            <a:spLocks/>
          </p:cNvSpPr>
          <p:nvPr/>
        </p:nvSpPr>
        <p:spPr bwMode="auto">
          <a:xfrm rot="20161803">
            <a:off x="5248329" y="1906371"/>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承認</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92" name="Content Placeholder 2"/>
          <p:cNvSpPr txBox="1">
            <a:spLocks/>
          </p:cNvSpPr>
          <p:nvPr/>
        </p:nvSpPr>
        <p:spPr bwMode="auto">
          <a:xfrm rot="20161803">
            <a:off x="5779079" y="378631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登録</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96" name="Content Placeholder 2"/>
          <p:cNvSpPr txBox="1">
            <a:spLocks/>
          </p:cNvSpPr>
          <p:nvPr/>
        </p:nvSpPr>
        <p:spPr bwMode="auto">
          <a:xfrm rot="20161803">
            <a:off x="6034758" y="1935867"/>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文書化</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0" name="Content Placeholder 2"/>
          <p:cNvSpPr txBox="1">
            <a:spLocks/>
          </p:cNvSpPr>
          <p:nvPr/>
        </p:nvSpPr>
        <p:spPr bwMode="auto">
          <a:xfrm rot="20161803">
            <a:off x="6737216" y="3759484"/>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検証</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4" name="Content Placeholder 2"/>
          <p:cNvSpPr txBox="1">
            <a:spLocks/>
          </p:cNvSpPr>
          <p:nvPr/>
        </p:nvSpPr>
        <p:spPr bwMode="auto">
          <a:xfrm rot="20161803">
            <a:off x="7061153" y="1953276"/>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公開</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9" name="テキスト ボックス 108"/>
          <p:cNvSpPr txBox="1"/>
          <p:nvPr/>
        </p:nvSpPr>
        <p:spPr>
          <a:xfrm>
            <a:off x="152400" y="499987"/>
            <a:ext cx="569387" cy="369332"/>
          </a:xfrm>
          <a:prstGeom prst="rect">
            <a:avLst/>
          </a:prstGeom>
          <a:noFill/>
        </p:spPr>
        <p:txBody>
          <a:bodyPr wrap="none" rtlCol="0">
            <a:spAutoFit/>
          </a:bodyPr>
          <a:lstStyle/>
          <a:p>
            <a:r>
              <a:rPr kumimoji="1" lang="en-US" altLang="ja-JP" dirty="0"/>
              <a:t>Fig8</a:t>
            </a:r>
          </a:p>
        </p:txBody>
      </p:sp>
    </p:spTree>
    <p:extLst>
      <p:ext uri="{BB962C8B-B14F-4D97-AF65-F5344CB8AC3E}">
        <p14:creationId xmlns:p14="http://schemas.microsoft.com/office/powerpoint/2010/main" val="254808459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46563" y="1148862"/>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80577"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452913">
            <a:off x="2473475" y="319345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a:stCxn id="29" idx="0"/>
          </p:cNvCxnSpPr>
          <p:nvPr/>
        </p:nvCxnSpPr>
        <p:spPr>
          <a:xfrm flipH="1">
            <a:off x="2450730" y="3487103"/>
            <a:ext cx="856" cy="151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41" name="TextBox 40"/>
          <p:cNvSpPr txBox="1"/>
          <p:nvPr/>
        </p:nvSpPr>
        <p:spPr>
          <a:xfrm>
            <a:off x="2767674" y="1220278"/>
            <a:ext cx="2397260" cy="292388"/>
          </a:xfrm>
          <a:prstGeom prst="rect">
            <a:avLst/>
          </a:prstGeom>
          <a:noFill/>
        </p:spPr>
        <p:txBody>
          <a:bodyPr wrap="square" rtlCol="0">
            <a:spAutoFit/>
          </a:bodyPr>
          <a:lstStyle/>
          <a:p>
            <a:pPr algn="ctr"/>
            <a:r>
              <a:rPr lang="sv-SE" sz="1300" b="1" dirty="0"/>
              <a:t>Initial Meeting or Call</a:t>
            </a:r>
          </a:p>
        </p:txBody>
      </p:sp>
      <p:sp>
        <p:nvSpPr>
          <p:cNvPr id="58" name="TextBox 57"/>
          <p:cNvSpPr txBox="1"/>
          <p:nvPr/>
        </p:nvSpPr>
        <p:spPr>
          <a:xfrm>
            <a:off x="5798401" y="1445670"/>
            <a:ext cx="2873914" cy="830997"/>
          </a:xfrm>
          <a:prstGeom prst="rect">
            <a:avLst/>
          </a:prstGeom>
          <a:noFill/>
        </p:spPr>
        <p:txBody>
          <a:bodyPr wrap="square" rtlCol="0">
            <a:spAutoFit/>
          </a:bodyPr>
          <a:lstStyle/>
          <a:p>
            <a:r>
              <a:rPr lang="en-US" sz="1200" dirty="0"/>
              <a:t>Deliver the source code to the auditors via an upload to a cloud server, or invite the auditors to conduct the job on site (need to arrange for a local server to run the scans).</a:t>
            </a:r>
            <a:endParaRPr lang="sv-SE" sz="1200" dirty="0"/>
          </a:p>
        </p:txBody>
      </p:sp>
      <p:sp>
        <p:nvSpPr>
          <p:cNvPr id="59" name="TextBox 58"/>
          <p:cNvSpPr txBox="1"/>
          <p:nvPr/>
        </p:nvSpPr>
        <p:spPr>
          <a:xfrm>
            <a:off x="5998817" y="1224552"/>
            <a:ext cx="2397260" cy="292388"/>
          </a:xfrm>
          <a:prstGeom prst="rect">
            <a:avLst/>
          </a:prstGeom>
          <a:noFill/>
        </p:spPr>
        <p:txBody>
          <a:bodyPr wrap="square" rtlCol="0">
            <a:spAutoFit/>
          </a:bodyPr>
          <a:lstStyle/>
          <a:p>
            <a:pPr algn="ctr"/>
            <a:r>
              <a:rPr lang="sv-SE" sz="1300" b="1" dirty="0"/>
              <a:t>Deliver the code to auditors</a:t>
            </a:r>
          </a:p>
        </p:txBody>
      </p:sp>
      <p:sp>
        <p:nvSpPr>
          <p:cNvPr id="47" name="TextBox 46"/>
          <p:cNvSpPr txBox="1"/>
          <p:nvPr/>
        </p:nvSpPr>
        <p:spPr>
          <a:xfrm>
            <a:off x="2867779" y="1444382"/>
            <a:ext cx="2462375" cy="830997"/>
          </a:xfrm>
          <a:prstGeom prst="rect">
            <a:avLst/>
          </a:prstGeom>
          <a:noFill/>
        </p:spPr>
        <p:txBody>
          <a:bodyPr wrap="square" rtlCol="0">
            <a:spAutoFit/>
          </a:bodyPr>
          <a:lstStyle/>
          <a:p>
            <a:r>
              <a:rPr lang="en-US" sz="1200" dirty="0"/>
              <a:t>A call kicks off the project, introduce contact persons from all parties and communicate relevant details of the audit.</a:t>
            </a:r>
            <a:endParaRPr lang="sv-SE" sz="1200"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92388"/>
          </a:xfrm>
          <a:prstGeom prst="rect">
            <a:avLst/>
          </a:prstGeom>
          <a:noFill/>
        </p:spPr>
        <p:txBody>
          <a:bodyPr wrap="square" rtlCol="0">
            <a:spAutoFit/>
          </a:bodyPr>
          <a:lstStyle/>
          <a:p>
            <a:pPr algn="ctr"/>
            <a:r>
              <a:rPr lang="sv-SE" sz="1300" b="1" dirty="0">
                <a:solidFill>
                  <a:srgbClr val="454545"/>
                </a:solidFill>
              </a:rPr>
              <a:t>Audit Execution</a:t>
            </a:r>
          </a:p>
        </p:txBody>
      </p:sp>
      <p:sp>
        <p:nvSpPr>
          <p:cNvPr id="64" name="TextBox 63"/>
          <p:cNvSpPr txBox="1"/>
          <p:nvPr/>
        </p:nvSpPr>
        <p:spPr>
          <a:xfrm>
            <a:off x="5759364" y="3467762"/>
            <a:ext cx="3173660" cy="830997"/>
          </a:xfrm>
          <a:prstGeom prst="rect">
            <a:avLst/>
          </a:prstGeom>
          <a:noFill/>
        </p:spPr>
        <p:txBody>
          <a:bodyPr wrap="square" rtlCol="0">
            <a:spAutoFit/>
          </a:bodyPr>
          <a:lstStyle/>
          <a:p>
            <a:r>
              <a:rPr lang="en-US" sz="1200" dirty="0"/>
              <a:t>The auditors will run the scan on the code base. They will identify the origin and licenses of open source components, and open source snippets</a:t>
            </a:r>
            <a:r>
              <a:rPr lang="en-US" sz="1200" dirty="0">
                <a:solidFill>
                  <a:srgbClr val="FF0000"/>
                </a:solidFill>
              </a:rPr>
              <a:t>*</a:t>
            </a:r>
            <a:r>
              <a:rPr lang="en-US" sz="1200" dirty="0"/>
              <a:t> found in non-open source components.</a:t>
            </a:r>
            <a:endParaRPr lang="sv-SE" sz="1200" dirty="0"/>
          </a:p>
        </p:txBody>
      </p:sp>
      <p:sp>
        <p:nvSpPr>
          <p:cNvPr id="66" name="Arc 65"/>
          <p:cNvSpPr/>
          <p:nvPr/>
        </p:nvSpPr>
        <p:spPr>
          <a:xfrm rot="10800000">
            <a:off x="2451029" y="4433911"/>
            <a:ext cx="590769" cy="105721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sp>
        <p:nvSpPr>
          <p:cNvPr id="69" name="TextBox 68"/>
          <p:cNvSpPr txBox="1"/>
          <p:nvPr/>
        </p:nvSpPr>
        <p:spPr>
          <a:xfrm>
            <a:off x="2829224" y="3496916"/>
            <a:ext cx="2365340" cy="830997"/>
          </a:xfrm>
          <a:prstGeom prst="rect">
            <a:avLst/>
          </a:prstGeom>
          <a:noFill/>
        </p:spPr>
        <p:txBody>
          <a:bodyPr wrap="square" rtlCol="0">
            <a:spAutoFit/>
          </a:bodyPr>
          <a:lstStyle/>
          <a:p>
            <a:r>
              <a:rPr lang="en-US" sz="1200" dirty="0"/>
              <a:t>Deliver the reports to the potential buyer, including the Bill of Materials, SPDX</a:t>
            </a:r>
            <a:r>
              <a:rPr lang="en-US" sz="1200" dirty="0">
                <a:solidFill>
                  <a:srgbClr val="FF0000"/>
                </a:solidFill>
              </a:rPr>
              <a:t>*</a:t>
            </a:r>
            <a:r>
              <a:rPr lang="en-US" sz="1200" dirty="0"/>
              <a:t> report, and an executive summary.</a:t>
            </a:r>
            <a:endParaRPr lang="sv-SE" sz="1200" dirty="0"/>
          </a:p>
        </p:txBody>
      </p:sp>
      <p:sp>
        <p:nvSpPr>
          <p:cNvPr id="71" name="TextBox 70"/>
          <p:cNvSpPr txBox="1"/>
          <p:nvPr/>
        </p:nvSpPr>
        <p:spPr>
          <a:xfrm>
            <a:off x="3085347" y="3236195"/>
            <a:ext cx="1687992" cy="292388"/>
          </a:xfrm>
          <a:prstGeom prst="rect">
            <a:avLst/>
          </a:prstGeom>
          <a:noFill/>
        </p:spPr>
        <p:txBody>
          <a:bodyPr wrap="square" rtlCol="0">
            <a:spAutoFit/>
          </a:bodyPr>
          <a:lstStyle/>
          <a:p>
            <a:pPr algn="ctr"/>
            <a:r>
              <a:rPr lang="sv-SE" sz="1300" b="1" dirty="0"/>
              <a:t>Delivery of Reports</a:t>
            </a:r>
          </a:p>
        </p:txBody>
      </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77" name="TextBox 76"/>
          <p:cNvSpPr txBox="1"/>
          <p:nvPr/>
        </p:nvSpPr>
        <p:spPr>
          <a:xfrm>
            <a:off x="2594727" y="5808353"/>
            <a:ext cx="2834335" cy="461665"/>
          </a:xfrm>
          <a:prstGeom prst="rect">
            <a:avLst/>
          </a:prstGeom>
          <a:noFill/>
        </p:spPr>
        <p:txBody>
          <a:bodyPr wrap="square" rtlCol="0">
            <a:spAutoFit/>
          </a:bodyPr>
          <a:lstStyle/>
          <a:p>
            <a:r>
              <a:rPr lang="en-US" sz="1200" dirty="0"/>
              <a:t>A call takes place to present the results of the audit and address any questions.</a:t>
            </a:r>
          </a:p>
        </p:txBody>
      </p:sp>
      <p:sp>
        <p:nvSpPr>
          <p:cNvPr id="79" name="TextBox 78"/>
          <p:cNvSpPr txBox="1"/>
          <p:nvPr/>
        </p:nvSpPr>
        <p:spPr>
          <a:xfrm>
            <a:off x="2725706" y="5541295"/>
            <a:ext cx="2406924" cy="292388"/>
          </a:xfrm>
          <a:prstGeom prst="rect">
            <a:avLst/>
          </a:prstGeom>
          <a:noFill/>
        </p:spPr>
        <p:txBody>
          <a:bodyPr wrap="square" rtlCol="0">
            <a:spAutoFit/>
          </a:bodyPr>
          <a:lstStyle/>
          <a:p>
            <a:pPr algn="ctr"/>
            <a:r>
              <a:rPr lang="sv-SE" sz="1300" b="1" dirty="0"/>
              <a:t>Final Meeting or Call</a:t>
            </a:r>
          </a:p>
        </p:txBody>
      </p:sp>
      <p:sp>
        <p:nvSpPr>
          <p:cNvPr id="21" name="Rounded Rectangle 20"/>
          <p:cNvSpPr/>
          <p:nvPr/>
        </p:nvSpPr>
        <p:spPr>
          <a:xfrm>
            <a:off x="2021718" y="869547"/>
            <a:ext cx="738466"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061566" y="2890048"/>
            <a:ext cx="271762" cy="271762"/>
          </a:xfrm>
          <a:prstGeom prst="rect">
            <a:avLst/>
          </a:prstGeom>
        </p:spPr>
      </p:pic>
      <p:cxnSp>
        <p:nvCxnSpPr>
          <p:cNvPr id="39" name="Straight Connector 38"/>
          <p:cNvCxnSpPr>
            <a:cxnSpLocks/>
            <a:stCxn id="49" idx="1"/>
          </p:cNvCxnSpPr>
          <p:nvPr/>
        </p:nvCxnSpPr>
        <p:spPr>
          <a:xfrm flipH="1">
            <a:off x="2725707" y="5490410"/>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21415" y="5833683"/>
            <a:ext cx="2411608" cy="438582"/>
          </a:xfrm>
          <a:prstGeom prst="rect">
            <a:avLst/>
          </a:prstGeom>
          <a:noFill/>
          <a:ln w="12700">
            <a:solidFill>
              <a:schemeClr val="tx1">
                <a:lumMod val="50000"/>
                <a:lumOff val="50000"/>
              </a:schemeClr>
            </a:solidFill>
            <a:prstDash val="sysDash"/>
          </a:ln>
        </p:spPr>
        <p:txBody>
          <a:bodyPr wrap="square" rtlCol="0">
            <a:spAutoFit/>
          </a:bodyPr>
          <a:lstStyle/>
          <a:p>
            <a:r>
              <a:rPr lang="en-US" sz="1200" i="1" dirty="0">
                <a:solidFill>
                  <a:srgbClr val="FF0000"/>
                </a:solidFill>
              </a:rPr>
              <a:t>*</a:t>
            </a:r>
            <a:r>
              <a:rPr lang="en-US" sz="1050" i="1" dirty="0">
                <a:solidFill>
                  <a:srgbClr val="FF0000"/>
                </a:solidFill>
              </a:rPr>
              <a:t> </a:t>
            </a:r>
            <a:r>
              <a:rPr lang="en-US" sz="1050" i="1" dirty="0"/>
              <a:t>Not all auditors have these capabilities.    </a:t>
            </a:r>
          </a:p>
          <a:p>
            <a:r>
              <a:rPr lang="en-US" sz="1050" i="1" dirty="0"/>
              <a:t>   Check with your audit service provider. </a:t>
            </a:r>
          </a:p>
        </p:txBody>
      </p:sp>
      <p:sp>
        <p:nvSpPr>
          <p:cNvPr id="49" name="Rounded Rectangle 48"/>
          <p:cNvSpPr/>
          <p:nvPr/>
        </p:nvSpPr>
        <p:spPr>
          <a:xfrm>
            <a:off x="5523415" y="5207381"/>
            <a:ext cx="602067"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sp>
        <p:nvSpPr>
          <p:cNvPr id="43" name="テキスト ボックス 42"/>
          <p:cNvSpPr txBox="1"/>
          <p:nvPr/>
        </p:nvSpPr>
        <p:spPr>
          <a:xfrm>
            <a:off x="152400" y="499987"/>
            <a:ext cx="569387" cy="369332"/>
          </a:xfrm>
          <a:prstGeom prst="rect">
            <a:avLst/>
          </a:prstGeom>
          <a:noFill/>
        </p:spPr>
        <p:txBody>
          <a:bodyPr wrap="none" rtlCol="0">
            <a:spAutoFit/>
          </a:bodyPr>
          <a:lstStyle/>
          <a:p>
            <a:r>
              <a:rPr kumimoji="1" lang="en-US" altLang="ja-JP" dirty="0"/>
              <a:t>Fig5</a:t>
            </a:r>
          </a:p>
        </p:txBody>
      </p:sp>
    </p:spTree>
    <p:extLst>
      <p:ext uri="{BB962C8B-B14F-4D97-AF65-F5344CB8AC3E}">
        <p14:creationId xmlns:p14="http://schemas.microsoft.com/office/powerpoint/2010/main" val="23284353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51368</TotalTime>
  <Words>1608</Words>
  <Application>Microsoft Office PowerPoint</Application>
  <PresentationFormat>ワイド画面</PresentationFormat>
  <Paragraphs>203</Paragraphs>
  <Slides>14</Slides>
  <Notes>9</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14</vt:i4>
      </vt:variant>
    </vt:vector>
  </HeadingPairs>
  <TitlesOfParts>
    <vt:vector size="27" baseType="lpstr">
      <vt:lpstr>HGPｺﾞｼｯｸM</vt:lpstr>
      <vt:lpstr>MS PGothic</vt:lpstr>
      <vt:lpstr>MS PGothic</vt:lpstr>
      <vt:lpstr>ゴシック</vt:lpstr>
      <vt:lpstr>メイリオ</vt:lpstr>
      <vt:lpstr>游ゴシック</vt:lpstr>
      <vt:lpstr>游ゴシック Light</vt:lpstr>
      <vt:lpstr>Arial</vt:lpstr>
      <vt:lpstr>Calibri</vt:lpstr>
      <vt:lpstr>Calibri Light</vt:lpstr>
      <vt:lpstr>Segoe UI</vt:lpstr>
      <vt:lpstr>Times</vt:lpstr>
      <vt:lpstr>Office Theme</vt:lpstr>
      <vt:lpstr>Figures for  “OPEN SOURCE AUDITS IN M&amp;A TRANSACTIONS”</vt:lpstr>
      <vt:lpstr>Incorporating(組み入れ）</vt:lpstr>
      <vt:lpstr>リンクする（Linking）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Haddad</dc:creator>
  <cp:lastModifiedBy>工内隆</cp:lastModifiedBy>
  <cp:revision>321</cp:revision>
  <cp:lastPrinted>2016-05-02T22:29:59Z</cp:lastPrinted>
  <dcterms:created xsi:type="dcterms:W3CDTF">2016-03-28T18:02:52Z</dcterms:created>
  <dcterms:modified xsi:type="dcterms:W3CDTF">2018-02-15T09:03:28Z</dcterms:modified>
</cp:coreProperties>
</file>