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6"/>
  </p:notesMasterIdLst>
  <p:handoutMasterIdLst>
    <p:handoutMasterId r:id="rId17"/>
  </p:handoutMasterIdLst>
  <p:sldIdLst>
    <p:sldId id="538" r:id="rId2"/>
    <p:sldId id="533" r:id="rId3"/>
    <p:sldId id="534" r:id="rId4"/>
    <p:sldId id="535" r:id="rId5"/>
    <p:sldId id="532" r:id="rId6"/>
    <p:sldId id="539" r:id="rId7"/>
    <p:sldId id="537" r:id="rId8"/>
    <p:sldId id="543" r:id="rId9"/>
    <p:sldId id="531" r:id="rId10"/>
    <p:sldId id="541" r:id="rId11"/>
    <p:sldId id="529" r:id="rId12"/>
    <p:sldId id="540" r:id="rId13"/>
    <p:sldId id="530" r:id="rId14"/>
    <p:sldId id="542"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96"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CA4F2"/>
    <a:srgbClr val="454545"/>
    <a:srgbClr val="7F7F7F"/>
    <a:srgbClr val="6F5F81"/>
    <a:srgbClr val="13A3D8"/>
    <a:srgbClr val="FDFDFD"/>
    <a:srgbClr val="27A0F2"/>
    <a:srgbClr val="68686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87" autoAdjust="0"/>
    <p:restoredTop sz="96529" autoAdjust="0"/>
  </p:normalViewPr>
  <p:slideViewPr>
    <p:cSldViewPr snapToGrid="0">
      <p:cViewPr>
        <p:scale>
          <a:sx n="60" d="100"/>
          <a:sy n="60" d="100"/>
        </p:scale>
        <p:origin x="-900" y="-414"/>
      </p:cViewPr>
      <p:guideLst>
        <p:guide orient="horz" pos="2296"/>
        <p:guide pos="3840"/>
      </p:guideLst>
    </p:cSldViewPr>
  </p:slideViewPr>
  <p:notesTextViewPr>
    <p:cViewPr>
      <p:scale>
        <a:sx n="66" d="100"/>
        <a:sy n="66" d="100"/>
      </p:scale>
      <p:origin x="0" y="0"/>
    </p:cViewPr>
  </p:notesTextViewPr>
  <p:notesViewPr>
    <p:cSldViewPr snapToGrid="0">
      <p:cViewPr varScale="1">
        <p:scale>
          <a:sx n="73" d="100"/>
          <a:sy n="73" d="100"/>
        </p:scale>
        <p:origin x="213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DABA1-4B5D-4D1A-B9E0-E772E7058171}" type="datetimeFigureOut">
              <a:rPr lang="sv-SE" smtClean="0"/>
              <a:t>2018-01-28</a:t>
            </a:fld>
            <a:endParaRPr lang="sv-S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B43521-C365-4EDE-952A-84AB7D05859B}" type="slidenum">
              <a:rPr lang="sv-SE" smtClean="0"/>
              <a:t>‹#›</a:t>
            </a:fld>
            <a:endParaRPr lang="sv-SE"/>
          </a:p>
        </p:txBody>
      </p:sp>
    </p:spTree>
    <p:extLst>
      <p:ext uri="{BB962C8B-B14F-4D97-AF65-F5344CB8AC3E}">
        <p14:creationId xmlns:p14="http://schemas.microsoft.com/office/powerpoint/2010/main" val="63991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6D2F7-F797-442B-A22D-84CBF0D5BA4F}" type="datetimeFigureOut">
              <a:rPr lang="sv-SE" smtClean="0"/>
              <a:t>2018-01-28</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49FCC-B783-48EB-A7FB-879B9C32ECE4}" type="slidenum">
              <a:rPr lang="sv-SE" smtClean="0"/>
              <a:t>‹#›</a:t>
            </a:fld>
            <a:endParaRPr lang="sv-SE"/>
          </a:p>
        </p:txBody>
      </p:sp>
    </p:spTree>
    <p:extLst>
      <p:ext uri="{BB962C8B-B14F-4D97-AF65-F5344CB8AC3E}">
        <p14:creationId xmlns:p14="http://schemas.microsoft.com/office/powerpoint/2010/main" val="38304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81000" y="685800"/>
            <a:ext cx="6096000" cy="3429000"/>
          </a:xfrm>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a:r>
              <a:rPr lang="en-US" altLang="en-US" smtClean="0">
                <a:latin typeface="Times" panose="02020603050405020304" pitchFamily="18" charset="0"/>
              </a:rPr>
              <a:t>This slides outlines what incorporation means when using FOSS.</a:t>
            </a:r>
          </a:p>
        </p:txBody>
      </p:sp>
      <p:sp>
        <p:nvSpPr>
          <p:cNvPr id="614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87D5298-892A-43E7-8551-073B519B24A1}"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86021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381000" y="685800"/>
            <a:ext cx="6096000" cy="3429000"/>
          </a:xfrm>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linking means when using FOSS.</a:t>
            </a:r>
          </a:p>
          <a:p>
            <a:pPr marL="225425" indent="-225425" defTabSz="914400"/>
            <a:endParaRPr lang="en-US" altLang="en-US" b="1" smtClean="0">
              <a:latin typeface="Times" panose="02020603050405020304" pitchFamily="18" charset="0"/>
            </a:endParaRPr>
          </a:p>
        </p:txBody>
      </p:sp>
      <p:sp>
        <p:nvSpPr>
          <p:cNvPr id="819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4176A4D-F407-47B9-B413-2ECE31115BEF}"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03459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modification means when using FOSS.</a:t>
            </a:r>
          </a:p>
          <a:p>
            <a:pPr marL="225425" indent="-225425" defTabSz="914400"/>
            <a:endParaRPr lang="en-US" altLang="en-US" b="1" smtClean="0">
              <a:latin typeface="Times" panose="02020603050405020304" pitchFamily="18" charset="0"/>
            </a:endParaRPr>
          </a:p>
        </p:txBody>
      </p:sp>
      <p:sp>
        <p:nvSpPr>
          <p:cNvPr id="102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84FF7BD-162B-44E7-A194-20CA92F3B45D}"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6799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9</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10</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11</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12</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13</a:t>
            </a:fld>
            <a:endParaRPr lang="sv-SE"/>
          </a:p>
        </p:txBody>
      </p:sp>
    </p:spTree>
    <p:extLst>
      <p:ext uri="{BB962C8B-B14F-4D97-AF65-F5344CB8AC3E}">
        <p14:creationId xmlns:p14="http://schemas.microsoft.com/office/powerpoint/2010/main" val="384481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14</a:t>
            </a:fld>
            <a:endParaRPr lang="sv-SE"/>
          </a:p>
        </p:txBody>
      </p:sp>
    </p:spTree>
    <p:extLst>
      <p:ext uri="{BB962C8B-B14F-4D97-AF65-F5344CB8AC3E}">
        <p14:creationId xmlns:p14="http://schemas.microsoft.com/office/powerpoint/2010/main" val="384481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71789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247422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7212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65057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4446D9-CA4E-47F7-ADA0-1C514647DC66}"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56002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4446D9-CA4E-47F7-ADA0-1C514647DC66}"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4653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4446D9-CA4E-47F7-ADA0-1C514647DC66}"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4413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446D9-CA4E-47F7-ADA0-1C514647DC66}"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18707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446D9-CA4E-47F7-ADA0-1C514647DC66}"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10131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34345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53322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446D9-CA4E-47F7-ADA0-1C514647DC66}" type="datetimeFigureOut">
              <a:rPr lang="en-US" smtClean="0"/>
              <a:t>1/28/2018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AFB72-7F70-47E4-82C4-DF1DEC0F985A}" type="slidenum">
              <a:rPr lang="en-US" smtClean="0"/>
              <a:t>‹#›</a:t>
            </a:fld>
            <a:endParaRPr lang="en-US"/>
          </a:p>
        </p:txBody>
      </p:sp>
    </p:spTree>
    <p:extLst>
      <p:ext uri="{BB962C8B-B14F-4D97-AF65-F5344CB8AC3E}">
        <p14:creationId xmlns:p14="http://schemas.microsoft.com/office/powerpoint/2010/main" val="426232293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6.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7.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5.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0.jpe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5.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Figures for </a:t>
            </a:r>
            <a:br>
              <a:rPr lang="en-US" dirty="0" smtClean="0"/>
            </a:br>
            <a:r>
              <a:rPr lang="en-US" sz="2800" dirty="0" smtClean="0"/>
              <a:t>“OPEN </a:t>
            </a:r>
            <a:r>
              <a:rPr lang="en-US" sz="2800" dirty="0"/>
              <a:t>SOURCE AUDITS IN M&amp;A </a:t>
            </a:r>
            <a:r>
              <a:rPr lang="en-US" sz="2800" dirty="0" smtClean="0"/>
              <a:t>TRANSACTIONS”</a:t>
            </a:r>
            <a:endParaRPr lang="en-US" dirty="0"/>
          </a:p>
        </p:txBody>
      </p:sp>
      <p:sp>
        <p:nvSpPr>
          <p:cNvPr id="3" name="Subtitle 2"/>
          <p:cNvSpPr>
            <a:spLocks noGrp="1"/>
          </p:cNvSpPr>
          <p:nvPr>
            <p:ph type="subTitle" idx="1"/>
          </p:nvPr>
        </p:nvSpPr>
        <p:spPr/>
        <p:txBody>
          <a:bodyPr/>
          <a:lstStyle/>
          <a:p>
            <a:endParaRPr lang="en-US" dirty="0" smtClean="0"/>
          </a:p>
          <a:p>
            <a:r>
              <a:rPr lang="en-US" dirty="0" smtClean="0"/>
              <a:t>Ibrahim Haddad</a:t>
            </a:r>
            <a:endParaRPr lang="en-US" dirty="0"/>
          </a:p>
        </p:txBody>
      </p:sp>
    </p:spTree>
    <p:extLst>
      <p:ext uri="{BB962C8B-B14F-4D97-AF65-F5344CB8AC3E}">
        <p14:creationId xmlns:p14="http://schemas.microsoft.com/office/powerpoint/2010/main" val="188701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65426" y="1148862"/>
            <a:ext cx="576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93242"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200000">
            <a:off x="2466374" y="3217206"/>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p:cNvCxnSpPr>
          <p:nvPr/>
        </p:nvCxnSpPr>
        <p:spPr>
          <a:xfrm>
            <a:off x="2463461" y="3487103"/>
            <a:ext cx="0" cy="17202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58" name="TextBox 57"/>
          <p:cNvSpPr txBox="1"/>
          <p:nvPr/>
        </p:nvSpPr>
        <p:spPr>
          <a:xfrm>
            <a:off x="5798401" y="1445670"/>
            <a:ext cx="287391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クラウドサーバーへのアップロードもしくは、監査人を招き実地作業によりソースコードを監査人に渡します（実地の場合、スキャン実施にローカルサーバの準備が必要となります）。</a:t>
            </a:r>
            <a:endParaRPr lang="sv-SE" dirty="0"/>
          </a:p>
        </p:txBody>
      </p:sp>
      <p:sp>
        <p:nvSpPr>
          <p:cNvPr id="59" name="TextBox 58"/>
          <p:cNvSpPr txBox="1"/>
          <p:nvPr/>
        </p:nvSpPr>
        <p:spPr>
          <a:xfrm>
            <a:off x="5998816" y="1224552"/>
            <a:ext cx="2617261"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監査人へのコードの送付</a:t>
            </a:r>
            <a:endParaRPr lang="sv-SE"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監査の実行</a:t>
            </a:r>
            <a:endParaRPr lang="sv-SE" dirty="0"/>
          </a:p>
        </p:txBody>
      </p:sp>
      <p:sp>
        <p:nvSpPr>
          <p:cNvPr id="64" name="TextBox 63"/>
          <p:cNvSpPr txBox="1"/>
          <p:nvPr/>
        </p:nvSpPr>
        <p:spPr>
          <a:xfrm>
            <a:off x="5759364" y="3467762"/>
            <a:ext cx="3173660"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監査人はコードベースに対し監査を実施します。彼らは、オープンソースでない、コンポーネントから、オープンソースのコンポーネント、スニペットの起源やライセンスを特定します</a:t>
            </a:r>
            <a:r>
              <a:rPr lang="en-US" altLang="ja-JP" dirty="0">
                <a:solidFill>
                  <a:srgbClr val="FF0000"/>
                </a:solidFill>
              </a:rPr>
              <a:t>* </a:t>
            </a:r>
            <a:r>
              <a:rPr lang="ja-JP" altLang="en-US" dirty="0" err="1"/>
              <a:t>。</a:t>
            </a:r>
            <a:endParaRPr lang="sv-SE" dirty="0"/>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21" name="Rounded Rectangle 20"/>
          <p:cNvSpPr/>
          <p:nvPr/>
        </p:nvSpPr>
        <p:spPr>
          <a:xfrm>
            <a:off x="2021718" y="869547"/>
            <a:ext cx="738466"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7061566" y="2890048"/>
            <a:ext cx="271762" cy="271762"/>
          </a:xfrm>
          <a:prstGeom prst="rect">
            <a:avLst/>
          </a:prstGeom>
        </p:spPr>
      </p:pic>
      <p:cxnSp>
        <p:nvCxnSpPr>
          <p:cNvPr id="39" name="Straight Connector 38"/>
          <p:cNvCxnSpPr>
            <a:cxnSpLocks/>
          </p:cNvCxnSpPr>
          <p:nvPr/>
        </p:nvCxnSpPr>
        <p:spPr>
          <a:xfrm flipH="1">
            <a:off x="2725707" y="5502285"/>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16845" y="5833683"/>
            <a:ext cx="2116178" cy="530915"/>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ounded Rectangle 48"/>
          <p:cNvSpPr/>
          <p:nvPr/>
        </p:nvSpPr>
        <p:spPr>
          <a:xfrm>
            <a:off x="5523415" y="5207381"/>
            <a:ext cx="602067"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TextBox 39"/>
          <p:cNvSpPr txBox="1"/>
          <p:nvPr/>
        </p:nvSpPr>
        <p:spPr>
          <a:xfrm>
            <a:off x="2896935" y="1445670"/>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プロジェクトをキックオフし、すべての関係組織の窓口担当を紹介し</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TextBox 40"/>
          <p:cNvSpPr txBox="1"/>
          <p:nvPr/>
        </p:nvSpPr>
        <p:spPr>
          <a:xfrm>
            <a:off x="2906483" y="1224552"/>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72"/>
          <p:cNvSpPr txBox="1"/>
          <p:nvPr/>
        </p:nvSpPr>
        <p:spPr>
          <a:xfrm>
            <a:off x="2859457" y="5698487"/>
            <a:ext cx="2277107"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正式に監査結果が将来の買収先へと提示するための最終的な場を開催し、質疑やりとりを</a:t>
            </a:r>
            <a:r>
              <a:rPr lang="ja-JP" altLang="en-US" dirty="0" smtClean="0"/>
              <a:t>実施</a:t>
            </a:r>
            <a:r>
              <a:rPr lang="ja-JP" altLang="en-US" dirty="0"/>
              <a:t>します</a:t>
            </a:r>
            <a:r>
              <a:rPr lang="ja-JP" altLang="en-US" dirty="0" smtClean="0"/>
              <a:t>。</a:t>
            </a:r>
            <a:endParaRPr lang="sv-SE" dirty="0"/>
          </a:p>
        </p:txBody>
      </p:sp>
      <p:sp>
        <p:nvSpPr>
          <p:cNvPr id="50" name="TextBox 73"/>
          <p:cNvSpPr txBox="1"/>
          <p:nvPr/>
        </p:nvSpPr>
        <p:spPr>
          <a:xfrm>
            <a:off x="3130946" y="5525162"/>
            <a:ext cx="1707022"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最終的</a:t>
            </a:r>
            <a:r>
              <a:rPr lang="ja-JP" altLang="en-US" dirty="0" smtClean="0"/>
              <a:t>な招集</a:t>
            </a:r>
            <a:endParaRPr lang="sv-SE" dirty="0"/>
          </a:p>
        </p:txBody>
      </p:sp>
      <p:sp>
        <p:nvSpPr>
          <p:cNvPr id="55" name="TextBox 78"/>
          <p:cNvSpPr txBox="1"/>
          <p:nvPr/>
        </p:nvSpPr>
        <p:spPr>
          <a:xfrm>
            <a:off x="2866861" y="3467762"/>
            <a:ext cx="2527676" cy="969496"/>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対象企業とのレビュー後</a:t>
            </a:r>
            <a:r>
              <a:rPr lang="ja-JP" altLang="en-US" dirty="0" smtClean="0"/>
              <a:t>、将来</a:t>
            </a:r>
            <a:r>
              <a:rPr lang="ja-JP" altLang="en-US" dirty="0"/>
              <a:t>の買収</a:t>
            </a:r>
            <a:r>
              <a:rPr lang="ja-JP" altLang="en-US" dirty="0" smtClean="0"/>
              <a:t>企業に対し、最終的なレポートが部品表</a:t>
            </a:r>
            <a:r>
              <a:rPr lang="ja-JP" altLang="en-US" dirty="0"/>
              <a:t>（</a:t>
            </a:r>
            <a:r>
              <a:rPr lang="en-US" altLang="ja-JP" dirty="0"/>
              <a:t>Bill of Materials</a:t>
            </a:r>
            <a:r>
              <a:rPr lang="ja-JP" altLang="en-US" dirty="0"/>
              <a:t>）、</a:t>
            </a:r>
            <a:r>
              <a:rPr lang="en-US" altLang="ja-JP" dirty="0"/>
              <a:t>SPDX</a:t>
            </a:r>
            <a:r>
              <a:rPr lang="ja-JP" altLang="en-US" dirty="0" err="1"/>
              <a:t>、</a:t>
            </a:r>
            <a:r>
              <a:rPr lang="ja-JP" altLang="en-US" dirty="0"/>
              <a:t>エグゼクティブサマリと併せ送付</a:t>
            </a:r>
            <a:r>
              <a:rPr lang="ja-JP" altLang="en-US" dirty="0" smtClean="0"/>
              <a:t>されます。</a:t>
            </a:r>
            <a:endParaRPr lang="sv-SE" dirty="0"/>
          </a:p>
        </p:txBody>
      </p:sp>
      <p:sp>
        <p:nvSpPr>
          <p:cNvPr id="56" name="TextBox 79"/>
          <p:cNvSpPr txBox="1"/>
          <p:nvPr/>
        </p:nvSpPr>
        <p:spPr>
          <a:xfrm>
            <a:off x="2800335" y="32412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レポートの送付</a:t>
            </a:r>
            <a:endParaRPr lang="sv-SE" dirty="0"/>
          </a:p>
        </p:txBody>
      </p:sp>
      <p:sp>
        <p:nvSpPr>
          <p:cNvPr id="51" name="Arc 22"/>
          <p:cNvSpPr>
            <a:spLocks noChangeAspect="1"/>
          </p:cNvSpPr>
          <p:nvPr/>
        </p:nvSpPr>
        <p:spPr>
          <a:xfrm rot="16200000" flipH="1">
            <a:off x="2464344" y="4889415"/>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テキスト ボックス 40"/>
          <p:cNvSpPr txBox="1"/>
          <p:nvPr/>
        </p:nvSpPr>
        <p:spPr>
          <a:xfrm>
            <a:off x="152400" y="499987"/>
            <a:ext cx="569387" cy="369332"/>
          </a:xfrm>
          <a:prstGeom prst="rect">
            <a:avLst/>
          </a:prstGeom>
          <a:noFill/>
        </p:spPr>
        <p:txBody>
          <a:bodyPr wrap="none" rtlCol="0">
            <a:spAutoFit/>
          </a:bodyPr>
          <a:lstStyle/>
          <a:p>
            <a:r>
              <a:rPr kumimoji="1" lang="en-US" altLang="ja-JP" dirty="0" smtClean="0"/>
              <a:t>Fig5</a:t>
            </a:r>
          </a:p>
        </p:txBody>
      </p:sp>
    </p:spTree>
    <p:extLst>
      <p:ext uri="{BB962C8B-B14F-4D97-AF65-F5344CB8AC3E}">
        <p14:creationId xmlns:p14="http://schemas.microsoft.com/office/powerpoint/2010/main" val="8304071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13490"/>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21136"/>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51361"/>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83576"/>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81269"/>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291475"/>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41" name="TextBox 40"/>
          <p:cNvSpPr txBox="1"/>
          <p:nvPr/>
        </p:nvSpPr>
        <p:spPr>
          <a:xfrm>
            <a:off x="3693883" y="1101355"/>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49" name="TextBox 48"/>
          <p:cNvSpPr txBox="1"/>
          <p:nvPr/>
        </p:nvSpPr>
        <p:spPr>
          <a:xfrm>
            <a:off x="6546039" y="1275756"/>
            <a:ext cx="2712553"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50" name="TextBox 49"/>
          <p:cNvSpPr txBox="1"/>
          <p:nvPr/>
        </p:nvSpPr>
        <p:spPr>
          <a:xfrm>
            <a:off x="6669642" y="1101355"/>
            <a:ext cx="2397260" cy="292388"/>
          </a:xfrm>
          <a:prstGeom prst="rect">
            <a:avLst/>
          </a:prstGeom>
          <a:noFill/>
        </p:spPr>
        <p:txBody>
          <a:bodyPr wrap="square" rtlCol="0">
            <a:spAutoFit/>
          </a:bodyPr>
          <a:lstStyle/>
          <a:p>
            <a:pPr algn="ctr"/>
            <a:r>
              <a:rPr lang="sv-SE" sz="1300" b="1" dirty="0"/>
              <a:t>Fingerprint Collector Tool</a:t>
            </a:r>
          </a:p>
        </p:txBody>
      </p:sp>
      <p:sp>
        <p:nvSpPr>
          <p:cNvPr id="58" name="TextBox 57"/>
          <p:cNvSpPr txBox="1"/>
          <p:nvPr/>
        </p:nvSpPr>
        <p:spPr>
          <a:xfrm>
            <a:off x="1474789" y="3402762"/>
            <a:ext cx="2473462" cy="830997"/>
          </a:xfrm>
          <a:prstGeom prst="rect">
            <a:avLst/>
          </a:prstGeom>
          <a:noFill/>
        </p:spPr>
        <p:txBody>
          <a:bodyPr wrap="square" rtlCol="0">
            <a:spAutoFit/>
          </a:bodyPr>
          <a:lstStyle/>
          <a:p>
            <a:r>
              <a:rPr lang="en-US" sz="1200" dirty="0" smtClean="0"/>
              <a:t>FOSSID AB engineers </a:t>
            </a:r>
            <a:r>
              <a:rPr lang="en-US" sz="1200" dirty="0"/>
              <a:t>audit the target software without having access to the </a:t>
            </a:r>
            <a:r>
              <a:rPr lang="en-US" sz="1200" dirty="0" smtClean="0"/>
              <a:t>source code and using only the digital signatures.</a:t>
            </a:r>
            <a:endParaRPr lang="sv-SE" sz="1200" dirty="0"/>
          </a:p>
        </p:txBody>
      </p:sp>
      <p:sp>
        <p:nvSpPr>
          <p:cNvPr id="59" name="TextBox 58"/>
          <p:cNvSpPr txBox="1"/>
          <p:nvPr/>
        </p:nvSpPr>
        <p:spPr>
          <a:xfrm>
            <a:off x="1404889" y="3188951"/>
            <a:ext cx="2397260" cy="292388"/>
          </a:xfrm>
          <a:prstGeom prst="rect">
            <a:avLst/>
          </a:prstGeom>
          <a:noFill/>
        </p:spPr>
        <p:txBody>
          <a:bodyPr wrap="square" rtlCol="0">
            <a:spAutoFit/>
          </a:bodyPr>
          <a:lstStyle/>
          <a:p>
            <a:pPr algn="ctr"/>
            <a:r>
              <a:rPr lang="sv-SE" sz="1300" b="1" dirty="0"/>
              <a:t>Blind Audit</a:t>
            </a:r>
          </a:p>
        </p:txBody>
      </p:sp>
      <p:sp>
        <p:nvSpPr>
          <p:cNvPr id="60" name="TextBox 59"/>
          <p:cNvSpPr txBox="1"/>
          <p:nvPr/>
        </p:nvSpPr>
        <p:spPr>
          <a:xfrm>
            <a:off x="4213301" y="3397307"/>
            <a:ext cx="2593264" cy="830997"/>
          </a:xfrm>
          <a:prstGeom prst="rect">
            <a:avLst/>
          </a:prstGeom>
          <a:noFill/>
        </p:spPr>
        <p:txBody>
          <a:bodyPr wrap="square" rtlCol="0">
            <a:spAutoFit/>
          </a:bodyPr>
          <a:lstStyle/>
          <a:p>
            <a:r>
              <a:rPr lang="en-US" sz="1200" dirty="0" smtClean="0"/>
              <a:t>FOSSID AB will use the collection of digital signature to search their open source database looking for matches to </a:t>
            </a:r>
            <a:r>
              <a:rPr lang="en-US" sz="1200" dirty="0"/>
              <a:t>open source files and snippets.</a:t>
            </a:r>
            <a:endParaRPr lang="sv-SE" sz="1200" dirty="0"/>
          </a:p>
        </p:txBody>
      </p:sp>
      <p:sp>
        <p:nvSpPr>
          <p:cNvPr id="61" name="TextBox 60"/>
          <p:cNvSpPr txBox="1"/>
          <p:nvPr/>
        </p:nvSpPr>
        <p:spPr>
          <a:xfrm>
            <a:off x="4229032" y="3193739"/>
            <a:ext cx="2397260" cy="292388"/>
          </a:xfrm>
          <a:prstGeom prst="rect">
            <a:avLst/>
          </a:prstGeom>
          <a:noFill/>
        </p:spPr>
        <p:txBody>
          <a:bodyPr wrap="square" rtlCol="0">
            <a:spAutoFit/>
          </a:bodyPr>
          <a:lstStyle/>
          <a:p>
            <a:pPr algn="ctr"/>
            <a:r>
              <a:rPr lang="sv-SE" sz="1300" b="1" dirty="0"/>
              <a:t>Knowledge Base Comparison</a:t>
            </a:r>
          </a:p>
        </p:txBody>
      </p:sp>
      <p:sp>
        <p:nvSpPr>
          <p:cNvPr id="62" name="TextBox 61"/>
          <p:cNvSpPr txBox="1"/>
          <p:nvPr/>
        </p:nvSpPr>
        <p:spPr>
          <a:xfrm>
            <a:off x="7177825" y="3396270"/>
            <a:ext cx="2360073" cy="830997"/>
          </a:xfrm>
          <a:prstGeom prst="rect">
            <a:avLst/>
          </a:prstGeom>
          <a:noFill/>
        </p:spPr>
        <p:txBody>
          <a:bodyPr wrap="square" rtlCol="0">
            <a:spAutoFit/>
          </a:bodyPr>
          <a:lstStyle/>
          <a:p>
            <a:r>
              <a:rPr lang="en-US" sz="1200" dirty="0"/>
              <a:t>The collection of digital signatures is transferred securely over SSH to a dedicated server in FOSSID’s </a:t>
            </a:r>
            <a:r>
              <a:rPr lang="en-US" sz="1200" dirty="0" smtClean="0"/>
              <a:t>datacenter</a:t>
            </a:r>
            <a:r>
              <a:rPr lang="en-US" sz="1200" dirty="0"/>
              <a:t>.</a:t>
            </a:r>
            <a:endParaRPr lang="sv-SE" sz="1200" dirty="0"/>
          </a:p>
        </p:txBody>
      </p:sp>
      <p:sp>
        <p:nvSpPr>
          <p:cNvPr id="63" name="TextBox 62"/>
          <p:cNvSpPr txBox="1"/>
          <p:nvPr/>
        </p:nvSpPr>
        <p:spPr>
          <a:xfrm>
            <a:off x="7159232" y="3189419"/>
            <a:ext cx="2397260" cy="292388"/>
          </a:xfrm>
          <a:prstGeom prst="rect">
            <a:avLst/>
          </a:prstGeom>
          <a:noFill/>
        </p:spPr>
        <p:txBody>
          <a:bodyPr wrap="square" rtlCol="0">
            <a:spAutoFit/>
          </a:bodyPr>
          <a:lstStyle/>
          <a:p>
            <a:pPr algn="ctr"/>
            <a:r>
              <a:rPr lang="sv-SE" sz="1300" b="1" dirty="0"/>
              <a:t>Secure Transfer</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40725"/>
            <a:ext cx="2452993" cy="830997"/>
          </a:xfrm>
          <a:prstGeom prst="rect">
            <a:avLst/>
          </a:prstGeom>
          <a:noFill/>
        </p:spPr>
        <p:txBody>
          <a:bodyPr wrap="square" rtlCol="0">
            <a:spAutoFit/>
          </a:bodyPr>
          <a:lstStyle/>
          <a:p>
            <a:r>
              <a:rPr lang="en-US" sz="1200" dirty="0"/>
              <a:t>Once the audit is </a:t>
            </a:r>
            <a:r>
              <a:rPr lang="en-US" sz="1200" dirty="0" smtClean="0"/>
              <a:t>completed, reports </a:t>
            </a:r>
            <a:r>
              <a:rPr lang="en-US" sz="1200" dirty="0"/>
              <a:t>are sent to the target company for </a:t>
            </a:r>
            <a:r>
              <a:rPr lang="en-US" sz="1200" dirty="0" smtClean="0"/>
              <a:t>review before </a:t>
            </a:r>
            <a:r>
              <a:rPr lang="en-US" sz="1200" dirty="0"/>
              <a:t>they are shared with the </a:t>
            </a:r>
            <a:r>
              <a:rPr lang="en-US" sz="1200" dirty="0" smtClean="0"/>
              <a:t>potential acquirer.</a:t>
            </a:r>
            <a:endParaRPr lang="sv-SE" sz="1200" dirty="0"/>
          </a:p>
        </p:txBody>
      </p:sp>
      <p:sp>
        <p:nvSpPr>
          <p:cNvPr id="72" name="TextBox 71"/>
          <p:cNvSpPr txBox="1"/>
          <p:nvPr/>
        </p:nvSpPr>
        <p:spPr>
          <a:xfrm>
            <a:off x="1398481" y="5286990"/>
            <a:ext cx="2397260" cy="292388"/>
          </a:xfrm>
          <a:prstGeom prst="rect">
            <a:avLst/>
          </a:prstGeom>
          <a:noFill/>
        </p:spPr>
        <p:txBody>
          <a:bodyPr wrap="square" rtlCol="0">
            <a:spAutoFit/>
          </a:bodyPr>
          <a:lstStyle/>
          <a:p>
            <a:pPr algn="ctr"/>
            <a:r>
              <a:rPr lang="sv-SE" sz="1300" b="1" dirty="0"/>
              <a:t>Approval Request</a:t>
            </a:r>
          </a:p>
        </p:txBody>
      </p:sp>
      <p:sp>
        <p:nvSpPr>
          <p:cNvPr id="73" name="TextBox 72"/>
          <p:cNvSpPr txBox="1"/>
          <p:nvPr/>
        </p:nvSpPr>
        <p:spPr>
          <a:xfrm>
            <a:off x="7236098" y="5540724"/>
            <a:ext cx="2277107" cy="646331"/>
          </a:xfrm>
          <a:prstGeom prst="rect">
            <a:avLst/>
          </a:prstGeom>
          <a:noFill/>
        </p:spPr>
        <p:txBody>
          <a:bodyPr wrap="square" rtlCol="0">
            <a:spAutoFit/>
          </a:bodyPr>
          <a:lstStyle/>
          <a:p>
            <a:r>
              <a:rPr lang="en-US" sz="1200" dirty="0" smtClean="0"/>
              <a:t>A final call </a:t>
            </a:r>
            <a:r>
              <a:rPr lang="en-US" sz="1200" dirty="0"/>
              <a:t>takes place to present </a:t>
            </a:r>
            <a:r>
              <a:rPr lang="en-US" sz="1200" dirty="0" smtClean="0"/>
              <a:t>the audit results to the potential buyer and address any questions.</a:t>
            </a:r>
            <a:endParaRPr lang="sv-SE" sz="1200" dirty="0"/>
          </a:p>
        </p:txBody>
      </p:sp>
      <p:sp>
        <p:nvSpPr>
          <p:cNvPr id="74" name="TextBox 73"/>
          <p:cNvSpPr txBox="1"/>
          <p:nvPr/>
        </p:nvSpPr>
        <p:spPr>
          <a:xfrm>
            <a:off x="7507587" y="5303899"/>
            <a:ext cx="1707022" cy="292388"/>
          </a:xfrm>
          <a:prstGeom prst="rect">
            <a:avLst/>
          </a:prstGeom>
          <a:noFill/>
        </p:spPr>
        <p:txBody>
          <a:bodyPr wrap="square" rtlCol="0">
            <a:spAutoFit/>
          </a:bodyPr>
          <a:lstStyle/>
          <a:p>
            <a:pPr algn="ctr"/>
            <a:r>
              <a:rPr lang="sv-SE" sz="1300" b="1" dirty="0"/>
              <a:t>Final </a:t>
            </a:r>
            <a:r>
              <a:rPr lang="sv-SE" sz="1300" b="1" dirty="0" smtClean="0"/>
              <a:t>call</a:t>
            </a:r>
            <a:endParaRPr lang="sv-SE" sz="1300" b="1" dirty="0"/>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40725"/>
            <a:ext cx="2527676" cy="1015663"/>
          </a:xfrm>
          <a:prstGeom prst="rect">
            <a:avLst/>
          </a:prstGeom>
          <a:noFill/>
        </p:spPr>
        <p:txBody>
          <a:bodyPr wrap="square" rtlCol="0">
            <a:spAutoFit/>
          </a:bodyPr>
          <a:lstStyle/>
          <a:p>
            <a:r>
              <a:rPr lang="en-US" sz="1200" dirty="0"/>
              <a:t>After the </a:t>
            </a:r>
            <a:r>
              <a:rPr lang="en-US" sz="1200" dirty="0" smtClean="0"/>
              <a:t>review with target company, final </a:t>
            </a:r>
            <a:r>
              <a:rPr lang="en-US" sz="1200" dirty="0"/>
              <a:t>reports </a:t>
            </a:r>
            <a:r>
              <a:rPr lang="en-US" sz="1200" dirty="0" smtClean="0"/>
              <a:t>are delivered to </a:t>
            </a:r>
            <a:r>
              <a:rPr lang="en-US" sz="1200" dirty="0"/>
              <a:t>the potential </a:t>
            </a:r>
            <a:r>
              <a:rPr lang="en-US" sz="1200" dirty="0" smtClean="0"/>
              <a:t>buyer, including the </a:t>
            </a:r>
            <a:r>
              <a:rPr lang="en-US" sz="1200" dirty="0"/>
              <a:t>Bill of Materials, SPDX, </a:t>
            </a:r>
            <a:r>
              <a:rPr lang="en-US" sz="1200" dirty="0" smtClean="0"/>
              <a:t>and the executive summary.</a:t>
            </a:r>
            <a:endParaRPr lang="sv-SE" sz="1200" dirty="0"/>
          </a:p>
        </p:txBody>
      </p:sp>
      <p:sp>
        <p:nvSpPr>
          <p:cNvPr id="80" name="TextBox 79"/>
          <p:cNvSpPr txBox="1"/>
          <p:nvPr/>
        </p:nvSpPr>
        <p:spPr>
          <a:xfrm>
            <a:off x="4317289" y="5286990"/>
            <a:ext cx="2397260"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Fig6</a:t>
            </a:r>
            <a:endParaRPr kumimoji="1" lang="ja-JP" altLang="en-US" dirty="0"/>
          </a:p>
        </p:txBody>
      </p:sp>
    </p:spTree>
    <p:extLst>
      <p:ext uri="{BB962C8B-B14F-4D97-AF65-F5344CB8AC3E}">
        <p14:creationId xmlns:p14="http://schemas.microsoft.com/office/powerpoint/2010/main" val="284693806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13490"/>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06388"/>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39486"/>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86449"/>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69394"/>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377900"/>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プロジェクトをキックオフし、すべての関係組織の窓口担当を紹介し監査に関する詳細情報を伝えます。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Box 40"/>
          <p:cNvSpPr txBox="1"/>
          <p:nvPr/>
        </p:nvSpPr>
        <p:spPr>
          <a:xfrm>
            <a:off x="3693883" y="1136980"/>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TextBox 48"/>
          <p:cNvSpPr txBox="1"/>
          <p:nvPr/>
        </p:nvSpPr>
        <p:spPr>
          <a:xfrm>
            <a:off x="6546039" y="1362181"/>
            <a:ext cx="2712553"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ソフトウェアの電子署名</a:t>
            </a:r>
            <a:r>
              <a:rPr lang="en-US" altLang="ja-JP" dirty="0">
                <a:solidFill>
                  <a:srgbClr val="FF0000"/>
                </a:solidFill>
              </a:rPr>
              <a:t>*</a:t>
            </a:r>
            <a:r>
              <a:rPr lang="ja-JP" altLang="en-US" dirty="0"/>
              <a:t>を収集するためにコマンドライン インターフェースがインストール方法と実行方法の説明と共</a:t>
            </a:r>
            <a:r>
              <a:rPr lang="ja-JP" altLang="en-US" dirty="0" smtClean="0"/>
              <a:t>に買収対象企業</a:t>
            </a:r>
            <a:r>
              <a:rPr lang="ja-JP" altLang="en-US" dirty="0"/>
              <a:t>に送られます。</a:t>
            </a:r>
            <a:endParaRPr lang="sv-SE" dirty="0"/>
          </a:p>
        </p:txBody>
      </p:sp>
      <p:sp>
        <p:nvSpPr>
          <p:cNvPr id="50" name="TextBox 49"/>
          <p:cNvSpPr txBox="1"/>
          <p:nvPr/>
        </p:nvSpPr>
        <p:spPr>
          <a:xfrm>
            <a:off x="6669642" y="1136980"/>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フィンガープリント収集ツール</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TextBox 57"/>
          <p:cNvSpPr txBox="1"/>
          <p:nvPr/>
        </p:nvSpPr>
        <p:spPr>
          <a:xfrm>
            <a:off x="1474789" y="3477312"/>
            <a:ext cx="2473462"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社の</a:t>
            </a:r>
            <a:r>
              <a:rPr lang="ja-JP" altLang="en-US" dirty="0"/>
              <a:t>技術者</a:t>
            </a:r>
            <a:r>
              <a:rPr lang="ja-JP" altLang="en-US" dirty="0" smtClean="0"/>
              <a:t>がソースコードにアクセスせず、電子署名だけで</a:t>
            </a:r>
            <a:r>
              <a:rPr lang="ja-JP" altLang="en-US" dirty="0"/>
              <a:t>対象となるソフトウェア</a:t>
            </a:r>
            <a:r>
              <a:rPr lang="ja-JP" altLang="en-US" dirty="0" smtClean="0"/>
              <a:t>を監査します。</a:t>
            </a:r>
            <a:endParaRPr lang="sv-SE" dirty="0"/>
          </a:p>
        </p:txBody>
      </p:sp>
      <p:sp>
        <p:nvSpPr>
          <p:cNvPr id="59" name="TextBox 58"/>
          <p:cNvSpPr txBox="1"/>
          <p:nvPr/>
        </p:nvSpPr>
        <p:spPr>
          <a:xfrm>
            <a:off x="1404889" y="3212701"/>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ブラインド監査</a:t>
            </a:r>
            <a:endParaRPr lang="sv-SE" dirty="0"/>
          </a:p>
        </p:txBody>
      </p:sp>
      <p:sp>
        <p:nvSpPr>
          <p:cNvPr id="60" name="TextBox 59"/>
          <p:cNvSpPr txBox="1"/>
          <p:nvPr/>
        </p:nvSpPr>
        <p:spPr>
          <a:xfrm>
            <a:off x="4213301" y="3471857"/>
            <a:ext cx="259326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sv-SE" dirty="0" smtClean="0"/>
              <a:t>FOSSID</a:t>
            </a:r>
            <a:r>
              <a:rPr lang="ja-JP" altLang="en-US" dirty="0" smtClean="0"/>
              <a:t> </a:t>
            </a:r>
            <a:r>
              <a:rPr lang="en-US" altLang="ja-JP" dirty="0" smtClean="0"/>
              <a:t>AB</a:t>
            </a:r>
            <a:r>
              <a:rPr lang="ja-JP" altLang="en-US" dirty="0" smtClean="0"/>
              <a:t>社が収集した電子署名を使い彼らのオープンソースデータベースを検索し、オープンソースのファイルやスニペットと一致するものを探していきます。</a:t>
            </a:r>
            <a:endParaRPr lang="sv-SE" dirty="0"/>
          </a:p>
        </p:txBody>
      </p:sp>
      <p:sp>
        <p:nvSpPr>
          <p:cNvPr id="61" name="TextBox 60"/>
          <p:cNvSpPr txBox="1"/>
          <p:nvPr/>
        </p:nvSpPr>
        <p:spPr>
          <a:xfrm>
            <a:off x="4229032" y="3217489"/>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ナレッジベースの比較</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TextBox 61"/>
          <p:cNvSpPr txBox="1"/>
          <p:nvPr/>
        </p:nvSpPr>
        <p:spPr>
          <a:xfrm>
            <a:off x="7177825" y="3470820"/>
            <a:ext cx="2360073" cy="600164"/>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収集された電子署名が</a:t>
            </a:r>
            <a:r>
              <a:rPr lang="en-US" altLang="ja-JP" dirty="0"/>
              <a:t>FOSSID</a:t>
            </a:r>
            <a:r>
              <a:rPr lang="ja-JP" altLang="en-US" dirty="0"/>
              <a:t>の専用サーバーに</a:t>
            </a:r>
            <a:r>
              <a:rPr lang="en-US" altLang="ja-JP" dirty="0"/>
              <a:t>SSH</a:t>
            </a:r>
            <a:r>
              <a:rPr lang="ja-JP" altLang="en-US" dirty="0"/>
              <a:t>経由でセキュアに転送されます。</a:t>
            </a:r>
            <a:endParaRPr lang="sv-SE" dirty="0"/>
          </a:p>
        </p:txBody>
      </p:sp>
      <p:sp>
        <p:nvSpPr>
          <p:cNvPr id="63" name="TextBox 62"/>
          <p:cNvSpPr txBox="1"/>
          <p:nvPr/>
        </p:nvSpPr>
        <p:spPr>
          <a:xfrm>
            <a:off x="7159232" y="3213169"/>
            <a:ext cx="2397260" cy="276999"/>
          </a:xfrm>
          <a:prstGeom prst="rect">
            <a:avLst/>
          </a:prstGeom>
          <a:noFill/>
        </p:spPr>
        <p:txBody>
          <a:bodyPr wrap="square" rtlCol="0">
            <a:spAutoFit/>
          </a:bodyPr>
          <a:lstStyle/>
          <a:p>
            <a:pPr algn="ctr"/>
            <a:r>
              <a:rPr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セキュア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な転送</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36599"/>
            <a:ext cx="2452993"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一度監査が終わった段階で</a:t>
            </a:r>
            <a:r>
              <a:rPr lang="ja-JP" altLang="en-US" dirty="0" smtClean="0"/>
              <a:t>、将来の買収企業と</a:t>
            </a:r>
            <a:r>
              <a:rPr lang="ja-JP" altLang="en-US" dirty="0"/>
              <a:t>共有する前</a:t>
            </a:r>
            <a:r>
              <a:rPr lang="ja-JP" altLang="en-US" dirty="0" smtClean="0"/>
              <a:t>に買収対象</a:t>
            </a:r>
            <a:r>
              <a:rPr lang="ja-JP" altLang="en-US" dirty="0"/>
              <a:t>企業へレビューのためのレポートが送られます。</a:t>
            </a:r>
            <a:endParaRPr lang="sv-SE" dirty="0"/>
          </a:p>
        </p:txBody>
      </p:sp>
      <p:sp>
        <p:nvSpPr>
          <p:cNvPr id="72" name="TextBox 71"/>
          <p:cNvSpPr txBox="1"/>
          <p:nvPr/>
        </p:nvSpPr>
        <p:spPr>
          <a:xfrm>
            <a:off x="1398481" y="53107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承認依頼</a:t>
            </a:r>
            <a:endParaRPr lang="sv-SE" dirty="0"/>
          </a:p>
        </p:txBody>
      </p:sp>
      <p:sp>
        <p:nvSpPr>
          <p:cNvPr id="73" name="TextBox 72"/>
          <p:cNvSpPr txBox="1"/>
          <p:nvPr/>
        </p:nvSpPr>
        <p:spPr>
          <a:xfrm>
            <a:off x="7236098" y="5536599"/>
            <a:ext cx="2277107"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正式に監査結果が将来の買収先へと提示するための最終的な場を開催し、質疑やりとりを</a:t>
            </a:r>
            <a:r>
              <a:rPr lang="ja-JP" altLang="en-US" dirty="0" smtClean="0"/>
              <a:t>実施します。</a:t>
            </a:r>
            <a:endParaRPr lang="sv-SE" dirty="0"/>
          </a:p>
        </p:txBody>
      </p:sp>
      <p:sp>
        <p:nvSpPr>
          <p:cNvPr id="74" name="TextBox 73"/>
          <p:cNvSpPr txBox="1"/>
          <p:nvPr/>
        </p:nvSpPr>
        <p:spPr>
          <a:xfrm>
            <a:off x="7507587" y="5327649"/>
            <a:ext cx="1707022"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最終的</a:t>
            </a:r>
            <a:r>
              <a:rPr lang="ja-JP" altLang="en-US" dirty="0" smtClean="0"/>
              <a:t>な招集</a:t>
            </a:r>
            <a:endParaRPr lang="sv-SE" dirty="0"/>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36599"/>
            <a:ext cx="2527676"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対象企業とのレビュー後</a:t>
            </a:r>
            <a:r>
              <a:rPr lang="ja-JP" altLang="en-US" dirty="0" smtClean="0"/>
              <a:t>、将来</a:t>
            </a:r>
            <a:r>
              <a:rPr lang="ja-JP" altLang="en-US" dirty="0"/>
              <a:t>の買収企業へ、最終的なレポート</a:t>
            </a:r>
            <a:r>
              <a:rPr lang="ja-JP" altLang="en-US" dirty="0" smtClean="0"/>
              <a:t>が部品表</a:t>
            </a:r>
            <a:r>
              <a:rPr lang="ja-JP" altLang="en-US" dirty="0"/>
              <a:t>（</a:t>
            </a:r>
            <a:r>
              <a:rPr lang="en-US" altLang="ja-JP" dirty="0"/>
              <a:t>Bill of Materials</a:t>
            </a:r>
            <a:r>
              <a:rPr lang="ja-JP" altLang="en-US" dirty="0"/>
              <a:t>）、</a:t>
            </a:r>
            <a:r>
              <a:rPr lang="en-US" altLang="ja-JP" dirty="0"/>
              <a:t>SPDX</a:t>
            </a:r>
            <a:r>
              <a:rPr lang="ja-JP" altLang="en-US" dirty="0" err="1"/>
              <a:t>、</a:t>
            </a:r>
            <a:r>
              <a:rPr lang="ja-JP" altLang="en-US" dirty="0"/>
              <a:t>エグゼクティブサマリと併せ送付</a:t>
            </a:r>
            <a:r>
              <a:rPr lang="ja-JP" altLang="en-US" dirty="0" smtClean="0"/>
              <a:t>されます。</a:t>
            </a:r>
            <a:endParaRPr lang="sv-SE" dirty="0"/>
          </a:p>
        </p:txBody>
      </p:sp>
      <p:sp>
        <p:nvSpPr>
          <p:cNvPr id="80" name="TextBox 79"/>
          <p:cNvSpPr txBox="1"/>
          <p:nvPr/>
        </p:nvSpPr>
        <p:spPr>
          <a:xfrm>
            <a:off x="4317289" y="53107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レポートの送付</a:t>
            </a:r>
            <a:endParaRPr lang="sv-SE"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Fig6</a:t>
            </a:r>
          </a:p>
        </p:txBody>
      </p:sp>
      <p:sp>
        <p:nvSpPr>
          <p:cNvPr id="70" name="TextBox 41"/>
          <p:cNvSpPr txBox="1"/>
          <p:nvPr/>
        </p:nvSpPr>
        <p:spPr>
          <a:xfrm>
            <a:off x="8601040" y="355976"/>
            <a:ext cx="1577501" cy="669414"/>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753481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a:cxnSpLocks/>
          </p:cNvCxnSpPr>
          <p:nvPr/>
        </p:nvCxnSpPr>
        <p:spPr>
          <a:xfrm>
            <a:off x="9753767" y="1199514"/>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62569"/>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a:endCxn id="26" idx="2"/>
          </p:cNvCxnSpPr>
          <p:nvPr/>
        </p:nvCxnSpPr>
        <p:spPr>
          <a:xfrm flipH="1" flipV="1">
            <a:off x="1898824" y="2973711"/>
            <a:ext cx="75379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604625" y="29509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581879" y="443181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74198"/>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84692"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404817" y="3266396"/>
            <a:ext cx="1947804" cy="646331"/>
          </a:xfrm>
          <a:prstGeom prst="rect">
            <a:avLst/>
          </a:prstGeom>
          <a:noFill/>
          <a:ln>
            <a:noFill/>
          </a:ln>
        </p:spPr>
        <p:txBody>
          <a:bodyPr wrap="square" rtlCol="0">
            <a:spAutoFit/>
          </a:bodyPr>
          <a:lstStyle/>
          <a:p>
            <a:r>
              <a:rPr lang="en-US" sz="1200" dirty="0" smtClean="0"/>
              <a:t>The target company uploads </a:t>
            </a:r>
            <a:r>
              <a:rPr lang="en-US" sz="1200" dirty="0"/>
              <a:t>the </a:t>
            </a:r>
            <a:r>
              <a:rPr lang="en-US" sz="1200" dirty="0" smtClean="0"/>
              <a:t>digital </a:t>
            </a:r>
            <a:r>
              <a:rPr lang="en-US" sz="1200" dirty="0"/>
              <a:t>signatures to </a:t>
            </a:r>
            <a:r>
              <a:rPr lang="en-US" sz="1200" dirty="0" smtClean="0"/>
              <a:t>the </a:t>
            </a:r>
            <a:r>
              <a:rPr lang="en-US" sz="1200" dirty="0" err="1" smtClean="0"/>
              <a:t>WebApp</a:t>
            </a:r>
            <a:r>
              <a:rPr lang="en-US" sz="1200" dirty="0" smtClean="0"/>
              <a:t> </a:t>
            </a:r>
            <a:r>
              <a:rPr lang="en-US" sz="1200" dirty="0"/>
              <a:t>and </a:t>
            </a:r>
            <a:r>
              <a:rPr lang="en-US" sz="1200" dirty="0" smtClean="0"/>
              <a:t>runs the scan.</a:t>
            </a:r>
            <a:endParaRPr lang="sv-SE" sz="1200" dirty="0"/>
          </a:p>
        </p:txBody>
      </p:sp>
      <p:sp>
        <p:nvSpPr>
          <p:cNvPr id="59" name="TextBox 58"/>
          <p:cNvSpPr txBox="1"/>
          <p:nvPr/>
        </p:nvSpPr>
        <p:spPr>
          <a:xfrm>
            <a:off x="2545980" y="3015825"/>
            <a:ext cx="1374980" cy="292388"/>
          </a:xfrm>
          <a:prstGeom prst="rect">
            <a:avLst/>
          </a:prstGeom>
          <a:noFill/>
        </p:spPr>
        <p:txBody>
          <a:bodyPr wrap="square" rtlCol="0">
            <a:spAutoFit/>
          </a:bodyPr>
          <a:lstStyle/>
          <a:p>
            <a:pPr algn="ctr"/>
            <a:r>
              <a:rPr lang="sv-SE" sz="1300" b="1" dirty="0"/>
              <a:t>Upload &amp; Scan</a:t>
            </a:r>
          </a:p>
        </p:txBody>
      </p:sp>
      <p:sp>
        <p:nvSpPr>
          <p:cNvPr id="60" name="TextBox 59"/>
          <p:cNvSpPr txBox="1"/>
          <p:nvPr/>
        </p:nvSpPr>
        <p:spPr>
          <a:xfrm>
            <a:off x="4603405" y="3259834"/>
            <a:ext cx="2394428" cy="830997"/>
          </a:xfrm>
          <a:prstGeom prst="rect">
            <a:avLst/>
          </a:prstGeom>
          <a:noFill/>
        </p:spPr>
        <p:txBody>
          <a:bodyPr wrap="square" rtlCol="0">
            <a:spAutoFit/>
          </a:bodyPr>
          <a:lstStyle/>
          <a:p>
            <a:r>
              <a:rPr lang="en-US" sz="1200" dirty="0" smtClean="0"/>
              <a:t>FOSSID AB runs </a:t>
            </a:r>
            <a:r>
              <a:rPr lang="en-US" sz="1200" dirty="0"/>
              <a:t>an initial session with </a:t>
            </a:r>
            <a:r>
              <a:rPr lang="en-US" sz="1200" dirty="0" smtClean="0"/>
              <a:t>the target company explaining how to operate </a:t>
            </a:r>
            <a:r>
              <a:rPr lang="en-US" sz="1200" dirty="0"/>
              <a:t>the </a:t>
            </a:r>
            <a:r>
              <a:rPr lang="en-US" sz="1200" dirty="0" smtClean="0"/>
              <a:t>tool (run </a:t>
            </a:r>
            <a:r>
              <a:rPr lang="en-US" sz="1200" dirty="0"/>
              <a:t>scans, </a:t>
            </a:r>
            <a:r>
              <a:rPr lang="en-US" sz="1200" dirty="0" smtClean="0"/>
              <a:t>review results, generate reports).</a:t>
            </a:r>
            <a:endParaRPr lang="sv-SE" sz="1200" dirty="0"/>
          </a:p>
        </p:txBody>
      </p:sp>
      <p:sp>
        <p:nvSpPr>
          <p:cNvPr id="61" name="TextBox 60"/>
          <p:cNvSpPr txBox="1"/>
          <p:nvPr/>
        </p:nvSpPr>
        <p:spPr>
          <a:xfrm>
            <a:off x="4565949" y="3018152"/>
            <a:ext cx="2388409" cy="292388"/>
          </a:xfrm>
          <a:prstGeom prst="rect">
            <a:avLst/>
          </a:prstGeom>
          <a:noFill/>
        </p:spPr>
        <p:txBody>
          <a:bodyPr wrap="square" rtlCol="0">
            <a:spAutoFit/>
          </a:bodyPr>
          <a:lstStyle/>
          <a:p>
            <a:pPr algn="ctr"/>
            <a:r>
              <a:rPr lang="sv-SE" sz="1300" b="1" dirty="0"/>
              <a:t>Online Initial </a:t>
            </a:r>
            <a:r>
              <a:rPr lang="sv-SE" sz="1300" b="1" dirty="0" smtClean="0"/>
              <a:t>Setup</a:t>
            </a:r>
            <a:endParaRPr lang="sv-SE" sz="1300" b="1" dirty="0"/>
          </a:p>
        </p:txBody>
      </p:sp>
      <p:sp>
        <p:nvSpPr>
          <p:cNvPr id="51" name="TextBox 50"/>
          <p:cNvSpPr txBox="1"/>
          <p:nvPr/>
        </p:nvSpPr>
        <p:spPr>
          <a:xfrm>
            <a:off x="7356856" y="3259834"/>
            <a:ext cx="2118486" cy="830997"/>
          </a:xfrm>
          <a:prstGeom prst="rect">
            <a:avLst/>
          </a:prstGeom>
          <a:noFill/>
        </p:spPr>
        <p:txBody>
          <a:bodyPr wrap="square" rtlCol="0">
            <a:spAutoFit/>
          </a:bodyPr>
          <a:lstStyle/>
          <a:p>
            <a:r>
              <a:rPr lang="en-US" sz="1200" dirty="0"/>
              <a:t>FOSSID </a:t>
            </a:r>
            <a:r>
              <a:rPr lang="en-US" sz="1200" dirty="0" smtClean="0"/>
              <a:t>AB provides </a:t>
            </a:r>
            <a:r>
              <a:rPr lang="en-US" sz="1200" dirty="0"/>
              <a:t>the target company with time limited access to a dedicated instance of </a:t>
            </a:r>
            <a:r>
              <a:rPr lang="en-US" sz="1200" dirty="0" smtClean="0"/>
              <a:t>their </a:t>
            </a:r>
            <a:r>
              <a:rPr lang="en-US" sz="1200" dirty="0"/>
              <a:t>Web </a:t>
            </a:r>
            <a:r>
              <a:rPr lang="en-US" sz="1200" dirty="0" smtClean="0"/>
              <a:t>Application.</a:t>
            </a:r>
            <a:endParaRPr lang="sv-SE" sz="1200" dirty="0"/>
          </a:p>
        </p:txBody>
      </p:sp>
      <p:sp>
        <p:nvSpPr>
          <p:cNvPr id="52" name="TextBox 51"/>
          <p:cNvSpPr txBox="1"/>
          <p:nvPr/>
        </p:nvSpPr>
        <p:spPr>
          <a:xfrm>
            <a:off x="7284570" y="3022902"/>
            <a:ext cx="2212061" cy="292388"/>
          </a:xfrm>
          <a:prstGeom prst="rect">
            <a:avLst/>
          </a:prstGeom>
          <a:noFill/>
        </p:spPr>
        <p:txBody>
          <a:bodyPr wrap="square" rtlCol="0">
            <a:spAutoFit/>
          </a:bodyPr>
          <a:lstStyle/>
          <a:p>
            <a:pPr algn="ctr"/>
            <a:r>
              <a:rPr lang="sv-SE" sz="1300" b="1" dirty="0"/>
              <a:t>Dedicated WebApp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11492"/>
            <a:ext cx="2445505" cy="1200329"/>
          </a:xfrm>
          <a:prstGeom prst="rect">
            <a:avLst/>
          </a:prstGeom>
          <a:noFill/>
        </p:spPr>
        <p:txBody>
          <a:bodyPr wrap="square" rtlCol="0">
            <a:spAutoFit/>
          </a:bodyPr>
          <a:lstStyle/>
          <a:p>
            <a:r>
              <a:rPr lang="en-US" sz="1200" dirty="0" smtClean="0"/>
              <a:t>The target company </a:t>
            </a:r>
            <a:r>
              <a:rPr lang="en-US" sz="1200" dirty="0"/>
              <a:t>can </a:t>
            </a:r>
            <a:r>
              <a:rPr lang="en-US" sz="1200" dirty="0" smtClean="0"/>
              <a:t>now audit their code, </a:t>
            </a:r>
            <a:r>
              <a:rPr lang="en-US" sz="1200" dirty="0"/>
              <a:t>inspect all file and snippet matches to FOSSID’s open source database, and generate </a:t>
            </a:r>
            <a:r>
              <a:rPr lang="en-US" sz="1200" dirty="0" smtClean="0"/>
              <a:t>a Bill </a:t>
            </a:r>
            <a:r>
              <a:rPr lang="en-US" sz="1200" dirty="0"/>
              <a:t>of Materials </a:t>
            </a:r>
            <a:r>
              <a:rPr lang="en-US" sz="1200" dirty="0" smtClean="0"/>
              <a:t>and SPDX </a:t>
            </a:r>
            <a:r>
              <a:rPr lang="en-US" sz="1200" dirty="0"/>
              <a:t>conformant reports.</a:t>
            </a:r>
            <a:endParaRPr lang="sv-SE" sz="1200" dirty="0"/>
          </a:p>
        </p:txBody>
      </p:sp>
      <p:sp>
        <p:nvSpPr>
          <p:cNvPr id="75" name="TextBox 74"/>
          <p:cNvSpPr txBox="1"/>
          <p:nvPr/>
        </p:nvSpPr>
        <p:spPr>
          <a:xfrm>
            <a:off x="1532769" y="5097125"/>
            <a:ext cx="2539130" cy="292388"/>
          </a:xfrm>
          <a:prstGeom prst="rect">
            <a:avLst/>
          </a:prstGeom>
          <a:noFill/>
        </p:spPr>
        <p:txBody>
          <a:bodyPr wrap="square" rtlCol="0">
            <a:spAutoFit/>
          </a:bodyPr>
          <a:lstStyle/>
          <a:p>
            <a:pPr algn="ctr"/>
            <a:r>
              <a:rPr lang="sv-SE" sz="1300" b="1" dirty="0" smtClean="0"/>
              <a:t>Audits Your Own Software</a:t>
            </a:r>
            <a:endParaRPr lang="sv-SE" sz="1300" b="1" dirty="0"/>
          </a:p>
        </p:txBody>
      </p:sp>
      <p:sp>
        <p:nvSpPr>
          <p:cNvPr id="82" name="TextBox 81"/>
          <p:cNvSpPr txBox="1"/>
          <p:nvPr/>
        </p:nvSpPr>
        <p:spPr>
          <a:xfrm>
            <a:off x="7041618" y="5323080"/>
            <a:ext cx="2697964" cy="1015663"/>
          </a:xfrm>
          <a:prstGeom prst="rect">
            <a:avLst/>
          </a:prstGeom>
          <a:noFill/>
        </p:spPr>
        <p:txBody>
          <a:bodyPr wrap="square" rtlCol="0">
            <a:spAutoFit/>
          </a:bodyPr>
          <a:lstStyle/>
          <a:p>
            <a:r>
              <a:rPr lang="en-US" sz="1200" dirty="0"/>
              <a:t>Once the DIY Audit time limit is reached, the WebApp instance and all related information is wiped out from </a:t>
            </a:r>
            <a:r>
              <a:rPr lang="en-US" sz="1200" dirty="0" smtClean="0"/>
              <a:t>FOSSID’s </a:t>
            </a:r>
            <a:r>
              <a:rPr lang="en-US" sz="1200" dirty="0"/>
              <a:t>systems and an official confirmation of deletion is sent to </a:t>
            </a:r>
            <a:r>
              <a:rPr lang="en-US" sz="1200" dirty="0" smtClean="0"/>
              <a:t>the target company.</a:t>
            </a:r>
            <a:endParaRPr lang="sv-SE" sz="1200" dirty="0"/>
          </a:p>
        </p:txBody>
      </p:sp>
      <p:sp>
        <p:nvSpPr>
          <p:cNvPr id="83" name="TextBox 82"/>
          <p:cNvSpPr txBox="1"/>
          <p:nvPr/>
        </p:nvSpPr>
        <p:spPr>
          <a:xfrm>
            <a:off x="7297706" y="5103539"/>
            <a:ext cx="2133240" cy="292388"/>
          </a:xfrm>
          <a:prstGeom prst="rect">
            <a:avLst/>
          </a:prstGeom>
          <a:noFill/>
        </p:spPr>
        <p:txBody>
          <a:bodyPr wrap="square" rtlCol="0">
            <a:spAutoFit/>
          </a:bodyPr>
          <a:lstStyle/>
          <a:p>
            <a:pPr algn="ctr"/>
            <a:r>
              <a:rPr lang="sv-SE" sz="1300" b="1" dirty="0"/>
              <a:t>Audit End &amp; Data Deletion</a:t>
            </a:r>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292388"/>
          </a:xfrm>
          <a:prstGeom prst="rect">
            <a:avLst/>
          </a:prstGeom>
          <a:noFill/>
        </p:spPr>
        <p:txBody>
          <a:bodyPr wrap="square" rtlCol="0">
            <a:spAutoFit/>
          </a:bodyPr>
          <a:lstStyle/>
          <a:p>
            <a:pPr algn="ctr"/>
            <a:r>
              <a:rPr lang="en-US" sz="1300" b="1" dirty="0" smtClean="0"/>
              <a:t>Independent Verification</a:t>
            </a:r>
            <a:endParaRPr lang="en-US" sz="1300" b="1" dirty="0"/>
          </a:p>
        </p:txBody>
      </p:sp>
      <p:sp>
        <p:nvSpPr>
          <p:cNvPr id="63" name="TextBox 62"/>
          <p:cNvSpPr txBox="1"/>
          <p:nvPr/>
        </p:nvSpPr>
        <p:spPr>
          <a:xfrm>
            <a:off x="4340407" y="5323080"/>
            <a:ext cx="2474998" cy="830997"/>
          </a:xfrm>
          <a:prstGeom prst="rect">
            <a:avLst/>
          </a:prstGeom>
          <a:noFill/>
        </p:spPr>
        <p:txBody>
          <a:bodyPr wrap="square" rtlCol="0">
            <a:spAutoFit/>
          </a:bodyPr>
          <a:lstStyle/>
          <a:p>
            <a:r>
              <a:rPr lang="en-US" sz="1200" dirty="0" smtClean="0"/>
              <a:t>FOSSID AB compliance engineers randomly verifies the audit results of 1% of the files set forth to be audited. </a:t>
            </a:r>
            <a:endParaRPr lang="sv-SE" sz="1200" dirty="0"/>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64496" y="88830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888303"/>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15510"/>
            <a:ext cx="590272" cy="590272"/>
          </a:xfrm>
          <a:prstGeom prst="rect">
            <a:avLst/>
          </a:prstGeom>
        </p:spPr>
      </p:pic>
      <p:sp>
        <p:nvSpPr>
          <p:cNvPr id="80" name="TextBox 79"/>
          <p:cNvSpPr txBox="1"/>
          <p:nvPr/>
        </p:nvSpPr>
        <p:spPr>
          <a:xfrm>
            <a:off x="4121428" y="1075813"/>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81" name="TextBox 80"/>
          <p:cNvSpPr txBox="1"/>
          <p:nvPr/>
        </p:nvSpPr>
        <p:spPr>
          <a:xfrm>
            <a:off x="4130976" y="885693"/>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85" name="TextBox 84"/>
          <p:cNvSpPr txBox="1"/>
          <p:nvPr/>
        </p:nvSpPr>
        <p:spPr>
          <a:xfrm>
            <a:off x="6954170" y="1146768"/>
            <a:ext cx="2677454"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86" name="TextBox 85"/>
          <p:cNvSpPr txBox="1"/>
          <p:nvPr/>
        </p:nvSpPr>
        <p:spPr>
          <a:xfrm>
            <a:off x="6944707" y="875337"/>
            <a:ext cx="2397260" cy="292388"/>
          </a:xfrm>
          <a:prstGeom prst="rect">
            <a:avLst/>
          </a:prstGeom>
          <a:noFill/>
        </p:spPr>
        <p:txBody>
          <a:bodyPr wrap="square" rtlCol="0">
            <a:spAutoFit/>
          </a:bodyPr>
          <a:lstStyle/>
          <a:p>
            <a:pPr algn="ctr"/>
            <a:r>
              <a:rPr lang="sv-SE" sz="1300" b="1" dirty="0"/>
              <a:t>Fingerprint Collector Tool</a:t>
            </a:r>
          </a:p>
        </p:txBody>
      </p:sp>
      <p:grpSp>
        <p:nvGrpSpPr>
          <p:cNvPr id="87" name="Group 86"/>
          <p:cNvGrpSpPr/>
          <p:nvPr/>
        </p:nvGrpSpPr>
        <p:grpSpPr>
          <a:xfrm>
            <a:off x="7807246" y="2221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Tree>
    <p:extLst>
      <p:ext uri="{BB962C8B-B14F-4D97-AF65-F5344CB8AC3E}">
        <p14:creationId xmlns:p14="http://schemas.microsoft.com/office/powerpoint/2010/main" val="343593415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i="1">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0" name="Straight Connector 19"/>
          <p:cNvCxnSpPr>
            <a:cxnSpLocks/>
          </p:cNvCxnSpPr>
          <p:nvPr/>
        </p:nvCxnSpPr>
        <p:spPr>
          <a:xfrm>
            <a:off x="9752893" y="1275479"/>
            <a:ext cx="874" cy="14067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62569"/>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a:endCxn id="26" idx="2"/>
          </p:cNvCxnSpPr>
          <p:nvPr/>
        </p:nvCxnSpPr>
        <p:spPr>
          <a:xfrm flipH="1" flipV="1">
            <a:off x="1898824" y="2973711"/>
            <a:ext cx="75379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604625" y="29509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581879" y="443181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59450"/>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84692"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238567" y="3266396"/>
            <a:ext cx="1947804"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買収対象企業が</a:t>
            </a:r>
            <a:r>
              <a:rPr lang="en-US" altLang="ja-JP" dirty="0" smtClean="0"/>
              <a:t>Web</a:t>
            </a:r>
            <a:r>
              <a:rPr lang="ja-JP" altLang="en-US" dirty="0" smtClean="0"/>
              <a:t>アプリケーションへ電子署名をアップロードし、スキャンを実施します。</a:t>
            </a:r>
            <a:endParaRPr lang="sv-SE" dirty="0"/>
          </a:p>
        </p:txBody>
      </p:sp>
      <p:sp>
        <p:nvSpPr>
          <p:cNvPr id="59" name="TextBox 58"/>
          <p:cNvSpPr txBox="1"/>
          <p:nvPr/>
        </p:nvSpPr>
        <p:spPr>
          <a:xfrm>
            <a:off x="2274950" y="3015825"/>
            <a:ext cx="191704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アップロードとスキャン</a:t>
            </a:r>
            <a:endParaRPr lang="sv-SE" dirty="0"/>
          </a:p>
        </p:txBody>
      </p:sp>
      <p:sp>
        <p:nvSpPr>
          <p:cNvPr id="60" name="TextBox 59"/>
          <p:cNvSpPr txBox="1"/>
          <p:nvPr/>
        </p:nvSpPr>
        <p:spPr>
          <a:xfrm>
            <a:off x="4603405" y="3259834"/>
            <a:ext cx="2394428"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社が買収対象企業向けに、ツールの操作方法（スキャン実行、レビュー結果、レポート生成）を説明する</a:t>
            </a:r>
            <a:r>
              <a:rPr lang="ja-JP" altLang="en-US" dirty="0"/>
              <a:t>ために</a:t>
            </a:r>
            <a:r>
              <a:rPr lang="ja-JP" altLang="en-US" dirty="0" smtClean="0"/>
              <a:t>、最初のセッションを実施します。</a:t>
            </a:r>
            <a:endParaRPr lang="sv-SE" dirty="0"/>
          </a:p>
        </p:txBody>
      </p:sp>
      <p:sp>
        <p:nvSpPr>
          <p:cNvPr id="61" name="TextBox 60"/>
          <p:cNvSpPr txBox="1"/>
          <p:nvPr/>
        </p:nvSpPr>
        <p:spPr>
          <a:xfrm>
            <a:off x="4565949" y="3018152"/>
            <a:ext cx="2388409"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オンラインでの初期設定</a:t>
            </a:r>
            <a:endParaRPr lang="sv-SE" dirty="0"/>
          </a:p>
        </p:txBody>
      </p:sp>
      <p:sp>
        <p:nvSpPr>
          <p:cNvPr id="51" name="TextBox 50"/>
          <p:cNvSpPr txBox="1"/>
          <p:nvPr/>
        </p:nvSpPr>
        <p:spPr>
          <a:xfrm>
            <a:off x="7356856" y="3259834"/>
            <a:ext cx="2118486"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社が買収対象企業に対し、期間限定で</a:t>
            </a:r>
            <a:r>
              <a:rPr lang="ja-JP" altLang="en-US" dirty="0"/>
              <a:t>彼らの</a:t>
            </a:r>
            <a:r>
              <a:rPr lang="en-US" altLang="ja-JP" dirty="0"/>
              <a:t>Web</a:t>
            </a:r>
            <a:r>
              <a:rPr lang="ja-JP" altLang="en-US" dirty="0" smtClean="0"/>
              <a:t>アプリケーションインスタンスへのアクセスを提供します。</a:t>
            </a:r>
            <a:endParaRPr lang="sv-SE" dirty="0"/>
          </a:p>
        </p:txBody>
      </p:sp>
      <p:sp>
        <p:nvSpPr>
          <p:cNvPr id="52" name="TextBox 51"/>
          <p:cNvSpPr txBox="1"/>
          <p:nvPr/>
        </p:nvSpPr>
        <p:spPr>
          <a:xfrm>
            <a:off x="7284570" y="3022902"/>
            <a:ext cx="2212061"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専用</a:t>
            </a:r>
            <a:r>
              <a:rPr lang="en-US" altLang="ja-JP" dirty="0" smtClean="0"/>
              <a:t>Web</a:t>
            </a:r>
            <a:r>
              <a:rPr lang="ja-JP" altLang="en-US" dirty="0" smtClean="0"/>
              <a:t>アプリケーション</a:t>
            </a:r>
            <a:endParaRPr lang="sv-SE"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11492"/>
            <a:ext cx="2445505" cy="127727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買収対象企業がコードを監査できるようになり、すべてのファイルやスニペットについて</a:t>
            </a:r>
            <a:r>
              <a:rPr lang="en-US" altLang="ja-JP" dirty="0" smtClean="0"/>
              <a:t>FOSSID</a:t>
            </a:r>
            <a:r>
              <a:rPr lang="ja-JP" altLang="en-US" dirty="0" smtClean="0"/>
              <a:t>のオープンソース データベースとの</a:t>
            </a:r>
            <a:r>
              <a:rPr lang="ja-JP" altLang="en-US" dirty="0"/>
              <a:t>一致</a:t>
            </a:r>
            <a:r>
              <a:rPr lang="ja-JP" altLang="en-US" dirty="0" smtClean="0"/>
              <a:t>を調査し、部品表（</a:t>
            </a:r>
            <a:r>
              <a:rPr lang="en-US" altLang="ja-JP" dirty="0" smtClean="0"/>
              <a:t>Bill of </a:t>
            </a:r>
            <a:r>
              <a:rPr lang="en-US" altLang="ja-JP" dirty="0" err="1" smtClean="0"/>
              <a:t>Matrials</a:t>
            </a:r>
            <a:r>
              <a:rPr lang="ja-JP" altLang="en-US" dirty="0" smtClean="0"/>
              <a:t>）と</a:t>
            </a:r>
            <a:r>
              <a:rPr lang="en-US" altLang="ja-JP" dirty="0" smtClean="0"/>
              <a:t>SPDX</a:t>
            </a:r>
            <a:r>
              <a:rPr lang="ja-JP" altLang="en-US" dirty="0" smtClean="0"/>
              <a:t>対応のレポートを生成します。</a:t>
            </a:r>
            <a:endParaRPr lang="sv-SE" dirty="0"/>
          </a:p>
        </p:txBody>
      </p:sp>
      <p:sp>
        <p:nvSpPr>
          <p:cNvPr id="75" name="TextBox 74"/>
          <p:cNvSpPr txBox="1"/>
          <p:nvPr/>
        </p:nvSpPr>
        <p:spPr>
          <a:xfrm>
            <a:off x="1532769" y="5097125"/>
            <a:ext cx="253913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自身のソフトウェアの監査</a:t>
            </a:r>
            <a:endParaRPr lang="sv-SE" dirty="0"/>
          </a:p>
        </p:txBody>
      </p:sp>
      <p:sp>
        <p:nvSpPr>
          <p:cNvPr id="82" name="TextBox 81"/>
          <p:cNvSpPr txBox="1"/>
          <p:nvPr/>
        </p:nvSpPr>
        <p:spPr>
          <a:xfrm>
            <a:off x="7041618" y="5323080"/>
            <a:ext cx="269796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smtClean="0"/>
              <a:t>DIY</a:t>
            </a:r>
            <a:r>
              <a:rPr lang="ja-JP" altLang="en-US" dirty="0" smtClean="0"/>
              <a:t>監査の期間が満了と</a:t>
            </a:r>
            <a:r>
              <a:rPr lang="ja-JP" altLang="en-US" dirty="0"/>
              <a:t>なる</a:t>
            </a:r>
            <a:r>
              <a:rPr lang="ja-JP" altLang="en-US" dirty="0" smtClean="0"/>
              <a:t>と</a:t>
            </a:r>
            <a:r>
              <a:rPr lang="en-US" altLang="ja-JP" dirty="0" smtClean="0"/>
              <a:t>Web</a:t>
            </a:r>
            <a:r>
              <a:rPr lang="ja-JP" altLang="en-US" dirty="0" smtClean="0"/>
              <a:t>アプリケーションのインスタンスと、関連情報が</a:t>
            </a:r>
            <a:r>
              <a:rPr lang="en-US" altLang="ja-JP" dirty="0" smtClean="0"/>
              <a:t>FOSSID</a:t>
            </a:r>
            <a:r>
              <a:rPr lang="ja-JP" altLang="en-US" dirty="0" smtClean="0"/>
              <a:t>のシステムから消去されます。買収対象企業には</a:t>
            </a:r>
            <a:r>
              <a:rPr lang="ja-JP" altLang="en-US" dirty="0"/>
              <a:t>公式な消去確認が</a:t>
            </a:r>
            <a:r>
              <a:rPr lang="ja-JP" altLang="en-US" dirty="0" smtClean="0"/>
              <a:t>送付されます。</a:t>
            </a:r>
            <a:endParaRPr lang="sv-SE" dirty="0"/>
          </a:p>
        </p:txBody>
      </p:sp>
      <p:sp>
        <p:nvSpPr>
          <p:cNvPr id="83" name="TextBox 82"/>
          <p:cNvSpPr txBox="1"/>
          <p:nvPr/>
        </p:nvSpPr>
        <p:spPr>
          <a:xfrm>
            <a:off x="7297706" y="5103539"/>
            <a:ext cx="213324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監査終了とデータ削除</a:t>
            </a:r>
            <a:endParaRPr lang="sv-SE" dirty="0"/>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独自</a:t>
            </a:r>
            <a:r>
              <a:rPr lang="ja-JP" altLang="en-US" dirty="0" smtClean="0"/>
              <a:t>検証</a:t>
            </a:r>
            <a:endParaRPr lang="en-US" dirty="0"/>
          </a:p>
        </p:txBody>
      </p:sp>
      <p:sp>
        <p:nvSpPr>
          <p:cNvPr id="63" name="TextBox 62"/>
          <p:cNvSpPr txBox="1"/>
          <p:nvPr/>
        </p:nvSpPr>
        <p:spPr>
          <a:xfrm>
            <a:off x="4340407" y="5323080"/>
            <a:ext cx="2474998"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社のコンプライアンスエンジニアが監査対象のファイルから</a:t>
            </a:r>
            <a:r>
              <a:rPr lang="en-US" altLang="ja-JP" dirty="0" smtClean="0"/>
              <a:t>1%</a:t>
            </a:r>
            <a:r>
              <a:rPr lang="ja-JP" altLang="en-US" dirty="0" smtClean="0"/>
              <a:t>を無作為に抽出し、検証します。</a:t>
            </a:r>
            <a:endParaRPr lang="sv-SE" dirty="0"/>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64496" y="947678"/>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947678"/>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63010"/>
            <a:ext cx="590272" cy="590272"/>
          </a:xfrm>
          <a:prstGeom prst="rect">
            <a:avLst/>
          </a:prstGeom>
        </p:spPr>
      </p:pic>
      <p:grpSp>
        <p:nvGrpSpPr>
          <p:cNvPr id="87" name="Group 86"/>
          <p:cNvGrpSpPr/>
          <p:nvPr/>
        </p:nvGrpSpPr>
        <p:grpSpPr>
          <a:xfrm>
            <a:off x="7807246" y="2696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39"/>
          <p:cNvSpPr txBox="1"/>
          <p:nvPr/>
        </p:nvSpPr>
        <p:spPr>
          <a:xfrm>
            <a:off x="4076210" y="1247275"/>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プロジェクトをキックオフし、すべての関係組織の窓口担当を紹介し</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TextBox 40"/>
          <p:cNvSpPr txBox="1"/>
          <p:nvPr/>
        </p:nvSpPr>
        <p:spPr>
          <a:xfrm>
            <a:off x="4097633" y="1006355"/>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TextBox 48"/>
          <p:cNvSpPr txBox="1"/>
          <p:nvPr/>
        </p:nvSpPr>
        <p:spPr>
          <a:xfrm>
            <a:off x="6807289" y="1231556"/>
            <a:ext cx="2712553"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ソフトウェアの電子署名</a:t>
            </a:r>
            <a:r>
              <a:rPr lang="en-US" altLang="ja-JP" dirty="0">
                <a:solidFill>
                  <a:srgbClr val="FF0000"/>
                </a:solidFill>
              </a:rPr>
              <a:t>*</a:t>
            </a:r>
            <a:r>
              <a:rPr lang="ja-JP" altLang="en-US" dirty="0"/>
              <a:t>を収集するためにコマンドライン インターフェースがインストール方法と実行方法の説明と共</a:t>
            </a:r>
            <a:r>
              <a:rPr lang="ja-JP" altLang="en-US" dirty="0" smtClean="0"/>
              <a:t>に買収対象企業</a:t>
            </a:r>
            <a:r>
              <a:rPr lang="ja-JP" altLang="en-US" dirty="0"/>
              <a:t>に送られます。</a:t>
            </a:r>
            <a:endParaRPr lang="sv-SE" dirty="0"/>
          </a:p>
        </p:txBody>
      </p:sp>
      <p:sp>
        <p:nvSpPr>
          <p:cNvPr id="64" name="TextBox 49"/>
          <p:cNvSpPr txBox="1"/>
          <p:nvPr/>
        </p:nvSpPr>
        <p:spPr>
          <a:xfrm>
            <a:off x="6930892" y="1006355"/>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フィンガープリント収集ツール</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TextBox 41"/>
          <p:cNvSpPr txBox="1"/>
          <p:nvPr/>
        </p:nvSpPr>
        <p:spPr>
          <a:xfrm>
            <a:off x="8862290" y="213476"/>
            <a:ext cx="1577501" cy="669414"/>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テキスト ボックス 70"/>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Tree>
    <p:extLst>
      <p:ext uri="{BB962C8B-B14F-4D97-AF65-F5344CB8AC3E}">
        <p14:creationId xmlns:p14="http://schemas.microsoft.com/office/powerpoint/2010/main" val="367338983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09837" y="213598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2" name="Rectangle 2"/>
          <p:cNvSpPr>
            <a:spLocks noGrp="1" noChangeArrowheads="1"/>
          </p:cNvSpPr>
          <p:nvPr>
            <p:ph type="title"/>
          </p:nvPr>
        </p:nvSpPr>
        <p:spPr>
          <a:xfrm>
            <a:off x="1533525" y="96110"/>
            <a:ext cx="10515600" cy="1325563"/>
          </a:xfrm>
        </p:spPr>
        <p:txBody>
          <a:bodyPr/>
          <a:lstStyle/>
          <a:p>
            <a:r>
              <a:rPr lang="en-US" altLang="ja-JP" smtClean="0"/>
              <a:t>Incorporating(</a:t>
            </a:r>
            <a:r>
              <a:rPr lang="ja-JP" altLang="en-US" smtClean="0"/>
              <a:t>組み入れ）</a:t>
            </a:r>
            <a:endParaRPr lang="en-US" altLang="en-US" smtClean="0"/>
          </a:p>
        </p:txBody>
      </p:sp>
      <p:sp>
        <p:nvSpPr>
          <p:cNvPr id="2" name="Rectangle 1"/>
          <p:cNvSpPr/>
          <p:nvPr/>
        </p:nvSpPr>
        <p:spPr>
          <a:xfrm>
            <a:off x="4352925" y="391477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Rounded Rectangle 2"/>
          <p:cNvSpPr/>
          <p:nvPr/>
        </p:nvSpPr>
        <p:spPr>
          <a:xfrm>
            <a:off x="3448050" y="2286000"/>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Rounded Rectangle 5"/>
          <p:cNvSpPr/>
          <p:nvPr/>
        </p:nvSpPr>
        <p:spPr>
          <a:xfrm>
            <a:off x="4876800" y="4295775"/>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Bent Arrow 4"/>
          <p:cNvSpPr/>
          <p:nvPr/>
        </p:nvSpPr>
        <p:spPr>
          <a:xfrm rot="5400000">
            <a:off x="4800600" y="2800350"/>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0" name="Rounded Rectangle 2"/>
          <p:cNvSpPr/>
          <p:nvPr/>
        </p:nvSpPr>
        <p:spPr>
          <a:xfrm>
            <a:off x="3448050" y="2286000"/>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ounded Rectangle 2"/>
          <p:cNvSpPr/>
          <p:nvPr/>
        </p:nvSpPr>
        <p:spPr>
          <a:xfrm>
            <a:off x="4876800" y="4305424"/>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テキスト ボックス 11"/>
          <p:cNvSpPr txBox="1"/>
          <p:nvPr/>
        </p:nvSpPr>
        <p:spPr>
          <a:xfrm>
            <a:off x="167148" y="499987"/>
            <a:ext cx="569387" cy="369332"/>
          </a:xfrm>
          <a:prstGeom prst="rect">
            <a:avLst/>
          </a:prstGeom>
          <a:noFill/>
        </p:spPr>
        <p:txBody>
          <a:bodyPr wrap="none" rtlCol="0">
            <a:spAutoFit/>
          </a:bodyPr>
          <a:lstStyle/>
          <a:p>
            <a:r>
              <a:rPr kumimoji="1" lang="en-US" altLang="ja-JP" dirty="0" smtClean="0"/>
              <a:t>Fig1</a:t>
            </a:r>
          </a:p>
        </p:txBody>
      </p:sp>
    </p:spTree>
    <p:extLst>
      <p:ext uri="{BB962C8B-B14F-4D97-AF65-F5344CB8AC3E}">
        <p14:creationId xmlns:p14="http://schemas.microsoft.com/office/powerpoint/2010/main" val="3170820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4487" y="230743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70" name="Rectangle 2"/>
          <p:cNvSpPr>
            <a:spLocks noGrp="1" noChangeArrowheads="1"/>
          </p:cNvSpPr>
          <p:nvPr>
            <p:ph type="title"/>
          </p:nvPr>
        </p:nvSpPr>
        <p:spPr/>
        <p:txBody>
          <a:bodyPr/>
          <a:lstStyle/>
          <a:p>
            <a:r>
              <a:rPr lang="ja-JP" altLang="en-US" smtClean="0"/>
              <a:t>リンクする（</a:t>
            </a:r>
            <a:r>
              <a:rPr lang="en-US" altLang="en-US" smtClean="0"/>
              <a:t>Linking</a:t>
            </a:r>
            <a:r>
              <a:rPr lang="ja-JP" altLang="en-US" smtClean="0"/>
              <a:t>）</a:t>
            </a:r>
            <a:endParaRPr lang="en-US" altLang="en-US" smtClean="0"/>
          </a:p>
        </p:txBody>
      </p:sp>
      <p:sp>
        <p:nvSpPr>
          <p:cNvPr id="4" name="Rectangle 3"/>
          <p:cNvSpPr/>
          <p:nvPr/>
        </p:nvSpPr>
        <p:spPr>
          <a:xfrm>
            <a:off x="4171950" y="4133850"/>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ounded Rectangle 4"/>
          <p:cNvSpPr/>
          <p:nvPr/>
        </p:nvSpPr>
        <p:spPr>
          <a:xfrm>
            <a:off x="2134791" y="2420563"/>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Bent Arrow 6"/>
          <p:cNvSpPr/>
          <p:nvPr/>
        </p:nvSpPr>
        <p:spPr>
          <a:xfrm rot="5400000">
            <a:off x="3429000" y="2920625"/>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352800" y="4133850"/>
            <a:ext cx="819150" cy="14859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Rounded Rectangle 2"/>
          <p:cNvSpPr/>
          <p:nvPr/>
        </p:nvSpPr>
        <p:spPr>
          <a:xfrm>
            <a:off x="2134791" y="2432191"/>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ectangle 7"/>
          <p:cNvSpPr/>
          <p:nvPr/>
        </p:nvSpPr>
        <p:spPr>
          <a:xfrm>
            <a:off x="3362700" y="4143750"/>
            <a:ext cx="819150" cy="1485900"/>
          </a:xfrm>
          <a:prstGeom prst="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テキスト ボックス 11"/>
          <p:cNvSpPr txBox="1"/>
          <p:nvPr/>
        </p:nvSpPr>
        <p:spPr>
          <a:xfrm>
            <a:off x="152400" y="499987"/>
            <a:ext cx="569387" cy="369332"/>
          </a:xfrm>
          <a:prstGeom prst="rect">
            <a:avLst/>
          </a:prstGeom>
          <a:noFill/>
        </p:spPr>
        <p:txBody>
          <a:bodyPr wrap="none" rtlCol="0">
            <a:spAutoFit/>
          </a:bodyPr>
          <a:lstStyle/>
          <a:p>
            <a:r>
              <a:rPr kumimoji="1" lang="en-US" altLang="ja-JP" dirty="0" smtClean="0"/>
              <a:t>Fig2</a:t>
            </a:r>
          </a:p>
        </p:txBody>
      </p:sp>
    </p:spTree>
    <p:extLst>
      <p:ext uri="{BB962C8B-B14F-4D97-AF65-F5344CB8AC3E}">
        <p14:creationId xmlns:p14="http://schemas.microsoft.com/office/powerpoint/2010/main" val="353234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725341" y="1196577"/>
            <a:ext cx="5753100" cy="434697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5235179" y="290512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Bent Arrow 8"/>
          <p:cNvSpPr/>
          <p:nvPr/>
        </p:nvSpPr>
        <p:spPr>
          <a:xfrm rot="5400000">
            <a:off x="5016104" y="1804064"/>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rot="10800000">
            <a:off x="4725591" y="4539586"/>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4135637" y="1364927"/>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Rounded Rectangle 14"/>
          <p:cNvSpPr/>
          <p:nvPr/>
        </p:nvSpPr>
        <p:spPr>
          <a:xfrm>
            <a:off x="5601891" y="3004625"/>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Rounded Rectangle 15"/>
          <p:cNvSpPr/>
          <p:nvPr/>
        </p:nvSpPr>
        <p:spPr>
          <a:xfrm>
            <a:off x="5601891" y="3787433"/>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ounded Rectangle 17"/>
          <p:cNvSpPr/>
          <p:nvPr/>
        </p:nvSpPr>
        <p:spPr>
          <a:xfrm rot="16200000">
            <a:off x="6441810" y="3211036"/>
            <a:ext cx="1362074" cy="8740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最適化</a:t>
            </a:r>
            <a:endParaRPr lang="en-US" altLang="ja-JP" sz="1400" b="1"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Optimization</a:t>
            </a: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9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Box 1"/>
          <p:cNvSpPr txBox="1"/>
          <p:nvPr/>
        </p:nvSpPr>
        <p:spPr>
          <a:xfrm>
            <a:off x="5897166" y="1977136"/>
            <a:ext cx="2198038" cy="307777"/>
          </a:xfrm>
          <a:prstGeom prst="rect">
            <a:avLst/>
          </a:prstGeom>
          <a:noFill/>
        </p:spPr>
        <p:txBody>
          <a:bodyPr wrap="none" rtlCol="0">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Adding)</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5968604" y="4634524"/>
            <a:ext cx="2385781" cy="307777"/>
          </a:xfrm>
          <a:prstGeom prst="rect">
            <a:avLst/>
          </a:prstGeom>
          <a:noFill/>
        </p:spPr>
        <p:txBody>
          <a:bodyPr wrap="none" rtlCol="0">
            <a:spAutoFit/>
          </a:bodyPr>
          <a:lstStyle/>
          <a:p>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コードの除去</a:t>
            </a:r>
            <a:r>
              <a:rPr lang="en-US" altLang="ja-JP" sz="1400" b="1" smtClean="0">
                <a:latin typeface="メイリオ" panose="020B0604030504040204" pitchFamily="50" charset="-128"/>
                <a:ea typeface="メイリオ" panose="020B0604030504040204" pitchFamily="50" charset="-128"/>
                <a:cs typeface="メイリオ" panose="020B0604030504040204" pitchFamily="50" charset="-128"/>
              </a:rPr>
              <a:t>(Removing)</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ounded Rectangle 22"/>
          <p:cNvSpPr/>
          <p:nvPr/>
        </p:nvSpPr>
        <p:spPr>
          <a:xfrm>
            <a:off x="3664149" y="4868199"/>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テキスト ボックス 13"/>
          <p:cNvSpPr txBox="1"/>
          <p:nvPr/>
        </p:nvSpPr>
        <p:spPr>
          <a:xfrm>
            <a:off x="152400" y="499987"/>
            <a:ext cx="569387" cy="369332"/>
          </a:xfrm>
          <a:prstGeom prst="rect">
            <a:avLst/>
          </a:prstGeom>
          <a:noFill/>
        </p:spPr>
        <p:txBody>
          <a:bodyPr wrap="none" rtlCol="0">
            <a:spAutoFit/>
          </a:bodyPr>
          <a:lstStyle/>
          <a:p>
            <a:r>
              <a:rPr kumimoji="1" lang="en-US" altLang="ja-JP" dirty="0" smtClean="0"/>
              <a:t>Fig3</a:t>
            </a:r>
          </a:p>
        </p:txBody>
      </p:sp>
    </p:spTree>
    <p:extLst>
      <p:ext uri="{BB962C8B-B14F-4D97-AF65-F5344CB8AC3E}">
        <p14:creationId xmlns:p14="http://schemas.microsoft.com/office/powerpoint/2010/main" val="1136260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293111" y="2284895"/>
            <a:ext cx="923330" cy="1533525"/>
          </a:xfrm>
          <a:prstGeom prst="rect">
            <a:avLst/>
          </a:prstGeom>
          <a:noFill/>
          <a:ln>
            <a:noFill/>
          </a:ln>
          <a:extLst/>
        </p:spPr>
        <p:txBody>
          <a:bodyPr vert="eaVert" anchor="ctr">
            <a:spAutoFit/>
          </a:bodyPr>
          <a:lstStyle/>
          <a:p>
            <a:pPr algn="ctr" eaLnBrk="1" hangingPunct="1">
              <a:defRPr/>
            </a:pPr>
            <a:r>
              <a:rPr lang="en-US" sz="1600" b="1" i="1" dirty="0">
                <a:solidFill>
                  <a:schemeClr val="bg1"/>
                </a:solidFill>
                <a:ea typeface="ＭＳ Ｐゴシック" charset="0"/>
                <a:cs typeface="ＭＳ Ｐゴシック" charset="0"/>
              </a:rPr>
              <a:t>Source code scanning and identification</a:t>
            </a:r>
          </a:p>
        </p:txBody>
      </p:sp>
      <p:sp>
        <p:nvSpPr>
          <p:cNvPr id="9" name="AutoShape 25"/>
          <p:cNvSpPr>
            <a:spLocks noChangeArrowheads="1"/>
          </p:cNvSpPr>
          <p:nvPr/>
        </p:nvSpPr>
        <p:spPr bwMode="auto">
          <a:xfrm>
            <a:off x="2238430" y="2561814"/>
            <a:ext cx="2039444" cy="978015"/>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en-US" sz="1300" b="1" dirty="0">
                <a:solidFill>
                  <a:srgbClr val="000000"/>
                </a:solidFill>
                <a:ea typeface="ＭＳ Ｐゴシック" charset="0"/>
                <a:cs typeface="Arial" charset="0"/>
              </a:rPr>
              <a:t>Complete software stack:</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Proprietary software</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3</a:t>
            </a:r>
            <a:r>
              <a:rPr lang="en-US" sz="1300" baseline="30000" dirty="0">
                <a:solidFill>
                  <a:srgbClr val="000000"/>
                </a:solidFill>
                <a:ea typeface="ＭＳ Ｐゴシック" charset="0"/>
                <a:cs typeface="Arial" charset="0"/>
              </a:rPr>
              <a:t>rd</a:t>
            </a:r>
            <a:r>
              <a:rPr lang="en-US" sz="1300" dirty="0">
                <a:solidFill>
                  <a:srgbClr val="000000"/>
                </a:solidFill>
                <a:ea typeface="ＭＳ Ｐゴシック" charset="0"/>
                <a:cs typeface="Arial" charset="0"/>
              </a:rPr>
              <a:t>  party software</a:t>
            </a:r>
          </a:p>
          <a:p>
            <a:pPr marL="171450" indent="-171450">
              <a:buFont typeface="Arial" panose="020B0604020202020204" pitchFamily="34" charset="0"/>
              <a:buChar char="•"/>
              <a:defRPr/>
            </a:pPr>
            <a:r>
              <a:rPr lang="en-US" sz="1300" dirty="0" smtClean="0">
                <a:solidFill>
                  <a:srgbClr val="000000"/>
                </a:solidFill>
                <a:ea typeface="ＭＳ Ｐゴシック" charset="0"/>
                <a:cs typeface="Arial" charset="0"/>
              </a:rPr>
              <a:t>Open </a:t>
            </a:r>
            <a:r>
              <a:rPr lang="en-US" sz="1300" dirty="0">
                <a:solidFill>
                  <a:srgbClr val="000000"/>
                </a:solidFill>
                <a:ea typeface="ＭＳ Ｐゴシック" charset="0"/>
                <a:cs typeface="Arial" charset="0"/>
              </a:rPr>
              <a:t>source software </a:t>
            </a:r>
          </a:p>
        </p:txBody>
      </p:sp>
      <p:sp>
        <p:nvSpPr>
          <p:cNvPr id="10" name="AutoShape 25"/>
          <p:cNvSpPr>
            <a:spLocks noChangeArrowheads="1"/>
          </p:cNvSpPr>
          <p:nvPr/>
        </p:nvSpPr>
        <p:spPr bwMode="auto">
          <a:xfrm>
            <a:off x="7250907" y="2229809"/>
            <a:ext cx="2302668" cy="1642027"/>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en-US" sz="1300" b="1" dirty="0" smtClean="0">
                <a:solidFill>
                  <a:srgbClr val="000000"/>
                </a:solidFill>
                <a:ea typeface="ＭＳ Ｐゴシック" charset="0"/>
                <a:cs typeface="Arial" charset="0"/>
              </a:rPr>
              <a:t>Open Source Software </a:t>
            </a:r>
            <a:r>
              <a:rPr lang="en-US" sz="1300" b="1" dirty="0">
                <a:solidFill>
                  <a:srgbClr val="000000"/>
                </a:solidFill>
                <a:ea typeface="ＭＳ Ｐゴシック" charset="0"/>
                <a:cs typeface="Arial" charset="0"/>
              </a:rPr>
              <a:t>BoM:</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complete </a:t>
            </a:r>
            <a:r>
              <a:rPr lang="en-US" sz="1300" dirty="0" smtClean="0">
                <a:solidFill>
                  <a:srgbClr val="000000"/>
                </a:solidFill>
                <a:ea typeface="ＭＳ Ｐゴシック" charset="0"/>
                <a:cs typeface="Arial" charset="0"/>
              </a:rPr>
              <a:t>open source components</a:t>
            </a:r>
            <a:r>
              <a:rPr lang="en-US" sz="1300" dirty="0">
                <a:solidFill>
                  <a:srgbClr val="000000"/>
                </a:solidFill>
                <a:ea typeface="ＭＳ Ｐゴシック" charset="0"/>
                <a:cs typeface="Arial" charset="0"/>
              </a:rPr>
              <a:t>, their origins, and </a:t>
            </a:r>
            <a:r>
              <a:rPr lang="en-US" sz="1300" dirty="0" smtClean="0">
                <a:solidFill>
                  <a:srgbClr val="000000"/>
                </a:solidFill>
                <a:ea typeface="ＭＳ Ｐゴシック" charset="0"/>
                <a:cs typeface="Arial" charset="0"/>
              </a:rPr>
              <a:t>licenses</a:t>
            </a:r>
            <a:endParaRPr lang="en-US" sz="1300" dirty="0">
              <a:solidFill>
                <a:srgbClr val="000000"/>
              </a:solidFill>
              <a:ea typeface="ＭＳ Ｐゴシック" charset="0"/>
              <a:cs typeface="Arial" charset="0"/>
            </a:endParaRP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a:t>
            </a:r>
            <a:r>
              <a:rPr lang="en-US" sz="1300" dirty="0" smtClean="0">
                <a:solidFill>
                  <a:srgbClr val="000000"/>
                </a:solidFill>
                <a:ea typeface="ＭＳ Ｐゴシック" charset="0"/>
                <a:cs typeface="Arial" charset="0"/>
              </a:rPr>
              <a:t>open source code </a:t>
            </a:r>
            <a:r>
              <a:rPr lang="en-US" sz="1300" dirty="0">
                <a:solidFill>
                  <a:srgbClr val="000000"/>
                </a:solidFill>
                <a:ea typeface="ＭＳ Ｐゴシック" charset="0"/>
                <a:cs typeface="Arial" charset="0"/>
              </a:rPr>
              <a:t>snippets, their origins and licenses. </a:t>
            </a: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152400" y="499987"/>
            <a:ext cx="569387" cy="369332"/>
          </a:xfrm>
          <a:prstGeom prst="rect">
            <a:avLst/>
          </a:prstGeom>
          <a:noFill/>
        </p:spPr>
        <p:txBody>
          <a:bodyPr wrap="none" rtlCol="0">
            <a:spAutoFit/>
          </a:bodyPr>
          <a:lstStyle/>
          <a:p>
            <a:r>
              <a:rPr kumimoji="1" lang="en-US" altLang="ja-JP" dirty="0" smtClean="0"/>
              <a:t>Fig4</a:t>
            </a:r>
          </a:p>
        </p:txBody>
      </p:sp>
    </p:spTree>
    <p:extLst>
      <p:ext uri="{BB962C8B-B14F-4D97-AF65-F5344CB8AC3E}">
        <p14:creationId xmlns:p14="http://schemas.microsoft.com/office/powerpoint/2010/main" val="295528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339277" y="2284895"/>
            <a:ext cx="830997" cy="1533525"/>
          </a:xfrm>
          <a:prstGeom prst="rect">
            <a:avLst/>
          </a:prstGeom>
          <a:noFill/>
          <a:ln>
            <a:noFill/>
          </a:ln>
          <a:extLst/>
        </p:spPr>
        <p:txBody>
          <a:bodyPr vert="eaVert" anchor="ctr">
            <a:spAutoFit/>
          </a:bodyPr>
          <a:lstStyle/>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ソースコード</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スキャンと</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作業</a:t>
            </a:r>
            <a:endParaRPr 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AutoShape 25"/>
          <p:cNvSpPr>
            <a:spLocks noChangeArrowheads="1"/>
          </p:cNvSpPr>
          <p:nvPr/>
        </p:nvSpPr>
        <p:spPr bwMode="auto">
          <a:xfrm>
            <a:off x="2238430" y="2255349"/>
            <a:ext cx="2039444" cy="1590949"/>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全ての</a:t>
            </a:r>
            <a:endParaRPr lang="en-US" altLang="ja-JP"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ソフトウェアスタック：</a:t>
            </a:r>
            <a:endParaRPr 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3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サードパーティ</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3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AutoShape 25"/>
          <p:cNvSpPr>
            <a:spLocks noChangeArrowheads="1"/>
          </p:cNvSpPr>
          <p:nvPr/>
        </p:nvSpPr>
        <p:spPr bwMode="auto">
          <a:xfrm>
            <a:off x="7250907" y="2255350"/>
            <a:ext cx="2302668" cy="1590949"/>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 ソフトウェアの</a:t>
            </a:r>
            <a:endParaRPr lang="en-US" altLang="ja-JP"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部品表</a:t>
            </a:r>
            <a:r>
              <a:rPr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BoM</a:t>
            </a:r>
            <a:r>
              <a:rPr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 コンポーネント、その起源とライセンスを網羅したリスト</a:t>
            </a:r>
            <a:endPar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オープンソースコードのスニペット、その起源とライセンスのリスト</a:t>
            </a:r>
            <a:r>
              <a:rPr lang="en-US" sz="1300" dirty="0" smtClean="0">
                <a:solidFill>
                  <a:srgbClr val="000000"/>
                </a:solidFill>
                <a:ea typeface="ＭＳ Ｐゴシック" charset="0"/>
                <a:cs typeface="Arial" charset="0"/>
              </a:rPr>
              <a:t>.</a:t>
            </a:r>
            <a:endParaRPr lang="en-US" sz="1300" dirty="0">
              <a:solidFill>
                <a:srgbClr val="000000"/>
              </a:solidFill>
              <a:ea typeface="ＭＳ Ｐゴシック" charset="0"/>
              <a:cs typeface="Arial" charset="0"/>
            </a:endParaRP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i="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i="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152400" y="499987"/>
            <a:ext cx="569387" cy="369332"/>
          </a:xfrm>
          <a:prstGeom prst="rect">
            <a:avLst/>
          </a:prstGeom>
          <a:noFill/>
        </p:spPr>
        <p:txBody>
          <a:bodyPr wrap="none" rtlCol="0">
            <a:spAutoFit/>
          </a:bodyPr>
          <a:lstStyle/>
          <a:p>
            <a:r>
              <a:rPr kumimoji="1" lang="en-US" altLang="ja-JP" dirty="0" smtClean="0"/>
              <a:t>Fig4</a:t>
            </a:r>
          </a:p>
        </p:txBody>
      </p:sp>
    </p:spTree>
    <p:extLst>
      <p:ext uri="{BB962C8B-B14F-4D97-AF65-F5344CB8AC3E}">
        <p14:creationId xmlns:p14="http://schemas.microsoft.com/office/powerpoint/2010/main" val="19522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244212" y="3402364"/>
            <a:ext cx="2040634" cy="855662"/>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Input:</a:t>
            </a:r>
          </a:p>
          <a:p>
            <a:pPr>
              <a:lnSpc>
                <a:spcPct val="100000"/>
              </a:lnSpc>
              <a:spcBef>
                <a:spcPts val="0"/>
              </a:spcBef>
              <a:buClr>
                <a:srgbClr val="FF0000"/>
              </a:buClr>
              <a:defRPr/>
            </a:pPr>
            <a:r>
              <a:rPr lang="sv-SE" sz="1400" dirty="0">
                <a:latin typeface="+mj-lt"/>
              </a:rPr>
              <a:t>Proprietary software</a:t>
            </a:r>
          </a:p>
          <a:p>
            <a:pPr>
              <a:lnSpc>
                <a:spcPct val="100000"/>
              </a:lnSpc>
              <a:spcBef>
                <a:spcPts val="0"/>
              </a:spcBef>
              <a:buClr>
                <a:srgbClr val="FF0000"/>
              </a:buClr>
              <a:defRPr/>
            </a:pPr>
            <a:r>
              <a:rPr lang="sv-SE" sz="1400" dirty="0">
                <a:latin typeface="+mj-lt"/>
              </a:rPr>
              <a:t>3rd party software</a:t>
            </a:r>
          </a:p>
          <a:p>
            <a:pPr>
              <a:lnSpc>
                <a:spcPct val="100000"/>
              </a:lnSpc>
              <a:spcBef>
                <a:spcPts val="0"/>
              </a:spcBef>
              <a:buClr>
                <a:srgbClr val="FF0000"/>
              </a:buClr>
              <a:defRPr/>
            </a:pPr>
            <a:r>
              <a:rPr lang="sv-SE" sz="1400" dirty="0">
                <a:latin typeface="+mj-lt"/>
              </a:rPr>
              <a:t>Open source software</a:t>
            </a: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63" name="Content Placeholder 2"/>
          <p:cNvSpPr txBox="1">
            <a:spLocks/>
          </p:cNvSpPr>
          <p:nvPr/>
        </p:nvSpPr>
        <p:spPr bwMode="auto">
          <a:xfrm>
            <a:off x="8448241" y="3402364"/>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Output:</a:t>
            </a:r>
          </a:p>
          <a:p>
            <a:pPr>
              <a:lnSpc>
                <a:spcPct val="100000"/>
              </a:lnSpc>
              <a:spcBef>
                <a:spcPts val="0"/>
              </a:spcBef>
              <a:buClr>
                <a:srgbClr val="FF0000"/>
              </a:buClr>
              <a:defRPr/>
            </a:pPr>
            <a:r>
              <a:rPr lang="sv-SE" sz="1400" dirty="0">
                <a:latin typeface="+mj-lt"/>
              </a:rPr>
              <a:t>Written offer </a:t>
            </a:r>
          </a:p>
          <a:p>
            <a:pPr>
              <a:lnSpc>
                <a:spcPct val="100000"/>
              </a:lnSpc>
              <a:spcBef>
                <a:spcPts val="0"/>
              </a:spcBef>
              <a:buClr>
                <a:srgbClr val="FF0000"/>
              </a:buClr>
              <a:defRPr/>
            </a:pPr>
            <a:r>
              <a:rPr lang="sv-SE" sz="1400" dirty="0">
                <a:latin typeface="+mj-lt"/>
              </a:rPr>
              <a:t>Notices</a:t>
            </a:r>
          </a:p>
          <a:p>
            <a:pPr>
              <a:lnSpc>
                <a:spcPct val="100000"/>
              </a:lnSpc>
              <a:spcBef>
                <a:spcPts val="0"/>
              </a:spcBef>
              <a:buClr>
                <a:srgbClr val="FF0000"/>
              </a:buClr>
              <a:defRPr/>
            </a:pPr>
            <a:r>
              <a:rPr lang="sv-SE" sz="1400" dirty="0">
                <a:latin typeface="+mj-lt"/>
              </a:rPr>
              <a:t>Source code</a:t>
            </a: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36267" y="2053628"/>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Identification</a:t>
            </a:r>
            <a:endParaRPr lang="sv-SE" sz="1200" b="1" dirty="0">
              <a:solidFill>
                <a:schemeClr val="tx1"/>
              </a:solidFill>
              <a:latin typeface="+mj-lt"/>
            </a:endParaRPr>
          </a:p>
        </p:txBody>
      </p:sp>
      <p:sp>
        <p:nvSpPr>
          <p:cNvPr id="78" name="Content Placeholder 2"/>
          <p:cNvSpPr txBox="1">
            <a:spLocks/>
          </p:cNvSpPr>
          <p:nvPr/>
        </p:nvSpPr>
        <p:spPr bwMode="auto">
          <a:xfrm rot="20161803">
            <a:off x="4128271" y="371257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Audit</a:t>
            </a:r>
            <a:endParaRPr lang="sv-SE" sz="1200" b="1" dirty="0">
              <a:solidFill>
                <a:schemeClr val="tx1"/>
              </a:solidFill>
              <a:latin typeface="+mj-lt"/>
            </a:endParaRPr>
          </a:p>
        </p:txBody>
      </p:sp>
      <p:sp>
        <p:nvSpPr>
          <p:cNvPr id="82" name="Content Placeholder 2"/>
          <p:cNvSpPr txBox="1">
            <a:spLocks/>
          </p:cNvSpPr>
          <p:nvPr/>
        </p:nvSpPr>
        <p:spPr bwMode="auto">
          <a:xfrm rot="20161803">
            <a:off x="4319578" y="1996707"/>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Resolution</a:t>
            </a:r>
            <a:endParaRPr lang="sv-SE" sz="1200" b="1" dirty="0">
              <a:solidFill>
                <a:schemeClr val="tx1"/>
              </a:solidFill>
              <a:latin typeface="+mj-lt"/>
            </a:endParaRPr>
          </a:p>
        </p:txBody>
      </p:sp>
      <p:sp>
        <p:nvSpPr>
          <p:cNvPr id="85" name="Content Placeholder 2"/>
          <p:cNvSpPr txBox="1">
            <a:spLocks/>
          </p:cNvSpPr>
          <p:nvPr/>
        </p:nvSpPr>
        <p:spPr bwMode="auto">
          <a:xfrm rot="20161803">
            <a:off x="4936186" y="3730146"/>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Reviews</a:t>
            </a:r>
            <a:endParaRPr lang="sv-SE" sz="1200" b="1" dirty="0">
              <a:solidFill>
                <a:schemeClr val="tx1"/>
              </a:solidFill>
              <a:latin typeface="+mj-lt"/>
            </a:endParaRPr>
          </a:p>
        </p:txBody>
      </p:sp>
      <p:sp>
        <p:nvSpPr>
          <p:cNvPr id="89" name="Content Placeholder 2"/>
          <p:cNvSpPr txBox="1">
            <a:spLocks/>
          </p:cNvSpPr>
          <p:nvPr/>
        </p:nvSpPr>
        <p:spPr bwMode="auto">
          <a:xfrm rot="20161803">
            <a:off x="5165327" y="2006302"/>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Approvals</a:t>
            </a:r>
            <a:endParaRPr lang="sv-SE" sz="1200" b="1" dirty="0">
              <a:solidFill>
                <a:schemeClr val="tx1"/>
              </a:solidFill>
              <a:latin typeface="+mj-lt"/>
            </a:endParaRPr>
          </a:p>
        </p:txBody>
      </p:sp>
      <p:sp>
        <p:nvSpPr>
          <p:cNvPr id="92" name="Content Placeholder 2"/>
          <p:cNvSpPr txBox="1">
            <a:spLocks/>
          </p:cNvSpPr>
          <p:nvPr/>
        </p:nvSpPr>
        <p:spPr bwMode="auto">
          <a:xfrm rot="20161803">
            <a:off x="5858523" y="369452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Registration</a:t>
            </a:r>
            <a:endParaRPr lang="sv-SE" sz="1200" b="1" dirty="0">
              <a:solidFill>
                <a:schemeClr val="tx1"/>
              </a:solidFill>
              <a:latin typeface="+mj-lt"/>
            </a:endParaRPr>
          </a:p>
        </p:txBody>
      </p:sp>
      <p:sp>
        <p:nvSpPr>
          <p:cNvPr id="96" name="Content Placeholder 2"/>
          <p:cNvSpPr txBox="1">
            <a:spLocks/>
          </p:cNvSpPr>
          <p:nvPr/>
        </p:nvSpPr>
        <p:spPr bwMode="auto">
          <a:xfrm rot="20161803">
            <a:off x="6036056" y="1982868"/>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Documentation</a:t>
            </a:r>
            <a:endParaRPr lang="sv-SE" sz="1200" b="1" dirty="0">
              <a:solidFill>
                <a:schemeClr val="tx1"/>
              </a:solidFill>
              <a:latin typeface="+mj-lt"/>
            </a:endParaRPr>
          </a:p>
        </p:txBody>
      </p:sp>
      <p:sp>
        <p:nvSpPr>
          <p:cNvPr id="100" name="Content Placeholder 2"/>
          <p:cNvSpPr txBox="1">
            <a:spLocks/>
          </p:cNvSpPr>
          <p:nvPr/>
        </p:nvSpPr>
        <p:spPr bwMode="auto">
          <a:xfrm rot="20161803">
            <a:off x="6707720" y="373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Verifications</a:t>
            </a:r>
            <a:endParaRPr lang="sv-SE" sz="1200" b="1" dirty="0">
              <a:solidFill>
                <a:schemeClr val="tx1"/>
              </a:solidFill>
              <a:latin typeface="+mj-lt"/>
            </a:endParaRPr>
          </a:p>
        </p:txBody>
      </p:sp>
      <p:sp>
        <p:nvSpPr>
          <p:cNvPr id="104" name="Content Placeholder 2"/>
          <p:cNvSpPr txBox="1">
            <a:spLocks/>
          </p:cNvSpPr>
          <p:nvPr/>
        </p:nvSpPr>
        <p:spPr bwMode="auto">
          <a:xfrm rot="20161803">
            <a:off x="7061153" y="196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Publication</a:t>
            </a:r>
            <a:endParaRPr lang="sv-SE" sz="1200" b="1" dirty="0">
              <a:solidFill>
                <a:schemeClr val="tx1"/>
              </a:solidFill>
              <a:latin typeface="+mj-lt"/>
            </a:endParaRPr>
          </a:p>
        </p:txBody>
      </p:sp>
      <p:sp>
        <p:nvSpPr>
          <p:cNvPr id="109" name="テキスト ボックス 108"/>
          <p:cNvSpPr txBox="1"/>
          <p:nvPr/>
        </p:nvSpPr>
        <p:spPr>
          <a:xfrm>
            <a:off x="152400" y="499987"/>
            <a:ext cx="569387" cy="369332"/>
          </a:xfrm>
          <a:prstGeom prst="rect">
            <a:avLst/>
          </a:prstGeom>
          <a:noFill/>
        </p:spPr>
        <p:txBody>
          <a:bodyPr wrap="none" rtlCol="0">
            <a:spAutoFit/>
          </a:bodyPr>
          <a:lstStyle/>
          <a:p>
            <a:r>
              <a:rPr kumimoji="1" lang="en-US" altLang="ja-JP" dirty="0" smtClean="0"/>
              <a:t>Fig8</a:t>
            </a:r>
          </a:p>
        </p:txBody>
      </p:sp>
    </p:spTree>
    <p:extLst>
      <p:ext uri="{BB962C8B-B14F-4D97-AF65-F5344CB8AC3E}">
        <p14:creationId xmlns:p14="http://schemas.microsoft.com/office/powerpoint/2010/main" val="8054242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339212" y="3271738"/>
            <a:ext cx="2040634" cy="124311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入力：</a:t>
            </a:r>
            <a:endParaRPr lang="sv-SE" sz="1200" b="1" u="sng" dirty="0">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サードパーティ</a:t>
            </a:r>
            <a:r>
              <a:rPr lang="en-US" altLang="ja-JP"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オープンソース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sv-SE" sz="10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6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Content Placeholder 2"/>
          <p:cNvSpPr txBox="1">
            <a:spLocks/>
          </p:cNvSpPr>
          <p:nvPr/>
        </p:nvSpPr>
        <p:spPr bwMode="auto">
          <a:xfrm>
            <a:off x="8448241" y="3271738"/>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sv-SE" sz="1200" b="1" u="sng" dirty="0">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書面による申し入れ（</a:t>
            </a:r>
            <a:r>
              <a:rPr lang="sv-SE" sz="1050" dirty="0" smtClean="0">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sv-SE" sz="1050" dirty="0" smtClean="0">
                <a:latin typeface="メイリオ" panose="020B0604030504040204" pitchFamily="50" charset="-128"/>
                <a:ea typeface="メイリオ" panose="020B0604030504040204" pitchFamily="50" charset="-128"/>
                <a:cs typeface="メイリオ" panose="020B0604030504040204" pitchFamily="50" charset="-128"/>
              </a:rPr>
              <a:t> </a:t>
            </a:r>
          </a:p>
          <a:p>
            <a:pPr marL="144000" indent="-144000">
              <a:lnSpc>
                <a:spcPct val="100000"/>
              </a:lnSpc>
              <a:spcBef>
                <a:spcPts val="0"/>
              </a:spcBef>
              <a:buClrTx/>
              <a:defRPr/>
            </a:pP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ソースコード</a:t>
            </a:r>
            <a:endParaRPr lang="sv-SE" sz="10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6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51015" y="1965363"/>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確認</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78" name="Content Placeholder 2"/>
          <p:cNvSpPr txBox="1">
            <a:spLocks/>
          </p:cNvSpPr>
          <p:nvPr/>
        </p:nvSpPr>
        <p:spPr bwMode="auto">
          <a:xfrm rot="20161803">
            <a:off x="4039783" y="3815815"/>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監査</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2" name="Content Placeholder 2"/>
          <p:cNvSpPr txBox="1">
            <a:spLocks/>
          </p:cNvSpPr>
          <p:nvPr/>
        </p:nvSpPr>
        <p:spPr bwMode="auto">
          <a:xfrm rot="20161803">
            <a:off x="4329168" y="1906371"/>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問題</a:t>
            </a:r>
            <a:r>
              <a:rPr lang="ja-JP" altLang="en-US" sz="1200" b="1" dirty="0" smtClean="0">
                <a:solidFill>
                  <a:schemeClr val="tx1"/>
                </a:solidFill>
                <a:latin typeface="ゴシック" panose="020B0609070205080204" pitchFamily="49" charset="-128"/>
                <a:ea typeface="ゴシック" panose="020B0609070205080204" pitchFamily="49" charset="-128"/>
              </a:rPr>
              <a:t>の解決</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5" name="Content Placeholder 2"/>
          <p:cNvSpPr txBox="1">
            <a:spLocks/>
          </p:cNvSpPr>
          <p:nvPr/>
        </p:nvSpPr>
        <p:spPr bwMode="auto">
          <a:xfrm rot="20161803">
            <a:off x="4953675" y="378631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レビュー</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9" name="Content Placeholder 2"/>
          <p:cNvSpPr txBox="1">
            <a:spLocks/>
          </p:cNvSpPr>
          <p:nvPr/>
        </p:nvSpPr>
        <p:spPr bwMode="auto">
          <a:xfrm rot="20161803">
            <a:off x="5248329" y="1906371"/>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承認</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92" name="Content Placeholder 2"/>
          <p:cNvSpPr txBox="1">
            <a:spLocks/>
          </p:cNvSpPr>
          <p:nvPr/>
        </p:nvSpPr>
        <p:spPr bwMode="auto">
          <a:xfrm rot="20161803">
            <a:off x="5779079" y="378631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登録</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96" name="Content Placeholder 2"/>
          <p:cNvSpPr txBox="1">
            <a:spLocks/>
          </p:cNvSpPr>
          <p:nvPr/>
        </p:nvSpPr>
        <p:spPr bwMode="auto">
          <a:xfrm rot="20161803">
            <a:off x="6034758" y="1935867"/>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文書化</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0" name="Content Placeholder 2"/>
          <p:cNvSpPr txBox="1">
            <a:spLocks/>
          </p:cNvSpPr>
          <p:nvPr/>
        </p:nvSpPr>
        <p:spPr bwMode="auto">
          <a:xfrm rot="20161803">
            <a:off x="6737216" y="3759484"/>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検証</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4" name="Content Placeholder 2"/>
          <p:cNvSpPr txBox="1">
            <a:spLocks/>
          </p:cNvSpPr>
          <p:nvPr/>
        </p:nvSpPr>
        <p:spPr bwMode="auto">
          <a:xfrm rot="20161803">
            <a:off x="7061153" y="1953276"/>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smtClean="0">
                <a:solidFill>
                  <a:schemeClr val="tx1"/>
                </a:solidFill>
                <a:latin typeface="ゴシック" panose="020B0609070205080204" pitchFamily="49" charset="-128"/>
                <a:ea typeface="ゴシック" panose="020B0609070205080204" pitchFamily="49" charset="-128"/>
              </a:rPr>
              <a:t>公開</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9" name="テキスト ボックス 108"/>
          <p:cNvSpPr txBox="1"/>
          <p:nvPr/>
        </p:nvSpPr>
        <p:spPr>
          <a:xfrm>
            <a:off x="152400" y="499987"/>
            <a:ext cx="569387" cy="369332"/>
          </a:xfrm>
          <a:prstGeom prst="rect">
            <a:avLst/>
          </a:prstGeom>
          <a:noFill/>
        </p:spPr>
        <p:txBody>
          <a:bodyPr wrap="none" rtlCol="0">
            <a:spAutoFit/>
          </a:bodyPr>
          <a:lstStyle/>
          <a:p>
            <a:r>
              <a:rPr kumimoji="1" lang="en-US" altLang="ja-JP" dirty="0" smtClean="0"/>
              <a:t>Fig8</a:t>
            </a:r>
          </a:p>
        </p:txBody>
      </p:sp>
    </p:spTree>
    <p:extLst>
      <p:ext uri="{BB962C8B-B14F-4D97-AF65-F5344CB8AC3E}">
        <p14:creationId xmlns:p14="http://schemas.microsoft.com/office/powerpoint/2010/main" val="254808459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46563" y="1148862"/>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80577"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452913">
            <a:off x="2473475" y="319345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a:stCxn id="29" idx="0"/>
          </p:cNvCxnSpPr>
          <p:nvPr/>
        </p:nvCxnSpPr>
        <p:spPr>
          <a:xfrm flipH="1">
            <a:off x="2450730" y="3487103"/>
            <a:ext cx="856" cy="151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41" name="TextBox 40"/>
          <p:cNvSpPr txBox="1"/>
          <p:nvPr/>
        </p:nvSpPr>
        <p:spPr>
          <a:xfrm>
            <a:off x="2767674" y="1220278"/>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58" name="TextBox 57"/>
          <p:cNvSpPr txBox="1"/>
          <p:nvPr/>
        </p:nvSpPr>
        <p:spPr>
          <a:xfrm>
            <a:off x="5798401" y="1445670"/>
            <a:ext cx="2873914" cy="830997"/>
          </a:xfrm>
          <a:prstGeom prst="rect">
            <a:avLst/>
          </a:prstGeom>
          <a:noFill/>
        </p:spPr>
        <p:txBody>
          <a:bodyPr wrap="square" rtlCol="0">
            <a:spAutoFit/>
          </a:bodyPr>
          <a:lstStyle/>
          <a:p>
            <a:r>
              <a:rPr lang="en-US" sz="1200" dirty="0" smtClean="0"/>
              <a:t>Deliver the source code to the auditors via an upload to a cloud server, or invite the auditors to conduct the job on site (need to arrange for a local server to run the scans).</a:t>
            </a:r>
            <a:endParaRPr lang="sv-SE" sz="1200" dirty="0"/>
          </a:p>
        </p:txBody>
      </p:sp>
      <p:sp>
        <p:nvSpPr>
          <p:cNvPr id="59" name="TextBox 58"/>
          <p:cNvSpPr txBox="1"/>
          <p:nvPr/>
        </p:nvSpPr>
        <p:spPr>
          <a:xfrm>
            <a:off x="5998817" y="1224552"/>
            <a:ext cx="2397260" cy="292388"/>
          </a:xfrm>
          <a:prstGeom prst="rect">
            <a:avLst/>
          </a:prstGeom>
          <a:noFill/>
        </p:spPr>
        <p:txBody>
          <a:bodyPr wrap="square" rtlCol="0">
            <a:spAutoFit/>
          </a:bodyPr>
          <a:lstStyle/>
          <a:p>
            <a:pPr algn="ctr"/>
            <a:r>
              <a:rPr lang="sv-SE" sz="1300" b="1" dirty="0" smtClean="0"/>
              <a:t>Deliver the code to auditors</a:t>
            </a:r>
            <a:endParaRPr lang="sv-SE" sz="1300" b="1" dirty="0"/>
          </a:p>
        </p:txBody>
      </p:sp>
      <p:sp>
        <p:nvSpPr>
          <p:cNvPr id="47" name="TextBox 46"/>
          <p:cNvSpPr txBox="1"/>
          <p:nvPr/>
        </p:nvSpPr>
        <p:spPr>
          <a:xfrm>
            <a:off x="2867779" y="1444382"/>
            <a:ext cx="2462375" cy="830997"/>
          </a:xfrm>
          <a:prstGeom prst="rect">
            <a:avLst/>
          </a:prstGeom>
          <a:noFill/>
        </p:spPr>
        <p:txBody>
          <a:bodyPr wrap="square" rtlCol="0">
            <a:spAutoFit/>
          </a:bodyPr>
          <a:lstStyle/>
          <a:p>
            <a:r>
              <a:rPr lang="en-US" sz="1200" dirty="0"/>
              <a:t>A </a:t>
            </a:r>
            <a:r>
              <a:rPr lang="en-US" sz="1200" dirty="0" smtClean="0"/>
              <a:t>call kicks </a:t>
            </a:r>
            <a:r>
              <a:rPr lang="en-US" sz="1200" dirty="0"/>
              <a:t>off the project, introduce contact persons from all parties and communicate relevant details of the </a:t>
            </a:r>
            <a:r>
              <a:rPr lang="en-US" sz="1200" dirty="0" smtClean="0"/>
              <a:t>audit.</a:t>
            </a:r>
            <a:endParaRPr lang="sv-SE" sz="1200"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92388"/>
          </a:xfrm>
          <a:prstGeom prst="rect">
            <a:avLst/>
          </a:prstGeom>
          <a:noFill/>
        </p:spPr>
        <p:txBody>
          <a:bodyPr wrap="square" rtlCol="0">
            <a:spAutoFit/>
          </a:bodyPr>
          <a:lstStyle/>
          <a:p>
            <a:pPr algn="ctr"/>
            <a:r>
              <a:rPr lang="sv-SE" sz="1300" b="1" dirty="0" smtClean="0">
                <a:solidFill>
                  <a:srgbClr val="454545"/>
                </a:solidFill>
              </a:rPr>
              <a:t>Audit </a:t>
            </a:r>
            <a:r>
              <a:rPr lang="sv-SE" sz="1300" b="1" dirty="0">
                <a:solidFill>
                  <a:srgbClr val="454545"/>
                </a:solidFill>
              </a:rPr>
              <a:t>E</a:t>
            </a:r>
            <a:r>
              <a:rPr lang="sv-SE" sz="1300" b="1" dirty="0" smtClean="0">
                <a:solidFill>
                  <a:srgbClr val="454545"/>
                </a:solidFill>
              </a:rPr>
              <a:t>xecution</a:t>
            </a:r>
            <a:endParaRPr lang="sv-SE" sz="1300" b="1" dirty="0">
              <a:solidFill>
                <a:srgbClr val="454545"/>
              </a:solidFill>
            </a:endParaRPr>
          </a:p>
        </p:txBody>
      </p:sp>
      <p:sp>
        <p:nvSpPr>
          <p:cNvPr id="64" name="TextBox 63"/>
          <p:cNvSpPr txBox="1"/>
          <p:nvPr/>
        </p:nvSpPr>
        <p:spPr>
          <a:xfrm>
            <a:off x="5759364" y="3467762"/>
            <a:ext cx="3173660" cy="830997"/>
          </a:xfrm>
          <a:prstGeom prst="rect">
            <a:avLst/>
          </a:prstGeom>
          <a:noFill/>
        </p:spPr>
        <p:txBody>
          <a:bodyPr wrap="square" rtlCol="0">
            <a:spAutoFit/>
          </a:bodyPr>
          <a:lstStyle/>
          <a:p>
            <a:r>
              <a:rPr lang="en-US" sz="1200" dirty="0" smtClean="0"/>
              <a:t>The auditors will run the scan on the code base. They will identify the origin and licenses of open source components, and open source snippets</a:t>
            </a:r>
            <a:r>
              <a:rPr lang="en-US" sz="1200" dirty="0" smtClean="0">
                <a:solidFill>
                  <a:srgbClr val="FF0000"/>
                </a:solidFill>
              </a:rPr>
              <a:t>*</a:t>
            </a:r>
            <a:r>
              <a:rPr lang="en-US" sz="1200" dirty="0" smtClean="0"/>
              <a:t> found in non-open source components.</a:t>
            </a:r>
            <a:endParaRPr lang="sv-SE" sz="1200" dirty="0"/>
          </a:p>
        </p:txBody>
      </p:sp>
      <p:sp>
        <p:nvSpPr>
          <p:cNvPr id="66" name="Arc 65"/>
          <p:cNvSpPr/>
          <p:nvPr/>
        </p:nvSpPr>
        <p:spPr>
          <a:xfrm rot="10800000">
            <a:off x="2451029" y="4433911"/>
            <a:ext cx="590769" cy="105721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sp>
        <p:nvSpPr>
          <p:cNvPr id="69" name="TextBox 68"/>
          <p:cNvSpPr txBox="1"/>
          <p:nvPr/>
        </p:nvSpPr>
        <p:spPr>
          <a:xfrm>
            <a:off x="2829224" y="3496916"/>
            <a:ext cx="2365340" cy="830997"/>
          </a:xfrm>
          <a:prstGeom prst="rect">
            <a:avLst/>
          </a:prstGeom>
          <a:noFill/>
        </p:spPr>
        <p:txBody>
          <a:bodyPr wrap="square" rtlCol="0">
            <a:spAutoFit/>
          </a:bodyPr>
          <a:lstStyle/>
          <a:p>
            <a:r>
              <a:rPr lang="en-US" sz="1200" dirty="0" smtClean="0"/>
              <a:t>Deliver the reports to the potential buyer</a:t>
            </a:r>
            <a:r>
              <a:rPr lang="en-US" sz="1200" dirty="0"/>
              <a:t>, including the Bill of Materials, </a:t>
            </a:r>
            <a:r>
              <a:rPr lang="en-US" sz="1200" dirty="0" smtClean="0"/>
              <a:t>SPDX</a:t>
            </a:r>
            <a:r>
              <a:rPr lang="en-US" sz="1200" dirty="0" smtClean="0">
                <a:solidFill>
                  <a:srgbClr val="FF0000"/>
                </a:solidFill>
              </a:rPr>
              <a:t>*</a:t>
            </a:r>
            <a:r>
              <a:rPr lang="en-US" sz="1200" dirty="0" smtClean="0"/>
              <a:t> report, and an executive summary.</a:t>
            </a:r>
            <a:endParaRPr lang="sv-SE" sz="1200" dirty="0"/>
          </a:p>
        </p:txBody>
      </p:sp>
      <p:sp>
        <p:nvSpPr>
          <p:cNvPr id="71" name="TextBox 70"/>
          <p:cNvSpPr txBox="1"/>
          <p:nvPr/>
        </p:nvSpPr>
        <p:spPr>
          <a:xfrm>
            <a:off x="3085347" y="3236195"/>
            <a:ext cx="1687992"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77" name="TextBox 76"/>
          <p:cNvSpPr txBox="1"/>
          <p:nvPr/>
        </p:nvSpPr>
        <p:spPr>
          <a:xfrm>
            <a:off x="2594727" y="5808353"/>
            <a:ext cx="2834335" cy="461665"/>
          </a:xfrm>
          <a:prstGeom prst="rect">
            <a:avLst/>
          </a:prstGeom>
          <a:noFill/>
        </p:spPr>
        <p:txBody>
          <a:bodyPr wrap="square" rtlCol="0">
            <a:spAutoFit/>
          </a:bodyPr>
          <a:lstStyle/>
          <a:p>
            <a:r>
              <a:rPr lang="en-US" sz="1200" dirty="0"/>
              <a:t>A </a:t>
            </a:r>
            <a:r>
              <a:rPr lang="en-US" sz="1200" dirty="0" smtClean="0"/>
              <a:t>call </a:t>
            </a:r>
            <a:r>
              <a:rPr lang="en-US" sz="1200" dirty="0"/>
              <a:t>takes place to </a:t>
            </a:r>
            <a:r>
              <a:rPr lang="en-US" sz="1200" dirty="0" smtClean="0"/>
              <a:t>present the results of the audit and address any questions.</a:t>
            </a:r>
          </a:p>
        </p:txBody>
      </p:sp>
      <p:sp>
        <p:nvSpPr>
          <p:cNvPr id="79" name="TextBox 78"/>
          <p:cNvSpPr txBox="1"/>
          <p:nvPr/>
        </p:nvSpPr>
        <p:spPr>
          <a:xfrm>
            <a:off x="2725706" y="5541295"/>
            <a:ext cx="2406924" cy="292388"/>
          </a:xfrm>
          <a:prstGeom prst="rect">
            <a:avLst/>
          </a:prstGeom>
          <a:noFill/>
        </p:spPr>
        <p:txBody>
          <a:bodyPr wrap="square" rtlCol="0">
            <a:spAutoFit/>
          </a:bodyPr>
          <a:lstStyle/>
          <a:p>
            <a:pPr algn="ctr"/>
            <a:r>
              <a:rPr lang="sv-SE" sz="1300" b="1" dirty="0" smtClean="0"/>
              <a:t>Final Meeting or Call</a:t>
            </a:r>
            <a:endParaRPr lang="sv-SE" sz="1300" b="1" dirty="0"/>
          </a:p>
        </p:txBody>
      </p:sp>
      <p:sp>
        <p:nvSpPr>
          <p:cNvPr id="21" name="Rounded Rectangle 20"/>
          <p:cNvSpPr/>
          <p:nvPr/>
        </p:nvSpPr>
        <p:spPr>
          <a:xfrm>
            <a:off x="2021718" y="869547"/>
            <a:ext cx="738466"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7061566" y="2890048"/>
            <a:ext cx="271762" cy="271762"/>
          </a:xfrm>
          <a:prstGeom prst="rect">
            <a:avLst/>
          </a:prstGeom>
        </p:spPr>
      </p:pic>
      <p:cxnSp>
        <p:nvCxnSpPr>
          <p:cNvPr id="39" name="Straight Connector 38"/>
          <p:cNvCxnSpPr>
            <a:cxnSpLocks/>
            <a:stCxn id="49" idx="1"/>
          </p:cNvCxnSpPr>
          <p:nvPr/>
        </p:nvCxnSpPr>
        <p:spPr>
          <a:xfrm flipH="1">
            <a:off x="2725707" y="5490410"/>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21415" y="5833683"/>
            <a:ext cx="2411608" cy="438582"/>
          </a:xfrm>
          <a:prstGeom prst="rect">
            <a:avLst/>
          </a:prstGeom>
          <a:noFill/>
          <a:ln w="12700">
            <a:solidFill>
              <a:schemeClr val="tx1">
                <a:lumMod val="50000"/>
                <a:lumOff val="50000"/>
              </a:schemeClr>
            </a:solidFill>
            <a:prstDash val="sysDash"/>
          </a:ln>
        </p:spPr>
        <p:txBody>
          <a:bodyPr wrap="square" rtlCol="0">
            <a:spAutoFit/>
          </a:bodyPr>
          <a:lstStyle/>
          <a:p>
            <a:r>
              <a:rPr lang="en-US" sz="1200" i="1" dirty="0" smtClean="0">
                <a:solidFill>
                  <a:srgbClr val="FF0000"/>
                </a:solidFill>
              </a:rPr>
              <a:t>*</a:t>
            </a:r>
            <a:r>
              <a:rPr lang="en-US" sz="1050" i="1" dirty="0" smtClean="0">
                <a:solidFill>
                  <a:srgbClr val="FF0000"/>
                </a:solidFill>
              </a:rPr>
              <a:t> </a:t>
            </a:r>
            <a:r>
              <a:rPr lang="en-US" sz="1050" i="1" dirty="0" smtClean="0"/>
              <a:t>Not all auditors have these capabilities.    </a:t>
            </a:r>
          </a:p>
          <a:p>
            <a:r>
              <a:rPr lang="en-US" sz="1050" i="1" dirty="0" smtClean="0"/>
              <a:t>   Check with your audit service provider. </a:t>
            </a:r>
          </a:p>
        </p:txBody>
      </p:sp>
      <p:sp>
        <p:nvSpPr>
          <p:cNvPr id="49" name="Rounded Rectangle 48"/>
          <p:cNvSpPr/>
          <p:nvPr/>
        </p:nvSpPr>
        <p:spPr>
          <a:xfrm>
            <a:off x="5523415" y="5207381"/>
            <a:ext cx="602067"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43" name="テキスト ボックス 42"/>
          <p:cNvSpPr txBox="1"/>
          <p:nvPr/>
        </p:nvSpPr>
        <p:spPr>
          <a:xfrm>
            <a:off x="152400" y="499987"/>
            <a:ext cx="569387" cy="369332"/>
          </a:xfrm>
          <a:prstGeom prst="rect">
            <a:avLst/>
          </a:prstGeom>
          <a:noFill/>
        </p:spPr>
        <p:txBody>
          <a:bodyPr wrap="none" rtlCol="0">
            <a:spAutoFit/>
          </a:bodyPr>
          <a:lstStyle/>
          <a:p>
            <a:r>
              <a:rPr kumimoji="1" lang="en-US" altLang="ja-JP" dirty="0" smtClean="0"/>
              <a:t>Fig5</a:t>
            </a:r>
          </a:p>
        </p:txBody>
      </p:sp>
    </p:spTree>
    <p:extLst>
      <p:ext uri="{BB962C8B-B14F-4D97-AF65-F5344CB8AC3E}">
        <p14:creationId xmlns:p14="http://schemas.microsoft.com/office/powerpoint/2010/main" val="23284353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51333</TotalTime>
  <Words>1567</Words>
  <Application>Microsoft Office PowerPoint</Application>
  <PresentationFormat>ユーザー設定</PresentationFormat>
  <Paragraphs>203</Paragraphs>
  <Slides>14</Slides>
  <Notes>9</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Theme</vt:lpstr>
      <vt:lpstr>Figures for  “OPEN SOURCE AUDITS IN M&amp;A TRANSACTIONS”</vt:lpstr>
      <vt:lpstr>Incorporating(組み入れ）</vt:lpstr>
      <vt:lpstr>リンクする（Linking）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Haddad</dc:creator>
  <cp:lastModifiedBy>The Linux Foundation Japan</cp:lastModifiedBy>
  <cp:revision>315</cp:revision>
  <cp:lastPrinted>2016-05-02T22:29:59Z</cp:lastPrinted>
  <dcterms:created xsi:type="dcterms:W3CDTF">2016-03-28T18:02:52Z</dcterms:created>
  <dcterms:modified xsi:type="dcterms:W3CDTF">2018-01-28T01:26:48Z</dcterms:modified>
</cp:coreProperties>
</file>