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63" autoAdjust="0"/>
    <p:restoredTop sz="94660"/>
  </p:normalViewPr>
  <p:slideViewPr>
    <p:cSldViewPr snapToGrid="0" showGuides="1">
      <p:cViewPr>
        <p:scale>
          <a:sx n="80" d="100"/>
          <a:sy n="80" d="100"/>
        </p:scale>
        <p:origin x="498" y="7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6A5248F-0199-45BA-8652-E1C731E72975}" type="datetimeFigureOut">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210203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A5248F-0199-45BA-8652-E1C731E72975}" type="datetimeFigureOut">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321402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A5248F-0199-45BA-8652-E1C731E72975}" type="datetimeFigureOut">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93053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6A5248F-0199-45BA-8652-E1C731E72975}" type="datetimeFigureOut">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129959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6A5248F-0199-45BA-8652-E1C731E72975}" type="datetimeFigureOut">
              <a:rPr kumimoji="1" lang="ja-JP" altLang="en-US" smtClean="0"/>
              <a:t>2017/11/7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318297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6A5248F-0199-45BA-8652-E1C731E72975}" type="datetimeFigureOut">
              <a:rPr kumimoji="1" lang="ja-JP" altLang="en-US" smtClean="0"/>
              <a:t>2017/11/7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315689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6A5248F-0199-45BA-8652-E1C731E72975}" type="datetimeFigureOut">
              <a:rPr kumimoji="1" lang="ja-JP" altLang="en-US" smtClean="0"/>
              <a:t>2017/11/7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412666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6A5248F-0199-45BA-8652-E1C731E72975}" type="datetimeFigureOut">
              <a:rPr kumimoji="1" lang="ja-JP" altLang="en-US" smtClean="0"/>
              <a:t>2017/11/7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191918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6A5248F-0199-45BA-8652-E1C731E72975}" type="datetimeFigureOut">
              <a:rPr kumimoji="1" lang="ja-JP" altLang="en-US" smtClean="0"/>
              <a:t>2017/11/7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59912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A5248F-0199-45BA-8652-E1C731E72975}" type="datetimeFigureOut">
              <a:rPr kumimoji="1" lang="ja-JP" altLang="en-US" smtClean="0"/>
              <a:t>2017/11/7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284368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6A5248F-0199-45BA-8652-E1C731E72975}" type="datetimeFigureOut">
              <a:rPr kumimoji="1" lang="ja-JP" altLang="en-US" smtClean="0"/>
              <a:t>2017/11/7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347294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5248F-0199-45BA-8652-E1C731E72975}" type="datetimeFigureOut">
              <a:rPr kumimoji="1" lang="ja-JP" altLang="en-US" smtClean="0"/>
              <a:t>2017/11/7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8A7E0-1B2A-4C70-B9B9-5DAAFDF5CD40}" type="slidenum">
              <a:rPr kumimoji="1" lang="ja-JP" altLang="en-US" smtClean="0"/>
              <a:t>‹#›</a:t>
            </a:fld>
            <a:endParaRPr kumimoji="1" lang="ja-JP" altLang="en-US"/>
          </a:p>
        </p:txBody>
      </p:sp>
    </p:spTree>
    <p:extLst>
      <p:ext uri="{BB962C8B-B14F-4D97-AF65-F5344CB8AC3E}">
        <p14:creationId xmlns:p14="http://schemas.microsoft.com/office/powerpoint/2010/main" val="1721002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ux.com/blog/os-business-ebook/2017/6/learn-secrets-building-business-open-source" TargetMode="External"/><Relationship Id="rId2" Type="http://schemas.openxmlformats.org/officeDocument/2006/relationships/hyperlink" Target="https://www.linuxfoundation.org/publications/open-source-compliance-enterprise/" TargetMode="External"/><Relationship Id="rId1" Type="http://schemas.openxmlformats.org/officeDocument/2006/relationships/slideLayout" Target="../slideLayouts/slideLayout6.xml"/><Relationship Id="rId5" Type="http://schemas.openxmlformats.org/officeDocument/2006/relationships/hyperlink" Target="https://www.linuxfoundation.org/resources/open-source-guides/" TargetMode="External"/><Relationship Id="rId4" Type="http://schemas.openxmlformats.org/officeDocument/2006/relationships/hyperlink" Target="https://www.linux.com/publications/how-build-open-source-competency-your-compan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38200" y="365126"/>
            <a:ext cx="10515600" cy="801938"/>
          </a:xfrm>
        </p:spPr>
        <p:txBody>
          <a:bodyPr>
            <a:normAutofit/>
          </a:bodyPr>
          <a:lstStyle/>
          <a:p>
            <a:r>
              <a:rPr lang="ja-JP" altLang="en-US" sz="3600" smtClean="0">
                <a:latin typeface="メイリオ" panose="020B0604030504040204" pitchFamily="50" charset="-128"/>
                <a:ea typeface="メイリオ" panose="020B0604030504040204" pitchFamily="50" charset="-128"/>
                <a:cs typeface="メイリオ" panose="020B0604030504040204" pitchFamily="50" charset="-128"/>
              </a:rPr>
              <a:t>翻訳対象の分類にあたっての考慮点（案）</a:t>
            </a:r>
            <a:endParaRPr kumimoji="1" lang="ja-JP" altLang="en-US" sz="3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ボックス 4"/>
          <p:cNvSpPr txBox="1"/>
          <p:nvPr/>
        </p:nvSpPr>
        <p:spPr>
          <a:xfrm>
            <a:off x="1696453" y="2105526"/>
            <a:ext cx="6449201" cy="2677656"/>
          </a:xfrm>
          <a:prstGeom prst="rect">
            <a:avLst/>
          </a:prstGeom>
          <a:noFill/>
        </p:spPr>
        <p:txBody>
          <a:bodyPr wrap="none" rtlCol="0">
            <a:spAutoFit/>
          </a:bodyPr>
          <a:lstStyle/>
          <a:p>
            <a:pPr marL="514350" indent="-514350">
              <a:buFont typeface="+mj-ea"/>
              <a:buAutoNum type="circleNumDbPlain"/>
            </a:pP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原作者の独自性の高さ</a:t>
            </a:r>
            <a:endParaRPr lang="en-US" altLang="ja-JP" sz="280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ea"/>
              <a:buAutoNum type="circleNumDbPlain"/>
            </a:pPr>
            <a:r>
              <a:rPr kumimoji="1"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翻訳量の多さ</a:t>
            </a:r>
            <a:endParaRPr kumimoji="1" lang="en-US" altLang="ja-JP" sz="280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ea"/>
              <a:buAutoNum type="circleNumDbPlain"/>
            </a:pP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更新の頻度</a:t>
            </a:r>
            <a:endParaRPr lang="en-US" altLang="ja-JP" sz="280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ea"/>
              <a:buAutoNum type="circleNumDbPlain"/>
            </a:pPr>
            <a:r>
              <a:rPr kumimoji="1"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デザイン性の高さ</a:t>
            </a:r>
            <a:endParaRPr kumimoji="1" lang="en-US" altLang="ja-JP" sz="280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ea"/>
              <a:buAutoNum type="circleNumDbPlain"/>
            </a:pP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専門性の高さ</a:t>
            </a:r>
            <a:endParaRPr lang="en-US" altLang="ja-JP" sz="280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ea"/>
              <a:buAutoNum type="circleNumDbPlain"/>
            </a:pPr>
            <a:r>
              <a:rPr kumimoji="1"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電子フォーマット（ファイル形式）</a:t>
            </a:r>
            <a:endParaRPr kumimoji="1" lang="ja-JP" altLang="en-US" sz="28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1323474" y="1720516"/>
            <a:ext cx="1338828" cy="369332"/>
          </a:xfrm>
          <a:prstGeom prst="rect">
            <a:avLst/>
          </a:prstGeom>
          <a:noFill/>
        </p:spPr>
        <p:txBody>
          <a:bodyPr wrap="none" rtlCol="0">
            <a:sp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翻訳対象の</a:t>
            </a: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228602" y="982398"/>
            <a:ext cx="8032968" cy="369332"/>
          </a:xfrm>
          <a:prstGeom prst="rect">
            <a:avLst/>
          </a:prstGeom>
          <a:noFill/>
        </p:spPr>
        <p:txBody>
          <a:bodyPr wrap="none" rtlCol="0">
            <a:spAutoFit/>
          </a:bodyPr>
          <a:lstStyle/>
          <a:p>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まずは翻訳対象をカテゴライズする上での観点整理が必要。たとえば以下。</a:t>
            </a: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09209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838200" y="365126"/>
            <a:ext cx="10515600" cy="801938"/>
          </a:xfrm>
        </p:spPr>
        <p:txBody>
          <a:bodyPr>
            <a:normAutofit/>
          </a:bodyPr>
          <a:lstStyle/>
          <a:p>
            <a:r>
              <a:rPr lang="ja-JP" altLang="en-US" sz="3600" smtClean="0">
                <a:latin typeface="メイリオ" panose="020B0604030504040204" pitchFamily="50" charset="-128"/>
                <a:ea typeface="メイリオ" panose="020B0604030504040204" pitchFamily="50" charset="-128"/>
                <a:cs typeface="メイリオ" panose="020B0604030504040204" pitchFamily="50" charset="-128"/>
              </a:rPr>
              <a:t>翻訳対象の分類（案）：前頁①～③で分類</a:t>
            </a:r>
            <a:endParaRPr kumimoji="1" lang="ja-JP" altLang="en-US" sz="360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494384778"/>
              </p:ext>
            </p:extLst>
          </p:nvPr>
        </p:nvGraphicFramePr>
        <p:xfrm>
          <a:off x="228602" y="1371608"/>
          <a:ext cx="11766882" cy="5360806"/>
        </p:xfrm>
        <a:graphic>
          <a:graphicData uri="http://schemas.openxmlformats.org/drawingml/2006/table">
            <a:tbl>
              <a:tblPr firstRow="1" bandRow="1">
                <a:tableStyleId>{5940675A-B579-460E-94D1-54222C63F5DA}</a:tableStyleId>
              </a:tblPr>
              <a:tblGrid>
                <a:gridCol w="917250"/>
                <a:gridCol w="1817524"/>
                <a:gridCol w="2258027"/>
                <a:gridCol w="2258027"/>
                <a:gridCol w="2258027"/>
                <a:gridCol w="2258027"/>
              </a:tblGrid>
              <a:tr h="661738">
                <a:tc rowSpan="3" gridSpan="2">
                  <a: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a:txBody>
                  <a:tcPr/>
                </a:tc>
                <a:tc rowSpan="3" hMerge="1">
                  <a: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a:txBody>
                  <a:tcPr/>
                </a:tc>
                <a:tc gridSpan="2">
                  <a:txBody>
                    <a:bodyPr/>
                    <a:lstStyle/>
                    <a:p>
                      <a:pPr algn="ctr"/>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①原作者の独自性が高い</a:t>
                      </a:r>
                      <a: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（主張している、主観的意見など）</a:t>
                      </a:r>
                    </a:p>
                  </a:txBody>
                  <a:tcPr anchor="ctr"/>
                </a:tc>
                <a:tc hMerge="1">
                  <a:txBody>
                    <a:bodyPr/>
                    <a:lstStyle/>
                    <a:p>
                      <a:endParaRPr kumimoji="1" lang="ja-JP"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①原作者の独自性が低い</a:t>
                      </a:r>
                      <a: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（客観的、技術的説明など）</a:t>
                      </a:r>
                    </a:p>
                  </a:txBody>
                  <a:tcPr anchor="ctr"/>
                </a:tc>
                <a:tc hMerge="1">
                  <a:txBody>
                    <a:bodyPr/>
                    <a:lstStyle/>
                    <a:p>
                      <a:endParaRPr kumimoji="1" lang="ja-JP" altLang="en-US"/>
                    </a:p>
                  </a:txBody>
                  <a:tcPr/>
                </a:tc>
              </a:tr>
              <a:tr h="387357">
                <a:tc gridSpan="2" vMerge="1">
                  <a:txBody>
                    <a:bodyPr/>
                    <a:lstStyle/>
                    <a:p>
                      <a:endParaRPr kumimoji="1" lang="ja-JP" altLang="en-US"/>
                    </a:p>
                  </a:txBody>
                  <a:tcPr/>
                </a:tc>
                <a:tc hMerge="1" vMerge="1">
                  <a: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a:txBody>
                  <a:tcPr/>
                </a:tc>
                <a:tc gridSpan="2">
                  <a:txBody>
                    <a:bodyPr/>
                    <a:lstStyle/>
                    <a:p>
                      <a:pPr algn="ctr"/>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翻訳量</a:t>
                      </a: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a:txBody>
                  <a:tcPr/>
                </a:tc>
                <a:tc hMerge="1">
                  <a: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a:txBody>
                  <a:tcPr/>
                </a:tc>
                <a:tc gridSpan="2">
                  <a:txBody>
                    <a:bodyPr/>
                    <a:lstStyle/>
                    <a:p>
                      <a:pPr algn="ctr"/>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翻訳量</a:t>
                      </a: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a:txBody>
                  <a:tcPr/>
                </a:tc>
                <a:tc hMerge="1">
                  <a: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a:txBody>
                  <a:tcPr/>
                </a:tc>
              </a:tr>
              <a:tr h="645132">
                <a:tc gridSpan="2" vMerge="1">
                  <a:txBody>
                    <a:bodyPr/>
                    <a:lstStyle/>
                    <a:p>
                      <a:endParaRPr kumimoji="1" lang="ja-JP" altLang="en-US"/>
                    </a:p>
                  </a:txBody>
                  <a:tcPr/>
                </a:tc>
                <a:tc hMerge="1" vMerge="1">
                  <a: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algn="ctr"/>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多</a:t>
                      </a:r>
                      <a: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（例えば</a:t>
                      </a:r>
                      <a:r>
                        <a:rPr kumimoji="1" lang="en-US" altLang="ja-JP" sz="1200" smtClean="0">
                          <a:latin typeface="メイリオ" panose="020B0604030504040204" pitchFamily="50" charset="-128"/>
                          <a:ea typeface="メイリオ" panose="020B0604030504040204" pitchFamily="50" charset="-128"/>
                          <a:cs typeface="メイリオ" panose="020B0604030504040204" pitchFamily="50" charset="-128"/>
                        </a:rPr>
                        <a:t>20</a:t>
                      </a: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頁＋）</a:t>
                      </a:r>
                      <a:endParaRPr kumimoji="1" lang="ja-JP" altLang="en-US" sz="120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少</a:t>
                      </a:r>
                      <a: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（例えば</a:t>
                      </a:r>
                      <a:r>
                        <a:rPr kumimoji="1" lang="en-US" altLang="ja-JP" sz="1200" smtClean="0">
                          <a:latin typeface="メイリオ" panose="020B0604030504040204" pitchFamily="50" charset="-128"/>
                          <a:ea typeface="メイリオ" panose="020B0604030504040204" pitchFamily="50" charset="-128"/>
                          <a:cs typeface="メイリオ" panose="020B0604030504040204" pitchFamily="50" charset="-128"/>
                        </a:rPr>
                        <a:t>20</a:t>
                      </a: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頁</a:t>
                      </a:r>
                      <a:r>
                        <a:rPr kumimoji="1" lang="en-US" altLang="ja-JP" sz="12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a:t>
                      </a:r>
                    </a:p>
                  </a:txBody>
                  <a:tcPr/>
                </a:tc>
                <a:tc>
                  <a:txBody>
                    <a:bodyPr/>
                    <a:lstStyle/>
                    <a:p>
                      <a:pPr algn="ctr"/>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多</a:t>
                      </a:r>
                      <a: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（例えば</a:t>
                      </a:r>
                      <a:r>
                        <a:rPr kumimoji="1" lang="en-US" altLang="ja-JP" sz="1200" smtClean="0">
                          <a:latin typeface="メイリオ" panose="020B0604030504040204" pitchFamily="50" charset="-128"/>
                          <a:ea typeface="メイリオ" panose="020B0604030504040204" pitchFamily="50" charset="-128"/>
                          <a:cs typeface="メイリオ" panose="020B0604030504040204" pitchFamily="50" charset="-128"/>
                        </a:rPr>
                        <a:t>20</a:t>
                      </a: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頁＋）</a:t>
                      </a:r>
                      <a:endParaRPr kumimoji="1" lang="ja-JP" altLang="en-US" sz="120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少</a:t>
                      </a:r>
                      <a: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（例えば</a:t>
                      </a:r>
                      <a:r>
                        <a:rPr kumimoji="1" lang="en-US" altLang="ja-JP" sz="1200" smtClean="0">
                          <a:latin typeface="メイリオ" panose="020B0604030504040204" pitchFamily="50" charset="-128"/>
                          <a:ea typeface="メイリオ" panose="020B0604030504040204" pitchFamily="50" charset="-128"/>
                          <a:cs typeface="メイリオ" panose="020B0604030504040204" pitchFamily="50" charset="-128"/>
                        </a:rPr>
                        <a:t>20</a:t>
                      </a: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頁</a:t>
                      </a:r>
                      <a:r>
                        <a:rPr kumimoji="1" lang="en-US" altLang="ja-JP" sz="12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a:t>
                      </a:r>
                    </a:p>
                  </a:txBody>
                  <a:tcPr/>
                </a:tc>
              </a:tr>
              <a:tr h="1603933">
                <a:tc rowSpan="2">
                  <a:txBody>
                    <a:bodyPr/>
                    <a:lstStyle/>
                    <a:p>
                      <a:pPr algn="ctr"/>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更新頻度</a:t>
                      </a: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a:txBody>
                  <a:tcPr vert="eaVert" anchor="ctr"/>
                </a:tc>
                <a:tc>
                  <a:txBody>
                    <a:bodyPr/>
                    <a:lstStyle/>
                    <a:p>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多い</a:t>
                      </a:r>
                      <a:endPar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（例えば定期更新）</a:t>
                      </a:r>
                      <a:endParaRPr kumimoji="1" lang="en-US" altLang="ja-JP" sz="120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pPr algn="ctr"/>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たぶんない</a:t>
                      </a:r>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たぶんない</a:t>
                      </a:r>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a:txBody>
                  <a:tcPr anchor="ctr">
                    <a:lnTlToBr w="12700" cap="flat" cmpd="sng" algn="ctr">
                      <a:solidFill>
                        <a:schemeClr val="tx1"/>
                      </a:solidFill>
                      <a:prstDash val="solid"/>
                      <a:round/>
                      <a:headEnd type="none" w="med" len="med"/>
                      <a:tailEnd type="none" w="med" len="med"/>
                    </a:lnTlToBr>
                  </a:tcPr>
                </a:tc>
                <a:tc>
                  <a:txBody>
                    <a:bodyPr/>
                    <a:lstStyle/>
                    <a:p>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・オンラインマニュアル</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　例 </a:t>
                      </a:r>
                      <a:r>
                        <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rPr>
                        <a:t>OpenStack</a:t>
                      </a:r>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マニュアル</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・トレーニングスライド</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　例</a:t>
                      </a:r>
                      <a:r>
                        <a:rPr kumimoji="1" lang="ja-JP" altLang="en-US" sz="1100" baseline="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rPr>
                        <a:t>OpenChain</a:t>
                      </a:r>
                      <a:r>
                        <a:rPr kumimoji="1" lang="ja-JP" altLang="en-US" sz="1100" baseline="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rPr>
                        <a:t>Curriculum</a:t>
                      </a:r>
                      <a:br>
                        <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100" baseline="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rPr>
                        <a:t>Powerpoint 90</a:t>
                      </a:r>
                      <a:r>
                        <a:rPr kumimoji="1" lang="ja-JP" altLang="en-US" sz="1100" baseline="0" smtClean="0">
                          <a:latin typeface="メイリオ" panose="020B0604030504040204" pitchFamily="50" charset="-128"/>
                          <a:ea typeface="メイリオ" panose="020B0604030504040204" pitchFamily="50" charset="-128"/>
                          <a:cs typeface="メイリオ" panose="020B0604030504040204" pitchFamily="50" charset="-128"/>
                        </a:rPr>
                        <a:t>枚弱）</a:t>
                      </a:r>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・各種仕様書</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　例：</a:t>
                      </a:r>
                      <a:r>
                        <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rPr>
                        <a:t>OpenChain Spec</a:t>
                      </a:r>
                      <a:br>
                        <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100" baseline="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rPr>
                        <a:t>Word 15</a:t>
                      </a:r>
                      <a:r>
                        <a:rPr kumimoji="1" lang="ja-JP" altLang="en-US" sz="1100" baseline="0" smtClean="0">
                          <a:latin typeface="メイリオ" panose="020B0604030504040204" pitchFamily="50" charset="-128"/>
                          <a:ea typeface="メイリオ" panose="020B0604030504040204" pitchFamily="50" charset="-128"/>
                          <a:cs typeface="メイリオ" panose="020B0604030504040204" pitchFamily="50" charset="-128"/>
                        </a:rPr>
                        <a:t>頁ぐらい）</a:t>
                      </a:r>
                      <a:endPar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r h="2062646">
                <a:tc vMerge="1">
                  <a:txBody>
                    <a:bodyP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少ない</a:t>
                      </a:r>
                      <a:endParaRPr kumimoji="1"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（例えば</a:t>
                      </a:r>
                      <a:r>
                        <a:rPr kumimoji="1" lang="en-US" altLang="ja-JP" sz="120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ja-JP" altLang="en-US" sz="1200" smtClean="0">
                          <a:latin typeface="メイリオ" panose="020B0604030504040204" pitchFamily="50" charset="-128"/>
                          <a:ea typeface="メイリオ" panose="020B0604030504040204" pitchFamily="50" charset="-128"/>
                          <a:cs typeface="メイリオ" panose="020B0604030504040204" pitchFamily="50" charset="-128"/>
                        </a:rPr>
                        <a:t>回のみ）</a:t>
                      </a:r>
                      <a:endParaRPr kumimoji="1" lang="en-US" altLang="ja-JP" sz="120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・動画スクリプト</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rPr>
                        <a:t>Whitepaper/</a:t>
                      </a:r>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書籍</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pPr marL="541338" indent="-541338"/>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　例①「</a:t>
                      </a:r>
                      <a:r>
                        <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hlinkClick r:id="rId2"/>
                        </a:rPr>
                        <a:t>Open</a:t>
                      </a:r>
                      <a:r>
                        <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hlinkClick r:id="rId2"/>
                        </a:rPr>
                        <a:t> Source Compliance for the Enterprise</a:t>
                      </a:r>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pPr marL="541338" indent="-541338"/>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pPr marL="541338" indent="-541338"/>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　例②「</a:t>
                      </a:r>
                      <a:r>
                        <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hlinkClick r:id="rId3"/>
                        </a:rPr>
                        <a:t>Building a Business on Open Source</a:t>
                      </a:r>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pPr marL="541338" indent="-541338"/>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rPr>
                        <a:t>Whitepaper/</a:t>
                      </a:r>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書籍</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marR="0" lvl="0" indent="-360363" algn="l" defTabSz="914400" rtl="0" eaLnBrk="1" fontAlgn="auto" latinLnBrk="0" hangingPunct="1">
                        <a:lnSpc>
                          <a:spcPct val="100000"/>
                        </a:lnSpc>
                        <a:spcBef>
                          <a:spcPts val="0"/>
                        </a:spcBef>
                        <a:spcAft>
                          <a:spcPts val="0"/>
                        </a:spcAft>
                        <a:buClrTx/>
                        <a:buSzTx/>
                        <a:buFontTx/>
                        <a:buNone/>
                        <a:tabLst/>
                        <a:defRPr/>
                      </a:pPr>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　例「</a:t>
                      </a:r>
                      <a:r>
                        <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hlinkClick r:id="rId4"/>
                        </a:rPr>
                        <a:t>How to Build Open Source Competency in Your Company </a:t>
                      </a:r>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endParaRPr kumimoji="1" lang="ja-JP" altLang="en-US" sz="110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・技術的</a:t>
                      </a:r>
                      <a:r>
                        <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rPr>
                        <a:t>White</a:t>
                      </a:r>
                      <a:r>
                        <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rPr>
                        <a:t> paper</a:t>
                      </a:r>
                    </a:p>
                    <a:p>
                      <a:pPr marL="444500" indent="-444500"/>
                      <a:r>
                        <a:rPr kumimoji="1" lang="ja-JP" altLang="en-US" sz="1100" baseline="0" smtClean="0">
                          <a:latin typeface="メイリオ" panose="020B0604030504040204" pitchFamily="50" charset="-128"/>
                          <a:ea typeface="メイリオ" panose="020B0604030504040204" pitchFamily="50" charset="-128"/>
                          <a:cs typeface="メイリオ" panose="020B0604030504040204" pitchFamily="50" charset="-128"/>
                        </a:rPr>
                        <a:t>　例「</a:t>
                      </a:r>
                      <a:r>
                        <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hlinkClick r:id="rId5"/>
                        </a:rPr>
                        <a:t>Guides for the Enterprise</a:t>
                      </a:r>
                      <a:r>
                        <a:rPr kumimoji="1" lang="ja-JP" altLang="en-US" sz="1100" baseline="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sz="1100" baseline="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c>
                  <a:txBody>
                    <a:bodyPr/>
                    <a:lstStyle/>
                    <a:p>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・ポータルサイト</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・プレスリリース</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100" smtClean="0">
                          <a:latin typeface="メイリオ" panose="020B0604030504040204" pitchFamily="50" charset="-128"/>
                          <a:ea typeface="メイリオ" panose="020B0604030504040204" pitchFamily="50" charset="-128"/>
                          <a:cs typeface="メイリオ" panose="020B0604030504040204" pitchFamily="50" charset="-128"/>
                        </a:rPr>
                        <a:t>・ブログなど</a:t>
                      </a:r>
                      <a:endParaRPr kumimoji="1" lang="en-US" altLang="ja-JP" sz="1100" smtClean="0">
                        <a:latin typeface="メイリオ" panose="020B0604030504040204" pitchFamily="50" charset="-128"/>
                        <a:ea typeface="メイリオ" panose="020B0604030504040204" pitchFamily="50" charset="-128"/>
                        <a:cs typeface="メイリオ" panose="020B0604030504040204" pitchFamily="50" charset="-128"/>
                      </a:endParaRPr>
                    </a:p>
                  </a:txBody>
                  <a:tcPr/>
                </a:tc>
              </a:tr>
            </a:tbl>
          </a:graphicData>
        </a:graphic>
      </p:graphicFrame>
      <p:sp>
        <p:nvSpPr>
          <p:cNvPr id="7" name="テキスト ボックス 6"/>
          <p:cNvSpPr txBox="1"/>
          <p:nvPr/>
        </p:nvSpPr>
        <p:spPr>
          <a:xfrm>
            <a:off x="228602" y="982398"/>
            <a:ext cx="11495455" cy="369332"/>
          </a:xfrm>
          <a:prstGeom prst="rect">
            <a:avLst/>
          </a:prstGeom>
          <a:noFill/>
        </p:spPr>
        <p:txBody>
          <a:bodyPr wrap="none" rtlCol="0">
            <a:spAutoFit/>
          </a:bodyPr>
          <a:lstStyle/>
          <a:p>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前頁①～③の観点で翻訳事例（となりそうなもの）を分類、マッピングしてみる。グルーピングもできるかも</a:t>
            </a: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58953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メモ 16"/>
          <p:cNvSpPr/>
          <p:nvPr/>
        </p:nvSpPr>
        <p:spPr>
          <a:xfrm>
            <a:off x="1375609" y="2392611"/>
            <a:ext cx="9444790" cy="3250215"/>
          </a:xfrm>
          <a:prstGeom prst="foldedCorner">
            <a:avLst>
              <a:gd name="adj" fmla="val 7071"/>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p:cNvSpPr/>
          <p:nvPr/>
        </p:nvSpPr>
        <p:spPr>
          <a:xfrm>
            <a:off x="1151023" y="2715778"/>
            <a:ext cx="9444790" cy="3451398"/>
          </a:xfrm>
          <a:prstGeom prst="foldedCorner">
            <a:avLst>
              <a:gd name="adj" fmla="val 7071"/>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メモ 12"/>
          <p:cNvSpPr/>
          <p:nvPr/>
        </p:nvSpPr>
        <p:spPr>
          <a:xfrm>
            <a:off x="1016958" y="3117002"/>
            <a:ext cx="9444790" cy="3502337"/>
          </a:xfrm>
          <a:prstGeom prst="foldedCorner">
            <a:avLst>
              <a:gd name="adj" fmla="val 7071"/>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3"/>
          <p:cNvSpPr>
            <a:spLocks noGrp="1"/>
          </p:cNvSpPr>
          <p:nvPr>
            <p:ph type="title"/>
          </p:nvPr>
        </p:nvSpPr>
        <p:spPr>
          <a:xfrm>
            <a:off x="838200" y="365126"/>
            <a:ext cx="10515600" cy="801938"/>
          </a:xfrm>
        </p:spPr>
        <p:txBody>
          <a:bodyPr>
            <a:normAutofit fontScale="90000"/>
          </a:bodyPr>
          <a:lstStyle/>
          <a:p>
            <a:r>
              <a:rPr lang="ja-JP" altLang="en-US" sz="3600" smtClean="0">
                <a:latin typeface="メイリオ" panose="020B0604030504040204" pitchFamily="50" charset="-128"/>
                <a:ea typeface="メイリオ" panose="020B0604030504040204" pitchFamily="50" charset="-128"/>
                <a:cs typeface="メイリオ" panose="020B0604030504040204" pitchFamily="50" charset="-128"/>
              </a:rPr>
              <a:t>分類（もしくはグループ）ごとのプロセス（イメージ）</a:t>
            </a:r>
            <a:endParaRPr kumimoji="1" lang="ja-JP" altLang="en-US" sz="36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ホームベース 2"/>
          <p:cNvSpPr/>
          <p:nvPr/>
        </p:nvSpPr>
        <p:spPr>
          <a:xfrm>
            <a:off x="1316460" y="3573395"/>
            <a:ext cx="1888524" cy="54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準備</a:t>
            </a:r>
            <a:endParaRPr kumimoji="1" lang="ja-JP" altLang="en-US" sz="140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山形 4"/>
          <p:cNvSpPr/>
          <p:nvPr/>
        </p:nvSpPr>
        <p:spPr>
          <a:xfrm>
            <a:off x="4702632" y="3573395"/>
            <a:ext cx="2073442" cy="540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レビュー</a:t>
            </a:r>
            <a:endParaRPr kumimoji="1" lang="ja-JP" altLang="en-US" sz="140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山形 5"/>
          <p:cNvSpPr/>
          <p:nvPr/>
        </p:nvSpPr>
        <p:spPr>
          <a:xfrm>
            <a:off x="2917087" y="3573395"/>
            <a:ext cx="2073442" cy="540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翻訳</a:t>
            </a:r>
            <a:endParaRPr kumimoji="1" lang="en-US" altLang="ja-JP" sz="140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40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実施</a:t>
            </a:r>
            <a:endParaRPr kumimoji="1" lang="ja-JP" altLang="en-US" sz="140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山形 6"/>
          <p:cNvSpPr/>
          <p:nvPr/>
        </p:nvSpPr>
        <p:spPr>
          <a:xfrm>
            <a:off x="6488177" y="3573395"/>
            <a:ext cx="2073442" cy="540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リリース</a:t>
            </a:r>
            <a:endParaRPr kumimoji="1" lang="ja-JP" altLang="en-US" sz="140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山形 7"/>
          <p:cNvSpPr/>
          <p:nvPr/>
        </p:nvSpPr>
        <p:spPr>
          <a:xfrm>
            <a:off x="8273721" y="3573395"/>
            <a:ext cx="2073442" cy="540000"/>
          </a:xfrm>
          <a:prstGeom prst="chevron">
            <a:avLst/>
          </a:prstGeom>
          <a:solidFill>
            <a:schemeClr val="bg2">
              <a:lumMod val="7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t>次版</a:t>
            </a:r>
            <a:endParaRPr kumimoji="1" lang="en-US" altLang="ja-JP" sz="140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1672391" y="4439668"/>
            <a:ext cx="877163" cy="646331"/>
          </a:xfrm>
          <a:prstGeom prst="rect">
            <a:avLst/>
          </a:prstGeom>
          <a:noFill/>
        </p:spPr>
        <p:txBody>
          <a:bodyPr wrap="none" rtlCol="0">
            <a:sp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392907" y="4439668"/>
            <a:ext cx="877163" cy="646331"/>
          </a:xfrm>
          <a:prstGeom prst="rect">
            <a:avLst/>
          </a:prstGeom>
          <a:noFill/>
        </p:spPr>
        <p:txBody>
          <a:bodyPr wrap="none" rtlCol="0">
            <a:sp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5298160" y="4439668"/>
            <a:ext cx="877163" cy="646331"/>
          </a:xfrm>
          <a:prstGeom prst="rect">
            <a:avLst/>
          </a:prstGeom>
          <a:noFill/>
        </p:spPr>
        <p:txBody>
          <a:bodyPr wrap="none" rtlCol="0">
            <a:sp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テキスト ボックス 11"/>
          <p:cNvSpPr txBox="1"/>
          <p:nvPr/>
        </p:nvSpPr>
        <p:spPr>
          <a:xfrm>
            <a:off x="7143543" y="4451699"/>
            <a:ext cx="877163" cy="646331"/>
          </a:xfrm>
          <a:prstGeom prst="rect">
            <a:avLst/>
          </a:prstGeom>
          <a:noFill/>
        </p:spPr>
        <p:txBody>
          <a:bodyPr wrap="none" rtlCol="0">
            <a:spAutoFit/>
          </a:bodyPr>
          <a:lstStyle/>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テキスト ボックス 13"/>
          <p:cNvSpPr txBox="1"/>
          <p:nvPr/>
        </p:nvSpPr>
        <p:spPr>
          <a:xfrm>
            <a:off x="1066295" y="3254861"/>
            <a:ext cx="1212191" cy="276999"/>
          </a:xfrm>
          <a:prstGeom prst="rect">
            <a:avLst/>
          </a:prstGeom>
          <a:noFill/>
        </p:spPr>
        <p:txBody>
          <a:bodyPr wrap="none" rtlCol="0">
            <a:spAutoFit/>
          </a:bodyPr>
          <a:lstStyle/>
          <a:p>
            <a:r>
              <a:rPr lang="ja-JP" altLang="en-US" sz="1200" b="1" smtClean="0">
                <a:latin typeface="メイリオ" panose="020B0604030504040204" pitchFamily="50" charset="-128"/>
                <a:ea typeface="メイリオ" panose="020B0604030504040204" pitchFamily="50" charset="-128"/>
                <a:cs typeface="メイリオ" panose="020B0604030504040204" pitchFamily="50" charset="-128"/>
              </a:rPr>
              <a:t>プロジェクト</a:t>
            </a:r>
            <a:r>
              <a:rPr lang="en-US" altLang="ja-JP" sz="1200" b="1" smtClean="0">
                <a:latin typeface="メイリオ" panose="020B0604030504040204" pitchFamily="50" charset="-128"/>
                <a:ea typeface="メイリオ" panose="020B0604030504040204" pitchFamily="50" charset="-128"/>
                <a:cs typeface="メイリオ" panose="020B0604030504040204" pitchFamily="50" charset="-128"/>
              </a:rPr>
              <a:t>A</a:t>
            </a:r>
            <a:endParaRPr kumimoji="1" lang="ja-JP" altLang="en-US" sz="1200" b="1">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1252164" y="2777890"/>
            <a:ext cx="1261884" cy="276999"/>
          </a:xfrm>
          <a:prstGeom prst="rect">
            <a:avLst/>
          </a:prstGeom>
          <a:noFill/>
        </p:spPr>
        <p:txBody>
          <a:bodyPr wrap="none" rtlCol="0">
            <a:spAutoFit/>
          </a:bodyPr>
          <a:lstStyle/>
          <a:p>
            <a:r>
              <a:rPr lang="ja-JP" altLang="en-US" sz="1200" b="1" smtClean="0">
                <a:latin typeface="メイリオ" panose="020B0604030504040204" pitchFamily="50" charset="-128"/>
                <a:ea typeface="メイリオ" panose="020B0604030504040204" pitchFamily="50" charset="-128"/>
                <a:cs typeface="メイリオ" panose="020B0604030504040204" pitchFamily="50" charset="-128"/>
              </a:rPr>
              <a:t>プロジェクト</a:t>
            </a:r>
            <a:r>
              <a:rPr lang="ja-JP" altLang="en-US" sz="1200" b="1">
                <a:latin typeface="メイリオ" panose="020B0604030504040204" pitchFamily="50" charset="-128"/>
                <a:ea typeface="メイリオ" panose="020B0604030504040204" pitchFamily="50" charset="-128"/>
                <a:cs typeface="メイリオ" panose="020B0604030504040204" pitchFamily="50" charset="-128"/>
              </a:rPr>
              <a:t>Ｂ</a:t>
            </a:r>
            <a:endParaRPr kumimoji="1" lang="ja-JP" altLang="en-US" sz="1200" b="1">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テキスト ボックス 17"/>
          <p:cNvSpPr txBox="1"/>
          <p:nvPr/>
        </p:nvSpPr>
        <p:spPr>
          <a:xfrm>
            <a:off x="1557588" y="2471791"/>
            <a:ext cx="1261884" cy="276999"/>
          </a:xfrm>
          <a:prstGeom prst="rect">
            <a:avLst/>
          </a:prstGeom>
          <a:noFill/>
        </p:spPr>
        <p:txBody>
          <a:bodyPr wrap="none" rtlCol="0">
            <a:spAutoFit/>
          </a:bodyPr>
          <a:lstStyle/>
          <a:p>
            <a:r>
              <a:rPr lang="ja-JP" altLang="en-US" sz="1200" b="1" smtClean="0">
                <a:latin typeface="メイリオ" panose="020B0604030504040204" pitchFamily="50" charset="-128"/>
                <a:ea typeface="メイリオ" panose="020B0604030504040204" pitchFamily="50" charset="-128"/>
                <a:cs typeface="メイリオ" panose="020B0604030504040204" pitchFamily="50" charset="-128"/>
              </a:rPr>
              <a:t>プロジェクトＣ</a:t>
            </a:r>
            <a:endParaRPr kumimoji="1" lang="ja-JP" altLang="en-US" sz="1200" b="1">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テキスト ボックス 18"/>
          <p:cNvSpPr txBox="1"/>
          <p:nvPr/>
        </p:nvSpPr>
        <p:spPr>
          <a:xfrm>
            <a:off x="11020193" y="4749106"/>
            <a:ext cx="530915" cy="369332"/>
          </a:xfrm>
          <a:prstGeom prst="rect">
            <a:avLst/>
          </a:prstGeom>
          <a:noFill/>
        </p:spPr>
        <p:txBody>
          <a:bodyPr wrap="none" rtlCol="0">
            <a:spAutoFit/>
          </a:bodyPr>
          <a:lstStyle/>
          <a:p>
            <a:r>
              <a:rPr kumimoji="1" lang="ja-JP" altLang="en-US" smtClean="0"/>
              <a:t>・・・</a:t>
            </a:r>
            <a:endParaRPr kumimoji="1" lang="ja-JP" altLang="en-US"/>
          </a:p>
        </p:txBody>
      </p:sp>
      <p:sp>
        <p:nvSpPr>
          <p:cNvPr id="20" name="山形 19"/>
          <p:cNvSpPr/>
          <p:nvPr/>
        </p:nvSpPr>
        <p:spPr>
          <a:xfrm>
            <a:off x="1557588" y="1756618"/>
            <a:ext cx="8789575" cy="433137"/>
          </a:xfrm>
          <a:prstGeom prst="chevron">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solidFill>
                  <a:schemeClr val="tx1"/>
                </a:solidFill>
              </a:rPr>
              <a:t>全体マネジメント</a:t>
            </a:r>
            <a:r>
              <a:rPr lang="en-US" altLang="ja-JP" smtClean="0">
                <a:solidFill>
                  <a:schemeClr val="tx1"/>
                </a:solidFill>
              </a:rPr>
              <a:t>/</a:t>
            </a:r>
            <a:r>
              <a:rPr lang="ja-JP" altLang="en-US" smtClean="0">
                <a:solidFill>
                  <a:schemeClr val="tx1"/>
                </a:solidFill>
              </a:rPr>
              <a:t>見える化</a:t>
            </a:r>
            <a:endParaRPr kumimoji="1" lang="ja-JP" altLang="en-US">
              <a:solidFill>
                <a:schemeClr val="tx1"/>
              </a:solidFill>
            </a:endParaRPr>
          </a:p>
        </p:txBody>
      </p:sp>
      <p:sp>
        <p:nvSpPr>
          <p:cNvPr id="21" name="テキスト ボックス 20"/>
          <p:cNvSpPr txBox="1"/>
          <p:nvPr/>
        </p:nvSpPr>
        <p:spPr>
          <a:xfrm>
            <a:off x="318457" y="1133691"/>
            <a:ext cx="8032968" cy="369332"/>
          </a:xfrm>
          <a:prstGeom prst="rect">
            <a:avLst/>
          </a:prstGeom>
          <a:noFill/>
        </p:spPr>
        <p:txBody>
          <a:bodyPr wrap="none" rtlCol="0">
            <a:spAutoFit/>
          </a:bodyPr>
          <a:lstStyle/>
          <a:p>
            <a:r>
              <a:rPr kumimoji="1" lang="ja-JP" altLang="en-US" smtClean="0">
                <a:latin typeface="メイリオ" panose="020B0604030504040204" pitchFamily="50" charset="-128"/>
                <a:ea typeface="メイリオ" panose="020B0604030504040204" pitchFamily="50" charset="-128"/>
                <a:cs typeface="メイリオ" panose="020B0604030504040204" pitchFamily="50" charset="-128"/>
              </a:rPr>
              <a:t>翻訳プロジェクト個別のプロセスと横断的なプロセス両方の観点がありそう</a:t>
            </a: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999707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229</Words>
  <Application>Microsoft Office PowerPoint</Application>
  <PresentationFormat>ワイド画面</PresentationFormat>
  <Paragraphs>70</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ＭＳ Ｐゴシック</vt:lpstr>
      <vt:lpstr>メイリオ</vt:lpstr>
      <vt:lpstr>Arial</vt:lpstr>
      <vt:lpstr>Calibri</vt:lpstr>
      <vt:lpstr>Calibri Light</vt:lpstr>
      <vt:lpstr>Office テーマ</vt:lpstr>
      <vt:lpstr>翻訳対象の分類にあたっての考慮点（案）</vt:lpstr>
      <vt:lpstr>翻訳対象の分類（案）：前頁①～③で分類</vt:lpstr>
      <vt:lpstr>分類（もしくはグループ）ごとのプロセス（イメージ）</vt:lpstr>
    </vt:vector>
  </TitlesOfParts>
  <Company>NEC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翻訳対象の分類にあたっての考慮点（案）</dc:title>
  <dc:creator>tani</dc:creator>
  <cp:lastModifiedBy>tani</cp:lastModifiedBy>
  <cp:revision>6</cp:revision>
  <dcterms:created xsi:type="dcterms:W3CDTF">2017-11-06T23:00:29Z</dcterms:created>
  <dcterms:modified xsi:type="dcterms:W3CDTF">2017-11-06T23:38:38Z</dcterms:modified>
</cp:coreProperties>
</file>