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2" r:id="rId8"/>
    <p:sldId id="263" r:id="rId9"/>
    <p:sldId id="260" r:id="rId10"/>
    <p:sldId id="261" r:id="rId11"/>
    <p:sldId id="289" r:id="rId12"/>
    <p:sldId id="264" r:id="rId13"/>
    <p:sldId id="265" r:id="rId14"/>
    <p:sldId id="266" r:id="rId15"/>
    <p:sldId id="267" r:id="rId16"/>
    <p:sldId id="290" r:id="rId17"/>
    <p:sldId id="292" r:id="rId18"/>
    <p:sldId id="288" r:id="rId19"/>
    <p:sldId id="285" r:id="rId20"/>
    <p:sldId id="293" r:id="rId21"/>
    <p:sldId id="284" r:id="rId22"/>
    <p:sldId id="291" r:id="rId23"/>
    <p:sldId id="294" r:id="rId2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74"/>
  </p:normalViewPr>
  <p:slideViewPr>
    <p:cSldViewPr snapToGrid="0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AB0-DBD7-074A-497E-D6E531362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D30BC-C1B8-EC27-CF8E-A98A2685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EFB9-74BD-C008-91E8-02DF9ECE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8AF9-01B6-C6F0-7A59-C088B7CA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E720-D9FB-0062-8BDA-7DBFA876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9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7B8-2C48-5DD5-A4BA-9F320A1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AC55-50D6-99E7-B1C8-28FACD9F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3103-A74B-EC17-1AD5-94A5DBF1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AD13-EA6A-2A64-4E04-4B6E0B1E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7B9E-FA44-7C52-0D33-3E1491F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956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25D1-A6E5-1A80-FA5B-172B7214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92384-6B92-6988-D140-E473DDAEA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66D5-7964-1881-DB74-33D8969C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9B78-62BC-A28D-7992-08FB4E5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6C4D-7BFC-A185-C610-D95FF122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684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83BA-CAC7-F423-EBBB-EC8BC91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019-36AA-96A0-7E1B-48B60CD6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186F-6B3D-9A40-ECC3-AF628DB6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F312-9AE4-BA81-7E2A-90935A8E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30EA-5B84-3EBC-EAF2-9D962F3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6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74B4-03E5-1E14-D360-F2A3028B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F688A-1FD9-0D03-698C-E6AC0118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3AEA-BB06-3C3B-D890-45FC4965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2FB2-EFF4-5C2E-65DC-4B95BF0C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77D0-E5D5-697A-336B-D13E0DB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47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F841-E558-A30E-B279-94B0B51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D1A-5D3C-3472-B5AF-DFED1207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81A0-2DD9-477F-58FE-0C0A3F31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042F-5DDD-551A-C893-193C50DE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19640-67AF-71E0-CD58-CD6065C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462D-1B62-DC2E-EB8E-BCEED64A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89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DF62-3F7B-12FC-53BF-75A7D361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F2BE-AA96-4795-7FF2-079FF1FE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FD83C-AA44-8661-AA9C-8052B223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3C2AD-10B8-5A52-3E4D-DB8B3FF41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B1CAF-30D2-529E-0AC2-200A57AD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2626-9CD4-D764-38B8-1F6F6291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0D2C-81A6-05D0-798C-9EC2262B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40A33-743B-1838-6002-46DC4A4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365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F5C-303B-9E23-2766-7FD616BC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FB5A-59A9-A572-39F6-041FC344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71EF8-32FF-693C-3048-7BA0030D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F91B8-04FA-8732-87B2-349D0884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653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7B819-07E2-4E38-8687-D53052F5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56563-A2C9-3269-EB30-030C7F4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C2E2-C0BF-9DB0-9B30-1EE3CFB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14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AF96-36C7-8787-21EF-91ABE240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5688-24F5-8FE7-705D-4D8D82B8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C38F-241C-A409-480C-F1D8DABC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13D81-C00F-BE07-EA86-13FE1FA5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12C1-F5BD-435A-E5B5-1EDA79F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187E-BE94-A505-B3A6-50CD8499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00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BCFC-6028-23D2-22D3-DEA07388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A7DF-BA47-AD66-043B-C543A600F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8471C-E097-A41D-E44A-EE89FBBA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AEAC-1BF9-121A-8683-D8444E95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D2E1B-BC5E-89AA-2437-B01694E7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B48E-3F1E-D8E9-E015-38DE90B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79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8D8B8-0509-8F34-2432-06112A9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3803-06BA-3200-EA98-4BE56E3A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2BA8-E7EA-F5CF-073A-DAE5A133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FFDF-FAC7-D045-A20E-B33DE5021354}" type="datetimeFigureOut">
              <a:rPr lang="en-TW" smtClean="0"/>
              <a:t>2023/10/26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BBBA-6992-5316-D2F1-A84A1C349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5DDF-61F4-C75B-B710-AEC0167D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E0B6-FC28-904C-A417-1D3CE86FE94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8144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B3F0-9FC6-F983-CCA0-E972D3907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W" sz="4800" dirty="0"/>
              <a:t>Loss of large scales in SCUBA-2/POL-2: tests on synthetic maps and Fourier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F203-17EB-D2AA-B818-59E92F755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Lapo Fanciullo, Kate Pattle, Janik Karoly</a:t>
            </a:r>
          </a:p>
          <a:p>
            <a:r>
              <a:rPr lang="en-TW" dirty="0"/>
              <a:t>Bistro DR Meeting, Oct 26 2023</a:t>
            </a:r>
          </a:p>
        </p:txBody>
      </p:sp>
    </p:spTree>
    <p:extLst>
      <p:ext uri="{BB962C8B-B14F-4D97-AF65-F5344CB8AC3E}">
        <p14:creationId xmlns:p14="http://schemas.microsoft.com/office/powerpoint/2010/main" val="411124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1317-5213-6640-5759-E9EA48DE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F</a:t>
            </a:r>
            <a:r>
              <a:rPr lang="en-US" dirty="0" err="1"/>
              <a:t>i</a:t>
            </a:r>
            <a:r>
              <a:rPr lang="en-TW" dirty="0"/>
              <a:t>lament + Cores: filtering (ratio)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D2B65-AFA9-EA0A-06FA-ED435521C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0220" y="1198415"/>
            <a:ext cx="6789921" cy="5092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FAEA0-58F1-05BB-388C-4C37F6BE75E6}"/>
              </a:ext>
            </a:extLst>
          </p:cNvPr>
          <p:cNvSpPr txBox="1"/>
          <p:nvPr/>
        </p:nvSpPr>
        <p:spPr>
          <a:xfrm>
            <a:off x="7842913" y="170121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Flux loss 30 - 70 %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2ED0-DE4F-ED4D-EB90-A0A9A8BEE093}"/>
              </a:ext>
            </a:extLst>
          </p:cNvPr>
          <p:cNvSpPr txBox="1"/>
          <p:nvPr/>
        </p:nvSpPr>
        <p:spPr>
          <a:xfrm>
            <a:off x="7236859" y="3996033"/>
            <a:ext cx="4837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Features: emission in “empty” map?</a:t>
            </a:r>
          </a:p>
          <a:p>
            <a:r>
              <a:rPr lang="en-TW" sz="2000" dirty="0">
                <a:sym typeface="Wingdings" pitchFamily="2" charset="2"/>
              </a:rPr>
              <a:t>	More prominent than in filament </a:t>
            </a:r>
          </a:p>
          <a:p>
            <a:r>
              <a:rPr lang="en-TW" sz="2000" dirty="0">
                <a:sym typeface="Wingdings" pitchFamily="2" charset="2"/>
              </a:rPr>
              <a:t>	 effect of normalization? </a:t>
            </a:r>
            <a:endParaRPr lang="en-TW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0A1C4-EECD-3CD7-A5AB-EF55886E7DFD}"/>
              </a:ext>
            </a:extLst>
          </p:cNvPr>
          <p:cNvCxnSpPr>
            <a:cxnSpLocks/>
          </p:cNvCxnSpPr>
          <p:nvPr/>
        </p:nvCxnSpPr>
        <p:spPr>
          <a:xfrm>
            <a:off x="5624623" y="4104167"/>
            <a:ext cx="1495276" cy="1226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0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2CDD-5625-B93D-D81F-02AE911A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en-TW" dirty="0"/>
              <a:t>Can we expect to always lose so much flux?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71A9F4-531E-66A6-D088-703B9647F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4590" y="1198415"/>
            <a:ext cx="5941180" cy="50924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926191-65CC-BAFF-66FF-D7E043D1F1D5}"/>
              </a:ext>
            </a:extLst>
          </p:cNvPr>
          <p:cNvSpPr txBox="1"/>
          <p:nvPr/>
        </p:nvSpPr>
        <p:spPr>
          <a:xfrm>
            <a:off x="7285525" y="1777402"/>
            <a:ext cx="42648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400" dirty="0"/>
              <a:t>N2071 filtering </a:t>
            </a:r>
          </a:p>
          <a:p>
            <a:pPr algn="ctr"/>
            <a:r>
              <a:rPr lang="en-TW" sz="2400" dirty="0"/>
              <a:t>(Fanciullo et al. 2022)</a:t>
            </a:r>
          </a:p>
          <a:p>
            <a:pPr algn="ctr"/>
            <a:endParaRPr lang="en-TW" sz="2400" dirty="0"/>
          </a:p>
          <a:p>
            <a:r>
              <a:rPr lang="en-TW" sz="2000" dirty="0"/>
              <a:t>Preliminary filtering shown in appendix</a:t>
            </a:r>
          </a:p>
          <a:p>
            <a:r>
              <a:rPr lang="en-TW" sz="2000" dirty="0"/>
              <a:t>Most flux recovered in compact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000" dirty="0"/>
              <a:t>Difference in methodology?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000" dirty="0"/>
              <a:t>Extended background?</a:t>
            </a:r>
          </a:p>
          <a:p>
            <a:pPr algn="ctr"/>
            <a:r>
              <a:rPr lang="en-TW" sz="2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90700-4512-5186-7136-E41E2E1BE7E7}"/>
              </a:ext>
            </a:extLst>
          </p:cNvPr>
          <p:cNvSpPr txBox="1"/>
          <p:nvPr/>
        </p:nvSpPr>
        <p:spPr>
          <a:xfrm rot="944543">
            <a:off x="4022321" y="33867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46327-5D42-0AA2-6072-77B272C786B9}"/>
              </a:ext>
            </a:extLst>
          </p:cNvPr>
          <p:cNvSpPr txBox="1"/>
          <p:nvPr/>
        </p:nvSpPr>
        <p:spPr>
          <a:xfrm rot="20372438">
            <a:off x="3764502" y="32401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A7626-4947-6B9F-CACF-270A15D77806}"/>
              </a:ext>
            </a:extLst>
          </p:cNvPr>
          <p:cNvSpPr txBox="1"/>
          <p:nvPr/>
        </p:nvSpPr>
        <p:spPr>
          <a:xfrm rot="19654179">
            <a:off x="3524336" y="319354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65529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01C-E79B-E069-5C2A-4E9836F5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Filament + Cores: Fourier transform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2604D1-9F37-39F1-B209-526B9A2D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474751"/>
            <a:ext cx="5801784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E788F-AF8F-12D7-C2F6-4EAB5D0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474751"/>
            <a:ext cx="5801784" cy="435133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2363129-56E2-E41D-4928-5286D9FAD012}"/>
              </a:ext>
            </a:extLst>
          </p:cNvPr>
          <p:cNvSpPr/>
          <p:nvPr/>
        </p:nvSpPr>
        <p:spPr>
          <a:xfrm rot="5400000">
            <a:off x="5750441" y="3209169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0272E-3A11-F3C8-A573-6B4014509ABA}"/>
              </a:ext>
            </a:extLst>
          </p:cNvPr>
          <p:cNvSpPr txBox="1"/>
          <p:nvPr/>
        </p:nvSpPr>
        <p:spPr>
          <a:xfrm>
            <a:off x="2749411" y="5634277"/>
            <a:ext cx="669317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W" sz="2000" dirty="0">
                <a:sym typeface="Wingdings" pitchFamily="2" charset="2"/>
              </a:rPr>
              <a:t>Loss of low spatial frequencies, gain in high spatial frequencies</a:t>
            </a:r>
          </a:p>
          <a:p>
            <a:pPr>
              <a:lnSpc>
                <a:spcPct val="150000"/>
              </a:lnSpc>
            </a:pPr>
            <a:r>
              <a:rPr lang="en-TW" sz="2000" dirty="0">
                <a:sym typeface="Wingdings" pitchFamily="2" charset="2"/>
              </a:rPr>
              <a:t>How much of it is from extraneous features?</a:t>
            </a:r>
            <a:endParaRPr lang="en-TW" sz="2000" dirty="0"/>
          </a:p>
        </p:txBody>
      </p:sp>
    </p:spTree>
    <p:extLst>
      <p:ext uri="{BB962C8B-B14F-4D97-AF65-F5344CB8AC3E}">
        <p14:creationId xmlns:p14="http://schemas.microsoft.com/office/powerpoint/2010/main" val="35537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93ED5C-A578-9B04-7BC1-7F271245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4992" y="724824"/>
            <a:ext cx="4658808" cy="349410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F64BB2D-EA0D-4C6A-764F-A10217AD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986" y="724824"/>
            <a:ext cx="4658808" cy="3494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835E3-310E-69F0-13C3-5DFA374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“Edge cleaning”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F54F8-F991-5659-72CB-1D2084E9F75E}"/>
              </a:ext>
            </a:extLst>
          </p:cNvPr>
          <p:cNvSpPr txBox="1"/>
          <p:nvPr/>
        </p:nvSpPr>
        <p:spPr>
          <a:xfrm>
            <a:off x="5711061" y="2056378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800" dirty="0"/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2512C3-52F3-63AA-6378-312EDF864242}"/>
              </a:ext>
            </a:extLst>
          </p:cNvPr>
          <p:cNvSpPr/>
          <p:nvPr/>
        </p:nvSpPr>
        <p:spPr>
          <a:xfrm rot="5400000">
            <a:off x="2606149" y="3722651"/>
            <a:ext cx="168729" cy="82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5799E-16E9-7448-937A-AC6A11EAE0EF}"/>
              </a:ext>
            </a:extLst>
          </p:cNvPr>
          <p:cNvSpPr/>
          <p:nvPr/>
        </p:nvSpPr>
        <p:spPr>
          <a:xfrm>
            <a:off x="929749" y="2056378"/>
            <a:ext cx="168729" cy="82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341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93ED5C-A578-9B04-7BC1-7F271245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4992" y="724824"/>
            <a:ext cx="4658808" cy="349410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F64BB2D-EA0D-4C6A-764F-A10217AD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986" y="724824"/>
            <a:ext cx="4658808" cy="3494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835E3-310E-69F0-13C3-5DFA374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“Edge cleaning”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8B0B8-6671-1BAE-8C80-1AC507840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66596" y="3234300"/>
            <a:ext cx="4658808" cy="34941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B8D61A-9233-2CB5-57DC-787586A1B583}"/>
              </a:ext>
            </a:extLst>
          </p:cNvPr>
          <p:cNvSpPr txBox="1"/>
          <p:nvPr/>
        </p:nvSpPr>
        <p:spPr>
          <a:xfrm>
            <a:off x="5711061" y="2056378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8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C58A-EFAA-300C-8398-94B5112C9F8F}"/>
              </a:ext>
            </a:extLst>
          </p:cNvPr>
          <p:cNvSpPr txBox="1"/>
          <p:nvPr/>
        </p:nvSpPr>
        <p:spPr>
          <a:xfrm>
            <a:off x="3121868" y="438118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7200" dirty="0"/>
              <a:t>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FC7B6-4109-EDDA-C4BA-3234447D0D17}"/>
              </a:ext>
            </a:extLst>
          </p:cNvPr>
          <p:cNvSpPr/>
          <p:nvPr/>
        </p:nvSpPr>
        <p:spPr>
          <a:xfrm>
            <a:off x="929749" y="2056378"/>
            <a:ext cx="168729" cy="82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75760-9F2A-A489-AA78-6D7DE4DDDE84}"/>
              </a:ext>
            </a:extLst>
          </p:cNvPr>
          <p:cNvSpPr/>
          <p:nvPr/>
        </p:nvSpPr>
        <p:spPr>
          <a:xfrm rot="5400000">
            <a:off x="2606149" y="3722651"/>
            <a:ext cx="168729" cy="82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266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01C-E79B-E069-5C2A-4E9836F5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52" y="368746"/>
            <a:ext cx="10687493" cy="719396"/>
          </a:xfrm>
        </p:spPr>
        <p:txBody>
          <a:bodyPr>
            <a:normAutofit fontScale="90000"/>
          </a:bodyPr>
          <a:lstStyle/>
          <a:p>
            <a:pPr algn="ctr"/>
            <a:r>
              <a:rPr lang="en-TW" dirty="0"/>
              <a:t>Filament + Cores: Fourier transform (edge-cleaned)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2604D1-9F37-39F1-B209-526B9A2D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474751"/>
            <a:ext cx="5801784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E788F-AF8F-12D7-C2F6-4EAB5D0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474751"/>
            <a:ext cx="5801784" cy="435133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2363129-56E2-E41D-4928-5286D9FAD012}"/>
              </a:ext>
            </a:extLst>
          </p:cNvPr>
          <p:cNvSpPr/>
          <p:nvPr/>
        </p:nvSpPr>
        <p:spPr>
          <a:xfrm rot="5400000">
            <a:off x="5750441" y="3209169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5341-9BFD-8FDE-3738-A828D8048C35}"/>
              </a:ext>
            </a:extLst>
          </p:cNvPr>
          <p:cNvSpPr txBox="1"/>
          <p:nvPr/>
        </p:nvSpPr>
        <p:spPr>
          <a:xfrm>
            <a:off x="2749411" y="5634277"/>
            <a:ext cx="669317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W" sz="2000" dirty="0">
                <a:sym typeface="Wingdings" pitchFamily="2" charset="2"/>
              </a:rPr>
              <a:t>Loss of low spatial frequencies, gain in high spatial frequencies</a:t>
            </a:r>
          </a:p>
          <a:p>
            <a:pPr>
              <a:lnSpc>
                <a:spcPct val="150000"/>
              </a:lnSpc>
            </a:pPr>
            <a:r>
              <a:rPr lang="en-TW" sz="2000" dirty="0">
                <a:sym typeface="Wingdings" pitchFamily="2" charset="2"/>
              </a:rPr>
              <a:t>How much of it is from extraneous features?</a:t>
            </a:r>
            <a:endParaRPr lang="en-TW" sz="2000" dirty="0"/>
          </a:p>
        </p:txBody>
      </p:sp>
    </p:spTree>
    <p:extLst>
      <p:ext uri="{BB962C8B-B14F-4D97-AF65-F5344CB8AC3E}">
        <p14:creationId xmlns:p14="http://schemas.microsoft.com/office/powerpoint/2010/main" val="418803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EAF-19D8-1F4C-9BFE-AE4E4E21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en-TW" dirty="0"/>
              <a:t>Filament + cores: Fourier transform (1 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4ECA0-CDC9-B7CA-7D44-FA7177579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7246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084CE2-C0A4-AD5F-2335-1586C6E8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216" y="1547246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04522-8B15-185B-CABE-947673D6706F}"/>
              </a:ext>
            </a:extLst>
          </p:cNvPr>
          <p:cNvSpPr txBox="1"/>
          <p:nvPr/>
        </p:nvSpPr>
        <p:spPr>
          <a:xfrm>
            <a:off x="2460227" y="1547246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Sum on X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C7FA0-A5EF-EE24-52AF-54236E4F9409}"/>
              </a:ext>
            </a:extLst>
          </p:cNvPr>
          <p:cNvSpPr txBox="1"/>
          <p:nvPr/>
        </p:nvSpPr>
        <p:spPr>
          <a:xfrm>
            <a:off x="8270025" y="1592954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Sum on Y axis</a:t>
            </a:r>
          </a:p>
        </p:txBody>
      </p:sp>
    </p:spTree>
    <p:extLst>
      <p:ext uri="{BB962C8B-B14F-4D97-AF65-F5344CB8AC3E}">
        <p14:creationId xmlns:p14="http://schemas.microsoft.com/office/powerpoint/2010/main" val="307632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1CF3-9622-08DC-8B6E-4385A9D8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5"/>
          </a:xfrm>
        </p:spPr>
        <p:txBody>
          <a:bodyPr/>
          <a:lstStyle/>
          <a:p>
            <a:pPr algn="ctr"/>
            <a:r>
              <a:rPr lang="en-TW" dirty="0"/>
              <a:t>Filament: Fourier transform (1 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4383F-7F14-ADA7-43A5-40B5CE56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6220" y="1477926"/>
            <a:ext cx="6279560" cy="4709670"/>
          </a:xfrm>
        </p:spPr>
      </p:pic>
    </p:spTree>
    <p:extLst>
      <p:ext uri="{BB962C8B-B14F-4D97-AF65-F5344CB8AC3E}">
        <p14:creationId xmlns:p14="http://schemas.microsoft.com/office/powerpoint/2010/main" val="273888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2198-7BFE-B008-6117-73C17D36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A2E5-1968-2B31-C613-76874BB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Flux loss is significant and strongly dependent on the structure examined, as expected</a:t>
            </a:r>
          </a:p>
          <a:p>
            <a:pPr lvl="1"/>
            <a:r>
              <a:rPr lang="en-TW" dirty="0"/>
              <a:t>Filament + cores: significant flux loss even in compact region </a:t>
            </a:r>
          </a:p>
          <a:p>
            <a:pPr lvl="2"/>
            <a:r>
              <a:rPr lang="en-TW" dirty="0"/>
              <a:t>How significant / worrying is this?</a:t>
            </a:r>
          </a:p>
          <a:p>
            <a:pPr lvl="2"/>
            <a:r>
              <a:rPr lang="en-TW" dirty="0"/>
              <a:t>Effect of extended flux?</a:t>
            </a:r>
          </a:p>
          <a:p>
            <a:r>
              <a:rPr lang="en-TW" dirty="0"/>
              <a:t>Fourier transform of unfiltered vs. filtered maps:</a:t>
            </a:r>
          </a:p>
          <a:p>
            <a:pPr lvl="1"/>
            <a:r>
              <a:rPr lang="en-TW" dirty="0"/>
              <a:t>Not simple loss of small spatial frequencies, but “spread” of power spectrum</a:t>
            </a:r>
          </a:p>
          <a:p>
            <a:pPr lvl="2"/>
            <a:r>
              <a:rPr lang="en-TW" dirty="0"/>
              <a:t>Noise? Prelimiary interpetation suggest it’s something more</a:t>
            </a:r>
          </a:p>
          <a:p>
            <a:pPr lvl="1"/>
            <a:r>
              <a:rPr lang="en-TW" dirty="0"/>
              <a:t>Important to take contamination from “empty” field into account!</a:t>
            </a:r>
          </a:p>
          <a:p>
            <a:pPr lvl="2"/>
            <a:r>
              <a:rPr lang="en-TW" dirty="0"/>
              <a:t>Significance may depend on scaling factor used</a:t>
            </a:r>
          </a:p>
        </p:txBody>
      </p:sp>
    </p:spTree>
    <p:extLst>
      <p:ext uri="{BB962C8B-B14F-4D97-AF65-F5344CB8AC3E}">
        <p14:creationId xmlns:p14="http://schemas.microsoft.com/office/powerpoint/2010/main" val="104897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FEBB-1BC1-403F-4A11-0D984CF9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W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5F9E-E11A-7058-926B-64C28B86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43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1E8-215A-5643-9656-877B117E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F678-1C8E-9B4D-AA0A-6FF0351D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6672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W" sz="2400" dirty="0"/>
              <a:t>How can we quantify the effect of large-scale filtering in the POL-2 pipeline?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TW" sz="2400" dirty="0"/>
              <a:t>i.e. “Where and how much does flux loss in POL-2 affect the BISTRO/HAWC+ comparison?”</a:t>
            </a:r>
          </a:p>
          <a:p>
            <a:pPr marL="82800" indent="0">
              <a:spcAft>
                <a:spcPts val="600"/>
              </a:spcAft>
              <a:buNone/>
            </a:pPr>
            <a:r>
              <a:rPr lang="en-TW" sz="2000" dirty="0"/>
              <a:t>Filter HAWC+ maps using POL-2 pipeline to see where flux is lost on those maps</a:t>
            </a:r>
          </a:p>
          <a:p>
            <a:pPr marL="425700" indent="-342900"/>
            <a:r>
              <a:rPr lang="en-TW" sz="2000" dirty="0"/>
              <a:t>Add (downscaled) HAWC+ map to POL-2</a:t>
            </a:r>
          </a:p>
          <a:p>
            <a:pPr marL="425700" indent="-342900"/>
            <a:r>
              <a:rPr lang="en-TW" sz="2000" dirty="0"/>
              <a:t>Process that through the pipeline</a:t>
            </a:r>
          </a:p>
          <a:p>
            <a:pPr marL="425700" indent="-342900">
              <a:spcAft>
                <a:spcPts val="1200"/>
              </a:spcAft>
            </a:pPr>
            <a:r>
              <a:rPr lang="en-TW" sz="2000" dirty="0"/>
              <a:t>Separate the two maps again</a:t>
            </a:r>
          </a:p>
          <a:p>
            <a:pPr marL="82800" indent="0">
              <a:buNone/>
            </a:pPr>
            <a:r>
              <a:rPr lang="en-TW" sz="2400" dirty="0"/>
              <a:t>Testing process on synthetic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58467-9E32-1A4E-BA15-57871E74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13" y="1690688"/>
            <a:ext cx="3871787" cy="459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81160-976E-FE44-A1B4-02A9DC023E91}"/>
              </a:ext>
            </a:extLst>
          </p:cNvPr>
          <p:cNvSpPr txBox="1"/>
          <p:nvPr/>
        </p:nvSpPr>
        <p:spPr>
          <a:xfrm>
            <a:off x="8637070" y="6338986"/>
            <a:ext cx="15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1400" dirty="0"/>
              <a:t>Chapin et al.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C7D8-96DE-3E4F-A7BB-7D4F2F8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954-CF07-474C-9B1F-3281EEC85B4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389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B0A0B63-A6FB-92C8-1950-AF9D3A93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8838" y="1559808"/>
            <a:ext cx="4597500" cy="34481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7C25A-487B-BD85-3386-C8939C88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397" y="1559808"/>
            <a:ext cx="4413205" cy="330990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048AC3-1AC6-9194-4EB6-94275458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559809"/>
            <a:ext cx="4413204" cy="330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3DF22-4A42-1421-2BC8-405E0B82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Synthetic maps (logscale)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1D768-5FFB-A42F-C27A-BAA6D1E3708C}"/>
              </a:ext>
            </a:extLst>
          </p:cNvPr>
          <p:cNvSpPr txBox="1"/>
          <p:nvPr/>
        </p:nvSpPr>
        <p:spPr>
          <a:xfrm>
            <a:off x="1569087" y="1328976"/>
            <a:ext cx="127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Filament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65614-D00B-996D-88BA-17436E87D581}"/>
              </a:ext>
            </a:extLst>
          </p:cNvPr>
          <p:cNvSpPr txBox="1"/>
          <p:nvPr/>
        </p:nvSpPr>
        <p:spPr>
          <a:xfrm>
            <a:off x="5712336" y="1328974"/>
            <a:ext cx="76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D15E8-306F-DB8A-4910-C7238D59B15F}"/>
              </a:ext>
            </a:extLst>
          </p:cNvPr>
          <p:cNvSpPr txBox="1"/>
          <p:nvPr/>
        </p:nvSpPr>
        <p:spPr>
          <a:xfrm>
            <a:off x="8635799" y="1328974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Filament + 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19491-9050-0C56-6FEB-1B5C7F7B62FF}"/>
              </a:ext>
            </a:extLst>
          </p:cNvPr>
          <p:cNvSpPr txBox="1"/>
          <p:nvPr/>
        </p:nvSpPr>
        <p:spPr>
          <a:xfrm>
            <a:off x="1508172" y="5238766"/>
            <a:ext cx="840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Peak intensity ~ 0.1 – 1 Jy / arcsec</a:t>
            </a:r>
            <a:r>
              <a:rPr lang="en-TW" sz="2400" baseline="30000" dirty="0"/>
              <a:t>2</a:t>
            </a:r>
            <a:r>
              <a:rPr lang="en-TW" sz="2400" dirty="0"/>
              <a:t> (filament/cores at 154 μm)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I, Q, U maps (shown: 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Before/after comparison,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04791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8A3A-E74F-A62B-18F0-38A9A32E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W" dirty="0"/>
              <a:t>Polarization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D5086-BAC4-E4CC-576C-A476670E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72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0AE66-DAEE-7324-3FDE-FACD41FA7AB3}"/>
              </a:ext>
            </a:extLst>
          </p:cNvPr>
          <p:cNvSpPr txBox="1"/>
          <p:nvPr/>
        </p:nvSpPr>
        <p:spPr>
          <a:xfrm>
            <a:off x="4352349" y="6262042"/>
            <a:ext cx="303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Vectors: </a:t>
            </a:r>
            <a:r>
              <a:rPr lang="en-TW" sz="2400" dirty="0">
                <a:solidFill>
                  <a:srgbClr val="FF0000"/>
                </a:solidFill>
              </a:rPr>
              <a:t>magnetic 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6BF96-EBE4-5A87-5FA5-E69869E18FD9}"/>
              </a:ext>
            </a:extLst>
          </p:cNvPr>
          <p:cNvSpPr txBox="1"/>
          <p:nvPr/>
        </p:nvSpPr>
        <p:spPr>
          <a:xfrm>
            <a:off x="9961607" y="136524"/>
            <a:ext cx="2067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Credit: Kate Pattle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47C60B-26EF-B471-A8C6-437E6393ED6C}"/>
              </a:ext>
            </a:extLst>
          </p:cNvPr>
          <p:cNvSpPr/>
          <p:nvPr/>
        </p:nvSpPr>
        <p:spPr>
          <a:xfrm>
            <a:off x="8863584" y="3429000"/>
            <a:ext cx="512064" cy="728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077F6-8045-C684-6EB8-6B5EF50FC124}"/>
              </a:ext>
            </a:extLst>
          </p:cNvPr>
          <p:cNvCxnSpPr>
            <a:stCxn id="3" idx="5"/>
          </p:cNvCxnSpPr>
          <p:nvPr/>
        </p:nvCxnSpPr>
        <p:spPr>
          <a:xfrm>
            <a:off x="9300658" y="4050790"/>
            <a:ext cx="1074734" cy="19476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ECE82-EC0E-B9D9-9637-6F224773B0C0}"/>
              </a:ext>
            </a:extLst>
          </p:cNvPr>
          <p:cNvSpPr txBox="1"/>
          <p:nvPr/>
        </p:nvSpPr>
        <p:spPr>
          <a:xfrm>
            <a:off x="10155936" y="5996311"/>
            <a:ext cx="10005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Spurious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1D3A47-05B1-4A89-E7C3-8D4B8D42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F88-94D1-B045-B5A6-ED6C3F42F8AB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299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9F4-CAA3-3E9D-5BD4-52244605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TW" dirty="0"/>
              <a:t>Filament Fourier transform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E8B0-E4DC-544F-A6E7-AC18374FF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390216" y="1819388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933C0E-96A2-2275-A774-BEA7A5E3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1819388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09EE-3873-7BA9-7EB9-F3D47C3A72EE}"/>
              </a:ext>
            </a:extLst>
          </p:cNvPr>
          <p:cNvSpPr txBox="1"/>
          <p:nvPr/>
        </p:nvSpPr>
        <p:spPr>
          <a:xfrm>
            <a:off x="1780908" y="1496222"/>
            <a:ext cx="8630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Attempts to “filter” image by suppressing center of FFT image introduce spurious structure</a:t>
            </a:r>
          </a:p>
          <a:p>
            <a:r>
              <a:rPr lang="en-TW" dirty="0">
                <a:sym typeface="Wingdings" pitchFamily="2" charset="2"/>
              </a:rPr>
              <a:t>	 </a:t>
            </a:r>
            <a:r>
              <a:rPr lang="en-US" dirty="0">
                <a:sym typeface="Wingdings" pitchFamily="2" charset="2"/>
              </a:rPr>
              <a:t>N</a:t>
            </a:r>
            <a:r>
              <a:rPr lang="en-TW" dirty="0">
                <a:sym typeface="Wingdings" pitchFamily="2" charset="2"/>
              </a:rPr>
              <a:t>eed for higher spatial frequencies</a:t>
            </a:r>
            <a:endParaRPr lang="en-T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C74BA-4FE9-CFFC-2BD1-150D8D06B590}"/>
              </a:ext>
            </a:extLst>
          </p:cNvPr>
          <p:cNvSpPr/>
          <p:nvPr/>
        </p:nvSpPr>
        <p:spPr>
          <a:xfrm rot="5400000">
            <a:off x="2539208" y="5574849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EF41D-BC42-DD08-E7F2-1FDE2443529F}"/>
              </a:ext>
            </a:extLst>
          </p:cNvPr>
          <p:cNvSpPr/>
          <p:nvPr/>
        </p:nvSpPr>
        <p:spPr>
          <a:xfrm rot="5400000">
            <a:off x="8852923" y="5551604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307F7-136B-AB5C-6B10-D5FC2293BD52}"/>
              </a:ext>
            </a:extLst>
          </p:cNvPr>
          <p:cNvSpPr/>
          <p:nvPr/>
        </p:nvSpPr>
        <p:spPr>
          <a:xfrm>
            <a:off x="6741095" y="3523271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63604-21D4-9747-9CFB-DF2E22A640AD}"/>
              </a:ext>
            </a:extLst>
          </p:cNvPr>
          <p:cNvSpPr/>
          <p:nvPr/>
        </p:nvSpPr>
        <p:spPr>
          <a:xfrm>
            <a:off x="438267" y="3523271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1B37A01-0C2D-8D11-F232-FCB5DE3F019F}"/>
              </a:ext>
            </a:extLst>
          </p:cNvPr>
          <p:cNvSpPr/>
          <p:nvPr/>
        </p:nvSpPr>
        <p:spPr>
          <a:xfrm rot="5400000">
            <a:off x="5954285" y="3553806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87D3-95AD-8067-7C0D-F7851F7DE850}"/>
              </a:ext>
            </a:extLst>
          </p:cNvPr>
          <p:cNvSpPr txBox="1"/>
          <p:nvPr/>
        </p:nvSpPr>
        <p:spPr>
          <a:xfrm>
            <a:off x="3903604" y="6153943"/>
            <a:ext cx="438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 (“boxcar”) filtering of central FFT image</a:t>
            </a:r>
          </a:p>
        </p:txBody>
      </p:sp>
    </p:spTree>
    <p:extLst>
      <p:ext uri="{BB962C8B-B14F-4D97-AF65-F5344CB8AC3E}">
        <p14:creationId xmlns:p14="http://schemas.microsoft.com/office/powerpoint/2010/main" val="68760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9F4-CAA3-3E9D-5BD4-52244605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TW" dirty="0"/>
              <a:t>Filament Fourier transform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E8B0-E4DC-544F-A6E7-AC18374FF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16" y="1819388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933C0E-96A2-2275-A774-BEA7A5E3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" y="1819388"/>
            <a:ext cx="580178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09EE-3873-7BA9-7EB9-F3D47C3A72EE}"/>
              </a:ext>
            </a:extLst>
          </p:cNvPr>
          <p:cNvSpPr txBox="1"/>
          <p:nvPr/>
        </p:nvSpPr>
        <p:spPr>
          <a:xfrm>
            <a:off x="1780908" y="1496222"/>
            <a:ext cx="8630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Attempts to “filter” image by suppressing center of FFT image introduce spurious structure</a:t>
            </a:r>
          </a:p>
          <a:p>
            <a:r>
              <a:rPr lang="en-TW" dirty="0">
                <a:sym typeface="Wingdings" pitchFamily="2" charset="2"/>
              </a:rPr>
              <a:t>	 </a:t>
            </a:r>
            <a:r>
              <a:rPr lang="en-US" dirty="0">
                <a:sym typeface="Wingdings" pitchFamily="2" charset="2"/>
              </a:rPr>
              <a:t>N</a:t>
            </a:r>
            <a:r>
              <a:rPr lang="en-TW" dirty="0">
                <a:sym typeface="Wingdings" pitchFamily="2" charset="2"/>
              </a:rPr>
              <a:t>eed for higher spatial frequencies</a:t>
            </a:r>
            <a:endParaRPr lang="en-T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C74BA-4FE9-CFFC-2BD1-150D8D06B590}"/>
              </a:ext>
            </a:extLst>
          </p:cNvPr>
          <p:cNvSpPr/>
          <p:nvPr/>
        </p:nvSpPr>
        <p:spPr>
          <a:xfrm rot="5400000">
            <a:off x="2539208" y="5574849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EF41D-BC42-DD08-E7F2-1FDE2443529F}"/>
              </a:ext>
            </a:extLst>
          </p:cNvPr>
          <p:cNvSpPr/>
          <p:nvPr/>
        </p:nvSpPr>
        <p:spPr>
          <a:xfrm rot="5400000">
            <a:off x="8852923" y="5551604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307F7-136B-AB5C-6B10-D5FC2293BD52}"/>
              </a:ext>
            </a:extLst>
          </p:cNvPr>
          <p:cNvSpPr/>
          <p:nvPr/>
        </p:nvSpPr>
        <p:spPr>
          <a:xfrm>
            <a:off x="6741095" y="3523271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63604-21D4-9747-9CFB-DF2E22A640AD}"/>
              </a:ext>
            </a:extLst>
          </p:cNvPr>
          <p:cNvSpPr/>
          <p:nvPr/>
        </p:nvSpPr>
        <p:spPr>
          <a:xfrm>
            <a:off x="438267" y="3523271"/>
            <a:ext cx="248182" cy="94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3FD9799-CBD9-4F20-054A-024F64B9FA12}"/>
              </a:ext>
            </a:extLst>
          </p:cNvPr>
          <p:cNvSpPr/>
          <p:nvPr/>
        </p:nvSpPr>
        <p:spPr>
          <a:xfrm rot="5400000">
            <a:off x="5954285" y="3553806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9A8BD-061E-033A-2967-F02C4D3B1F28}"/>
              </a:ext>
            </a:extLst>
          </p:cNvPr>
          <p:cNvSpPr txBox="1"/>
          <p:nvPr/>
        </p:nvSpPr>
        <p:spPr>
          <a:xfrm>
            <a:off x="3753883" y="6170726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Smooth (Gaussian) filtering of central FFT image</a:t>
            </a:r>
          </a:p>
        </p:txBody>
      </p:sp>
    </p:spTree>
    <p:extLst>
      <p:ext uri="{BB962C8B-B14F-4D97-AF65-F5344CB8AC3E}">
        <p14:creationId xmlns:p14="http://schemas.microsoft.com/office/powerpoint/2010/main" val="26082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B0A0B63-A6FB-92C8-1950-AF9D3A93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8838" y="1559808"/>
            <a:ext cx="4597500" cy="34481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7C25A-487B-BD85-3386-C8939C88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89397" y="1559808"/>
            <a:ext cx="4413205" cy="330990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048AC3-1AC6-9194-4EB6-94275458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559809"/>
            <a:ext cx="4413204" cy="330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3DF22-4A42-1421-2BC8-405E0B82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Synthetic maps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1D768-5FFB-A42F-C27A-BAA6D1E3708C}"/>
              </a:ext>
            </a:extLst>
          </p:cNvPr>
          <p:cNvSpPr txBox="1"/>
          <p:nvPr/>
        </p:nvSpPr>
        <p:spPr>
          <a:xfrm>
            <a:off x="1569087" y="1328976"/>
            <a:ext cx="127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Filament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65614-D00B-996D-88BA-17436E87D581}"/>
              </a:ext>
            </a:extLst>
          </p:cNvPr>
          <p:cNvSpPr txBox="1"/>
          <p:nvPr/>
        </p:nvSpPr>
        <p:spPr>
          <a:xfrm>
            <a:off x="5712336" y="1328974"/>
            <a:ext cx="76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D15E8-306F-DB8A-4910-C7238D59B15F}"/>
              </a:ext>
            </a:extLst>
          </p:cNvPr>
          <p:cNvSpPr txBox="1"/>
          <p:nvPr/>
        </p:nvSpPr>
        <p:spPr>
          <a:xfrm>
            <a:off x="8635799" y="1328974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Filament + 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19491-9050-0C56-6FEB-1B5C7F7B62FF}"/>
              </a:ext>
            </a:extLst>
          </p:cNvPr>
          <p:cNvSpPr txBox="1"/>
          <p:nvPr/>
        </p:nvSpPr>
        <p:spPr>
          <a:xfrm>
            <a:off x="1508172" y="5238766"/>
            <a:ext cx="840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Peak intensity ~ 0.1 – 1 Jy / arcsec</a:t>
            </a:r>
            <a:r>
              <a:rPr lang="en-TW" sz="2400" baseline="30000" dirty="0"/>
              <a:t>2</a:t>
            </a:r>
            <a:r>
              <a:rPr lang="en-TW" sz="2400" dirty="0"/>
              <a:t> (filament/cores at 154 μm)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I, Q, U maps (shown: 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Before/after comparison,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2156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9DA25-EAF1-B14D-BBAE-BE8606C2B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72821" y="1029063"/>
            <a:ext cx="3765698" cy="2824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3216C-505C-478F-2FB5-0D5C2EFB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49" y="1029063"/>
            <a:ext cx="3765699" cy="2824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EC659-24D9-0D6A-1E21-CF772FD5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22" y="4033726"/>
            <a:ext cx="3765698" cy="2824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44887-C303-DFA4-6C7E-5B4706CC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58850" y="4031358"/>
            <a:ext cx="3765698" cy="2824273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66B2D335-B2C0-6162-B9D4-3BAF141CD21B}"/>
              </a:ext>
            </a:extLst>
          </p:cNvPr>
          <p:cNvSpPr/>
          <p:nvPr/>
        </p:nvSpPr>
        <p:spPr>
          <a:xfrm rot="5400000">
            <a:off x="5103125" y="1999948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D053D-8B24-2BC5-AC80-CFC1E4684F5E}"/>
              </a:ext>
            </a:extLst>
          </p:cNvPr>
          <p:cNvSpPr txBox="1"/>
          <p:nvPr/>
        </p:nvSpPr>
        <p:spPr>
          <a:xfrm>
            <a:off x="1633268" y="929458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Original </a:t>
            </a:r>
            <a:r>
              <a:rPr lang="en-TW" sz="1400" dirty="0"/>
              <a:t>(~ 270 x 270 pixels)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D801B-EC60-B434-08B1-C12AB5773C41}"/>
              </a:ext>
            </a:extLst>
          </p:cNvPr>
          <p:cNvSpPr txBox="1"/>
          <p:nvPr/>
        </p:nvSpPr>
        <p:spPr>
          <a:xfrm>
            <a:off x="6787625" y="929458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Cropped </a:t>
            </a:r>
            <a:r>
              <a:rPr lang="en-TW" sz="1400" dirty="0"/>
              <a:t>(131 x 131)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DABB8-B0CB-E749-D3A2-01FE4B5DF17E}"/>
              </a:ext>
            </a:extLst>
          </p:cNvPr>
          <p:cNvSpPr txBox="1"/>
          <p:nvPr/>
        </p:nvSpPr>
        <p:spPr>
          <a:xfrm>
            <a:off x="2563042" y="38466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4A8D0-A43D-FB02-558F-7B09C5613DCF}"/>
              </a:ext>
            </a:extLst>
          </p:cNvPr>
          <p:cNvSpPr txBox="1"/>
          <p:nvPr/>
        </p:nvSpPr>
        <p:spPr>
          <a:xfrm>
            <a:off x="9824548" y="2118033"/>
            <a:ext cx="224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(to avoid issues with irregular map edge)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574E0-7991-969D-4AE2-3E42BB852DA3}"/>
              </a:ext>
            </a:extLst>
          </p:cNvPr>
          <p:cNvSpPr txBox="1"/>
          <p:nvPr/>
        </p:nvSpPr>
        <p:spPr>
          <a:xfrm>
            <a:off x="7409335" y="384669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Shift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81ED37-F9A2-D905-553C-1CC14131D90B}"/>
              </a:ext>
            </a:extLst>
          </p:cNvPr>
          <p:cNvSpPr/>
          <p:nvPr/>
        </p:nvSpPr>
        <p:spPr>
          <a:xfrm rot="5400000">
            <a:off x="5103126" y="5002243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B52CC-64E1-550D-C21A-508DE012A1A6}"/>
              </a:ext>
            </a:extLst>
          </p:cNvPr>
          <p:cNvSpPr txBox="1"/>
          <p:nvPr/>
        </p:nvSpPr>
        <p:spPr>
          <a:xfrm>
            <a:off x="9630330" y="4961302"/>
            <a:ext cx="243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Low spatial frequencies are now at the center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584A8172-D215-B613-6969-997BED6CB611}"/>
              </a:ext>
            </a:extLst>
          </p:cNvPr>
          <p:cNvSpPr/>
          <p:nvPr/>
        </p:nvSpPr>
        <p:spPr>
          <a:xfrm rot="5400000">
            <a:off x="301217" y="5002244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CD982C4-5CEA-9940-5C57-8C75AFC8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Fourier transform: procedure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065F5-D4E6-068B-650D-C063D1A532A1}"/>
              </a:ext>
            </a:extLst>
          </p:cNvPr>
          <p:cNvSpPr/>
          <p:nvPr/>
        </p:nvSpPr>
        <p:spPr>
          <a:xfrm>
            <a:off x="6291942" y="2118033"/>
            <a:ext cx="206829" cy="7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D2E3A-EC22-C5FF-E6AA-0B4C0B8435D7}"/>
              </a:ext>
            </a:extLst>
          </p:cNvPr>
          <p:cNvSpPr/>
          <p:nvPr/>
        </p:nvSpPr>
        <p:spPr>
          <a:xfrm>
            <a:off x="7465296" y="3671659"/>
            <a:ext cx="556707" cy="18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9621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DD9-AA48-9DCB-71EC-FBECA494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pPr algn="ctr"/>
            <a:r>
              <a:rPr lang="en-TW" dirty="0"/>
              <a:t>F</a:t>
            </a:r>
            <a:r>
              <a:rPr lang="en-US" dirty="0" err="1"/>
              <a:t>i</a:t>
            </a:r>
            <a:r>
              <a:rPr lang="en-TW" dirty="0"/>
              <a:t>lament: filtering (logscale)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6BE36-021F-1EE5-B9E6-7F38645C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74751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49A30B6-370E-D268-7817-3A774127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474751"/>
            <a:ext cx="5801784" cy="4351338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8C7D05D-1FE8-17EA-BD88-830C1774A2E4}"/>
              </a:ext>
            </a:extLst>
          </p:cNvPr>
          <p:cNvSpPr/>
          <p:nvPr/>
        </p:nvSpPr>
        <p:spPr>
          <a:xfrm rot="5400000">
            <a:off x="5750441" y="3209169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638A9-BD20-580B-015D-CEFFA0205DA7}"/>
              </a:ext>
            </a:extLst>
          </p:cNvPr>
          <p:cNvSpPr/>
          <p:nvPr/>
        </p:nvSpPr>
        <p:spPr>
          <a:xfrm>
            <a:off x="8466782" y="5617030"/>
            <a:ext cx="1047332" cy="209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A41AC-CA6A-071F-E16D-C449AA0685A0}"/>
              </a:ext>
            </a:extLst>
          </p:cNvPr>
          <p:cNvSpPr/>
          <p:nvPr/>
        </p:nvSpPr>
        <p:spPr>
          <a:xfrm>
            <a:off x="2076867" y="5608375"/>
            <a:ext cx="1047332" cy="209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CDAEF-B55E-36AA-0A3F-4494C8712900}"/>
              </a:ext>
            </a:extLst>
          </p:cNvPr>
          <p:cNvSpPr/>
          <p:nvPr/>
        </p:nvSpPr>
        <p:spPr>
          <a:xfrm>
            <a:off x="359229" y="3156857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7798E-0514-A90E-E2AC-26668C7251BB}"/>
              </a:ext>
            </a:extLst>
          </p:cNvPr>
          <p:cNvSpPr/>
          <p:nvPr/>
        </p:nvSpPr>
        <p:spPr>
          <a:xfrm>
            <a:off x="6749143" y="3126329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85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1317-5213-6640-5759-E9EA48DE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F</a:t>
            </a:r>
            <a:r>
              <a:rPr lang="en-US" dirty="0" err="1"/>
              <a:t>i</a:t>
            </a:r>
            <a:r>
              <a:rPr lang="en-TW" dirty="0"/>
              <a:t>lament: filtering (ratio)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D2B65-AFA9-EA0A-06FA-ED435521C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20" y="1198415"/>
            <a:ext cx="6789921" cy="50924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FAEA0-58F1-05BB-388C-4C37F6BE75E6}"/>
              </a:ext>
            </a:extLst>
          </p:cNvPr>
          <p:cNvSpPr txBox="1"/>
          <p:nvPr/>
        </p:nvSpPr>
        <p:spPr>
          <a:xfrm>
            <a:off x="7842913" y="170121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Flux loss &gt; 90 %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2ED0-DE4F-ED4D-EB90-A0A9A8BEE093}"/>
              </a:ext>
            </a:extLst>
          </p:cNvPr>
          <p:cNvSpPr txBox="1"/>
          <p:nvPr/>
        </p:nvSpPr>
        <p:spPr>
          <a:xfrm>
            <a:off x="7236858" y="3996033"/>
            <a:ext cx="47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Features: emission in “empty” map?</a:t>
            </a:r>
            <a:r>
              <a:rPr lang="en-TW" sz="2400" dirty="0">
                <a:sym typeface="Wingdings" pitchFamily="2" charset="2"/>
              </a:rPr>
              <a:t> </a:t>
            </a:r>
            <a:endParaRPr lang="en-TW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0A1C4-EECD-3CD7-A5AB-EF55886E7DFD}"/>
              </a:ext>
            </a:extLst>
          </p:cNvPr>
          <p:cNvCxnSpPr>
            <a:cxnSpLocks/>
          </p:cNvCxnSpPr>
          <p:nvPr/>
        </p:nvCxnSpPr>
        <p:spPr>
          <a:xfrm>
            <a:off x="5624623" y="4104167"/>
            <a:ext cx="1495276" cy="1226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4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01C-E79B-E069-5C2A-4E9836F5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en-TW" dirty="0"/>
              <a:t>Filament: Fourier transform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2604D1-9F37-39F1-B209-526B9A2D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474751"/>
            <a:ext cx="5801784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E788F-AF8F-12D7-C2F6-4EAB5D0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474751"/>
            <a:ext cx="5801784" cy="435133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2363129-56E2-E41D-4928-5286D9FAD012}"/>
              </a:ext>
            </a:extLst>
          </p:cNvPr>
          <p:cNvSpPr/>
          <p:nvPr/>
        </p:nvSpPr>
        <p:spPr>
          <a:xfrm rot="5400000">
            <a:off x="5750441" y="3209169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0272E-3A11-F3C8-A573-6B4014509ABA}"/>
              </a:ext>
            </a:extLst>
          </p:cNvPr>
          <p:cNvSpPr txBox="1"/>
          <p:nvPr/>
        </p:nvSpPr>
        <p:spPr>
          <a:xfrm>
            <a:off x="2749409" y="5634277"/>
            <a:ext cx="669317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W" sz="2000" dirty="0"/>
              <a:t>Vertical structure in real space </a:t>
            </a:r>
            <a:r>
              <a:rPr lang="en-TW" sz="2000" dirty="0">
                <a:sym typeface="Wingdings" pitchFamily="2" charset="2"/>
              </a:rPr>
              <a:t> horizontal structure in FFT</a:t>
            </a:r>
          </a:p>
          <a:p>
            <a:pPr>
              <a:lnSpc>
                <a:spcPct val="150000"/>
              </a:lnSpc>
            </a:pPr>
            <a:r>
              <a:rPr lang="en-TW" sz="2000" dirty="0">
                <a:sym typeface="Wingdings" pitchFamily="2" charset="2"/>
              </a:rPr>
              <a:t>Loss of low spatial frequencies, gain in high spatial frequencies</a:t>
            </a:r>
            <a:endParaRPr lang="en-TW" sz="2000" dirty="0"/>
          </a:p>
        </p:txBody>
      </p:sp>
    </p:spTree>
    <p:extLst>
      <p:ext uri="{BB962C8B-B14F-4D97-AF65-F5344CB8AC3E}">
        <p14:creationId xmlns:p14="http://schemas.microsoft.com/office/powerpoint/2010/main" val="62872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1CF3-9622-08DC-8B6E-4385A9D8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5"/>
          </a:xfrm>
        </p:spPr>
        <p:txBody>
          <a:bodyPr/>
          <a:lstStyle/>
          <a:p>
            <a:pPr algn="ctr"/>
            <a:r>
              <a:rPr lang="en-TW" dirty="0"/>
              <a:t>Filament: Fourier transform (1 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4383F-7F14-ADA7-43A5-40B5CE56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20" y="1477926"/>
            <a:ext cx="6279560" cy="4709670"/>
          </a:xfrm>
        </p:spPr>
      </p:pic>
    </p:spTree>
    <p:extLst>
      <p:ext uri="{BB962C8B-B14F-4D97-AF65-F5344CB8AC3E}">
        <p14:creationId xmlns:p14="http://schemas.microsoft.com/office/powerpoint/2010/main" val="34156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DD9-AA48-9DCB-71EC-FBECA494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pPr algn="ctr"/>
            <a:r>
              <a:rPr lang="en-TW" dirty="0"/>
              <a:t>F</a:t>
            </a:r>
            <a:r>
              <a:rPr lang="en-US" dirty="0" err="1"/>
              <a:t>i</a:t>
            </a:r>
            <a:r>
              <a:rPr lang="en-TW" dirty="0"/>
              <a:t>lament + Cores: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6BE36-021F-1EE5-B9E6-7F38645C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474751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49A30B6-370E-D268-7817-3A774127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216" y="1474751"/>
            <a:ext cx="5801784" cy="4351338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8C7D05D-1FE8-17EA-BD88-830C1774A2E4}"/>
              </a:ext>
            </a:extLst>
          </p:cNvPr>
          <p:cNvSpPr/>
          <p:nvPr/>
        </p:nvSpPr>
        <p:spPr>
          <a:xfrm rot="5400000">
            <a:off x="5750441" y="3209169"/>
            <a:ext cx="691116" cy="8825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40190-8AA8-ACE1-98D5-85046E32E9A8}"/>
              </a:ext>
            </a:extLst>
          </p:cNvPr>
          <p:cNvSpPr/>
          <p:nvPr/>
        </p:nvSpPr>
        <p:spPr>
          <a:xfrm>
            <a:off x="6749143" y="3126329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A961C7-1D52-B725-D49E-B94C70E1FDDE}"/>
              </a:ext>
            </a:extLst>
          </p:cNvPr>
          <p:cNvSpPr/>
          <p:nvPr/>
        </p:nvSpPr>
        <p:spPr>
          <a:xfrm>
            <a:off x="358847" y="3126329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7F8EF-4BBB-0ACA-DACC-B0377181EA12}"/>
              </a:ext>
            </a:extLst>
          </p:cNvPr>
          <p:cNvSpPr/>
          <p:nvPr/>
        </p:nvSpPr>
        <p:spPr>
          <a:xfrm rot="5400000">
            <a:off x="2438018" y="5155041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BEA326-3973-D60F-B2A2-0C1E42630097}"/>
              </a:ext>
            </a:extLst>
          </p:cNvPr>
          <p:cNvSpPr/>
          <p:nvPr/>
        </p:nvSpPr>
        <p:spPr>
          <a:xfrm rot="5400000">
            <a:off x="8935979" y="5155041"/>
            <a:ext cx="293914" cy="104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6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659</Words>
  <Application>Microsoft Macintosh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Loss of large scales in SCUBA-2/POL-2: tests on synthetic maps and Fourier transforms</vt:lpstr>
      <vt:lpstr>Driving question</vt:lpstr>
      <vt:lpstr>Synthetic maps</vt:lpstr>
      <vt:lpstr>Fourier transform: procedure</vt:lpstr>
      <vt:lpstr>Filament: filtering (logscale)</vt:lpstr>
      <vt:lpstr>Filament: filtering (ratio)</vt:lpstr>
      <vt:lpstr>Filament: Fourier transform</vt:lpstr>
      <vt:lpstr>Filament: Fourier transform (1 D)</vt:lpstr>
      <vt:lpstr>Filament + Cores: filtering</vt:lpstr>
      <vt:lpstr>Filament + Cores: filtering (ratio)</vt:lpstr>
      <vt:lpstr>Can we expect to always lose so much flux?</vt:lpstr>
      <vt:lpstr>Filament + Cores: Fourier transform</vt:lpstr>
      <vt:lpstr>“Edge cleaning”</vt:lpstr>
      <vt:lpstr>“Edge cleaning”</vt:lpstr>
      <vt:lpstr>Filament + Cores: Fourier transform (edge-cleaned)</vt:lpstr>
      <vt:lpstr>Filament + cores: Fourier transform (1 D)</vt:lpstr>
      <vt:lpstr>Filament: Fourier transform (1 D)</vt:lpstr>
      <vt:lpstr>Conclusions and future directions</vt:lpstr>
      <vt:lpstr>Additional slides</vt:lpstr>
      <vt:lpstr>Synthetic maps (logscale)</vt:lpstr>
      <vt:lpstr>Polarization</vt:lpstr>
      <vt:lpstr>Filament Fourier transform (cont.)</vt:lpstr>
      <vt:lpstr>Filament Fourier transform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lfanciullo@asiaa.sinica.edu.tw</dc:creator>
  <cp:lastModifiedBy>lfanciullo@asiaa.sinica.edu.tw</cp:lastModifiedBy>
  <cp:revision>31</cp:revision>
  <dcterms:created xsi:type="dcterms:W3CDTF">2023-10-26T09:15:11Z</dcterms:created>
  <dcterms:modified xsi:type="dcterms:W3CDTF">2023-10-26T12:32:35Z</dcterms:modified>
</cp:coreProperties>
</file>