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84" r:id="rId3"/>
    <p:sldId id="259" r:id="rId4"/>
    <p:sldId id="261" r:id="rId5"/>
    <p:sldId id="292" r:id="rId6"/>
    <p:sldId id="293" r:id="rId7"/>
    <p:sldId id="288" r:id="rId8"/>
    <p:sldId id="290" r:id="rId9"/>
    <p:sldId id="291" r:id="rId10"/>
    <p:sldId id="294" r:id="rId11"/>
    <p:sldId id="296" r:id="rId12"/>
    <p:sldId id="297" r:id="rId13"/>
    <p:sldId id="298" r:id="rId14"/>
    <p:sldId id="299" r:id="rId15"/>
    <p:sldId id="303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308" r:id="rId24"/>
    <p:sldId id="310" r:id="rId25"/>
    <p:sldId id="309" r:id="rId26"/>
    <p:sldId id="311" r:id="rId27"/>
    <p:sldId id="313" r:id="rId28"/>
    <p:sldId id="312" r:id="rId29"/>
    <p:sldId id="279" r:id="rId30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2"/>
      <p:bold r:id="rId33"/>
      <p:italic r:id="rId34"/>
      <p:boldItalic r:id="rId35"/>
    </p:embeddedFon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Aparajita" panose="020B0604020202020204" pitchFamily="34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1313"/>
    <a:srgbClr val="FFFFFF"/>
    <a:srgbClr val="640000"/>
    <a:srgbClr val="E80A0A"/>
    <a:srgbClr val="0A13BE"/>
    <a:srgbClr val="070CCB"/>
    <a:srgbClr val="1E0DF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602E2BE-8D96-4AF7-8CFA-B35D35A4378A}">
  <a:tblStyle styleId="{4602E2BE-8D96-4AF7-8CFA-B35D35A4378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>
      <p:cViewPr varScale="1">
        <p:scale>
          <a:sx n="106" d="100"/>
          <a:sy n="106" d="100"/>
        </p:scale>
        <p:origin x="-883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8623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64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0A13BE"/>
          </a:solidFill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  <a:solidFill>
            <a:srgbClr val="E80A0A"/>
          </a:solidFill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467544" y="1090750"/>
            <a:ext cx="5586156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 baseline="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64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0A13B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0A13B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E80A0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E80A0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" sz="1400" b="1" i="0" u="none" strike="noStrike" cap="none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152711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64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6" cy="1327314"/>
              <a:chOff x="-2168137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2" cy="1699500"/>
              </a:xfrm>
              <a:prstGeom prst="rect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6" y="330075"/>
                <a:ext cx="1699500" cy="1699500"/>
              </a:xfrm>
              <a:prstGeom prst="rtTriangle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E80A0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E80A0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b="1">
                <a:latin typeface="Roboto Condensed" panose="020B0604020202020204" charset="0"/>
              </a:defRPr>
            </a:lvl1pPr>
          </a:lstStyle>
          <a:p>
            <a:fld id="{00000000-1234-1234-1234-123412341234}" type="slidenum">
              <a:rPr lang="en" smtClean="0">
                <a:ea typeface="Roboto Condensed" panose="020B0604020202020204" charset="0"/>
              </a:rPr>
              <a:pPr/>
              <a:t>‹#›</a:t>
            </a:fld>
            <a:endParaRPr lang="en" dirty="0"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152000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64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E80A0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E80A0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267494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" sz="1400" b="1" i="0" u="none" strike="noStrike" cap="none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64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0A13B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E80A0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E80A0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altLang="zh-TW" dirty="0">
                <a:latin typeface="Roboto Condensed" panose="020B0604020202020204" charset="0"/>
                <a:ea typeface="Roboto Condensed" panose="020B0604020202020204" charset="0"/>
              </a:rPr>
              <a:t>Political Tendencies</a:t>
            </a:r>
            <a:br>
              <a:rPr lang="en-US" altLang="zh-TW" dirty="0"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en-US" altLang="zh-TW" dirty="0">
                <a:latin typeface="Roboto Condensed" panose="020B0604020202020204" charset="0"/>
                <a:ea typeface="Roboto Condensed" panose="020B0604020202020204" charset="0"/>
              </a:rPr>
              <a:t>From Social Media</a:t>
            </a:r>
            <a:endParaRPr lang="en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139952" y="4280197"/>
            <a:ext cx="4788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pc="50" dirty="0" smtClean="0">
                <a:solidFill>
                  <a:srgbClr val="FFFFFF"/>
                </a:solidFill>
                <a:latin typeface="Noto Sans CJK TC Regular" pitchFamily="34" charset="-120"/>
                <a:ea typeface="Noto Sans CJK TC Regular" pitchFamily="34" charset="-120"/>
                <a:cs typeface="Aparajita" panose="020B0604020202020204" pitchFamily="34" charset="0"/>
              </a:rPr>
              <a:t>電機三      </a:t>
            </a:r>
            <a:r>
              <a:rPr lang="zh-TW" altLang="en-US" spc="50" dirty="0" smtClean="0">
                <a:solidFill>
                  <a:srgbClr val="FFFFFF"/>
                </a:solidFill>
                <a:latin typeface="Noto Sans CJK TC Light" pitchFamily="34" charset="-120"/>
                <a:ea typeface="Noto Sans CJK TC Light" pitchFamily="34" charset="-120"/>
                <a:cs typeface="Aparajita" panose="020B0604020202020204" pitchFamily="34" charset="0"/>
              </a:rPr>
              <a:t>楊其昇 林芳宇 簡睿廷 陳尚緯 曾耕森</a:t>
            </a:r>
            <a:endParaRPr lang="zh-TW" altLang="en-US" spc="50" dirty="0">
              <a:solidFill>
                <a:srgbClr val="FFFFFF"/>
              </a:solidFill>
              <a:latin typeface="Noto Sans CJK TC Light" pitchFamily="34" charset="-120"/>
              <a:ea typeface="Noto Sans CJK TC Light" pitchFamily="34" charset="-120"/>
              <a:cs typeface="Aparajita" panose="020B0604020202020204" pitchFamily="34" charset="0"/>
            </a:endParaRPr>
          </a:p>
        </p:txBody>
      </p:sp>
      <p:sp>
        <p:nvSpPr>
          <p:cNvPr id="3" name="五角星形 2"/>
          <p:cNvSpPr/>
          <p:nvPr/>
        </p:nvSpPr>
        <p:spPr>
          <a:xfrm>
            <a:off x="467544" y="339502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187624" y="339502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907704" y="339502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627784" y="339502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3347864" y="338768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4067944" y="338768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4788024" y="338768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5508104" y="338768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6238680" y="338768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6958760" y="338768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461240" y="4280197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1181320" y="4280197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五角星形 15"/>
          <p:cNvSpPr/>
          <p:nvPr/>
        </p:nvSpPr>
        <p:spPr>
          <a:xfrm>
            <a:off x="1901400" y="4280197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五角星形 16"/>
          <p:cNvSpPr/>
          <p:nvPr/>
        </p:nvSpPr>
        <p:spPr>
          <a:xfrm>
            <a:off x="2621480" y="4280197"/>
            <a:ext cx="432048" cy="43204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Data Collecting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47614"/>
            <a:ext cx="6926077" cy="40084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使用</a:t>
            </a:r>
            <a:r>
              <a:rPr lang="en-US" altLang="zh-TW" sz="1800" dirty="0" err="1">
                <a:latin typeface="Noto Sans CJK JP DemiLight" pitchFamily="34" charset="-128"/>
                <a:ea typeface="Noto Sans CJK JP DemiLight" pitchFamily="34" charset="-128"/>
              </a:rPr>
              <a:t>tweepy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來爬資料，並用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#Hashtag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來決定使用者的政治傾向</a:t>
            </a:r>
            <a:endParaRPr lang="en" sz="1800" dirty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267"/>
          <p:cNvSpPr txBox="1">
            <a:spLocks/>
          </p:cNvSpPr>
          <p:nvPr/>
        </p:nvSpPr>
        <p:spPr>
          <a:xfrm>
            <a:off x="3923928" y="1851670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Font typeface="Roboto Condensed Light"/>
              <a:buNone/>
            </a:pPr>
            <a:r>
              <a:rPr lang="en" b="1" dirty="0" smtClean="0"/>
              <a:t>Trump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Trumpwon</a:t>
            </a:r>
            <a:endParaRPr lang="en-US" sz="2000" dirty="0" smtClean="0"/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AmericaFirst</a:t>
            </a:r>
            <a:endParaRPr lang="en-US" sz="2000" dirty="0" smtClean="0"/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SethRich</a:t>
            </a:r>
            <a:endParaRPr lang="en-US" sz="2000" dirty="0" smtClean="0"/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altLang="zh-TW" sz="2000" dirty="0" smtClean="0"/>
              <a:t>MAGA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ClintonBodyCount</a:t>
            </a:r>
            <a:endParaRPr lang="en-US" sz="2000" dirty="0" smtClean="0"/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MakeAmericaGreatAgain</a:t>
            </a:r>
            <a:endParaRPr lang="en" sz="2000" dirty="0"/>
          </a:p>
        </p:txBody>
      </p:sp>
      <p:sp>
        <p:nvSpPr>
          <p:cNvPr id="17" name="Shape 267"/>
          <p:cNvSpPr txBox="1">
            <a:spLocks/>
          </p:cNvSpPr>
          <p:nvPr/>
        </p:nvSpPr>
        <p:spPr>
          <a:xfrm>
            <a:off x="827584" y="1851670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Font typeface="Roboto Condensed Light"/>
              <a:buNone/>
            </a:pPr>
            <a:r>
              <a:rPr lang="en" b="1" dirty="0" smtClean="0"/>
              <a:t>Hillary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TrumpObstructed</a:t>
            </a:r>
            <a:endParaRPr lang="en-US" sz="2000" dirty="0"/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ComeyIsAPatriot</a:t>
            </a:r>
            <a:endParaRPr lang="en-US" sz="2000" dirty="0"/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TrumpRussia</a:t>
            </a:r>
            <a:endParaRPr lang="en-US" sz="2000" dirty="0"/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Russiagate</a:t>
            </a:r>
            <a:endParaRPr lang="en-US" sz="2000" dirty="0"/>
          </a:p>
          <a:p>
            <a:pPr>
              <a:lnSpc>
                <a:spcPts val="1800"/>
              </a:lnSpc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ImpeachTrump</a:t>
            </a:r>
            <a:endParaRPr lang="en-US" sz="2000" dirty="0"/>
          </a:p>
          <a:p>
            <a:pPr>
              <a:lnSpc>
                <a:spcPts val="1800"/>
              </a:lnSpc>
              <a:buNone/>
            </a:pPr>
            <a:r>
              <a:rPr lang="en-US" altLang="zh-TW" sz="2000" dirty="0" smtClean="0"/>
              <a:t>#</a:t>
            </a:r>
            <a:r>
              <a:rPr lang="en-US" sz="2000" dirty="0" err="1" smtClean="0"/>
              <a:t>TrumpLeaks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7715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Data Collecting</a:t>
            </a:r>
            <a:endParaRPr lang="en" sz="24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63838"/>
            <a:ext cx="5400600" cy="10098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9" y="1445400"/>
            <a:ext cx="5353281" cy="17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Build Model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35646"/>
            <a:ext cx="6926077" cy="266429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" altLang="zh-TW" sz="2800" b="1" dirty="0" smtClean="0"/>
              <a:t>Word Embedding</a:t>
            </a:r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將字轉換成多維空間中的向量，以便給後面的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Neural Network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使用。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buClrTx/>
            </a:pPr>
            <a:r>
              <a:rPr lang="en-US" altLang="zh-TW" sz="1800" dirty="0" err="1" smtClean="0">
                <a:latin typeface="Noto Sans CJK JP DemiLight" pitchFamily="34" charset="-128"/>
                <a:ea typeface="Noto Sans CJK JP DemiLight" pitchFamily="34" charset="-128"/>
              </a:rPr>
              <a:t>GloVe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 </a:t>
            </a:r>
            <a:r>
              <a:rPr lang="en-US" altLang="zh-TW" sz="1800" dirty="0">
                <a:latin typeface="Noto Sans CJK JP DemiLight" pitchFamily="34" charset="-128"/>
                <a:ea typeface="Noto Sans CJK JP DemiLight" pitchFamily="34" charset="-128"/>
              </a:rPr>
              <a:t>for Twitter</a:t>
            </a:r>
            <a:br>
              <a:rPr lang="en-US" altLang="zh-TW" sz="1800" dirty="0">
                <a:latin typeface="Noto Sans CJK JP DemiLight" pitchFamily="34" charset="-128"/>
                <a:ea typeface="Noto Sans CJK JP DemiLight" pitchFamily="34" charset="-128"/>
              </a:rPr>
            </a:br>
            <a:r>
              <a:rPr lang="en-US" altLang="zh-TW" sz="1600" dirty="0">
                <a:latin typeface="Noto Sans CJK JP DemiLight" pitchFamily="34" charset="-128"/>
                <a:ea typeface="Noto Sans CJK JP DemiLight" pitchFamily="34" charset="-128"/>
                <a:hlinkClick r:id="rId3"/>
              </a:rPr>
              <a:t>https://nlp.stanford.edu/projects/glove/</a:t>
            </a:r>
            <a:endParaRPr lang="en-US" altLang="zh-TW" sz="16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6088" lvl="0">
              <a:lnSpc>
                <a:spcPct val="150000"/>
              </a:lnSpc>
              <a:buClrTx/>
              <a:buNone/>
              <a:tabLst>
                <a:tab pos="360363" algn="l"/>
              </a:tabLst>
            </a:pPr>
            <a:endParaRPr lang="en" altLang="zh-TW" sz="1800" dirty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12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Build Model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35646"/>
            <a:ext cx="6926077" cy="266429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" altLang="zh-TW" sz="2800" b="1" dirty="0" smtClean="0"/>
              <a:t>Recurrent Neural Network (RNN)</a:t>
            </a:r>
          </a:p>
          <a:p>
            <a:pPr marL="627063" lvl="1" indent="-266700">
              <a:buClrTx/>
            </a:pP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神經網路</a:t>
            </a:r>
            <a:r>
              <a:rPr lang="en-US" altLang="zh-TW" sz="1800" dirty="0">
                <a:latin typeface="Noto Sans CJK JP DemiLight" pitchFamily="34" charset="-128"/>
                <a:ea typeface="Noto Sans CJK JP DemiLight" pitchFamily="34" charset="-128"/>
              </a:rPr>
              <a:t>(Neural Network)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的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一種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buClrTx/>
            </a:pP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有記憶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性，適合有順序性的資料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buClrTx/>
            </a:pP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可以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用來解讀一段文字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buClrTx/>
            </a:pP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EX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： 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LSTM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，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GRU</a:t>
            </a:r>
            <a:endParaRPr lang="en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6088" lvl="1">
              <a:lnSpc>
                <a:spcPct val="150000"/>
              </a:lnSpc>
              <a:buClrTx/>
              <a:buNone/>
            </a:pPr>
            <a:endParaRPr lang="en" altLang="zh-TW" sz="1800" dirty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56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Build Model</a:t>
            </a:r>
            <a:endParaRPr lang="en" sz="24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2051720" y="2155412"/>
            <a:ext cx="41044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rgbClr val="FFFFFF"/>
                </a:solidFill>
                <a:latin typeface="Noto Sans CJK TC Medium" pitchFamily="34" charset="-120"/>
                <a:ea typeface="Noto Sans CJK TC Medium" pitchFamily="34" charset="-120"/>
                <a:cs typeface="Roboto Condensed"/>
              </a:rPr>
              <a:t>LSTM</a:t>
            </a:r>
            <a:endParaRPr lang="zh-TW" altLang="en-US" sz="1800" dirty="0">
              <a:solidFill>
                <a:srgbClr val="FFFFFF"/>
              </a:solidFill>
              <a:latin typeface="Noto Sans CJK TC Medium" pitchFamily="34" charset="-120"/>
              <a:ea typeface="Noto Sans CJK TC Medium" pitchFamily="34" charset="-120"/>
              <a:cs typeface="Roboto Condensed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808" y="2875492"/>
            <a:ext cx="25202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rgbClr val="FFFFFF"/>
                </a:solidFill>
                <a:latin typeface="Noto Sans CJK TC Medium" pitchFamily="34" charset="-120"/>
                <a:ea typeface="Noto Sans CJK TC Medium" pitchFamily="34" charset="-120"/>
                <a:cs typeface="Roboto Condensed"/>
              </a:rPr>
              <a:t>Dense</a:t>
            </a:r>
            <a:endParaRPr lang="zh-TW" altLang="en-US" sz="1800" dirty="0">
              <a:solidFill>
                <a:srgbClr val="FFFFFF"/>
              </a:solidFill>
              <a:latin typeface="Noto Sans CJK TC Medium" pitchFamily="34" charset="-120"/>
              <a:ea typeface="Noto Sans CJK TC Medium" pitchFamily="34" charset="-120"/>
              <a:cs typeface="Roboto Condensed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72" y="359557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rgbClr val="FFFFFF"/>
                </a:solidFill>
                <a:latin typeface="Noto Sans CJK TC Medium" pitchFamily="34" charset="-120"/>
                <a:ea typeface="Noto Sans CJK TC Medium" pitchFamily="34" charset="-120"/>
                <a:cs typeface="Roboto Condensed"/>
              </a:rPr>
              <a:t>Dense</a:t>
            </a:r>
            <a:endParaRPr lang="zh-TW" altLang="en-US" sz="1800" dirty="0">
              <a:solidFill>
                <a:srgbClr val="FFFFFF"/>
              </a:solidFill>
              <a:latin typeface="Noto Sans CJK TC Medium" pitchFamily="34" charset="-120"/>
              <a:ea typeface="Noto Sans CJK TC Medium" pitchFamily="34" charset="-120"/>
              <a:cs typeface="Roboto Condensed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23928" y="4315652"/>
            <a:ext cx="360040" cy="360040"/>
          </a:xfrm>
          <a:prstGeom prst="rect">
            <a:avLst/>
          </a:prstGeom>
          <a:solidFill>
            <a:srgbClr val="F5131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627784" y="1435332"/>
            <a:ext cx="29523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rgbClr val="FFFFFF"/>
                </a:solidFill>
                <a:latin typeface="Noto Sans CJK TC Medium" pitchFamily="34" charset="-120"/>
                <a:ea typeface="Noto Sans CJK TC Medium" pitchFamily="34" charset="-120"/>
                <a:cs typeface="Roboto Condensed"/>
                <a:sym typeface="Roboto Condensed"/>
              </a:rPr>
              <a:t>INPUT</a:t>
            </a:r>
            <a:endParaRPr lang="zh-TW" altLang="en-US" sz="2400" dirty="0">
              <a:solidFill>
                <a:srgbClr val="FFFFFF"/>
              </a:solidFill>
              <a:latin typeface="Noto Sans CJK TC Medium" pitchFamily="34" charset="-120"/>
              <a:ea typeface="Noto Sans CJK TC Medium" pitchFamily="34" charset="-120"/>
              <a:cs typeface="Roboto Condensed"/>
              <a:sym typeface="Roboto Condensed"/>
            </a:endParaRPr>
          </a:p>
        </p:txBody>
      </p:sp>
      <p:cxnSp>
        <p:nvCxnSpPr>
          <p:cNvPr id="5" name="直線單箭頭接點 4"/>
          <p:cNvCxnSpPr>
            <a:stCxn id="17" idx="2"/>
            <a:endCxn id="3" idx="0"/>
          </p:cNvCxnSpPr>
          <p:nvPr/>
        </p:nvCxnSpPr>
        <p:spPr>
          <a:xfrm>
            <a:off x="4103948" y="179537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2"/>
            <a:endCxn id="12" idx="0"/>
          </p:cNvCxnSpPr>
          <p:nvPr/>
        </p:nvCxnSpPr>
        <p:spPr>
          <a:xfrm>
            <a:off x="4103948" y="251545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2" idx="2"/>
            <a:endCxn id="15" idx="0"/>
          </p:cNvCxnSpPr>
          <p:nvPr/>
        </p:nvCxnSpPr>
        <p:spPr>
          <a:xfrm>
            <a:off x="4103948" y="32355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5" idx="2"/>
            <a:endCxn id="16" idx="0"/>
          </p:cNvCxnSpPr>
          <p:nvPr/>
        </p:nvCxnSpPr>
        <p:spPr>
          <a:xfrm>
            <a:off x="4103948" y="395561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hape 237"/>
          <p:cNvSpPr txBox="1">
            <a:spLocks/>
          </p:cNvSpPr>
          <p:nvPr/>
        </p:nvSpPr>
        <p:spPr>
          <a:xfrm>
            <a:off x="5580112" y="1363324"/>
            <a:ext cx="607876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1">
              <a:buClrTx/>
              <a:buFont typeface="Roboto Condensed Light"/>
              <a:buNone/>
            </a:pPr>
            <a:r>
              <a:rPr lang="en-US" altLang="zh-TW" sz="1800" b="1" dirty="0" smtClean="0">
                <a:latin typeface="Noto Sans CJK JP DemiLight" pitchFamily="34" charset="-128"/>
                <a:ea typeface="Noto Sans CJK JP DemiLight" pitchFamily="34" charset="-128"/>
              </a:rPr>
              <a:t>100</a:t>
            </a:r>
            <a:endParaRPr lang="en-US" altLang="zh-TW" sz="1800" b="1" dirty="0" smtClean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33" name="Shape 237"/>
          <p:cNvSpPr txBox="1">
            <a:spLocks/>
          </p:cNvSpPr>
          <p:nvPr/>
        </p:nvSpPr>
        <p:spPr>
          <a:xfrm>
            <a:off x="4805548" y="3523564"/>
            <a:ext cx="607876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1">
              <a:buClrTx/>
              <a:buFont typeface="Roboto Condensed Light"/>
              <a:buNone/>
            </a:pPr>
            <a:r>
              <a:rPr lang="en-US" altLang="zh-TW" sz="1800" b="1" dirty="0" smtClean="0">
                <a:latin typeface="Noto Sans CJK JP DemiLight" pitchFamily="34" charset="-128"/>
                <a:ea typeface="Noto Sans CJK JP DemiLight" pitchFamily="34" charset="-128"/>
              </a:rPr>
              <a:t>32</a:t>
            </a:r>
            <a:endParaRPr lang="en-US" altLang="zh-TW" sz="1800" b="1" dirty="0" smtClean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34" name="Shape 237"/>
          <p:cNvSpPr txBox="1">
            <a:spLocks/>
          </p:cNvSpPr>
          <p:nvPr/>
        </p:nvSpPr>
        <p:spPr>
          <a:xfrm>
            <a:off x="5364088" y="2803484"/>
            <a:ext cx="607876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1">
              <a:buClrTx/>
              <a:buFont typeface="Roboto Condensed Light"/>
              <a:buNone/>
            </a:pPr>
            <a:r>
              <a:rPr lang="en-US" altLang="zh-TW" sz="1800" b="1" dirty="0" smtClean="0">
                <a:latin typeface="Noto Sans CJK JP DemiLight" pitchFamily="34" charset="-128"/>
                <a:ea typeface="Noto Sans CJK JP DemiLight" pitchFamily="34" charset="-128"/>
              </a:rPr>
              <a:t>64</a:t>
            </a:r>
            <a:endParaRPr lang="en-US" altLang="zh-TW" sz="1800" b="1" dirty="0" smtClean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35" name="Shape 237"/>
          <p:cNvSpPr txBox="1">
            <a:spLocks/>
          </p:cNvSpPr>
          <p:nvPr/>
        </p:nvSpPr>
        <p:spPr>
          <a:xfrm>
            <a:off x="6156176" y="2083404"/>
            <a:ext cx="607876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1">
              <a:buClrTx/>
              <a:buFont typeface="Roboto Condensed Light"/>
              <a:buNone/>
            </a:pPr>
            <a:r>
              <a:rPr lang="en-US" altLang="zh-TW" sz="1800" b="1" dirty="0" smtClean="0">
                <a:latin typeface="Noto Sans CJK JP DemiLight" pitchFamily="34" charset="-128"/>
                <a:ea typeface="Noto Sans CJK JP DemiLight" pitchFamily="34" charset="-128"/>
              </a:rPr>
              <a:t>128</a:t>
            </a:r>
            <a:endParaRPr lang="en-US" altLang="zh-TW" sz="1800" b="1" dirty="0" smtClean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36" name="Shape 237"/>
          <p:cNvSpPr txBox="1">
            <a:spLocks/>
          </p:cNvSpPr>
          <p:nvPr/>
        </p:nvSpPr>
        <p:spPr>
          <a:xfrm>
            <a:off x="4283968" y="4243644"/>
            <a:ext cx="607876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1">
              <a:buClrTx/>
              <a:buFont typeface="Roboto Condensed Light"/>
              <a:buNone/>
            </a:pPr>
            <a:r>
              <a:rPr lang="en-US" altLang="zh-TW" sz="1800" b="1" dirty="0">
                <a:latin typeface="Noto Sans CJK JP DemiLight" pitchFamily="34" charset="-128"/>
                <a:ea typeface="Noto Sans CJK JP DemiLight" pitchFamily="34" charset="-128"/>
              </a:rPr>
              <a:t>1</a:t>
            </a:r>
            <a:endParaRPr lang="en-US" altLang="zh-TW" sz="1800" b="1" dirty="0" smtClean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38" name="Shape 237"/>
          <p:cNvSpPr txBox="1">
            <a:spLocks/>
          </p:cNvSpPr>
          <p:nvPr/>
        </p:nvSpPr>
        <p:spPr>
          <a:xfrm>
            <a:off x="2699792" y="4243644"/>
            <a:ext cx="1224136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1">
              <a:buClrTx/>
              <a:buFont typeface="Roboto Condensed Light"/>
              <a:buNone/>
            </a:pPr>
            <a:r>
              <a:rPr lang="en-US" altLang="zh-TW" sz="1800" b="1" dirty="0" smtClean="0">
                <a:latin typeface="Noto Sans CJK JP DemiLight" pitchFamily="34" charset="-128"/>
                <a:ea typeface="Noto Sans CJK JP DemiLight" pitchFamily="34" charset="-128"/>
              </a:rPr>
              <a:t>OUTPUT</a:t>
            </a:r>
            <a:endParaRPr lang="en-US" altLang="zh-TW" sz="1800" b="1" dirty="0" smtClean="0">
              <a:latin typeface="Noto Sans CJK JP DemiLight" pitchFamily="34" charset="-128"/>
              <a:ea typeface="Noto Sans CJK JP D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5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Build Model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35646"/>
            <a:ext cx="6926077" cy="266429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-US" altLang="zh-TW" sz="2800" b="1" dirty="0" smtClean="0"/>
              <a:t>RNN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Model</a:t>
            </a:r>
            <a:endParaRPr lang="en" altLang="zh-TW" sz="2800" b="1" dirty="0" smtClean="0"/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輸入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100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維向量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(word vector)</a:t>
            </a:r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經過一層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Recurrent  Layer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及兩層全連階層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最後輸出一個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0~1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之間的值：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/>
            </a:r>
            <a:b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</a:b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0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代表支持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Hillary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，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1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代表支持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Trump</a:t>
            </a:r>
          </a:p>
          <a:p>
            <a:pPr marL="446088" lvl="1">
              <a:lnSpc>
                <a:spcPct val="150000"/>
              </a:lnSpc>
              <a:buClrTx/>
              <a:buNone/>
            </a:pPr>
            <a:endParaRPr lang="en" altLang="zh-TW" sz="1800" dirty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08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Build Model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570373" y="1347614"/>
            <a:ext cx="6926077" cy="108012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-US" altLang="zh-TW" sz="2800" b="1" dirty="0" smtClean="0"/>
              <a:t>RNN Model</a:t>
            </a:r>
            <a:endParaRPr lang="en" altLang="zh-TW" sz="2800" b="1" dirty="0" smtClean="0"/>
          </a:p>
          <a:p>
            <a:pPr marL="627063" lvl="1" indent="-266700"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使用</a:t>
            </a:r>
            <a:r>
              <a:rPr lang="en-US" altLang="zh-TW" sz="1800" dirty="0" err="1" smtClean="0">
                <a:latin typeface="Noto Sans CJK JP DemiLight" pitchFamily="34" charset="-128"/>
                <a:ea typeface="Noto Sans CJK JP DemiLight" pitchFamily="34" charset="-128"/>
              </a:rPr>
              <a:t>Keras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實作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6088" lvl="1">
              <a:lnSpc>
                <a:spcPct val="150000"/>
              </a:lnSpc>
              <a:buClrTx/>
              <a:buNone/>
            </a:pPr>
            <a:endParaRPr lang="en" altLang="zh-TW" sz="1800" dirty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84803"/>
            <a:ext cx="5798036" cy="22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dirty="0" smtClean="0"/>
              <a:t>Results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Make America Great Again #MAGA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87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995686"/>
            <a:ext cx="6926077" cy="20162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" altLang="zh-TW" sz="2800" b="1" dirty="0" smtClean="0"/>
              <a:t>Accuracy</a:t>
            </a:r>
          </a:p>
          <a:p>
            <a:pPr marL="627063" lvl="1" indent="-266700">
              <a:buClrTx/>
            </a:pP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將一部分資料事先取出不用於訓練，作為測試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資料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判斷正確率約為</a:t>
            </a:r>
            <a:r>
              <a:rPr lang="en-US" altLang="zh-TW" sz="1800" b="1" dirty="0" smtClean="0">
                <a:latin typeface="Noto Sans CJK JP DemiLight" pitchFamily="34" charset="-128"/>
                <a:ea typeface="Noto Sans CJK JP DemiLight" pitchFamily="34" charset="-128"/>
              </a:rPr>
              <a:t>77.6%</a:t>
            </a:r>
            <a:endParaRPr lang="en" altLang="zh-TW" sz="1800" b="1" dirty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1" indent="-357188">
              <a:buClrTx/>
            </a:pPr>
            <a:endParaRPr lang="en" altLang="zh-TW" sz="2800" b="1"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83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47614"/>
            <a:ext cx="6061982" cy="331236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-US" altLang="zh-TW" sz="2800" b="1" dirty="0" smtClean="0"/>
              <a:t>Test Data</a:t>
            </a:r>
            <a:endParaRPr lang="en" altLang="zh-TW" sz="2800" b="1" dirty="0" smtClean="0"/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我們另外找了一些無法由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#Hashtag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辨別傾向的貼文，作為測試資料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buClrTx/>
            </a:pP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#November8</a:t>
            </a:r>
            <a:r>
              <a:rPr lang="en-US" altLang="zh-TW" sz="1800" dirty="0">
                <a:latin typeface="Noto Sans CJK JP DemiLight" pitchFamily="34" charset="-128"/>
                <a:ea typeface="Noto Sans CJK JP DemiLight" pitchFamily="34" charset="-128"/>
              </a:rPr>
              <a:t/>
            </a:r>
            <a:br>
              <a:rPr lang="en-US" altLang="zh-TW" sz="1800" dirty="0">
                <a:latin typeface="Noto Sans CJK JP DemiLight" pitchFamily="34" charset="-128"/>
                <a:ea typeface="Noto Sans CJK JP DemiLight" pitchFamily="34" charset="-128"/>
              </a:rPr>
            </a:b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#Nov8</a:t>
            </a:r>
            <a:b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</a:b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#Election2016</a:t>
            </a:r>
            <a:b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</a:b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#2016Election</a:t>
            </a:r>
            <a:b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</a:b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#</a:t>
            </a:r>
            <a:r>
              <a:rPr lang="en-US" altLang="zh-TW" sz="1800" dirty="0" err="1" smtClean="0">
                <a:latin typeface="Noto Sans CJK JP DemiLight" pitchFamily="34" charset="-128"/>
                <a:ea typeface="Noto Sans CJK JP DemiLight" pitchFamily="34" charset="-128"/>
              </a:rPr>
              <a:t>AmericaElection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/>
            </a:r>
            <a:b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</a:b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#</a:t>
            </a:r>
            <a:r>
              <a:rPr lang="en-US" altLang="zh-TW" sz="1800" dirty="0" err="1" smtClean="0">
                <a:latin typeface="Noto Sans CJK JP DemiLight" pitchFamily="34" charset="-128"/>
                <a:ea typeface="Noto Sans CJK JP DemiLight" pitchFamily="34" charset="-128"/>
              </a:rPr>
              <a:t>USAelection</a:t>
            </a:r>
            <a:endParaRPr lang="en" altLang="zh-TW" sz="1800" dirty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1" indent="-357188">
              <a:buClrTx/>
            </a:pPr>
            <a:endParaRPr lang="en" altLang="zh-TW" sz="2800" b="1"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4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Tx/>
            </a:pPr>
            <a:r>
              <a:rPr lang="en" b="1" dirty="0" smtClean="0"/>
              <a:t>Introduction</a:t>
            </a:r>
          </a:p>
          <a:p>
            <a:pPr marL="342900" indent="-342900">
              <a:buClrTx/>
            </a:pPr>
            <a:r>
              <a:rPr lang="en" b="1" dirty="0" smtClean="0"/>
              <a:t>Implementation</a:t>
            </a:r>
            <a:endParaRPr lang="en" b="1" dirty="0" smtClean="0"/>
          </a:p>
          <a:p>
            <a:pPr marL="342900" indent="-342900">
              <a:buClrTx/>
            </a:pPr>
            <a:r>
              <a:rPr lang="en" b="1" dirty="0" smtClean="0"/>
              <a:t>Results</a:t>
            </a:r>
          </a:p>
          <a:p>
            <a:pPr marL="342900" indent="-342900">
              <a:buClrTx/>
            </a:pPr>
            <a:r>
              <a:rPr lang="en" b="1" dirty="0" smtClean="0"/>
              <a:t>Future Works</a:t>
            </a:r>
            <a:endParaRPr lang="en" b="1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OUTLINE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483518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05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700996" y="1327924"/>
            <a:ext cx="6247268" cy="3471401"/>
          </a:xfrm>
          <a:prstGeom prst="rect">
            <a:avLst/>
          </a:prstGeom>
        </p:spPr>
      </p:pic>
      <p:sp>
        <p:nvSpPr>
          <p:cNvPr id="12" name="Shape 237"/>
          <p:cNvSpPr txBox="1">
            <a:spLocks noGrp="1"/>
          </p:cNvSpPr>
          <p:nvPr>
            <p:ph type="body" idx="1"/>
          </p:nvPr>
        </p:nvSpPr>
        <p:spPr>
          <a:xfrm>
            <a:off x="7236296" y="2571750"/>
            <a:ext cx="1381461" cy="72008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2075" lvl="1">
              <a:buClrTx/>
              <a:buNone/>
            </a:pPr>
            <a:r>
              <a:rPr lang="en-US" altLang="zh-TW" sz="2800" b="1" dirty="0" smtClean="0"/>
              <a:t>……</a:t>
            </a:r>
            <a:endParaRPr lang="en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643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39793" y="1203598"/>
            <a:ext cx="2317565" cy="6480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-US" altLang="zh-TW" sz="2800" b="1" dirty="0" smtClean="0"/>
              <a:t>Trump</a:t>
            </a:r>
            <a:endParaRPr lang="en" altLang="zh-TW" sz="2800" b="1"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23678"/>
            <a:ext cx="5494020" cy="1958340"/>
          </a:xfrm>
          <a:prstGeom prst="rect">
            <a:avLst/>
          </a:prstGeom>
        </p:spPr>
      </p:pic>
      <p:sp>
        <p:nvSpPr>
          <p:cNvPr id="12" name="Shape 237"/>
          <p:cNvSpPr txBox="1">
            <a:spLocks/>
          </p:cNvSpPr>
          <p:nvPr/>
        </p:nvSpPr>
        <p:spPr>
          <a:xfrm>
            <a:off x="814275" y="4011910"/>
            <a:ext cx="3181661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dirty="0" smtClean="0"/>
              <a:t>Score:  </a:t>
            </a:r>
            <a:r>
              <a:rPr lang="en" altLang="zh-TW" sz="2800" b="1" dirty="0" smtClean="0"/>
              <a:t>0.9827</a:t>
            </a:r>
            <a:endParaRPr lang="en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082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39793" y="1203598"/>
            <a:ext cx="2317565" cy="6480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-US" altLang="zh-TW" sz="2800" b="1" dirty="0" smtClean="0"/>
              <a:t>Trump</a:t>
            </a:r>
            <a:endParaRPr lang="en" altLang="zh-TW" sz="2800" b="1"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73394"/>
            <a:ext cx="5486400" cy="1074420"/>
          </a:xfrm>
          <a:prstGeom prst="rect">
            <a:avLst/>
          </a:prstGeom>
        </p:spPr>
      </p:pic>
      <p:sp>
        <p:nvSpPr>
          <p:cNvPr id="13" name="Shape 237"/>
          <p:cNvSpPr txBox="1">
            <a:spLocks/>
          </p:cNvSpPr>
          <p:nvPr/>
        </p:nvSpPr>
        <p:spPr>
          <a:xfrm>
            <a:off x="814275" y="4011910"/>
            <a:ext cx="3181661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dirty="0" smtClean="0"/>
              <a:t>Score:  </a:t>
            </a:r>
            <a:r>
              <a:rPr lang="en" altLang="zh-TW" sz="2800" b="1" dirty="0" smtClean="0"/>
              <a:t>0.9999</a:t>
            </a:r>
            <a:endParaRPr lang="en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978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39793" y="1203598"/>
            <a:ext cx="2317565" cy="6480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-US" altLang="zh-TW" sz="2800" b="1" dirty="0" smtClean="0"/>
              <a:t>Hillary</a:t>
            </a:r>
            <a:endParaRPr lang="en" altLang="zh-TW" sz="2800" b="1"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95686"/>
            <a:ext cx="5486400" cy="777240"/>
          </a:xfrm>
          <a:prstGeom prst="rect">
            <a:avLst/>
          </a:prstGeom>
        </p:spPr>
      </p:pic>
      <p:sp>
        <p:nvSpPr>
          <p:cNvPr id="13" name="Shape 237"/>
          <p:cNvSpPr txBox="1">
            <a:spLocks/>
          </p:cNvSpPr>
          <p:nvPr/>
        </p:nvSpPr>
        <p:spPr>
          <a:xfrm>
            <a:off x="814275" y="4011910"/>
            <a:ext cx="3181661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dirty="0" smtClean="0"/>
              <a:t>Score:  </a:t>
            </a:r>
            <a:r>
              <a:rPr lang="en" altLang="zh-TW" sz="2800" b="1" dirty="0" smtClean="0"/>
              <a:t>0.0626</a:t>
            </a:r>
            <a:endParaRPr lang="en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0169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39793" y="1203598"/>
            <a:ext cx="2317565" cy="6480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175" lvl="0">
              <a:spcBef>
                <a:spcPts val="0"/>
              </a:spcBef>
              <a:spcAft>
                <a:spcPts val="1000"/>
              </a:spcAft>
              <a:buNone/>
            </a:pP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9263" lvl="0" indent="-357188">
              <a:buClrTx/>
            </a:pPr>
            <a:r>
              <a:rPr lang="en-US" altLang="zh-TW" sz="2800" b="1" dirty="0" smtClean="0"/>
              <a:t>Hillary</a:t>
            </a:r>
            <a:endParaRPr lang="en" altLang="zh-TW" sz="2800" b="1"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12" y="1995686"/>
            <a:ext cx="5113748" cy="864096"/>
          </a:xfrm>
          <a:prstGeom prst="rect">
            <a:avLst/>
          </a:prstGeom>
        </p:spPr>
      </p:pic>
      <p:sp>
        <p:nvSpPr>
          <p:cNvPr id="13" name="Shape 237"/>
          <p:cNvSpPr txBox="1">
            <a:spLocks/>
          </p:cNvSpPr>
          <p:nvPr/>
        </p:nvSpPr>
        <p:spPr>
          <a:xfrm>
            <a:off x="814275" y="4011910"/>
            <a:ext cx="3181661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dirty="0" smtClean="0"/>
              <a:t>Score:  </a:t>
            </a:r>
            <a:r>
              <a:rPr lang="en" altLang="zh-TW" sz="2800" b="1" dirty="0" smtClean="0"/>
              <a:t>0.0215</a:t>
            </a:r>
            <a:endParaRPr lang="en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324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39793" y="1203598"/>
            <a:ext cx="4232207" cy="6480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49263" lvl="0" indent="-357188">
              <a:buClrTx/>
            </a:pPr>
            <a:r>
              <a:rPr lang="en" altLang="zh-TW" sz="2800" b="1" dirty="0" smtClean="0"/>
              <a:t>(Potentially) Neutral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1" y="1851670"/>
            <a:ext cx="4895897" cy="3024336"/>
          </a:xfrm>
          <a:prstGeom prst="rect">
            <a:avLst/>
          </a:prstGeom>
        </p:spPr>
      </p:pic>
      <p:sp>
        <p:nvSpPr>
          <p:cNvPr id="13" name="Shape 237"/>
          <p:cNvSpPr txBox="1">
            <a:spLocks/>
          </p:cNvSpPr>
          <p:nvPr/>
        </p:nvSpPr>
        <p:spPr>
          <a:xfrm>
            <a:off x="5854835" y="3867894"/>
            <a:ext cx="3181661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dirty="0" smtClean="0"/>
              <a:t>Score:  </a:t>
            </a:r>
            <a:r>
              <a:rPr lang="en" altLang="zh-TW" sz="2800" b="1" dirty="0" smtClean="0"/>
              <a:t>0.5433</a:t>
            </a:r>
            <a:endParaRPr lang="en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0169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39793" y="1203598"/>
            <a:ext cx="4232207" cy="6480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49263" lvl="0" indent="-357188">
              <a:buClrTx/>
            </a:pPr>
            <a:r>
              <a:rPr lang="en" altLang="zh-TW" sz="2800" b="1" dirty="0" smtClean="0"/>
              <a:t>(Potentially) Neutral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10"/>
          <a:stretch/>
        </p:blipFill>
        <p:spPr>
          <a:xfrm>
            <a:off x="899592" y="1851671"/>
            <a:ext cx="4536504" cy="2871530"/>
          </a:xfrm>
          <a:prstGeom prst="rect">
            <a:avLst/>
          </a:prstGeom>
        </p:spPr>
      </p:pic>
      <p:sp>
        <p:nvSpPr>
          <p:cNvPr id="13" name="Shape 237"/>
          <p:cNvSpPr txBox="1">
            <a:spLocks/>
          </p:cNvSpPr>
          <p:nvPr/>
        </p:nvSpPr>
        <p:spPr>
          <a:xfrm>
            <a:off x="5854835" y="3867894"/>
            <a:ext cx="3181661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dirty="0" smtClean="0"/>
              <a:t>Score:  </a:t>
            </a:r>
            <a:r>
              <a:rPr lang="en" altLang="zh-TW" sz="2800" b="1" dirty="0" smtClean="0"/>
              <a:t>0.4804</a:t>
            </a:r>
            <a:endParaRPr lang="en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696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Results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39793" y="1203598"/>
            <a:ext cx="4232207" cy="6480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49263" lvl="0" indent="-357188">
              <a:buClrTx/>
            </a:pPr>
            <a:r>
              <a:rPr lang="en" altLang="zh-TW" sz="2800" b="1" dirty="0" smtClean="0"/>
              <a:t>WTF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4" y="1936987"/>
            <a:ext cx="4536504" cy="595259"/>
          </a:xfrm>
          <a:prstGeom prst="rect">
            <a:avLst/>
          </a:prstGeom>
        </p:spPr>
      </p:pic>
      <p:sp>
        <p:nvSpPr>
          <p:cNvPr id="13" name="Shape 237"/>
          <p:cNvSpPr txBox="1">
            <a:spLocks/>
          </p:cNvSpPr>
          <p:nvPr/>
        </p:nvSpPr>
        <p:spPr>
          <a:xfrm>
            <a:off x="5350779" y="1936987"/>
            <a:ext cx="1453469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b="1" dirty="0" smtClean="0"/>
              <a:t>0.9887</a:t>
            </a:r>
            <a:endParaRPr lang="en" altLang="zh-TW" sz="2800" b="1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4" y="2550865"/>
            <a:ext cx="4536504" cy="58899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67004"/>
            <a:ext cx="4536000" cy="6031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03308"/>
            <a:ext cx="4536504" cy="568642"/>
          </a:xfrm>
          <a:prstGeom prst="rect">
            <a:avLst/>
          </a:prstGeom>
        </p:spPr>
      </p:pic>
      <p:sp>
        <p:nvSpPr>
          <p:cNvPr id="16" name="Shape 237"/>
          <p:cNvSpPr txBox="1">
            <a:spLocks/>
          </p:cNvSpPr>
          <p:nvPr/>
        </p:nvSpPr>
        <p:spPr>
          <a:xfrm>
            <a:off x="5364400" y="2563794"/>
            <a:ext cx="1453469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b="1" dirty="0" smtClean="0"/>
              <a:t>0.9579</a:t>
            </a:r>
            <a:endParaRPr lang="en" altLang="zh-TW" sz="2800" b="1" dirty="0" smtClean="0"/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5378640" y="3180534"/>
            <a:ext cx="1453469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b="1" dirty="0" smtClean="0"/>
              <a:t>0.3264</a:t>
            </a:r>
            <a:endParaRPr lang="en" altLang="zh-TW" sz="2800" b="1" dirty="0" smtClean="0"/>
          </a:p>
        </p:txBody>
      </p:sp>
      <p:sp>
        <p:nvSpPr>
          <p:cNvPr id="18" name="Shape 237"/>
          <p:cNvSpPr txBox="1">
            <a:spLocks/>
          </p:cNvSpPr>
          <p:nvPr/>
        </p:nvSpPr>
        <p:spPr>
          <a:xfrm>
            <a:off x="5378640" y="3799597"/>
            <a:ext cx="1453469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92075" lvl="1">
              <a:buClrTx/>
              <a:buNone/>
            </a:pPr>
            <a:r>
              <a:rPr lang="en" altLang="zh-TW" sz="2800" b="1" dirty="0" smtClean="0"/>
              <a:t>0.1780</a:t>
            </a:r>
          </a:p>
        </p:txBody>
      </p:sp>
    </p:spTree>
    <p:extLst>
      <p:ext uri="{BB962C8B-B14F-4D97-AF65-F5344CB8AC3E}">
        <p14:creationId xmlns:p14="http://schemas.microsoft.com/office/powerpoint/2010/main" val="25421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Future Works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3568" y="1419622"/>
            <a:ext cx="6422022" cy="331236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49263" lvl="0" indent="-357188">
              <a:buClrTx/>
            </a:pPr>
            <a:r>
              <a:rPr lang="en-US" altLang="zh-TW" sz="2800" b="1" dirty="0" smtClean="0"/>
              <a:t>Facebook (more words)</a:t>
            </a:r>
            <a:endParaRPr lang="en" altLang="zh-TW" sz="2800" b="1" dirty="0" smtClean="0"/>
          </a:p>
          <a:p>
            <a:pPr marL="627063" lvl="1" indent="-266700">
              <a:lnSpc>
                <a:spcPct val="150000"/>
              </a:lnSpc>
              <a:buClrTx/>
            </a:pPr>
            <a:r>
              <a:rPr lang="en-US" altLang="zh-TW" sz="1800" dirty="0">
                <a:latin typeface="Noto Sans CJK JP DemiLight" pitchFamily="34" charset="-128"/>
                <a:ea typeface="Noto Sans CJK JP DemiLight" pitchFamily="34" charset="-128"/>
              </a:rPr>
              <a:t>Twitter 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的資料雖然處理較方便，但內容較少，不一定能正確顯露出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態度。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Facebook 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的資料相對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齊全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446088" indent="-360363">
              <a:lnSpc>
                <a:spcPct val="150000"/>
              </a:lnSpc>
              <a:buClrTx/>
            </a:pPr>
            <a:r>
              <a:rPr lang="en-US" altLang="zh-TW" sz="2800" b="1" dirty="0" smtClean="0"/>
              <a:t>Verification </a:t>
            </a:r>
            <a:endParaRPr lang="en-US" altLang="zh-TW" sz="2800" b="1" dirty="0"/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重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製 </a:t>
            </a:r>
            <a:r>
              <a:rPr lang="en-US" altLang="zh-TW" sz="1800" dirty="0">
                <a:latin typeface="Noto Sans CJK JP DemiLight" pitchFamily="34" charset="-128"/>
                <a:ea typeface="Noto Sans CJK JP DemiLight" pitchFamily="34" charset="-128"/>
              </a:rPr>
              <a:t>paper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的結果，並以相同的資料進行相關性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檢驗，才能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真正確認我們的結果是否有效（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目前的</a:t>
            </a:r>
            <a:r>
              <a:rPr lang="en-US" altLang="zh-TW" sz="1800" dirty="0" err="1" smtClean="0">
                <a:latin typeface="Noto Sans CJK JP DemiLight" pitchFamily="34" charset="-128"/>
                <a:ea typeface="Noto Sans CJK JP DemiLight" pitchFamily="34" charset="-128"/>
              </a:rPr>
              <a:t>varification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 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有點偷吃步</a:t>
            </a:r>
            <a:r>
              <a:rPr lang="zh-CN" altLang="en-US" sz="1800" dirty="0">
                <a:latin typeface="Noto Sans CJK JP DemiLight" pitchFamily="34" charset="-128"/>
                <a:ea typeface="Noto Sans CJK JP DemiLight" pitchFamily="34" charset="-128"/>
              </a:rPr>
              <a:t>ㄏ）</a:t>
            </a:r>
            <a:endParaRPr lang="en" altLang="zh-TW" sz="1800" dirty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13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>
                <a:latin typeface="Roboto Condensed" panose="020B0604020202020204" charset="0"/>
                <a:ea typeface="Roboto Condensed" panose="020B0604020202020204" charset="0"/>
              </a:rPr>
              <a:t>29</a:t>
            </a:fld>
            <a:endParaRPr lang="en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</a:t>
            </a:r>
            <a:r>
              <a:rPr lang="en" sz="2000" b="1" dirty="0" smtClean="0"/>
              <a:t>?</a:t>
            </a:r>
            <a:endParaRPr lang="en" sz="2000" b="1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Why this topic?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Introduction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58775" indent="-358775">
              <a:buClrTx/>
            </a:pPr>
            <a:r>
              <a:rPr lang="en" b="1" dirty="0" smtClean="0"/>
              <a:t>Why This Topic?</a:t>
            </a:r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有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paper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使用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臉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書按讚的粉專與問卷分析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過選民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傾向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/>
            </a:r>
            <a:b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</a:b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可以證明</a:t>
            </a: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臉書按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讚是有效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的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進一步證明貼文內容與心理態度的相關性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Introduction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58775" indent="-358775">
              <a:buClrTx/>
            </a:pPr>
            <a:r>
              <a:rPr lang="en-US" altLang="zh-TW" b="1" dirty="0" smtClean="0"/>
              <a:t>What do we do?</a:t>
            </a:r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透過機器學習，用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Twitter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上的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PO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文來分析美國大選的選民傾向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如果可以成功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分類，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然後呢？</a:t>
            </a:r>
            <a:endParaRPr lang="en" sz="1800" dirty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82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Introduction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58775" indent="-358775">
              <a:buClrTx/>
            </a:pPr>
            <a:r>
              <a:rPr lang="en-US" altLang="zh-TW" b="1" dirty="0" smtClean="0"/>
              <a:t>Application</a:t>
            </a:r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找出不易分類的中間選民，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進行選舉廣告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投放</a:t>
            </a:r>
            <a:endParaRPr lang="en-US" altLang="zh-TW" sz="1800" dirty="0" smtClean="0">
              <a:latin typeface="Noto Sans CJK JP DemiLight" pitchFamily="34" charset="-128"/>
              <a:ea typeface="Noto Sans CJK JP DemiLight" pitchFamily="34" charset="-128"/>
            </a:endParaRPr>
          </a:p>
          <a:p>
            <a:pPr marL="627063" lvl="1" indent="-266700">
              <a:lnSpc>
                <a:spcPct val="150000"/>
              </a:lnSpc>
              <a:buClrTx/>
            </a:pPr>
            <a:r>
              <a:rPr lang="zh-TW" altLang="en-US" sz="1800" dirty="0">
                <a:latin typeface="Noto Sans CJK JP DemiLight" pitchFamily="34" charset="-128"/>
                <a:ea typeface="Noto Sans CJK JP DemiLight" pitchFamily="34" charset="-128"/>
              </a:rPr>
              <a:t>自動化民調</a:t>
            </a:r>
            <a:endParaRPr lang="en" sz="1800" dirty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0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Implementation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Things we did to achieve our goal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sz="12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lang="en" sz="12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498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Implementation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155920"/>
            <a:ext cx="6132600" cy="20364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49263" indent="-357188">
              <a:buClrTx/>
            </a:pPr>
            <a:r>
              <a:rPr lang="en" sz="2800" b="1" dirty="0" smtClean="0"/>
              <a:t>Task</a:t>
            </a:r>
            <a:endParaRPr lang="en" sz="2800" b="1" dirty="0"/>
          </a:p>
          <a:p>
            <a:pPr marL="449263"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從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Twitter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的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單一篇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>PO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文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判斷</a:t>
            </a: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使用者的政治傾向，</a:t>
            </a:r>
            <a: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  <a:t/>
            </a:r>
            <a:br>
              <a:rPr lang="en-US" altLang="zh-TW" sz="1800" dirty="0" smtClean="0">
                <a:latin typeface="Noto Sans CJK JP DemiLight" pitchFamily="34" charset="-128"/>
                <a:ea typeface="Noto Sans CJK JP DemiLight" pitchFamily="34" charset="-128"/>
              </a:rPr>
            </a:br>
            <a:r>
              <a:rPr lang="zh-TW" altLang="en-US" sz="1800" dirty="0" smtClean="0">
                <a:latin typeface="Noto Sans CJK JP DemiLight" pitchFamily="34" charset="-128"/>
                <a:ea typeface="Noto Sans CJK JP DemiLight" pitchFamily="34" charset="-128"/>
              </a:rPr>
              <a:t>並嘗試找出中間選民</a:t>
            </a:r>
            <a:endParaRPr lang="en" sz="1800" dirty="0">
              <a:latin typeface="Noto Sans CJK JP DemiLight" pitchFamily="34" charset="-128"/>
              <a:ea typeface="Noto Sans CJK JP DemiLight" pitchFamily="34" charset="-128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D:\Users\Woody\Desktop\NTU\大三下\心理與神經資訊學\Final\Tru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91830"/>
            <a:ext cx="1728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Woody\Desktop\NTU\大三下\心理與神經資訊學\Final\Hilla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91830"/>
            <a:ext cx="181624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237"/>
          <p:cNvSpPr txBox="1">
            <a:spLocks/>
          </p:cNvSpPr>
          <p:nvPr/>
        </p:nvSpPr>
        <p:spPr>
          <a:xfrm>
            <a:off x="3385220" y="3624008"/>
            <a:ext cx="792088" cy="631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buClrTx/>
              <a:buNone/>
            </a:pPr>
            <a:r>
              <a:rPr lang="en" sz="2800" b="1" dirty="0" smtClean="0"/>
              <a:t>OR</a:t>
            </a:r>
          </a:p>
        </p:txBody>
      </p:sp>
      <p:sp>
        <p:nvSpPr>
          <p:cNvPr id="13" name="Shape 237"/>
          <p:cNvSpPr txBox="1">
            <a:spLocks/>
          </p:cNvSpPr>
          <p:nvPr/>
        </p:nvSpPr>
        <p:spPr>
          <a:xfrm>
            <a:off x="6516216" y="3624007"/>
            <a:ext cx="792088" cy="631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buClrTx/>
              <a:buNone/>
            </a:pPr>
            <a:r>
              <a:rPr lang="en" sz="28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48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29338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Implementation</a:t>
            </a:r>
            <a:endParaRPr lang="en"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6132600" cy="30963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49263" indent="-357188">
              <a:buClrTx/>
            </a:pPr>
            <a:r>
              <a:rPr lang="en" sz="2800" b="1" dirty="0" smtClean="0"/>
              <a:t>Data Collecting</a:t>
            </a:r>
          </a:p>
          <a:p>
            <a:pPr marL="449263" indent="-357188">
              <a:buClrTx/>
            </a:pPr>
            <a:r>
              <a:rPr lang="en-US" altLang="zh-TW" sz="2800" b="1" dirty="0" smtClean="0"/>
              <a:t>Build Model and Train</a:t>
            </a:r>
          </a:p>
          <a:p>
            <a:pPr marL="449263" indent="-357188">
              <a:buClrTx/>
            </a:pPr>
            <a:r>
              <a:rPr lang="en-US" sz="2800" b="1" dirty="0" smtClean="0"/>
              <a:t>Test the Accuracy</a:t>
            </a:r>
          </a:p>
          <a:p>
            <a:pPr marL="449263" indent="-357188">
              <a:buClrTx/>
            </a:pPr>
            <a:endParaRPr lang="en-US" sz="2800" b="1" dirty="0"/>
          </a:p>
          <a:p>
            <a:pPr marL="92075">
              <a:buClrTx/>
              <a:buNone/>
            </a:pP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Implemented in </a:t>
            </a: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Python</a:t>
            </a:r>
            <a:endParaRPr lang="en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474054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37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484</Words>
  <Application>Microsoft Office PowerPoint</Application>
  <PresentationFormat>如螢幕大小 (16:9)</PresentationFormat>
  <Paragraphs>164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Arial</vt:lpstr>
      <vt:lpstr>新細明體</vt:lpstr>
      <vt:lpstr>Noto Sans CJK TC Light</vt:lpstr>
      <vt:lpstr>Roboto Condensed Light</vt:lpstr>
      <vt:lpstr>Noto Sans CJK JP DemiLight</vt:lpstr>
      <vt:lpstr>Noto Sans CJK TC Regular</vt:lpstr>
      <vt:lpstr>Arvo</vt:lpstr>
      <vt:lpstr>Aparajita</vt:lpstr>
      <vt:lpstr>Noto Sans CJK TC Medium</vt:lpstr>
      <vt:lpstr>Roboto Condensed</vt:lpstr>
      <vt:lpstr>Salerio template</vt:lpstr>
      <vt:lpstr>Political Tendencies From Social Media</vt:lpstr>
      <vt:lpstr>OUTLINE</vt:lpstr>
      <vt:lpstr>Introduction</vt:lpstr>
      <vt:lpstr>Introduction</vt:lpstr>
      <vt:lpstr>Introduction</vt:lpstr>
      <vt:lpstr>Introduction</vt:lpstr>
      <vt:lpstr>Implementation</vt:lpstr>
      <vt:lpstr>Implementation</vt:lpstr>
      <vt:lpstr>Implementation</vt:lpstr>
      <vt:lpstr>Data Collecting</vt:lpstr>
      <vt:lpstr>Data Collecting</vt:lpstr>
      <vt:lpstr>Build Model</vt:lpstr>
      <vt:lpstr>Build Model</vt:lpstr>
      <vt:lpstr>Build Model</vt:lpstr>
      <vt:lpstr>Build Model</vt:lpstr>
      <vt:lpstr>Build Model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Future Works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Tendencies From Social Media</dc:title>
  <cp:lastModifiedBy>Owner</cp:lastModifiedBy>
  <cp:revision>43</cp:revision>
  <dcterms:modified xsi:type="dcterms:W3CDTF">2017-06-11T21:16:40Z</dcterms:modified>
</cp:coreProperties>
</file>