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ae0c435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ae0c435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0d8e30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0d8e30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0d8e30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0d8e30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5ae0c435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5ae0c435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5ae0c4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5ae0c4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ae0c43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ae0c43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5ae0c435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5ae0c435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5ae0c43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b5ae0c43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ae0c43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ae0c43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ae0c43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ae0c43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0d8e30d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0d8e30d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b5ae0c43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b5ae0c43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Project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Market Indicators &amp; Political Influences Related to Stock Market Index </a:t>
            </a:r>
            <a:endParaRPr i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112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Members: Aidan, Antony, Lauren, 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95400" y="2010500"/>
            <a:ext cx="80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Char char="●"/>
            </a:pPr>
            <a:r>
              <a:rPr lang="en-GB" sz="1200">
                <a:solidFill>
                  <a:srgbClr val="000000"/>
                </a:solidFill>
              </a:rPr>
              <a:t>Crude Oil has become more correlated to S&amp;P 500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than gold.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8966" t="0"/>
          <a:stretch/>
        </p:blipFill>
        <p:spPr>
          <a:xfrm>
            <a:off x="4367625" y="1115375"/>
            <a:ext cx="4050524" cy="232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0" l="0" r="8966" t="0"/>
          <a:stretch/>
        </p:blipFill>
        <p:spPr>
          <a:xfrm>
            <a:off x="195400" y="2702350"/>
            <a:ext cx="4050524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4367625" y="3708125"/>
            <a:ext cx="4449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Char char="●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Cryptocurrencies have weak correlation to S&amp;P 500.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cont’d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USD has very little correlation to the S&amp;P 500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144" y="2463423"/>
            <a:ext cx="449130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cont’d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2413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No correlation with presidency and market indicators.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No correlation with housing price index or inflation rate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325" y="877257"/>
            <a:ext cx="4065075" cy="194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b="0" l="0" r="10801" t="0"/>
          <a:stretch/>
        </p:blipFill>
        <p:spPr>
          <a:xfrm>
            <a:off x="241375" y="2954081"/>
            <a:ext cx="3808100" cy="1847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925" y="2954075"/>
            <a:ext cx="4236474" cy="1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Open for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Hypothesis, Assumptions &amp; 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872650" y="1853850"/>
            <a:ext cx="5545500" cy="25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Objective:</a:t>
            </a:r>
            <a:endParaRPr sz="12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sz="1000">
                <a:solidFill>
                  <a:srgbClr val="000000"/>
                </a:solidFill>
              </a:rPr>
              <a:t>To explore the accuracy of gold prices as a market indicator in comparison to other possible indicators. Further, we will experiment on combining these indicators with various weight to create a new and better indicator for stock market direction.</a:t>
            </a:r>
            <a:endParaRPr sz="10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Assumptions:</a:t>
            </a:r>
            <a:endParaRPr b="1" sz="12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sz="1000">
                <a:solidFill>
                  <a:srgbClr val="000000"/>
                </a:solidFill>
              </a:rPr>
              <a:t>From 1985 to early 2000, gold was used to hedge against market downturn. 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sz="1000">
                <a:solidFill>
                  <a:srgbClr val="000000"/>
                </a:solidFill>
              </a:rPr>
              <a:t>When investors were expecting a bear market, they sell shares in stock market and buy gold,  causing decline in stock market indices and rise in gold prices.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sz="1000">
                <a:solidFill>
                  <a:srgbClr val="000000"/>
                </a:solidFill>
              </a:rPr>
              <a:t>Therefore, gold price could be used as indicator of stock market direction.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Hypothesis: </a:t>
            </a:r>
            <a:endParaRPr b="1" sz="12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GB" sz="1000">
                <a:solidFill>
                  <a:srgbClr val="000000"/>
                </a:solidFill>
              </a:rPr>
              <a:t>The invention of paper gold and founding of commodities futures allowed investors to speculate on several types of commodities including gold. As a result, gold price loses some of it's property to suggest market direction as it is driven by investor's speculation.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63" y="19631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Questions for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02675" y="1853850"/>
            <a:ext cx="51249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Questions for Analysis: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-GB" sz="1200">
                <a:solidFill>
                  <a:srgbClr val="000000"/>
                </a:solidFill>
              </a:rPr>
              <a:t>Explore the relationship between S&amp;P 500, Dow Jones, Nasdaq, Gold, Silver, Oil, Crypo, GDP, House Price Index, Interest and Inflation Rates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-GB" sz="1200">
                <a:solidFill>
                  <a:srgbClr val="000000"/>
                </a:solidFill>
              </a:rPr>
              <a:t>Find correlations from indices and commodities to compare which has the highest correlation to S&amp;P 500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-GB" sz="1200">
                <a:solidFill>
                  <a:srgbClr val="000000"/>
                </a:solidFill>
              </a:rPr>
              <a:t>Combine data into portfolio to try to find a combination that leads to stronger indicator (higher correlation) for S&amp;P 500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-GB" sz="1200">
                <a:solidFill>
                  <a:srgbClr val="000000"/>
                </a:solidFill>
              </a:rPr>
              <a:t>Does gold still have any utility in predicting market changes?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-GB" sz="1200">
                <a:solidFill>
                  <a:srgbClr val="000000"/>
                </a:solidFill>
              </a:rPr>
              <a:t>Does S&amp;P 500 have correlation to GDP and Interest rate?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-GB" sz="1200">
                <a:solidFill>
                  <a:srgbClr val="000000"/>
                </a:solidFill>
              </a:rPr>
              <a:t>Does president have any influence on stock market &amp; GDP?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12" y="1733850"/>
            <a:ext cx="3417488" cy="22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Cleanup &amp; Exploration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87800"/>
            <a:ext cx="76887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Data cleaning was challenging due to mixed labels in different files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Resulted in team re-</a:t>
            </a:r>
            <a:r>
              <a:rPr lang="en-GB" sz="1200">
                <a:solidFill>
                  <a:srgbClr val="000000"/>
                </a:solidFill>
              </a:rPr>
              <a:t>formatting</a:t>
            </a:r>
            <a:r>
              <a:rPr lang="en-GB" sz="1200">
                <a:solidFill>
                  <a:srgbClr val="000000"/>
                </a:solidFill>
              </a:rPr>
              <a:t> .csv files for consistency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Different datasets with same data have different formatting, so pulling S&amp;P 500 data from multiple sources leads to consistency issues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-GB" sz="1200">
                <a:solidFill>
                  <a:srgbClr val="000000"/>
                </a:solidFill>
              </a:rPr>
              <a:t>Postmortem</a:t>
            </a:r>
            <a:r>
              <a:rPr lang="en-GB" sz="1200">
                <a:solidFill>
                  <a:srgbClr val="000000"/>
                </a:solidFill>
              </a:rPr>
              <a:t>: create master file for variables or ensure team is only editing to most recent version of master file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Interestingly, noticed that libraries and dependencies ordering is important, otherwise may result in an error message: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i="1" lang="en-GB" sz="1200">
                <a:solidFill>
                  <a:srgbClr val="000000"/>
                </a:solidFill>
              </a:rPr>
              <a:t>E</a:t>
            </a:r>
            <a:r>
              <a:rPr i="1" lang="en-GB" sz="1200">
                <a:solidFill>
                  <a:srgbClr val="000000"/>
                </a:solidFill>
              </a:rPr>
              <a:t>.g. </a:t>
            </a:r>
            <a:r>
              <a:rPr i="1" lang="en-GB" sz="1200">
                <a:solidFill>
                  <a:srgbClr val="000000"/>
                </a:solidFill>
              </a:rPr>
              <a:t>“</a:t>
            </a:r>
            <a:r>
              <a:rPr i="1" lang="en-GB" sz="1200">
                <a:solidFill>
                  <a:srgbClr val="000000"/>
                </a:solidFill>
              </a:rPr>
              <a:t>WARNING:param.panel_extension: A HoloViz extension was loaded previously. This means the extension is already initialized and the following Panel extensions could not be properly loaded: ['plotly']. If you are loading custom extensions with pn.extension(...) ensure that this is called before any other HoloViz extension such as hvPlot or HoloViews.”</a:t>
            </a:r>
            <a:endParaRPr i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Multi-indexing is helpful to demonstrate changes when there is a significant different in variable values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625" y="969475"/>
            <a:ext cx="2202775" cy="12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Analysis: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Indices</a:t>
            </a:r>
            <a:endParaRPr i="1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336550" y="1863263"/>
            <a:ext cx="46800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The correlation started to change to positive due to creation of paper gold and commodities market in 1970's.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However, it took some time for the paper gold and commodities futures market to be popularized and accessible to retail investors; therefore, the transition was not apparent until mid 2000's.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Commodities market allows  traders and investors to speculate on future commodities prices.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As a result, the gold price correlation began to shift to positive territory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Since 2007, Crude Oil &gt;  Gold correlation  to S&amp;P 500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Cryptocurrencies have weak correlation to S&amp;P 500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17115"/>
          <a:stretch/>
        </p:blipFill>
        <p:spPr>
          <a:xfrm>
            <a:off x="218250" y="2444313"/>
            <a:ext cx="4353748" cy="19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Data Analysis: 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000000"/>
                </a:solidFill>
              </a:rPr>
              <a:t>Commodities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111950" y="965425"/>
            <a:ext cx="39018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US Dollar index has very little correlation with the S&amp;P 500 index throughout time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 sz="1300">
                <a:solidFill>
                  <a:srgbClr val="000000"/>
                </a:solidFill>
              </a:rPr>
              <a:t>l</a:t>
            </a:r>
            <a:r>
              <a:rPr lang="en-GB" sz="1300">
                <a:solidFill>
                  <a:srgbClr val="000000"/>
                </a:solidFill>
              </a:rPr>
              <a:t>ikely  a result of the money market being used as a very liquid, non-risky area of investment especially being in the form of a strong world currency such as the USD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West Texas Intermediate (WTI) is more correlated to the S&amp;P 500 index and the WTI stock has become more so in the more recent years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likely due to investor speculation on these kinds of commodities in more recent years as the future of the oil industry is unknown, combined with various political influences affecting supply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" y="2571750"/>
            <a:ext cx="5191600" cy="236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Economic indicators</a:t>
            </a:r>
            <a:br>
              <a:rPr lang="en-GB"/>
            </a:b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7650" y="2395500"/>
            <a:ext cx="29772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Does S&amp;P 500 have correlation to GDP and Interest rate?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Interest rate and S&amp;P 500 index has a very little to no correlation between them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GDP seems similar to S&amp;P 500, line trends positively for both and heat map shows some correlation between them as well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5" y="985976"/>
            <a:ext cx="3586646" cy="15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376" y="2736925"/>
            <a:ext cx="4021974" cy="2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63925" y="123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Economic indicators (cont’d)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54925" y="1990875"/>
            <a:ext cx="39666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0">
                <a:solidFill>
                  <a:srgbClr val="000000"/>
                </a:solidFill>
              </a:rPr>
              <a:t>Does Presidency have any influence on stock market &amp; GDP?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Little impact on growth and changes in stock market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Observe  the S&amp;P 500 growing positively through all year regardless of the president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GDP trends positively regardless of president.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fluctuation in the market are mostly likely due to external factors (COVID, 9/11, Recession of 2008) likely unrelated to presidential policies.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According to indicators analysed in this research shows that president has little to no influence on the stock market</a:t>
            </a:r>
            <a:endParaRPr b="1" sz="12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725" y="2067062"/>
            <a:ext cx="4434726" cy="27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0500" y="1999550"/>
            <a:ext cx="68370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Highest correlation to stock market index: Crude Oil </a:t>
            </a:r>
            <a:r>
              <a:rPr lang="en-GB" sz="1200">
                <a:solidFill>
                  <a:srgbClr val="000000"/>
                </a:solidFill>
              </a:rPr>
              <a:t>(0.14)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Second highest correlation: Silver (0.1)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Tested various combinations and determined that an equal weight between crude oil and silver will provide highest correlation (0.16)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When silver &amp; crude oil portfolio returns are  graphed, we can see the trend moves in the same direction as S&amp;P500 in the last 5 years.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likely due to  up to 2015, US and Saudi Arabia have been manipulating oil prices in oil price war.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also, gold and silver have been used as hedging commodities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Oil and silver have slightly higher correlation to S&amp;P 500 in the past 5 years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When looking at beta graphs, I noticed that crude oil and silver have lower beta than other commodities indicating lower volatility to S&amp;P 500</a:t>
            </a:r>
            <a:endParaRPr sz="12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125" y="790900"/>
            <a:ext cx="2876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