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b5ae0c43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b5ae0c43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b5ae0c43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b5ae0c43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b5ae0c43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b5ae0c43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5ae0c435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5ae0c43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b5ae0c435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b5ae0c435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b5ae0c43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b5ae0c43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b5ae0c43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b5ae0c43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b5ae0c43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b5ae0c43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b5ae0c435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b5ae0c435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Project Analysis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Members: Aidan, Antony, Lauren, Park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Discussion</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Open for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Assumptions &amp; Objective</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578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800">
                <a:solidFill>
                  <a:srgbClr val="000000"/>
                </a:solidFill>
              </a:rPr>
              <a:t>Assumptions:</a:t>
            </a:r>
            <a:endParaRPr b="1"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From 1985 to early 2000, gold was used to hedge against market downturn. </a:t>
            </a:r>
            <a:endParaRPr sz="800">
              <a:solidFill>
                <a:srgbClr val="000000"/>
              </a:solidFill>
            </a:endParaRPr>
          </a:p>
          <a:p>
            <a:pPr indent="-279400" lvl="0" marL="457200" rtl="0" algn="l">
              <a:spcBef>
                <a:spcPts val="0"/>
              </a:spcBef>
              <a:spcAft>
                <a:spcPts val="0"/>
              </a:spcAft>
              <a:buClr>
                <a:srgbClr val="000000"/>
              </a:buClr>
              <a:buSzPts val="800"/>
              <a:buChar char="●"/>
            </a:pPr>
            <a:r>
              <a:rPr lang="en-GB" sz="800">
                <a:solidFill>
                  <a:srgbClr val="000000"/>
                </a:solidFill>
              </a:rPr>
              <a:t>When investers were expecting a bear market, they sell shares in stock market and buy gold, causing decline in stock market indices and rise in gold prices.</a:t>
            </a:r>
            <a:endParaRPr sz="800">
              <a:solidFill>
                <a:srgbClr val="000000"/>
              </a:solidFill>
            </a:endParaRPr>
          </a:p>
          <a:p>
            <a:pPr indent="-279400" lvl="0" marL="457200" rtl="0" algn="l">
              <a:spcBef>
                <a:spcPts val="0"/>
              </a:spcBef>
              <a:spcAft>
                <a:spcPts val="0"/>
              </a:spcAft>
              <a:buClr>
                <a:srgbClr val="000000"/>
              </a:buClr>
              <a:buSzPts val="800"/>
              <a:buChar char="●"/>
            </a:pPr>
            <a:r>
              <a:rPr lang="en-GB" sz="800">
                <a:solidFill>
                  <a:srgbClr val="000000"/>
                </a:solidFill>
              </a:rPr>
              <a:t>Therefore, gold price could be used as indicator of stock market direction.</a:t>
            </a:r>
            <a:endParaRPr sz="800">
              <a:solidFill>
                <a:srgbClr val="000000"/>
              </a:solidFill>
            </a:endParaRPr>
          </a:p>
          <a:p>
            <a:pPr indent="0" lvl="0" marL="450000" rtl="0" algn="l">
              <a:spcBef>
                <a:spcPts val="1200"/>
              </a:spcBef>
              <a:spcAft>
                <a:spcPts val="0"/>
              </a:spcAft>
              <a:buNone/>
            </a:pPr>
            <a:r>
              <a:rPr b="1" lang="en-GB" sz="800">
                <a:solidFill>
                  <a:srgbClr val="000000"/>
                </a:solidFill>
              </a:rPr>
              <a:t>Hypothesis: </a:t>
            </a:r>
            <a:endParaRPr b="1"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The invention of paper gold and founding of commodities futures allowed investors to speculate on several types of commodites including gold. As a result, gold price loses some of it's property to suggest market direction as it is driven by investor's speculation.</a:t>
            </a:r>
            <a:endParaRPr sz="800">
              <a:solidFill>
                <a:srgbClr val="000000"/>
              </a:solidFill>
            </a:endParaRPr>
          </a:p>
          <a:p>
            <a:pPr indent="457200" lvl="0" marL="0" rtl="0" algn="l">
              <a:spcBef>
                <a:spcPts val="1200"/>
              </a:spcBef>
              <a:spcAft>
                <a:spcPts val="0"/>
              </a:spcAft>
              <a:buNone/>
            </a:pPr>
            <a:r>
              <a:rPr b="1" lang="en-GB" sz="800">
                <a:solidFill>
                  <a:srgbClr val="000000"/>
                </a:solidFill>
              </a:rPr>
              <a:t>Objective</a:t>
            </a:r>
            <a:r>
              <a:rPr b="1" lang="en-GB" sz="800">
                <a:solidFill>
                  <a:srgbClr val="000000"/>
                </a:solidFill>
              </a:rPr>
              <a:t>:</a:t>
            </a:r>
            <a:endParaRPr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To explore the accuracy of gold prices as a market indicator in comparison to other possible indicators. Further, we will experiment on combining these indicators with various weight to create a new and better indicator for stock market direction.</a:t>
            </a:r>
            <a:endParaRPr sz="800">
              <a:solidFill>
                <a:srgbClr val="000000"/>
              </a:solidFill>
            </a:endParaRPr>
          </a:p>
          <a:p>
            <a:pPr indent="0" lvl="0" marL="0" rtl="0" algn="l">
              <a:spcBef>
                <a:spcPts val="1200"/>
              </a:spcBef>
              <a:spcAft>
                <a:spcPts val="1200"/>
              </a:spcAft>
              <a:buNone/>
            </a:pPr>
            <a:r>
              <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Questions for Analysis</a:t>
            </a:r>
            <a:endParaRPr>
              <a:solidFill>
                <a:srgbClr val="000000"/>
              </a:solidFill>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800">
                <a:solidFill>
                  <a:srgbClr val="000000"/>
                </a:solidFill>
              </a:rPr>
              <a:t>Questions for Analysis:</a:t>
            </a:r>
            <a:endParaRPr b="1" sz="800">
              <a:solidFill>
                <a:srgbClr val="000000"/>
              </a:solidFill>
            </a:endParaRPr>
          </a:p>
          <a:p>
            <a:pPr indent="-292100" lvl="0" marL="457200" rtl="0" algn="l">
              <a:spcBef>
                <a:spcPts val="1200"/>
              </a:spcBef>
              <a:spcAft>
                <a:spcPts val="0"/>
              </a:spcAft>
              <a:buClr>
                <a:srgbClr val="000000"/>
              </a:buClr>
              <a:buSzPts val="1000"/>
              <a:buAutoNum type="arabicParenR"/>
            </a:pPr>
            <a:r>
              <a:rPr lang="en-GB" sz="1000">
                <a:solidFill>
                  <a:srgbClr val="000000"/>
                </a:solidFill>
              </a:rPr>
              <a:t>Explore the relationship between S&amp;P 500, Dow Jones, Nasdaq, Gold, Silver, Oil, GDP, House Price Index, Interest and Inflation Rates</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Find correlations from indices and commodities to compare which has the highest correlation to S&amp;P 500</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Combine data into portfolio to try to find a combination that leads to stronger indicator (higher correlation) for S&amp;P 500</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gold still have any utility in predicting market changes?</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S&amp;P 500 have correlation to GDP and Interest rate?</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president have any influence on stock market &amp; GDP?</a:t>
            </a:r>
            <a:endParaRPr sz="1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Cleanup &amp; Exploration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GB"/>
              <a:t>Data cleaning was challenging due to mixed labels in different files. Resulted in team reformating csv files for consistency</a:t>
            </a:r>
            <a:endParaRPr/>
          </a:p>
          <a:p>
            <a:pPr indent="-298767" lvl="0" marL="457200" rtl="0" algn="l">
              <a:spcBef>
                <a:spcPts val="0"/>
              </a:spcBef>
              <a:spcAft>
                <a:spcPts val="0"/>
              </a:spcAft>
              <a:buSzPct val="100000"/>
              <a:buChar char="●"/>
            </a:pPr>
            <a:r>
              <a:rPr lang="en-GB"/>
              <a:t>Different datasets with same data have different formatting, so pulling S&amp;P 500 data from multiple sources leads to consistency issues</a:t>
            </a:r>
            <a:endParaRPr/>
          </a:p>
          <a:p>
            <a:pPr indent="-287972" lvl="1" marL="914400" rtl="0" algn="l">
              <a:spcBef>
                <a:spcPts val="0"/>
              </a:spcBef>
              <a:spcAft>
                <a:spcPts val="0"/>
              </a:spcAft>
              <a:buSzPct val="100000"/>
              <a:buChar char="○"/>
            </a:pPr>
            <a:r>
              <a:rPr lang="en-GB"/>
              <a:t>Recommendation: create master file for variables or ensure team is only editing to most recent version of master file</a:t>
            </a:r>
            <a:endParaRPr/>
          </a:p>
          <a:p>
            <a:pPr indent="-298767" lvl="0" marL="457200" rtl="0" algn="l">
              <a:spcBef>
                <a:spcPts val="0"/>
              </a:spcBef>
              <a:spcAft>
                <a:spcPts val="0"/>
              </a:spcAft>
              <a:buSzPct val="100000"/>
              <a:buChar char="●"/>
            </a:pPr>
            <a:r>
              <a:rPr lang="en-GB"/>
              <a:t>Interestingly, noticed that libraries and dependencies ordering is important, otherwise may result in an error message:</a:t>
            </a:r>
            <a:endParaRPr/>
          </a:p>
          <a:p>
            <a:pPr indent="-287972" lvl="1" marL="914400" rtl="0" algn="l">
              <a:spcBef>
                <a:spcPts val="0"/>
              </a:spcBef>
              <a:spcAft>
                <a:spcPts val="0"/>
              </a:spcAft>
              <a:buSzPct val="100000"/>
              <a:buChar char="○"/>
            </a:pPr>
            <a:r>
              <a:rPr lang="en-GB"/>
              <a:t>E</a:t>
            </a:r>
            <a:r>
              <a:rPr lang="en-GB"/>
              <a:t>.g. </a:t>
            </a:r>
            <a:r>
              <a:rPr lang="en-GB"/>
              <a:t>“</a:t>
            </a:r>
            <a:r>
              <a:rPr lang="en-GB"/>
              <a:t>WARNING:param.panel_extension: A HoloViz extension was loaded previously. This means the extension is already initialized and the following Panel extensions could not be properly loaded: ['plotly']. If you are loading custom extensions with pn.extension(...) ensure that this is called before any other HoloViz extension such as hvPlot or HoloViews.”</a:t>
            </a:r>
            <a:endParaRPr/>
          </a:p>
          <a:p>
            <a:pPr indent="-298767" lvl="0" marL="457200" rtl="0" algn="l">
              <a:spcBef>
                <a:spcPts val="0"/>
              </a:spcBef>
              <a:spcAft>
                <a:spcPts val="0"/>
              </a:spcAft>
              <a:buSzPct val="100000"/>
              <a:buChar char="●"/>
            </a:pPr>
            <a:r>
              <a:rPr lang="en-GB"/>
              <a:t>Multi-indexing is helpful to demonstrate changes when there is a significant different in variable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 Indices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GB" sz="1000">
                <a:solidFill>
                  <a:srgbClr val="000000"/>
                </a:solidFill>
              </a:rPr>
              <a:t>From 1985 to early 2000, gold was used to hedge against market downturn.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investers were expecting a bear market, they sell shares in stock market and buy gold, causing decline in stock market indices and rise in gold prices.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Hence, gold price moved in the opposite direction of S&amp;P500 index. This is shown as negative (inverse) correlation until early 2000.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The correlation started to change to positive due to creation of paper gold and commodities market in 1970's.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However, it took some time for the paper gold and commdities futures market to be popularized and accessible to retail investors; therefore, the transition was not apparent until mid 2000's.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The commodities market allowed traders and investors to speculate on future commodities prices. As a result, the gold price correlation began to shift to possitive territory.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Since 2007, we noticed that Crude Oil has become more correlated to S&amp;P500.</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Cryptocurrencies have weak correlation to S&amp;P500.</a:t>
            </a:r>
            <a:endParaRPr sz="1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Data Analysis: Commodities</a:t>
            </a:r>
            <a:endParaRPr>
              <a:solidFill>
                <a:srgbClr val="000000"/>
              </a:solidFil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US Dollar index has very little correlation with the S&amp;P 500 index throughout time. </a:t>
            </a:r>
            <a:endParaRPr sz="1000">
              <a:solidFill>
                <a:srgbClr val="000000"/>
              </a:solidFill>
              <a:latin typeface="Trebuchet MS"/>
              <a:ea typeface="Trebuchet MS"/>
              <a:cs typeface="Trebuchet MS"/>
              <a:sym typeface="Trebuchet MS"/>
            </a:endParaRPr>
          </a:p>
          <a:p>
            <a:pPr indent="-292100" lvl="1" marL="9144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This is probably a result of the money market being used as a very liquid, non-risky area of investment especially being in the form of a strong world currency such as the USD. </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The West Texes Intermiediate (WTI) is more correlated to the S&amp;P 500 index and the WTI stock has become more so in the more recent years. </a:t>
            </a:r>
            <a:endParaRPr sz="1000">
              <a:solidFill>
                <a:srgbClr val="000000"/>
              </a:solidFill>
              <a:latin typeface="Trebuchet MS"/>
              <a:ea typeface="Trebuchet MS"/>
              <a:cs typeface="Trebuchet MS"/>
              <a:sym typeface="Trebuchet MS"/>
            </a:endParaRPr>
          </a:p>
          <a:p>
            <a:pPr indent="-292100" lvl="1" marL="9144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This increase in correlation is likely due to investors beginning to speculate on these kinds of commodities in more recent years as the future of the oil industry is unknown, combined with various political influences affecting supply.</a:t>
            </a:r>
            <a:endParaRPr sz="1000">
              <a:solidFill>
                <a:srgbClr val="000000"/>
              </a:solidFill>
              <a:latin typeface="Trebuchet MS"/>
              <a:ea typeface="Trebuchet MS"/>
              <a:cs typeface="Trebuchet MS"/>
              <a:sym typeface="Trebuchet MS"/>
            </a:endParaRPr>
          </a:p>
          <a:p>
            <a:pPr indent="0" lvl="0" marL="0" rtl="0" algn="l">
              <a:spcBef>
                <a:spcPts val="60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sz="1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 Economic indicators</a:t>
            </a:r>
            <a:br>
              <a:rPr lang="en-GB"/>
            </a:b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000000"/>
                </a:solidFill>
              </a:rPr>
              <a:t>Does S&amp;P 500 have correlation to GDP and Interest rate?</a:t>
            </a:r>
            <a:endParaRPr b="1" sz="1000">
              <a:solidFill>
                <a:srgbClr val="000000"/>
              </a:solidFill>
            </a:endParaRPr>
          </a:p>
          <a:p>
            <a:pPr indent="-292100" lvl="0" marL="457200" rtl="0" algn="l">
              <a:spcBef>
                <a:spcPts val="600"/>
              </a:spcBef>
              <a:spcAft>
                <a:spcPts val="0"/>
              </a:spcAft>
              <a:buClr>
                <a:srgbClr val="000000"/>
              </a:buClr>
              <a:buSzPts val="1000"/>
              <a:buChar char="●"/>
            </a:pPr>
            <a:r>
              <a:rPr lang="en-GB" sz="1000">
                <a:solidFill>
                  <a:srgbClr val="000000"/>
                </a:solidFill>
              </a:rPr>
              <a:t>Interest rate and S&amp;P 500 index has a very little to no correlation between them.</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GDP seems similar to S&amp;P500, line trends positively for both and heat map shows some correlation between them as well.</a:t>
            </a:r>
            <a:endParaRPr sz="1000">
              <a:solidFill>
                <a:srgbClr val="000000"/>
              </a:solidFill>
            </a:endParaRPr>
          </a:p>
          <a:p>
            <a:pPr indent="0" lvl="0" marL="0" rtl="0" algn="l">
              <a:spcBef>
                <a:spcPts val="600"/>
              </a:spcBef>
              <a:spcAft>
                <a:spcPts val="0"/>
              </a:spcAft>
              <a:buNone/>
            </a:pPr>
            <a:r>
              <a:rPr b="1" lang="en-GB" sz="1000">
                <a:solidFill>
                  <a:srgbClr val="000000"/>
                </a:solidFill>
              </a:rPr>
              <a:t>Does president have any influence on stock market &amp; GDP?</a:t>
            </a:r>
            <a:endParaRPr b="1" sz="1000">
              <a:solidFill>
                <a:srgbClr val="000000"/>
              </a:solidFill>
            </a:endParaRPr>
          </a:p>
          <a:p>
            <a:pPr indent="-292100" lvl="0" marL="457200" rtl="0" algn="l">
              <a:spcBef>
                <a:spcPts val="600"/>
              </a:spcBef>
              <a:spcAft>
                <a:spcPts val="0"/>
              </a:spcAft>
              <a:buClr>
                <a:srgbClr val="000000"/>
              </a:buClr>
              <a:buSzPts val="1000"/>
              <a:buChar char="●"/>
            </a:pPr>
            <a:r>
              <a:rPr lang="en-GB" sz="1000">
                <a:solidFill>
                  <a:srgbClr val="000000"/>
                </a:solidFill>
              </a:rPr>
              <a:t>President’s impact on the economy (Stock market) has a little impact on growth and changes in stock market. Observing the S&amp;P500 growing positively through all year regardless of the president.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GDP seems similar to S&amp;P 500-line trends positively regardless of president. The fluctuation in the market are mostly likely due to external factors (COVID, 9/11, Recession of 2008) likely unrelated to presidential policies.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According to indicators analysed in this research shows that president has little to no influence on the stock market. </a:t>
            </a:r>
            <a:endParaRPr sz="1000">
              <a:solidFill>
                <a:srgbClr val="000000"/>
              </a:solidFill>
            </a:endParaRPr>
          </a:p>
          <a:p>
            <a:pPr indent="0" lvl="0" marL="0" rtl="0" algn="l">
              <a:spcBef>
                <a:spcPts val="600"/>
              </a:spcBef>
              <a:spcAft>
                <a:spcPts val="0"/>
              </a:spcAft>
              <a:buNone/>
            </a:pPr>
            <a:r>
              <a:t/>
            </a:r>
            <a:endParaRPr sz="1000">
              <a:solidFill>
                <a:srgbClr val="000000"/>
              </a:solidFill>
            </a:endParaRPr>
          </a:p>
          <a:p>
            <a:pPr indent="0" lvl="0" marL="0" rtl="0" algn="l">
              <a:spcBef>
                <a:spcPts val="600"/>
              </a:spcBef>
              <a:spcAft>
                <a:spcPts val="0"/>
              </a:spcAft>
              <a:buNone/>
            </a:pPr>
            <a:r>
              <a:rPr lang="en-GB" sz="1000">
                <a:solidFill>
                  <a:srgbClr val="000000"/>
                </a:solidFill>
              </a:rPr>
              <a:t> </a:t>
            </a:r>
            <a:endParaRPr sz="1000">
              <a:solidFill>
                <a:srgbClr val="000000"/>
              </a:solidFill>
            </a:endParaRPr>
          </a:p>
          <a:p>
            <a:pPr indent="0" lvl="0" marL="0" rtl="0" algn="l">
              <a:spcBef>
                <a:spcPts val="600"/>
              </a:spcBef>
              <a:spcAft>
                <a:spcPts val="12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GB" sz="1000">
                <a:solidFill>
                  <a:srgbClr val="000000"/>
                </a:solidFill>
              </a:rPr>
              <a:t>The commodity with highest correlation to S&amp;P500 is crude oil (0.14). The second highest correlation is silver (0.1).</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I experimented with various combinations and found that an equal weight between crude oil and silver will provide highest correlation (0.16).</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graphed the cumulative return, I noticed that the crude oil and silver combination moves in the same direction as S&amp;P500 in the last 5 years. This is beause upto 2015,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US and Saudi Arabia have been manipulating oil prices in oil price war. Further, gold and silver have been used as hedging commodities.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As seen in correlation plots, oil and silver have slightly higher correlation to S&amp;P500 in the past 5 years.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looking at beta graphs, I noticed that crude oil and silver have lower beta than other commodities indicating lower volatility to S&amp;P500.</a:t>
            </a:r>
            <a:endParaRPr sz="1000">
              <a:solidFill>
                <a:srgbClr val="000000"/>
              </a:solidFill>
            </a:endParaRPr>
          </a:p>
          <a:p>
            <a:pPr indent="0" lvl="0" marL="457200" rtl="0" algn="l">
              <a:spcBef>
                <a:spcPts val="1200"/>
              </a:spcBef>
              <a:spcAft>
                <a:spcPts val="120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Trebuchet MS"/>
              <a:buChar char="●"/>
            </a:pPr>
            <a:r>
              <a:rPr lang="en-GB" sz="1000">
                <a:solidFill>
                  <a:srgbClr val="000000"/>
                </a:solidFill>
              </a:rPr>
              <a:t>Crude Oil has become more correlated to S&amp;P500.</a:t>
            </a:r>
            <a:endParaRPr sz="1000">
              <a:solidFill>
                <a:srgbClr val="000000"/>
              </a:solidFill>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Very little</a:t>
            </a:r>
            <a:r>
              <a:rPr lang="en-GB" sz="1000">
                <a:solidFill>
                  <a:srgbClr val="000000"/>
                </a:solidFill>
                <a:latin typeface="Trebuchet MS"/>
                <a:ea typeface="Trebuchet MS"/>
                <a:cs typeface="Trebuchet MS"/>
                <a:sym typeface="Trebuchet MS"/>
              </a:rPr>
              <a:t> correlation the USD had to the S&amp;P 500</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No correlation with presidency and market indicators</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No correlation with housing price index or inflation rate</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rPr>
              <a:t>Cryptocurrencies have weak correlation to S&amp;P500.</a:t>
            </a:r>
            <a:endParaRPr sz="1000">
              <a:solidFill>
                <a:srgbClr val="000000"/>
              </a:solidFill>
              <a:latin typeface="Trebuchet MS"/>
              <a:ea typeface="Trebuchet MS"/>
              <a:cs typeface="Trebuchet MS"/>
              <a:sym typeface="Trebuchet MS"/>
            </a:endParaRPr>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