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19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Labib</a:t>
            </a:r>
            <a:r>
              <a:rPr lang="en-US" dirty="0" smtClean="0"/>
              <a:t> </a:t>
            </a:r>
            <a:r>
              <a:rPr lang="en-US" smtClean="0"/>
              <a:t>Fawaz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14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your </a:t>
            </a:r>
            <a:r>
              <a:rPr lang="en-US" b="1" dirty="0" smtClean="0"/>
              <a:t>Queries</a:t>
            </a:r>
            <a:r>
              <a:rPr lang="en-US" dirty="0" smtClean="0"/>
              <a:t> instead of understanding your business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6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Flexible Schema: </a:t>
            </a:r>
            <a:r>
              <a:rPr lang="en-US" dirty="0" smtClean="0"/>
              <a:t>Store data as columns or documents instead of as rows</a:t>
            </a:r>
          </a:p>
          <a:p>
            <a:r>
              <a:rPr lang="en-US" b="1" dirty="0" smtClean="0"/>
              <a:t>Complex Queries: </a:t>
            </a:r>
            <a:r>
              <a:rPr lang="en-US" dirty="0" smtClean="0"/>
              <a:t>Less joins means queries return faster</a:t>
            </a:r>
          </a:p>
          <a:p>
            <a:r>
              <a:rPr lang="en-US" b="1" dirty="0" smtClean="0"/>
              <a:t>More Scalable: </a:t>
            </a:r>
            <a:r>
              <a:rPr lang="en-US" dirty="0" smtClean="0"/>
              <a:t>When you need more space or processing power just add a new cluster</a:t>
            </a:r>
          </a:p>
          <a:p>
            <a:r>
              <a:rPr lang="en-US" b="1" dirty="0" smtClean="0"/>
              <a:t>Lower Maintenance: </a:t>
            </a:r>
            <a:r>
              <a:rPr lang="en-US" dirty="0" smtClean="0"/>
              <a:t>Partitioning and rebalancing is automatic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254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Joins</a:t>
            </a:r>
          </a:p>
          <a:p>
            <a:r>
              <a:rPr lang="en-US" dirty="0" smtClean="0"/>
              <a:t>Inability to define relationships</a:t>
            </a:r>
          </a:p>
          <a:p>
            <a:r>
              <a:rPr lang="en-US" dirty="0" smtClean="0"/>
              <a:t>Can’t enforce data integrity</a:t>
            </a:r>
          </a:p>
          <a:p>
            <a:r>
              <a:rPr lang="en-US" dirty="0" smtClean="0"/>
              <a:t>Less control on database administration</a:t>
            </a:r>
          </a:p>
          <a:p>
            <a:r>
              <a:rPr lang="en-US" dirty="0" smtClean="0"/>
              <a:t>Potential Loss of data</a:t>
            </a:r>
          </a:p>
          <a:p>
            <a:r>
              <a:rPr lang="en-US" dirty="0" smtClean="0"/>
              <a:t>Less Database functionality, indexing, stored </a:t>
            </a:r>
            <a:r>
              <a:rPr lang="en-US" dirty="0" err="1" smtClean="0"/>
              <a:t>procs</a:t>
            </a:r>
            <a:r>
              <a:rPr lang="en-US" smtClean="0"/>
              <a:t>,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5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Database (JSON)</a:t>
            </a:r>
          </a:p>
          <a:p>
            <a:r>
              <a:rPr lang="en-US" dirty="0" smtClean="0"/>
              <a:t>Stores collections instead of tables</a:t>
            </a:r>
          </a:p>
          <a:p>
            <a:r>
              <a:rPr lang="en-US" dirty="0" smtClean="0"/>
              <a:t>Stores objects instead of 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create a collection by inserting an object</a:t>
            </a:r>
          </a:p>
          <a:p>
            <a:r>
              <a:rPr lang="en-US" dirty="0" smtClean="0"/>
              <a:t>Different objects in the same collection can have different structure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95" y="2951100"/>
            <a:ext cx="6819329" cy="349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vs SQL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417" y="1524602"/>
            <a:ext cx="8514239" cy="436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0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Design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subdocuments versus separate documents</a:t>
            </a:r>
          </a:p>
          <a:p>
            <a:r>
              <a:rPr lang="en-US" dirty="0"/>
              <a:t>Store embedded data in arrays versus by nested document</a:t>
            </a:r>
          </a:p>
          <a:p>
            <a:r>
              <a:rPr lang="en-US" dirty="0"/>
              <a:t>Fewer </a:t>
            </a:r>
            <a:r>
              <a:rPr lang="en-US" dirty="0" smtClean="0"/>
              <a:t>large </a:t>
            </a:r>
            <a:r>
              <a:rPr lang="en-US" dirty="0"/>
              <a:t>document versus numerous </a:t>
            </a:r>
            <a:r>
              <a:rPr lang="en-US" dirty="0" smtClean="0"/>
              <a:t>small </a:t>
            </a:r>
            <a:r>
              <a:rPr lang="en-US" dirty="0"/>
              <a:t>document</a:t>
            </a:r>
          </a:p>
          <a:p>
            <a:r>
              <a:rPr lang="en-US" dirty="0" smtClean="0"/>
              <a:t>De-normalize vs Normalize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12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 (</a:t>
            </a:r>
            <a:r>
              <a:rPr lang="en-US" dirty="0" err="1" smtClean="0"/>
              <a:t>Sharding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up collections in smaller “chunks”</a:t>
            </a:r>
          </a:p>
          <a:p>
            <a:r>
              <a:rPr lang="en-US" dirty="0"/>
              <a:t>Picking a user-specified field “shard key”</a:t>
            </a:r>
          </a:p>
          <a:p>
            <a:r>
              <a:rPr lang="en-US" dirty="0"/>
              <a:t>Distributing “chunks” across shards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Store data you read at once on one shard and data you insert at once in different shards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74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500884"/>
          </a:xfrm>
        </p:spPr>
        <p:txBody>
          <a:bodyPr/>
          <a:lstStyle/>
          <a:p>
            <a:r>
              <a:rPr lang="en-US" dirty="0" smtClean="0"/>
              <a:t>Hadoop Ecosystem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044" y="1308159"/>
            <a:ext cx="3967818" cy="4733202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Storage:</a:t>
            </a:r>
          </a:p>
          <a:p>
            <a:pPr lvl="1"/>
            <a:r>
              <a:rPr lang="en-US" sz="1800" dirty="0" smtClean="0"/>
              <a:t>- HDFS</a:t>
            </a:r>
            <a:endParaRPr lang="en-US" sz="1800" dirty="0"/>
          </a:p>
          <a:p>
            <a:pPr lvl="1"/>
            <a:r>
              <a:rPr lang="en-US" sz="1800" dirty="0" smtClean="0"/>
              <a:t>- HBASE</a:t>
            </a:r>
            <a:endParaRPr lang="en-US" sz="1800" dirty="0"/>
          </a:p>
          <a:p>
            <a:pPr lvl="1"/>
            <a:r>
              <a:rPr lang="en-US" sz="1800" dirty="0" smtClean="0"/>
              <a:t>- </a:t>
            </a:r>
            <a:r>
              <a:rPr lang="en-US" sz="1800" dirty="0" err="1" smtClean="0"/>
              <a:t>Hcatalog</a:t>
            </a:r>
            <a:endParaRPr lang="en-US" sz="1800" dirty="0"/>
          </a:p>
          <a:p>
            <a:r>
              <a:rPr lang="en-US" sz="2000" b="1" dirty="0"/>
              <a:t>Processing:</a:t>
            </a:r>
          </a:p>
          <a:p>
            <a:pPr lvl="1"/>
            <a:r>
              <a:rPr lang="en-US" sz="1800" dirty="0" smtClean="0"/>
              <a:t>- </a:t>
            </a:r>
            <a:r>
              <a:rPr lang="en-US" sz="1800" dirty="0" err="1" smtClean="0"/>
              <a:t>MapReduce</a:t>
            </a:r>
            <a:endParaRPr lang="en-US" sz="1800" dirty="0"/>
          </a:p>
          <a:p>
            <a:pPr lvl="1"/>
            <a:r>
              <a:rPr lang="en-US" sz="1800" dirty="0" smtClean="0"/>
              <a:t>- Pig</a:t>
            </a:r>
            <a:endParaRPr lang="en-US" sz="1800" dirty="0"/>
          </a:p>
          <a:p>
            <a:r>
              <a:rPr lang="en-US" sz="2000" b="1" dirty="0"/>
              <a:t>Querying</a:t>
            </a:r>
          </a:p>
          <a:p>
            <a:pPr lvl="1"/>
            <a:r>
              <a:rPr lang="en-US" sz="1800" dirty="0" smtClean="0"/>
              <a:t>- Hive</a:t>
            </a:r>
            <a:endParaRPr lang="en-US" sz="1800" dirty="0"/>
          </a:p>
          <a:p>
            <a:r>
              <a:rPr lang="en-US" sz="2000" b="1" dirty="0"/>
              <a:t>External Integration</a:t>
            </a:r>
          </a:p>
          <a:p>
            <a:pPr lvl="1"/>
            <a:r>
              <a:rPr lang="en-US" sz="1800" dirty="0" smtClean="0"/>
              <a:t>- Flume</a:t>
            </a:r>
            <a:endParaRPr lang="en-US" sz="1800" dirty="0"/>
          </a:p>
          <a:p>
            <a:pPr lvl="1"/>
            <a:r>
              <a:rPr lang="en-US" sz="1800" dirty="0" smtClean="0"/>
              <a:t>- </a:t>
            </a:r>
            <a:r>
              <a:rPr lang="en-US" sz="1800" dirty="0" err="1" smtClean="0"/>
              <a:t>Sqoop</a:t>
            </a:r>
            <a:endParaRPr lang="en-US" sz="1800" dirty="0"/>
          </a:p>
          <a:p>
            <a:endParaRPr lang="en-US" dirty="0"/>
          </a:p>
        </p:txBody>
      </p:sp>
      <p:pic>
        <p:nvPicPr>
          <p:cNvPr id="5" name="Picture 2" descr="Pi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376" y="1524000"/>
            <a:ext cx="6504495" cy="433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93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 Management Systems </a:t>
            </a:r>
          </a:p>
          <a:p>
            <a:r>
              <a:rPr lang="en-US" dirty="0" smtClean="0"/>
              <a:t>NoSQL Databases</a:t>
            </a:r>
          </a:p>
          <a:p>
            <a:r>
              <a:rPr lang="en-US" dirty="0" smtClean="0"/>
              <a:t>MongoDB</a:t>
            </a:r>
          </a:p>
          <a:p>
            <a:r>
              <a:rPr lang="en-US" dirty="0" smtClean="0"/>
              <a:t>Introduction to 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ACID Transactions</a:t>
            </a:r>
          </a:p>
          <a:p>
            <a:r>
              <a:rPr lang="en-US" b="1" dirty="0" smtClean="0"/>
              <a:t>Atomicity</a:t>
            </a:r>
            <a:r>
              <a:rPr lang="en-US" dirty="0" smtClean="0"/>
              <a:t>: Everything in a transaction succeeds or it is rolled back</a:t>
            </a:r>
          </a:p>
          <a:p>
            <a:r>
              <a:rPr lang="en-US" b="1" dirty="0" smtClean="0"/>
              <a:t>Consistency: </a:t>
            </a:r>
            <a:r>
              <a:rPr lang="en-US" dirty="0" smtClean="0"/>
              <a:t>A transaction cannot leave the database in an inconsistent state</a:t>
            </a:r>
          </a:p>
          <a:p>
            <a:r>
              <a:rPr lang="en-US" b="1" dirty="0" smtClean="0"/>
              <a:t>Isolation: </a:t>
            </a:r>
            <a:r>
              <a:rPr lang="en-US" dirty="0" smtClean="0"/>
              <a:t>Once Transaction cannot interfere with the other</a:t>
            </a:r>
          </a:p>
          <a:p>
            <a:r>
              <a:rPr lang="en-US" b="1" dirty="0" smtClean="0"/>
              <a:t>Durability: </a:t>
            </a:r>
            <a:r>
              <a:rPr lang="en-US" dirty="0" smtClean="0"/>
              <a:t>A completed Transaction persists, even after the application restarts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8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RDMS Design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997" y="1503426"/>
            <a:ext cx="2508539" cy="20398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496" y="1651209"/>
            <a:ext cx="2853677" cy="471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RDMS Design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997" y="1503426"/>
            <a:ext cx="2508539" cy="20398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496" y="1651209"/>
            <a:ext cx="2853677" cy="4718417"/>
          </a:xfrm>
          <a:prstGeom prst="rect">
            <a:avLst/>
          </a:prstGeom>
        </p:spPr>
      </p:pic>
      <p:cxnSp>
        <p:nvCxnSpPr>
          <p:cNvPr id="4" name="Elbow Connector 3"/>
          <p:cNvCxnSpPr>
            <a:stCxn id="6" idx="3"/>
          </p:cNvCxnSpPr>
          <p:nvPr/>
        </p:nvCxnSpPr>
        <p:spPr>
          <a:xfrm>
            <a:off x="3044536" y="2523363"/>
            <a:ext cx="2133960" cy="10199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0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Identify Actors:</a:t>
            </a:r>
            <a:r>
              <a:rPr lang="en-US" dirty="0" smtClean="0"/>
              <a:t> Various actors in the application</a:t>
            </a:r>
          </a:p>
          <a:p>
            <a:r>
              <a:rPr lang="en-US" b="1" dirty="0" smtClean="0"/>
              <a:t>Define Model:</a:t>
            </a:r>
            <a:r>
              <a:rPr lang="en-US" dirty="0" smtClean="0"/>
              <a:t> one to many relation between actors and models</a:t>
            </a:r>
          </a:p>
          <a:p>
            <a:r>
              <a:rPr lang="en-US" b="1" dirty="0" smtClean="0"/>
              <a:t>Define Database entities:</a:t>
            </a:r>
            <a:r>
              <a:rPr lang="en-US" dirty="0" smtClean="0"/>
              <a:t> Defining tables, columns, column types</a:t>
            </a:r>
          </a:p>
          <a:p>
            <a:r>
              <a:rPr lang="en-US" b="1" dirty="0" smtClean="0"/>
              <a:t>Define Relationship:</a:t>
            </a:r>
            <a:r>
              <a:rPr lang="en-US" dirty="0" smtClean="0"/>
              <a:t> One-to-one, one-to-many, many-to-many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Actors: customers, employees, vendors, inventory.</a:t>
            </a:r>
          </a:p>
          <a:p>
            <a:pPr lvl="1"/>
            <a:r>
              <a:rPr lang="en-US" dirty="0" smtClean="0"/>
              <a:t>Model: User profile, Department, products categories.</a:t>
            </a:r>
          </a:p>
          <a:p>
            <a:pPr lvl="1"/>
            <a:r>
              <a:rPr lang="en-US" dirty="0" smtClean="0"/>
              <a:t>Entities: Customers, Revenue, Geography, Date</a:t>
            </a:r>
          </a:p>
          <a:p>
            <a:pPr lvl="1"/>
            <a:r>
              <a:rPr lang="en-US" dirty="0" smtClean="0"/>
              <a:t>Relationship: Customers belongs to city buys product on specific date</a:t>
            </a:r>
          </a:p>
        </p:txBody>
      </p:sp>
    </p:spTree>
    <p:extLst>
      <p:ext uri="{BB962C8B-B14F-4D97-AF65-F5344CB8AC3E}">
        <p14:creationId xmlns:p14="http://schemas.microsoft.com/office/powerpoint/2010/main" val="225586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Schema flexibility:</a:t>
            </a:r>
            <a:r>
              <a:rPr lang="en-US" dirty="0" smtClean="0"/>
              <a:t> Adding entities requires rethinking you model </a:t>
            </a:r>
          </a:p>
          <a:p>
            <a:r>
              <a:rPr lang="en-US" b="1" dirty="0" smtClean="0"/>
              <a:t>Complex Queries: </a:t>
            </a:r>
            <a:r>
              <a:rPr lang="en-US" dirty="0" smtClean="0"/>
              <a:t>Customer A buys product B on date X requires joining 3 tables. Join are expensive</a:t>
            </a:r>
          </a:p>
          <a:p>
            <a:r>
              <a:rPr lang="en-US" b="1" dirty="0" smtClean="0"/>
              <a:t>Data update: </a:t>
            </a:r>
            <a:r>
              <a:rPr lang="en-US" dirty="0" smtClean="0"/>
              <a:t>Updating data across tables can be challenging</a:t>
            </a:r>
          </a:p>
          <a:p>
            <a:r>
              <a:rPr lang="en-US" b="1" dirty="0" smtClean="0"/>
              <a:t>Scalability: </a:t>
            </a:r>
            <a:r>
              <a:rPr lang="en-US" dirty="0" smtClean="0"/>
              <a:t>You have to expect database growth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1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NoSQL: Defined as “Not only SQL” – Structured Query Language. Is a broad class of database management systems identified by its non-adherence to the relational database management system models.</a:t>
            </a:r>
          </a:p>
          <a:p>
            <a:r>
              <a:rPr lang="en-US" dirty="0" smtClean="0"/>
              <a:t>Meaning: They are not built on tables and don’t use SQL for data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1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 NoSQL Databases Store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Documents: </a:t>
            </a:r>
            <a:r>
              <a:rPr lang="en-US" dirty="0" smtClean="0"/>
              <a:t>MongoDB, </a:t>
            </a:r>
            <a:r>
              <a:rPr lang="en-US" dirty="0" err="1" smtClean="0"/>
              <a:t>CouchDB</a:t>
            </a:r>
            <a:endParaRPr lang="en-US" dirty="0"/>
          </a:p>
          <a:p>
            <a:r>
              <a:rPr lang="en-US" b="1" dirty="0" smtClean="0"/>
              <a:t>Key-Value: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Membase</a:t>
            </a:r>
            <a:r>
              <a:rPr lang="en-US" dirty="0" smtClean="0"/>
              <a:t>, Voldemort, </a:t>
            </a:r>
            <a:r>
              <a:rPr lang="en-US" dirty="0" err="1" smtClean="0"/>
              <a:t>MemcacheDb</a:t>
            </a:r>
            <a:endParaRPr lang="en-US" dirty="0" smtClean="0"/>
          </a:p>
          <a:p>
            <a:r>
              <a:rPr lang="en-US" b="1" dirty="0" smtClean="0"/>
              <a:t>XML: </a:t>
            </a:r>
            <a:r>
              <a:rPr lang="en-US" dirty="0" err="1" smtClean="0"/>
              <a:t>BaseX</a:t>
            </a:r>
            <a:r>
              <a:rPr lang="en-US" dirty="0" smtClean="0"/>
              <a:t>, </a:t>
            </a:r>
            <a:r>
              <a:rPr lang="en-US" dirty="0" err="1" smtClean="0"/>
              <a:t>eXist</a:t>
            </a:r>
            <a:endParaRPr lang="en-US" dirty="0" smtClean="0"/>
          </a:p>
          <a:p>
            <a:r>
              <a:rPr lang="en-US" b="1" dirty="0" smtClean="0"/>
              <a:t>Column: </a:t>
            </a:r>
            <a:r>
              <a:rPr lang="en-US" dirty="0" err="1" smtClean="0"/>
              <a:t>BigTable</a:t>
            </a:r>
            <a:r>
              <a:rPr lang="en-US" dirty="0" smtClean="0"/>
              <a:t> (google), Hadoop/</a:t>
            </a:r>
            <a:r>
              <a:rPr lang="en-US" dirty="0" err="1" smtClean="0"/>
              <a:t>Hbase</a:t>
            </a:r>
            <a:r>
              <a:rPr lang="en-US" dirty="0" smtClean="0"/>
              <a:t> (most popular), Cassandra</a:t>
            </a:r>
          </a:p>
          <a:p>
            <a:r>
              <a:rPr lang="en-US" b="1" dirty="0" smtClean="0"/>
              <a:t>Graph: </a:t>
            </a:r>
            <a:r>
              <a:rPr lang="en-US" dirty="0" smtClean="0"/>
              <a:t>Neo4j, </a:t>
            </a:r>
            <a:r>
              <a:rPr lang="en-US" dirty="0" err="1" smtClean="0"/>
              <a:t>FlockDB</a:t>
            </a:r>
            <a:r>
              <a:rPr lang="en-US" dirty="0" smtClean="0"/>
              <a:t>, </a:t>
            </a:r>
            <a:r>
              <a:rPr lang="en-US" dirty="0" err="1" smtClean="0"/>
              <a:t>InfiniteGraph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043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512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Database modeling</vt:lpstr>
      <vt:lpstr>Outline</vt:lpstr>
      <vt:lpstr>RDMS</vt:lpstr>
      <vt:lpstr>RDMS Design</vt:lpstr>
      <vt:lpstr>RDMS Design</vt:lpstr>
      <vt:lpstr>Approach</vt:lpstr>
      <vt:lpstr>Challenges</vt:lpstr>
      <vt:lpstr>NoSQL </vt:lpstr>
      <vt:lpstr>So how do NoSQL Databases Store Data</vt:lpstr>
      <vt:lpstr>Approach</vt:lpstr>
      <vt:lpstr>Advantages</vt:lpstr>
      <vt:lpstr>Drawbacks</vt:lpstr>
      <vt:lpstr>MongoDB</vt:lpstr>
      <vt:lpstr>Create</vt:lpstr>
      <vt:lpstr>Mongo vs SQL</vt:lpstr>
      <vt:lpstr>Schema Design Consideration</vt:lpstr>
      <vt:lpstr>Administration (Sharding)</vt:lpstr>
      <vt:lpstr>Hadoop Ecosystem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modeling</dc:title>
  <dc:creator>Labib Fawaz</dc:creator>
  <cp:lastModifiedBy>Labib Fawaz</cp:lastModifiedBy>
  <cp:revision>14</cp:revision>
  <dcterms:created xsi:type="dcterms:W3CDTF">2015-04-14T02:07:51Z</dcterms:created>
  <dcterms:modified xsi:type="dcterms:W3CDTF">2015-04-16T17:29:30Z</dcterms:modified>
</cp:coreProperties>
</file>