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64" r:id="rId4"/>
    <p:sldId id="260" r:id="rId5"/>
    <p:sldId id="261" r:id="rId6"/>
    <p:sldId id="274" r:id="rId7"/>
    <p:sldId id="259" r:id="rId8"/>
    <p:sldId id="262" r:id="rId9"/>
    <p:sldId id="265" r:id="rId10"/>
    <p:sldId id="266" r:id="rId11"/>
    <p:sldId id="267" r:id="rId12"/>
    <p:sldId id="268" r:id="rId13"/>
    <p:sldId id="273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3C30-4F9A-493B-9B61-0D1DCEB44C71}" type="datetimeFigureOut">
              <a:rPr lang="es-HN" smtClean="0"/>
              <a:t>12/03/2010</a:t>
            </a:fld>
            <a:endParaRPr lang="es-HN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96B6-025E-4A70-97D5-00A3D314FF75}" type="slidenum">
              <a:rPr lang="es-HN" smtClean="0"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D96B6-025E-4A70-97D5-00A3D314FF75}" type="slidenum">
              <a:rPr lang="es-HN" smtClean="0"/>
              <a:t>15</a:t>
            </a:fld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1765-BE52-4F73-B16A-C4C713E36501}" type="datetime1">
              <a:rPr lang="es-HN" smtClean="0"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A402-5D1B-4E16-A404-B4E01CFABF0C}" type="datetime1">
              <a:rPr lang="es-HN" smtClean="0"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30A5-09F9-477C-93E1-BE549956FC5E}" type="datetime1">
              <a:rPr lang="es-HN" smtClean="0"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FC81-878A-446C-8C69-6029120D8514}" type="datetime1">
              <a:rPr lang="es-HN" smtClean="0"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CF40-E079-411D-AAE6-2C346CF9FE8A}" type="datetime1">
              <a:rPr lang="es-HN" smtClean="0"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37A-437A-46E3-8C95-6CC42A571FCB}" type="datetime1">
              <a:rPr lang="es-HN" smtClean="0"/>
              <a:t>12/03/2010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639C-F4A7-4EA5-9F9F-6EF3A6C0866B}" type="datetime1">
              <a:rPr lang="es-HN" smtClean="0"/>
              <a:t>12/03/2010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8AD2-6C48-4130-9482-31A3D169312F}" type="datetime1">
              <a:rPr lang="es-HN" smtClean="0"/>
              <a:t>12/03/2010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E908-C2B6-4FF2-BB18-B498C02A1789}" type="datetime1">
              <a:rPr lang="es-HN" smtClean="0"/>
              <a:t>12/03/2010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62D-616A-40F3-AFC1-51AFA2CC1FB3}" type="datetime1">
              <a:rPr lang="es-HN" smtClean="0"/>
              <a:t>12/03/2010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04BE-2724-48B9-9560-153470603696}" type="datetime1">
              <a:rPr lang="es-HN" smtClean="0"/>
              <a:t>12/03/2010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41D-BFFD-4D51-8241-F95D3C03437D}" type="datetime1">
              <a:rPr lang="es-HN" smtClean="0"/>
              <a:t>12/03/2010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02FF-1BA4-4AFA-88DF-EAB884E37B73}" type="slidenum">
              <a:rPr lang="es-HN" smtClean="0"/>
              <a:pPr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Sistema de recomendación aplicado a un contexto académico</a:t>
            </a:r>
            <a:endParaRPr lang="es-HN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Luis Felipe Borjas Reyes</a:t>
            </a:r>
          </a:p>
          <a:p>
            <a:r>
              <a:rPr lang="es-HN" dirty="0" smtClean="0"/>
              <a:t>10611066</a:t>
            </a:r>
            <a:endParaRPr lang="es-H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cómo funcionaría</a:t>
            </a:r>
            <a:endParaRPr lang="es-HN" dirty="0"/>
          </a:p>
        </p:txBody>
      </p:sp>
      <p:pic>
        <p:nvPicPr>
          <p:cNvPr id="4" name="3 Marcador de contenido" descr="SD_filtering_approach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6519"/>
            <a:ext cx="8229600" cy="385332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10</a:t>
            </a:fld>
            <a:endParaRPr lang="es-H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retos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b="1" dirty="0" smtClean="0"/>
              <a:t>Conseguir una colección</a:t>
            </a:r>
            <a:r>
              <a:rPr lang="es-HN" dirty="0" smtClean="0"/>
              <a:t> documental. Una manera de resolverlo: un </a:t>
            </a:r>
            <a:r>
              <a:rPr lang="es-HN" i="1" dirty="0" smtClean="0"/>
              <a:t>web </a:t>
            </a:r>
            <a:r>
              <a:rPr lang="es-HN" i="1" dirty="0" err="1" smtClean="0"/>
              <a:t>crawler</a:t>
            </a:r>
            <a:r>
              <a:rPr lang="es-HN" i="1" dirty="0" smtClean="0"/>
              <a:t>. </a:t>
            </a:r>
            <a:r>
              <a:rPr lang="es-HN" dirty="0" smtClean="0"/>
              <a:t>En realidad, la gente contribuiría.</a:t>
            </a:r>
            <a:endParaRPr lang="es-HN" i="1" dirty="0" smtClean="0"/>
          </a:p>
          <a:p>
            <a:r>
              <a:rPr lang="es-HN" dirty="0" smtClean="0"/>
              <a:t>Determinar el </a:t>
            </a:r>
            <a:r>
              <a:rPr lang="es-HN" b="1" dirty="0" smtClean="0"/>
              <a:t>contexto inmediato</a:t>
            </a:r>
            <a:r>
              <a:rPr lang="es-HN" dirty="0" smtClean="0"/>
              <a:t>. ¿Extracción de términos local o global?</a:t>
            </a:r>
          </a:p>
          <a:p>
            <a:r>
              <a:rPr lang="es-HN" b="1" dirty="0" smtClean="0"/>
              <a:t>Aprender el perfil</a:t>
            </a:r>
            <a:r>
              <a:rPr lang="es-HN" dirty="0" smtClean="0"/>
              <a:t> del usuario. ¿Aprendizaje de máquina o una ontología simple?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11</a:t>
            </a:fld>
            <a:endParaRPr lang="es-H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¡Gracias por su atención!</a:t>
            </a:r>
            <a:endParaRPr lang="es-HN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12</a:t>
            </a:fld>
            <a:endParaRPr lang="es-H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13</a:t>
            </a:fld>
            <a:endParaRPr lang="es-H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Anexos</a:t>
            </a:r>
            <a:endParaRPr lang="es-HN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14</a:t>
            </a:fld>
            <a:endParaRPr lang="es-H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Componentes de un sistema de recuperación de información</a:t>
            </a:r>
            <a:endParaRPr lang="es-HN" dirty="0"/>
          </a:p>
        </p:txBody>
      </p:sp>
      <p:pic>
        <p:nvPicPr>
          <p:cNvPr id="6" name="5 Marcador de contenido" descr="1_IR_Cycle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304" y="1600200"/>
            <a:ext cx="6353392" cy="4525963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15</a:t>
            </a:fld>
            <a:endParaRPr lang="es-H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Taxonomía de sistemas de recuperación de información</a:t>
            </a:r>
            <a:endParaRPr lang="es-HN" dirty="0"/>
          </a:p>
        </p:txBody>
      </p:sp>
      <p:pic>
        <p:nvPicPr>
          <p:cNvPr id="6" name="5 Marcador de contenido" descr="5_IR_taxonomy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928802"/>
            <a:ext cx="6756559" cy="3077380"/>
          </a:xfr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16</a:t>
            </a:fld>
            <a:endParaRPr lang="es-H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Prototipo de la interfaz</a:t>
            </a:r>
            <a:endParaRPr lang="es-HN" dirty="0"/>
          </a:p>
        </p:txBody>
      </p:sp>
      <p:pic>
        <p:nvPicPr>
          <p:cNvPr id="4" name="3 Marcador de contenido" descr="10_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17</a:t>
            </a:fld>
            <a:endParaRPr lang="es-H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Propósito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HN" dirty="0" smtClean="0"/>
              <a:t>	Implementar un sistema que ayude a la planificación de actividades académicas mediante la recomendación proactiva de documentos que puedan servir como recursos de </a:t>
            </a:r>
            <a:r>
              <a:rPr lang="es-HN" dirty="0" smtClean="0"/>
              <a:t>apoyo.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2</a:t>
            </a:fld>
            <a:endParaRPr lang="es-H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¿Cómo hacerlo?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¿De dónde sacar la información?</a:t>
            </a:r>
          </a:p>
          <a:p>
            <a:pPr lvl="1"/>
            <a:r>
              <a:rPr lang="es-HN" dirty="0" smtClean="0"/>
              <a:t>¿Y cómo obtener esa información?</a:t>
            </a:r>
          </a:p>
          <a:p>
            <a:r>
              <a:rPr lang="es-HN" dirty="0" smtClean="0"/>
              <a:t>¿Cómo saber que está relacionado a la tarea del usuario?</a:t>
            </a:r>
          </a:p>
          <a:p>
            <a:pPr lvl="1"/>
            <a:r>
              <a:rPr lang="es-HN" dirty="0" smtClean="0"/>
              <a:t>¿Cómo definimos la tarea del usuario?</a:t>
            </a:r>
          </a:p>
          <a:p>
            <a:pPr lvl="1"/>
            <a:r>
              <a:rPr lang="es-HN" dirty="0" smtClean="0"/>
              <a:t>¿Nos sirve saber algo de antemano?</a:t>
            </a:r>
            <a:endParaRPr lang="es-HN" dirty="0" smtClean="0"/>
          </a:p>
          <a:p>
            <a:endParaRPr lang="es-HN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3</a:t>
            </a:fld>
            <a:endParaRPr lang="es-H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Recuperación </a:t>
            </a:r>
            <a:r>
              <a:rPr lang="es-HN" dirty="0" smtClean="0"/>
              <a:t>de la información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Satisface una necesidad </a:t>
            </a:r>
            <a:r>
              <a:rPr lang="es-HN" b="1" dirty="0" smtClean="0"/>
              <a:t>explícita</a:t>
            </a:r>
            <a:r>
              <a:rPr lang="es-HN" dirty="0" smtClean="0"/>
              <a:t> de información expresada en una consulta.</a:t>
            </a:r>
          </a:p>
          <a:p>
            <a:r>
              <a:rPr lang="es-HN" dirty="0" smtClean="0"/>
              <a:t>Se centra en la </a:t>
            </a:r>
            <a:r>
              <a:rPr lang="es-HN" b="1" dirty="0" smtClean="0"/>
              <a:t>relevancia</a:t>
            </a:r>
            <a:r>
              <a:rPr lang="es-HN" dirty="0" smtClean="0"/>
              <a:t>.</a:t>
            </a:r>
          </a:p>
          <a:p>
            <a:r>
              <a:rPr lang="es-HN" dirty="0" smtClean="0"/>
              <a:t>Espera que el usuario revise los resultados y refine la consulta</a:t>
            </a:r>
            <a:r>
              <a:rPr lang="es-HN" dirty="0" smtClean="0"/>
              <a:t>.</a:t>
            </a:r>
          </a:p>
          <a:p>
            <a:r>
              <a:rPr lang="es-HN" dirty="0" smtClean="0"/>
              <a:t>¿Los enfoques orientados a conceptos, servirían?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4</a:t>
            </a:fld>
            <a:endParaRPr lang="es-H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</a:t>
            </a:r>
            <a:r>
              <a:rPr lang="es-HN" dirty="0" smtClean="0"/>
              <a:t>Sistemas </a:t>
            </a:r>
            <a:r>
              <a:rPr lang="es-HN" dirty="0" smtClean="0"/>
              <a:t>de </a:t>
            </a:r>
            <a:r>
              <a:rPr lang="es-HN" dirty="0" smtClean="0"/>
              <a:t>recomendación en general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Se basan en </a:t>
            </a:r>
            <a:r>
              <a:rPr lang="es-HN" dirty="0" smtClean="0"/>
              <a:t>un artículo que </a:t>
            </a:r>
            <a:r>
              <a:rPr lang="es-HN" b="1" dirty="0" smtClean="0"/>
              <a:t>ya conocen</a:t>
            </a:r>
            <a:r>
              <a:rPr lang="es-HN" dirty="0" smtClean="0"/>
              <a:t> y que el usuario está manipulando.</a:t>
            </a:r>
          </a:p>
          <a:p>
            <a:r>
              <a:rPr lang="es-HN" b="1" dirty="0" smtClean="0"/>
              <a:t>Filtran</a:t>
            </a:r>
            <a:r>
              <a:rPr lang="es-HN" dirty="0" smtClean="0"/>
              <a:t> los artículos existentes</a:t>
            </a:r>
            <a:endParaRPr lang="es-HN" dirty="0" smtClean="0"/>
          </a:p>
          <a:p>
            <a:pPr lvl="1"/>
            <a:r>
              <a:rPr lang="es-HN" dirty="0" smtClean="0"/>
              <a:t>Pueden partir del perfil del usuario y el </a:t>
            </a:r>
            <a:r>
              <a:rPr lang="es-HN" b="1" dirty="0" smtClean="0"/>
              <a:t>contenido</a:t>
            </a:r>
            <a:r>
              <a:rPr lang="es-HN" dirty="0" smtClean="0"/>
              <a:t>.</a:t>
            </a:r>
          </a:p>
          <a:p>
            <a:pPr lvl="1"/>
            <a:r>
              <a:rPr lang="es-HN" dirty="0" smtClean="0"/>
              <a:t>O de la inteligencia </a:t>
            </a:r>
            <a:r>
              <a:rPr lang="es-HN" dirty="0" smtClean="0"/>
              <a:t>colectiva</a:t>
            </a:r>
            <a:r>
              <a:rPr lang="es-HN" dirty="0" smtClean="0"/>
              <a:t>: </a:t>
            </a:r>
            <a:r>
              <a:rPr lang="es-HN" b="1" dirty="0" smtClean="0"/>
              <a:t>colaborativos.</a:t>
            </a:r>
            <a:endParaRPr lang="es-HN" dirty="0" smtClean="0"/>
          </a:p>
          <a:p>
            <a:pPr lvl="1"/>
            <a:r>
              <a:rPr lang="es-HN" dirty="0" smtClean="0"/>
              <a:t>En todo caso, necesitan una etapa de </a:t>
            </a:r>
            <a:r>
              <a:rPr lang="es-HN" b="1" dirty="0" smtClean="0"/>
              <a:t>aprendizaje</a:t>
            </a:r>
            <a:r>
              <a:rPr lang="es-HN" dirty="0" smtClean="0"/>
              <a:t> antes de ser efectivos.</a:t>
            </a:r>
            <a:endParaRPr lang="es-HN" dirty="0" smtClean="0"/>
          </a:p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5</a:t>
            </a:fld>
            <a:endParaRPr lang="es-H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Marco teórico: agentes inteligentes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¿Cómo puede la máquina utilizar lo que ya sabe para filtrar información?</a:t>
            </a:r>
          </a:p>
          <a:p>
            <a:pPr lvl="1"/>
            <a:r>
              <a:rPr lang="es-HN" dirty="0" smtClean="0"/>
              <a:t>Aprendizaje de máquina: crea </a:t>
            </a:r>
            <a:r>
              <a:rPr lang="es-HN" b="1" dirty="0" smtClean="0"/>
              <a:t>hipótesis</a:t>
            </a:r>
            <a:r>
              <a:rPr lang="es-HN" dirty="0" smtClean="0"/>
              <a:t> de cómo funciona el mundo en base a su experiencia.</a:t>
            </a:r>
          </a:p>
          <a:p>
            <a:pPr lvl="1"/>
            <a:r>
              <a:rPr lang="es-HN" dirty="0" smtClean="0"/>
              <a:t>Redes neuronales, inferencia bayesiana, árboles de decisión… En todo caso se debe tratar de encontrar </a:t>
            </a:r>
            <a:r>
              <a:rPr lang="es-HN" b="1" dirty="0" smtClean="0"/>
              <a:t>qué define a un curso</a:t>
            </a:r>
            <a:r>
              <a:rPr lang="es-HN" dirty="0" smtClean="0"/>
              <a:t>.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6</a:t>
            </a:fld>
            <a:endParaRPr lang="es-H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dirty="0" smtClean="0"/>
              <a:t>Marco teórico: Recuperación </a:t>
            </a:r>
            <a:r>
              <a:rPr lang="es-HN" dirty="0" smtClean="0"/>
              <a:t>oportuna de la información</a:t>
            </a:r>
            <a:endParaRPr lang="es-HN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Obtener información </a:t>
            </a:r>
            <a:r>
              <a:rPr lang="es-HN" b="1" dirty="0" smtClean="0"/>
              <a:t>útil</a:t>
            </a:r>
            <a:r>
              <a:rPr lang="es-HN" dirty="0" smtClean="0"/>
              <a:t> en base al contexto local del usuario</a:t>
            </a:r>
            <a:r>
              <a:rPr lang="es-HN" dirty="0" smtClean="0"/>
              <a:t>.</a:t>
            </a:r>
            <a:endParaRPr lang="es-HN" dirty="0" smtClean="0"/>
          </a:p>
          <a:p>
            <a:r>
              <a:rPr lang="es-HN" dirty="0" smtClean="0"/>
              <a:t>Trata de maximizar la ganancia y la </a:t>
            </a:r>
            <a:r>
              <a:rPr lang="es-HN" b="1" dirty="0" err="1" smtClean="0"/>
              <a:t>serendipia</a:t>
            </a:r>
            <a:r>
              <a:rPr lang="es-HN" i="1" dirty="0" smtClean="0"/>
              <a:t>: </a:t>
            </a:r>
            <a:r>
              <a:rPr lang="es-HN" dirty="0" smtClean="0"/>
              <a:t>los documentos más útiles son a veces los menos obvios</a:t>
            </a:r>
            <a:endParaRPr lang="es-HN" i="1" dirty="0" smtClean="0"/>
          </a:p>
          <a:p>
            <a:r>
              <a:rPr lang="es-HN" dirty="0" smtClean="0"/>
              <a:t>Se enfoca en la </a:t>
            </a:r>
            <a:r>
              <a:rPr lang="es-HN" b="1" dirty="0" smtClean="0"/>
              <a:t>utilidad</a:t>
            </a:r>
            <a:r>
              <a:rPr lang="es-HN" dirty="0" smtClean="0"/>
              <a:t>, que trasciende a la relevancia</a:t>
            </a:r>
            <a:r>
              <a:rPr lang="es-HN" dirty="0" smtClean="0"/>
              <a:t>.</a:t>
            </a:r>
          </a:p>
          <a:p>
            <a:pPr>
              <a:buNone/>
            </a:pPr>
            <a:endParaRPr lang="es-HN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7</a:t>
            </a:fld>
            <a:endParaRPr lang="es-H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dirty="0" smtClean="0"/>
              <a:t>El contexto académico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 smtClean="0"/>
              <a:t>La educación es </a:t>
            </a:r>
            <a:r>
              <a:rPr lang="es-HN" b="1" dirty="0" smtClean="0"/>
              <a:t>social</a:t>
            </a:r>
            <a:r>
              <a:rPr lang="es-HN" dirty="0" smtClean="0"/>
              <a:t>, no individual.</a:t>
            </a:r>
          </a:p>
          <a:p>
            <a:r>
              <a:rPr lang="es-HN" dirty="0" smtClean="0"/>
              <a:t>Los documentos más útiles son los que el usuario no ha buscado aún: </a:t>
            </a:r>
            <a:r>
              <a:rPr lang="es-HN" dirty="0" smtClean="0"/>
              <a:t>búsqueda </a:t>
            </a:r>
            <a:r>
              <a:rPr lang="es-HN" dirty="0" smtClean="0"/>
              <a:t>orientada a </a:t>
            </a:r>
            <a:r>
              <a:rPr lang="es-HN" b="1" dirty="0" smtClean="0"/>
              <a:t>conceptos</a:t>
            </a:r>
            <a:r>
              <a:rPr lang="es-HN" dirty="0" smtClean="0"/>
              <a:t> y no solo palabras clave</a:t>
            </a:r>
            <a:r>
              <a:rPr lang="es-HN" dirty="0" smtClean="0"/>
              <a:t>.</a:t>
            </a:r>
          </a:p>
          <a:p>
            <a:r>
              <a:rPr lang="es-HN" dirty="0" smtClean="0"/>
              <a:t>Se puede saber algo del curso, con este conocimiento los resultados se pueden</a:t>
            </a:r>
            <a:r>
              <a:rPr lang="es-HN" b="1" dirty="0" smtClean="0"/>
              <a:t> filtrar</a:t>
            </a:r>
            <a:r>
              <a:rPr lang="es-HN" dirty="0" smtClean="0"/>
              <a:t>.</a:t>
            </a:r>
            <a:endParaRPr lang="es-HN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8</a:t>
            </a:fld>
            <a:endParaRPr lang="es-H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La solución: qué hacer</a:t>
            </a:r>
            <a:endParaRPr lang="es-HN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b="1" dirty="0" smtClean="0"/>
              <a:t>Recopilar información </a:t>
            </a:r>
            <a:r>
              <a:rPr lang="es-HN" dirty="0" smtClean="0"/>
              <a:t>del curso en el que se planifica.</a:t>
            </a:r>
          </a:p>
          <a:p>
            <a:r>
              <a:rPr lang="es-HN" dirty="0" smtClean="0"/>
              <a:t>Buscar documentos y </a:t>
            </a:r>
            <a:r>
              <a:rPr lang="es-HN" b="1" dirty="0" smtClean="0"/>
              <a:t>ordenar por relevancia/utilidad</a:t>
            </a:r>
            <a:r>
              <a:rPr lang="es-HN" dirty="0" smtClean="0"/>
              <a:t> en base a la tarea actual y a lo que ya se sabe del curso.</a:t>
            </a:r>
          </a:p>
          <a:p>
            <a:r>
              <a:rPr lang="es-HN" dirty="0" smtClean="0"/>
              <a:t>Hacerlo de manera que </a:t>
            </a:r>
            <a:r>
              <a:rPr lang="es-HN" b="1" dirty="0" smtClean="0"/>
              <a:t>no interrumpa</a:t>
            </a:r>
            <a:r>
              <a:rPr lang="es-HN" dirty="0" smtClean="0"/>
              <a:t> la tarea principal.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02FF-1BA4-4AFA-88DF-EAB884E37B73}" type="slidenum">
              <a:rPr lang="es-HN" smtClean="0"/>
              <a:pPr/>
              <a:t>9</a:t>
            </a:fld>
            <a:endParaRPr lang="es-H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473</Words>
  <Application>Microsoft Office PowerPoint</Application>
  <PresentationFormat>Presentación en pantalla (4:3)</PresentationFormat>
  <Paragraphs>65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Sistema de recomendación aplicado a un contexto académico</vt:lpstr>
      <vt:lpstr>Propósito</vt:lpstr>
      <vt:lpstr>¿Cómo hacerlo?</vt:lpstr>
      <vt:lpstr>Marco teórico: Recuperación de la información</vt:lpstr>
      <vt:lpstr>Marco teórico: Sistemas de recomendación en general</vt:lpstr>
      <vt:lpstr>Marco teórico: agentes inteligentes</vt:lpstr>
      <vt:lpstr>Marco teórico: Recuperación oportuna de la información</vt:lpstr>
      <vt:lpstr>El contexto académico</vt:lpstr>
      <vt:lpstr>La solución: qué hacer</vt:lpstr>
      <vt:lpstr>La solución: cómo funcionaría</vt:lpstr>
      <vt:lpstr>La solución: retos</vt:lpstr>
      <vt:lpstr>¡Gracias por su atención!</vt:lpstr>
      <vt:lpstr>Diapositiva 13</vt:lpstr>
      <vt:lpstr>Anexos</vt:lpstr>
      <vt:lpstr>Componentes de un sistema de recuperación de información</vt:lpstr>
      <vt:lpstr>Taxonomía de sistemas de recuperación de información</vt:lpstr>
      <vt:lpstr>Prototipo de la interfaz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aplicado a un contexto académico</dc:title>
  <dc:creator>Luis Felipe Borjas Reyes</dc:creator>
  <cp:lastModifiedBy>Luis Felipe Borjas Reyes</cp:lastModifiedBy>
  <cp:revision>11</cp:revision>
  <dcterms:created xsi:type="dcterms:W3CDTF">2010-03-02T06:03:33Z</dcterms:created>
  <dcterms:modified xsi:type="dcterms:W3CDTF">2010-03-13T04:51:49Z</dcterms:modified>
</cp:coreProperties>
</file>