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1" r:id="rId7"/>
    <p:sldId id="272" r:id="rId8"/>
    <p:sldId id="261" r:id="rId9"/>
    <p:sldId id="263" r:id="rId10"/>
    <p:sldId id="265" r:id="rId11"/>
    <p:sldId id="275" r:id="rId12"/>
    <p:sldId id="274" r:id="rId13"/>
    <p:sldId id="280" r:id="rId14"/>
    <p:sldId id="282" r:id="rId15"/>
    <p:sldId id="277" r:id="rId16"/>
    <p:sldId id="273" r:id="rId17"/>
    <p:sldId id="276" r:id="rId18"/>
    <p:sldId id="278" r:id="rId19"/>
    <p:sldId id="279" r:id="rId20"/>
    <p:sldId id="283" r:id="rId21"/>
    <p:sldId id="284" r:id="rId22"/>
    <p:sldId id="285" r:id="rId23"/>
    <p:sldId id="286" r:id="rId24"/>
    <p:sldId id="287" r:id="rId25"/>
    <p:sldId id="281"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21"/>
    <p:restoredTop sz="96646"/>
  </p:normalViewPr>
  <p:slideViewPr>
    <p:cSldViewPr snapToGrid="0" snapToObjects="1" showGuides="1">
      <p:cViewPr varScale="1">
        <p:scale>
          <a:sx n="124" d="100"/>
          <a:sy n="124" d="100"/>
        </p:scale>
        <p:origin x="200" y="6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4/28/21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4/28/21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wallach1/StockerBot" TargetMode="External"/><Relationship Id="rId2" Type="http://schemas.openxmlformats.org/officeDocument/2006/relationships/hyperlink" Target="https://www.kaggle.com/davidwallach/financial-twee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61F1-B89D-2D43-BCAD-1107EDBB40A5}"/>
              </a:ext>
            </a:extLst>
          </p:cNvPr>
          <p:cNvSpPr>
            <a:spLocks noGrp="1"/>
          </p:cNvSpPr>
          <p:nvPr>
            <p:ph type="ctrTitle"/>
          </p:nvPr>
        </p:nvSpPr>
        <p:spPr/>
        <p:txBody>
          <a:bodyPr/>
          <a:lstStyle/>
          <a:p>
            <a:r>
              <a:rPr lang="en-US" dirty="0"/>
              <a:t>Financial tweets project</a:t>
            </a:r>
          </a:p>
        </p:txBody>
      </p:sp>
      <p:sp>
        <p:nvSpPr>
          <p:cNvPr id="3" name="Subtitle 2">
            <a:extLst>
              <a:ext uri="{FF2B5EF4-FFF2-40B4-BE49-F238E27FC236}">
                <a16:creationId xmlns:a16="http://schemas.microsoft.com/office/drawing/2014/main" id="{AE4A9A36-700A-1942-A428-3D85D809C458}"/>
              </a:ext>
            </a:extLst>
          </p:cNvPr>
          <p:cNvSpPr>
            <a:spLocks noGrp="1"/>
          </p:cNvSpPr>
          <p:nvPr>
            <p:ph type="subTitle" idx="1"/>
          </p:nvPr>
        </p:nvSpPr>
        <p:spPr/>
        <p:txBody>
          <a:bodyPr/>
          <a:lstStyle/>
          <a:p>
            <a:r>
              <a:rPr lang="en-US" dirty="0"/>
              <a:t>Leonard box</a:t>
            </a:r>
          </a:p>
        </p:txBody>
      </p:sp>
    </p:spTree>
    <p:extLst>
      <p:ext uri="{BB962C8B-B14F-4D97-AF65-F5344CB8AC3E}">
        <p14:creationId xmlns:p14="http://schemas.microsoft.com/office/powerpoint/2010/main" val="69550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F0AB-8B8D-4343-A319-9CF1C7308A94}"/>
              </a:ext>
            </a:extLst>
          </p:cNvPr>
          <p:cNvSpPr>
            <a:spLocks noGrp="1"/>
          </p:cNvSpPr>
          <p:nvPr>
            <p:ph type="title"/>
          </p:nvPr>
        </p:nvSpPr>
        <p:spPr/>
        <p:txBody>
          <a:bodyPr/>
          <a:lstStyle/>
          <a:p>
            <a:r>
              <a:rPr lang="en-US" b="1" dirty="0"/>
              <a:t>Word cloud prior to cleaning data</a:t>
            </a:r>
            <a:endParaRPr lang="en-US" dirty="0"/>
          </a:p>
        </p:txBody>
      </p:sp>
      <p:pic>
        <p:nvPicPr>
          <p:cNvPr id="9" name="Content Placeholder 8">
            <a:extLst>
              <a:ext uri="{FF2B5EF4-FFF2-40B4-BE49-F238E27FC236}">
                <a16:creationId xmlns:a16="http://schemas.microsoft.com/office/drawing/2014/main" id="{F75C2852-D2BA-154D-AFB9-38D24D36C315}"/>
              </a:ext>
            </a:extLst>
          </p:cNvPr>
          <p:cNvPicPr>
            <a:picLocks noGrp="1" noChangeAspect="1"/>
          </p:cNvPicPr>
          <p:nvPr>
            <p:ph sz="half" idx="1"/>
          </p:nvPr>
        </p:nvPicPr>
        <p:blipFill>
          <a:blip r:embed="rId2"/>
          <a:stretch>
            <a:fillRect/>
          </a:stretch>
        </p:blipFill>
        <p:spPr>
          <a:xfrm>
            <a:off x="1809750" y="2249488"/>
            <a:ext cx="3541712" cy="3541712"/>
          </a:xfrm>
        </p:spPr>
      </p:pic>
      <p:pic>
        <p:nvPicPr>
          <p:cNvPr id="11" name="Content Placeholder 10">
            <a:extLst>
              <a:ext uri="{FF2B5EF4-FFF2-40B4-BE49-F238E27FC236}">
                <a16:creationId xmlns:a16="http://schemas.microsoft.com/office/drawing/2014/main" id="{77834E78-DEE7-D047-8A69-C654D538AF3D}"/>
              </a:ext>
            </a:extLst>
          </p:cNvPr>
          <p:cNvPicPr>
            <a:picLocks noGrp="1" noChangeAspect="1"/>
          </p:cNvPicPr>
          <p:nvPr>
            <p:ph sz="half" idx="2"/>
          </p:nvPr>
        </p:nvPicPr>
        <p:blipFill>
          <a:blip r:embed="rId3"/>
          <a:stretch>
            <a:fillRect/>
          </a:stretch>
        </p:blipFill>
        <p:spPr>
          <a:xfrm>
            <a:off x="6838950" y="2249488"/>
            <a:ext cx="3541712" cy="3541712"/>
          </a:xfrm>
        </p:spPr>
      </p:pic>
    </p:spTree>
    <p:extLst>
      <p:ext uri="{BB962C8B-B14F-4D97-AF65-F5344CB8AC3E}">
        <p14:creationId xmlns:p14="http://schemas.microsoft.com/office/powerpoint/2010/main" val="195058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CC6F-8406-7A4E-AAC6-024271C33438}"/>
              </a:ext>
            </a:extLst>
          </p:cNvPr>
          <p:cNvSpPr>
            <a:spLocks noGrp="1"/>
          </p:cNvSpPr>
          <p:nvPr>
            <p:ph type="title"/>
          </p:nvPr>
        </p:nvSpPr>
        <p:spPr/>
        <p:txBody>
          <a:bodyPr/>
          <a:lstStyle/>
          <a:p>
            <a:r>
              <a:rPr lang="en-US" dirty="0"/>
              <a:t>Bigram and trigram totals</a:t>
            </a:r>
          </a:p>
        </p:txBody>
      </p:sp>
      <p:pic>
        <p:nvPicPr>
          <p:cNvPr id="7" name="Content Placeholder 6">
            <a:extLst>
              <a:ext uri="{FF2B5EF4-FFF2-40B4-BE49-F238E27FC236}">
                <a16:creationId xmlns:a16="http://schemas.microsoft.com/office/drawing/2014/main" id="{B98DD513-E296-FC46-A75A-22F8FBCA795C}"/>
              </a:ext>
            </a:extLst>
          </p:cNvPr>
          <p:cNvPicPr>
            <a:picLocks noGrp="1" noChangeAspect="1"/>
          </p:cNvPicPr>
          <p:nvPr>
            <p:ph idx="1"/>
          </p:nvPr>
        </p:nvPicPr>
        <p:blipFill>
          <a:blip r:embed="rId2"/>
          <a:stretch>
            <a:fillRect/>
          </a:stretch>
        </p:blipFill>
        <p:spPr>
          <a:xfrm>
            <a:off x="3733272" y="2249488"/>
            <a:ext cx="4722282" cy="3541712"/>
          </a:xfrm>
        </p:spPr>
      </p:pic>
    </p:spTree>
    <p:extLst>
      <p:ext uri="{BB962C8B-B14F-4D97-AF65-F5344CB8AC3E}">
        <p14:creationId xmlns:p14="http://schemas.microsoft.com/office/powerpoint/2010/main" val="86406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FBF8-4C75-7A42-9B2B-0F0DF718140F}"/>
              </a:ext>
            </a:extLst>
          </p:cNvPr>
          <p:cNvSpPr>
            <a:spLocks noGrp="1"/>
          </p:cNvSpPr>
          <p:nvPr>
            <p:ph type="title"/>
          </p:nvPr>
        </p:nvSpPr>
        <p:spPr/>
        <p:txBody>
          <a:bodyPr/>
          <a:lstStyle/>
          <a:p>
            <a:r>
              <a:rPr lang="en-US" dirty="0"/>
              <a:t>Implemented features</a:t>
            </a:r>
          </a:p>
        </p:txBody>
      </p:sp>
      <p:sp>
        <p:nvSpPr>
          <p:cNvPr id="3" name="Content Placeholder 2">
            <a:extLst>
              <a:ext uri="{FF2B5EF4-FFF2-40B4-BE49-F238E27FC236}">
                <a16:creationId xmlns:a16="http://schemas.microsoft.com/office/drawing/2014/main" id="{51232A26-4BC8-234B-A544-82873FDED651}"/>
              </a:ext>
            </a:extLst>
          </p:cNvPr>
          <p:cNvSpPr>
            <a:spLocks noGrp="1"/>
          </p:cNvSpPr>
          <p:nvPr>
            <p:ph sz="half" idx="1"/>
          </p:nvPr>
        </p:nvSpPr>
        <p:spPr/>
        <p:txBody>
          <a:bodyPr>
            <a:normAutofit fontScale="62500" lnSpcReduction="20000"/>
          </a:bodyPr>
          <a:lstStyle/>
          <a:p>
            <a:r>
              <a:rPr lang="en-US" dirty="0"/>
              <a:t>Number of unique words</a:t>
            </a:r>
          </a:p>
          <a:p>
            <a:r>
              <a:rPr lang="en-US" dirty="0"/>
              <a:t>Number of characters</a:t>
            </a:r>
          </a:p>
          <a:p>
            <a:r>
              <a:rPr lang="en-US" dirty="0"/>
              <a:t>Number of punctuations</a:t>
            </a:r>
          </a:p>
          <a:p>
            <a:r>
              <a:rPr lang="en-US" dirty="0"/>
              <a:t>Number of uppercase words</a:t>
            </a:r>
          </a:p>
          <a:p>
            <a:r>
              <a:rPr lang="en-US" dirty="0"/>
              <a:t>Number of words using title case</a:t>
            </a:r>
          </a:p>
          <a:p>
            <a:r>
              <a:rPr lang="en-US" dirty="0"/>
              <a:t>Mean length of words</a:t>
            </a:r>
          </a:p>
          <a:p>
            <a:r>
              <a:rPr lang="en-US" dirty="0"/>
              <a:t>Number of special characters</a:t>
            </a:r>
          </a:p>
          <a:p>
            <a:r>
              <a:rPr lang="en-US" dirty="0"/>
              <a:t>Number of </a:t>
            </a:r>
            <a:r>
              <a:rPr lang="en-US" dirty="0" err="1"/>
              <a:t>numberics</a:t>
            </a:r>
            <a:endParaRPr lang="en-US" dirty="0"/>
          </a:p>
          <a:p>
            <a:r>
              <a:rPr lang="en-US" dirty="0"/>
              <a:t>Number of uppercase characters</a:t>
            </a:r>
          </a:p>
          <a:p>
            <a:r>
              <a:rPr lang="en-US" dirty="0"/>
              <a:t>Number of lowercase characters</a:t>
            </a:r>
          </a:p>
          <a:p>
            <a:pPr marL="0" indent="0">
              <a:buNone/>
            </a:pPr>
            <a:endParaRPr lang="en-US" dirty="0"/>
          </a:p>
        </p:txBody>
      </p:sp>
      <p:sp>
        <p:nvSpPr>
          <p:cNvPr id="4" name="Content Placeholder 3">
            <a:extLst>
              <a:ext uri="{FF2B5EF4-FFF2-40B4-BE49-F238E27FC236}">
                <a16:creationId xmlns:a16="http://schemas.microsoft.com/office/drawing/2014/main" id="{AA9FC2A0-3CA4-8449-800B-3B80F56CA435}"/>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51460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C5CE-0A6D-304E-9E07-6232EDA42EDE}"/>
              </a:ext>
            </a:extLst>
          </p:cNvPr>
          <p:cNvSpPr>
            <a:spLocks noGrp="1"/>
          </p:cNvSpPr>
          <p:nvPr>
            <p:ph type="title"/>
          </p:nvPr>
        </p:nvSpPr>
        <p:spPr/>
        <p:txBody>
          <a:bodyPr/>
          <a:lstStyle/>
          <a:p>
            <a:r>
              <a:rPr lang="en-US" dirty="0"/>
              <a:t>Extracted features for </a:t>
            </a:r>
            <a:r>
              <a:rPr lang="en-US" dirty="0" err="1"/>
              <a:t>sma</a:t>
            </a:r>
            <a:r>
              <a:rPr lang="en-US" dirty="0"/>
              <a:t> analysis</a:t>
            </a:r>
          </a:p>
        </p:txBody>
      </p:sp>
      <p:sp>
        <p:nvSpPr>
          <p:cNvPr id="3" name="Content Placeholder 2">
            <a:extLst>
              <a:ext uri="{FF2B5EF4-FFF2-40B4-BE49-F238E27FC236}">
                <a16:creationId xmlns:a16="http://schemas.microsoft.com/office/drawing/2014/main" id="{045CE2FF-63CC-054E-BE52-5F432525F012}"/>
              </a:ext>
            </a:extLst>
          </p:cNvPr>
          <p:cNvSpPr>
            <a:spLocks noGrp="1"/>
          </p:cNvSpPr>
          <p:nvPr>
            <p:ph idx="1"/>
          </p:nvPr>
        </p:nvSpPr>
        <p:spPr/>
        <p:txBody>
          <a:bodyPr/>
          <a:lstStyle/>
          <a:p>
            <a:r>
              <a:rPr lang="en-US" dirty="0"/>
              <a:t>Used sentiment scores to create new data frames (VADER and text blob)</a:t>
            </a:r>
          </a:p>
          <a:p>
            <a:r>
              <a:rPr lang="en-US" dirty="0"/>
              <a:t>Extreme data frame (max and min scores) was further divided by company and by sentiment classifier (10 total)</a:t>
            </a:r>
          </a:p>
          <a:p>
            <a:r>
              <a:rPr lang="en-US" dirty="0"/>
              <a:t>Processed FAANG company stock prices into separate data frames (5 total)</a:t>
            </a:r>
          </a:p>
          <a:p>
            <a:r>
              <a:rPr lang="en-US" dirty="0"/>
              <a:t>Combined VADER and text blob data frames for classification</a:t>
            </a:r>
          </a:p>
        </p:txBody>
      </p:sp>
    </p:spTree>
    <p:extLst>
      <p:ext uri="{BB962C8B-B14F-4D97-AF65-F5344CB8AC3E}">
        <p14:creationId xmlns:p14="http://schemas.microsoft.com/office/powerpoint/2010/main" val="3709513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C5CE-0A6D-304E-9E07-6232EDA42EDE}"/>
              </a:ext>
            </a:extLst>
          </p:cNvPr>
          <p:cNvSpPr>
            <a:spLocks noGrp="1"/>
          </p:cNvSpPr>
          <p:nvPr>
            <p:ph type="title"/>
          </p:nvPr>
        </p:nvSpPr>
        <p:spPr/>
        <p:txBody>
          <a:bodyPr/>
          <a:lstStyle/>
          <a:p>
            <a:r>
              <a:rPr lang="en-US" dirty="0"/>
              <a:t>Built training and testing data</a:t>
            </a:r>
          </a:p>
        </p:txBody>
      </p:sp>
      <p:sp>
        <p:nvSpPr>
          <p:cNvPr id="3" name="Content Placeholder 2">
            <a:extLst>
              <a:ext uri="{FF2B5EF4-FFF2-40B4-BE49-F238E27FC236}">
                <a16:creationId xmlns:a16="http://schemas.microsoft.com/office/drawing/2014/main" id="{045CE2FF-63CC-054E-BE52-5F432525F012}"/>
              </a:ext>
            </a:extLst>
          </p:cNvPr>
          <p:cNvSpPr>
            <a:spLocks noGrp="1"/>
          </p:cNvSpPr>
          <p:nvPr>
            <p:ph idx="1"/>
          </p:nvPr>
        </p:nvSpPr>
        <p:spPr/>
        <p:txBody>
          <a:bodyPr>
            <a:normAutofit lnSpcReduction="10000"/>
          </a:bodyPr>
          <a:lstStyle/>
          <a:p>
            <a:r>
              <a:rPr lang="en-US" dirty="0"/>
              <a:t>Attempted to split data frame into training and testing sets utilizing:</a:t>
            </a:r>
          </a:p>
          <a:p>
            <a:pPr lvl="1"/>
            <a:r>
              <a:rPr lang="en-US" dirty="0"/>
              <a:t>Bigram TF-IDF results</a:t>
            </a:r>
          </a:p>
          <a:p>
            <a:pPr lvl="1"/>
            <a:r>
              <a:rPr lang="en-US" dirty="0"/>
              <a:t>Trigram TF-IDF results</a:t>
            </a:r>
          </a:p>
          <a:p>
            <a:pPr lvl="1"/>
            <a:r>
              <a:rPr lang="en-US" dirty="0"/>
              <a:t>Bag of words TF-IDF results</a:t>
            </a:r>
          </a:p>
          <a:p>
            <a:r>
              <a:rPr lang="en-US" dirty="0"/>
              <a:t>Settled on Bag of words TF-IDF with 1113 features</a:t>
            </a:r>
          </a:p>
          <a:p>
            <a:pPr lvl="1"/>
            <a:r>
              <a:rPr lang="en-US" dirty="0"/>
              <a:t>Provided (2637, 1131) and (1131, 1131) for training and testing respectively</a:t>
            </a:r>
          </a:p>
          <a:p>
            <a:r>
              <a:rPr lang="en-US" dirty="0"/>
              <a:t>Tried used Random over sampling to increase small training set</a:t>
            </a:r>
          </a:p>
          <a:p>
            <a:pPr lvl="1"/>
            <a:r>
              <a:rPr lang="en-US" dirty="0"/>
              <a:t>(5856, 1131) and (2480, 1131)</a:t>
            </a:r>
          </a:p>
        </p:txBody>
      </p:sp>
    </p:spTree>
    <p:extLst>
      <p:ext uri="{BB962C8B-B14F-4D97-AF65-F5344CB8AC3E}">
        <p14:creationId xmlns:p14="http://schemas.microsoft.com/office/powerpoint/2010/main" val="174823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A938-6EB6-264B-912B-2EEC6BDDE94F}"/>
              </a:ext>
            </a:extLst>
          </p:cNvPr>
          <p:cNvSpPr>
            <a:spLocks noGrp="1"/>
          </p:cNvSpPr>
          <p:nvPr>
            <p:ph type="title"/>
          </p:nvPr>
        </p:nvSpPr>
        <p:spPr/>
        <p:txBody>
          <a:bodyPr/>
          <a:lstStyle/>
          <a:p>
            <a:r>
              <a:rPr lang="en-US" dirty="0"/>
              <a:t>Analysis challenges</a:t>
            </a:r>
          </a:p>
        </p:txBody>
      </p:sp>
      <p:sp>
        <p:nvSpPr>
          <p:cNvPr id="3" name="Content Placeholder 2">
            <a:extLst>
              <a:ext uri="{FF2B5EF4-FFF2-40B4-BE49-F238E27FC236}">
                <a16:creationId xmlns:a16="http://schemas.microsoft.com/office/drawing/2014/main" id="{7C486BBB-3244-224C-B126-3FF250E1852A}"/>
              </a:ext>
            </a:extLst>
          </p:cNvPr>
          <p:cNvSpPr>
            <a:spLocks noGrp="1"/>
          </p:cNvSpPr>
          <p:nvPr>
            <p:ph idx="1"/>
          </p:nvPr>
        </p:nvSpPr>
        <p:spPr/>
        <p:txBody>
          <a:bodyPr/>
          <a:lstStyle/>
          <a:p>
            <a:r>
              <a:rPr lang="en-US" dirty="0"/>
              <a:t>Data set only covers 9 days during July 2018</a:t>
            </a:r>
          </a:p>
          <a:p>
            <a:r>
              <a:rPr lang="en-US" dirty="0"/>
              <a:t>Extremely unbalanced data</a:t>
            </a:r>
          </a:p>
          <a:p>
            <a:pPr lvl="1"/>
            <a:r>
              <a:rPr lang="en-US" dirty="0"/>
              <a:t>Sentiment skews heavily Positive</a:t>
            </a:r>
          </a:p>
          <a:p>
            <a:pPr lvl="1"/>
            <a:r>
              <a:rPr lang="en-US" dirty="0"/>
              <a:t>95% of the tweets are from unverified users</a:t>
            </a:r>
          </a:p>
          <a:p>
            <a:pPr lvl="1"/>
            <a:r>
              <a:rPr lang="en-US" dirty="0"/>
              <a:t>No retweet, comment, or like data</a:t>
            </a:r>
          </a:p>
          <a:p>
            <a:pPr lvl="1"/>
            <a:r>
              <a:rPr lang="en-US" dirty="0"/>
              <a:t>Only 15% of the tweets contain FAANG-related tweets</a:t>
            </a:r>
          </a:p>
        </p:txBody>
      </p:sp>
    </p:spTree>
    <p:extLst>
      <p:ext uri="{BB962C8B-B14F-4D97-AF65-F5344CB8AC3E}">
        <p14:creationId xmlns:p14="http://schemas.microsoft.com/office/powerpoint/2010/main" val="223667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556A-B920-A549-B41C-159867713B03}"/>
              </a:ext>
            </a:extLst>
          </p:cNvPr>
          <p:cNvSpPr>
            <a:spLocks noGrp="1"/>
          </p:cNvSpPr>
          <p:nvPr>
            <p:ph type="title"/>
          </p:nvPr>
        </p:nvSpPr>
        <p:spPr/>
        <p:txBody>
          <a:bodyPr/>
          <a:lstStyle/>
          <a:p>
            <a:r>
              <a:rPr lang="en-US" dirty="0"/>
              <a:t>analysis</a:t>
            </a:r>
          </a:p>
        </p:txBody>
      </p:sp>
      <p:sp>
        <p:nvSpPr>
          <p:cNvPr id="3" name="Text Placeholder 2">
            <a:extLst>
              <a:ext uri="{FF2B5EF4-FFF2-40B4-BE49-F238E27FC236}">
                <a16:creationId xmlns:a16="http://schemas.microsoft.com/office/drawing/2014/main" id="{C667408D-1B63-564B-A15B-8A2ED28B27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8681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8825-16D2-614C-B19C-F97C775E360E}"/>
              </a:ext>
            </a:extLst>
          </p:cNvPr>
          <p:cNvSpPr>
            <a:spLocks noGrp="1"/>
          </p:cNvSpPr>
          <p:nvPr>
            <p:ph type="title"/>
          </p:nvPr>
        </p:nvSpPr>
        <p:spPr/>
        <p:txBody>
          <a:bodyPr/>
          <a:lstStyle/>
          <a:p>
            <a:r>
              <a:rPr lang="en-US" dirty="0"/>
              <a:t>Calculating simple moving averages </a:t>
            </a:r>
          </a:p>
        </p:txBody>
      </p:sp>
      <p:sp>
        <p:nvSpPr>
          <p:cNvPr id="5" name="Text Placeholder 4">
            <a:extLst>
              <a:ext uri="{FF2B5EF4-FFF2-40B4-BE49-F238E27FC236}">
                <a16:creationId xmlns:a16="http://schemas.microsoft.com/office/drawing/2014/main" id="{790E83E2-463D-344D-8088-A429D05367FF}"/>
              </a:ext>
            </a:extLst>
          </p:cNvPr>
          <p:cNvSpPr>
            <a:spLocks noGrp="1"/>
          </p:cNvSpPr>
          <p:nvPr>
            <p:ph type="body" idx="1"/>
          </p:nvPr>
        </p:nvSpPr>
        <p:spPr/>
        <p:txBody>
          <a:bodyPr/>
          <a:lstStyle/>
          <a:p>
            <a:r>
              <a:rPr lang="en-US" dirty="0"/>
              <a:t>Trade calls (July 2018)</a:t>
            </a:r>
          </a:p>
        </p:txBody>
      </p:sp>
      <p:sp>
        <p:nvSpPr>
          <p:cNvPr id="7" name="Text Placeholder 6">
            <a:extLst>
              <a:ext uri="{FF2B5EF4-FFF2-40B4-BE49-F238E27FC236}">
                <a16:creationId xmlns:a16="http://schemas.microsoft.com/office/drawing/2014/main" id="{8C02BB9C-81FF-834A-9F06-2D487206E692}"/>
              </a:ext>
            </a:extLst>
          </p:cNvPr>
          <p:cNvSpPr>
            <a:spLocks noGrp="1"/>
          </p:cNvSpPr>
          <p:nvPr>
            <p:ph type="body" sz="quarter" idx="3"/>
          </p:nvPr>
        </p:nvSpPr>
        <p:spPr/>
        <p:txBody>
          <a:bodyPr/>
          <a:lstStyle/>
          <a:p>
            <a:r>
              <a:rPr lang="en-US" dirty="0"/>
              <a:t>2 / 5 day SMA (9–18 July 2018) </a:t>
            </a:r>
          </a:p>
        </p:txBody>
      </p:sp>
      <p:pic>
        <p:nvPicPr>
          <p:cNvPr id="17" name="Content Placeholder 16">
            <a:extLst>
              <a:ext uri="{FF2B5EF4-FFF2-40B4-BE49-F238E27FC236}">
                <a16:creationId xmlns:a16="http://schemas.microsoft.com/office/drawing/2014/main" id="{6A343D2F-7472-FC49-BC81-7BE18CAA7871}"/>
              </a:ext>
            </a:extLst>
          </p:cNvPr>
          <p:cNvPicPr>
            <a:picLocks noGrp="1" noChangeAspect="1"/>
          </p:cNvPicPr>
          <p:nvPr>
            <p:ph sz="half" idx="2"/>
          </p:nvPr>
        </p:nvPicPr>
        <p:blipFill>
          <a:blip r:embed="rId2"/>
          <a:stretch>
            <a:fillRect/>
          </a:stretch>
        </p:blipFill>
        <p:spPr>
          <a:xfrm>
            <a:off x="1141413" y="3213551"/>
            <a:ext cx="4878387" cy="2437498"/>
          </a:xfrm>
        </p:spPr>
      </p:pic>
      <p:pic>
        <p:nvPicPr>
          <p:cNvPr id="21" name="Content Placeholder 20">
            <a:extLst>
              <a:ext uri="{FF2B5EF4-FFF2-40B4-BE49-F238E27FC236}">
                <a16:creationId xmlns:a16="http://schemas.microsoft.com/office/drawing/2014/main" id="{4EAB560E-9778-3A40-A5C3-5E291A0A6EEE}"/>
              </a:ext>
            </a:extLst>
          </p:cNvPr>
          <p:cNvPicPr>
            <a:picLocks noGrp="1" noChangeAspect="1"/>
          </p:cNvPicPr>
          <p:nvPr>
            <p:ph sz="quarter" idx="4"/>
          </p:nvPr>
        </p:nvPicPr>
        <p:blipFill>
          <a:blip r:embed="rId3"/>
          <a:stretch>
            <a:fillRect/>
          </a:stretch>
        </p:blipFill>
        <p:spPr>
          <a:xfrm>
            <a:off x="6172200" y="3214344"/>
            <a:ext cx="4875213" cy="2435912"/>
          </a:xfrm>
        </p:spPr>
      </p:pic>
    </p:spTree>
    <p:extLst>
      <p:ext uri="{BB962C8B-B14F-4D97-AF65-F5344CB8AC3E}">
        <p14:creationId xmlns:p14="http://schemas.microsoft.com/office/powerpoint/2010/main" val="68189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8825-16D2-614C-B19C-F97C775E360E}"/>
              </a:ext>
            </a:extLst>
          </p:cNvPr>
          <p:cNvSpPr>
            <a:spLocks noGrp="1"/>
          </p:cNvSpPr>
          <p:nvPr>
            <p:ph type="title"/>
          </p:nvPr>
        </p:nvSpPr>
        <p:spPr/>
        <p:txBody>
          <a:bodyPr/>
          <a:lstStyle/>
          <a:p>
            <a:r>
              <a:rPr lang="en-US" dirty="0"/>
              <a:t>Calculating simple moving averages </a:t>
            </a:r>
          </a:p>
        </p:txBody>
      </p:sp>
      <p:sp>
        <p:nvSpPr>
          <p:cNvPr id="5" name="Text Placeholder 4">
            <a:extLst>
              <a:ext uri="{FF2B5EF4-FFF2-40B4-BE49-F238E27FC236}">
                <a16:creationId xmlns:a16="http://schemas.microsoft.com/office/drawing/2014/main" id="{790E83E2-463D-344D-8088-A429D05367FF}"/>
              </a:ext>
            </a:extLst>
          </p:cNvPr>
          <p:cNvSpPr>
            <a:spLocks noGrp="1"/>
          </p:cNvSpPr>
          <p:nvPr>
            <p:ph type="body" idx="1"/>
          </p:nvPr>
        </p:nvSpPr>
        <p:spPr/>
        <p:txBody>
          <a:bodyPr/>
          <a:lstStyle/>
          <a:p>
            <a:r>
              <a:rPr lang="en-US" dirty="0"/>
              <a:t>Vader sentiment </a:t>
            </a:r>
            <a:r>
              <a:rPr lang="en-US" dirty="0" err="1"/>
              <a:t>sma</a:t>
            </a:r>
            <a:endParaRPr lang="en-US" dirty="0"/>
          </a:p>
        </p:txBody>
      </p:sp>
      <p:sp>
        <p:nvSpPr>
          <p:cNvPr id="7" name="Text Placeholder 6">
            <a:extLst>
              <a:ext uri="{FF2B5EF4-FFF2-40B4-BE49-F238E27FC236}">
                <a16:creationId xmlns:a16="http://schemas.microsoft.com/office/drawing/2014/main" id="{8C02BB9C-81FF-834A-9F06-2D487206E692}"/>
              </a:ext>
            </a:extLst>
          </p:cNvPr>
          <p:cNvSpPr>
            <a:spLocks noGrp="1"/>
          </p:cNvSpPr>
          <p:nvPr>
            <p:ph type="body" sz="quarter" idx="3"/>
          </p:nvPr>
        </p:nvSpPr>
        <p:spPr/>
        <p:txBody>
          <a:bodyPr/>
          <a:lstStyle/>
          <a:p>
            <a:r>
              <a:rPr lang="en-US" dirty="0"/>
              <a:t>Text blob sentiment </a:t>
            </a:r>
            <a:r>
              <a:rPr lang="en-US" dirty="0" err="1"/>
              <a:t>sma</a:t>
            </a:r>
            <a:endParaRPr lang="en-US" dirty="0"/>
          </a:p>
        </p:txBody>
      </p:sp>
      <p:pic>
        <p:nvPicPr>
          <p:cNvPr id="18" name="Content Placeholder 17">
            <a:extLst>
              <a:ext uri="{FF2B5EF4-FFF2-40B4-BE49-F238E27FC236}">
                <a16:creationId xmlns:a16="http://schemas.microsoft.com/office/drawing/2014/main" id="{0E1BFF21-024C-544C-8953-2443258D6FF5}"/>
              </a:ext>
            </a:extLst>
          </p:cNvPr>
          <p:cNvPicPr>
            <a:picLocks noGrp="1" noChangeAspect="1"/>
          </p:cNvPicPr>
          <p:nvPr>
            <p:ph sz="half" idx="2"/>
          </p:nvPr>
        </p:nvPicPr>
        <p:blipFill>
          <a:blip r:embed="rId2"/>
          <a:stretch>
            <a:fillRect/>
          </a:stretch>
        </p:blipFill>
        <p:spPr>
          <a:xfrm>
            <a:off x="1141413" y="3213551"/>
            <a:ext cx="4878387" cy="2437498"/>
          </a:xfrm>
        </p:spPr>
      </p:pic>
      <p:pic>
        <p:nvPicPr>
          <p:cNvPr id="22" name="Content Placeholder 21">
            <a:extLst>
              <a:ext uri="{FF2B5EF4-FFF2-40B4-BE49-F238E27FC236}">
                <a16:creationId xmlns:a16="http://schemas.microsoft.com/office/drawing/2014/main" id="{EC7A2D65-79F7-2344-A259-B56430FB4BC6}"/>
              </a:ext>
            </a:extLst>
          </p:cNvPr>
          <p:cNvPicPr>
            <a:picLocks noGrp="1" noChangeAspect="1"/>
          </p:cNvPicPr>
          <p:nvPr>
            <p:ph sz="quarter" idx="4"/>
          </p:nvPr>
        </p:nvPicPr>
        <p:blipFill>
          <a:blip r:embed="rId3"/>
          <a:stretch>
            <a:fillRect/>
          </a:stretch>
        </p:blipFill>
        <p:spPr>
          <a:xfrm>
            <a:off x="6172200" y="3214344"/>
            <a:ext cx="4875213" cy="2435912"/>
          </a:xfrm>
        </p:spPr>
      </p:pic>
    </p:spTree>
    <p:extLst>
      <p:ext uri="{BB962C8B-B14F-4D97-AF65-F5344CB8AC3E}">
        <p14:creationId xmlns:p14="http://schemas.microsoft.com/office/powerpoint/2010/main" val="1420269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6894-B4AD-8741-A216-F27878B5E666}"/>
              </a:ext>
            </a:extLst>
          </p:cNvPr>
          <p:cNvSpPr>
            <a:spLocks noGrp="1"/>
          </p:cNvSpPr>
          <p:nvPr>
            <p:ph type="title"/>
          </p:nvPr>
        </p:nvSpPr>
        <p:spPr/>
        <p:txBody>
          <a:bodyPr/>
          <a:lstStyle/>
          <a:p>
            <a:r>
              <a:rPr lang="en-US" dirty="0"/>
              <a:t>Combined apple </a:t>
            </a:r>
            <a:r>
              <a:rPr lang="en-US" dirty="0" err="1"/>
              <a:t>sma</a:t>
            </a:r>
            <a:endParaRPr lang="en-US" dirty="0"/>
          </a:p>
        </p:txBody>
      </p:sp>
      <p:sp>
        <p:nvSpPr>
          <p:cNvPr id="6" name="Oval 5">
            <a:extLst>
              <a:ext uri="{FF2B5EF4-FFF2-40B4-BE49-F238E27FC236}">
                <a16:creationId xmlns:a16="http://schemas.microsoft.com/office/drawing/2014/main" id="{1A42C5BA-422D-9740-BD14-770A2E47DC63}"/>
              </a:ext>
            </a:extLst>
          </p:cNvPr>
          <p:cNvSpPr/>
          <p:nvPr/>
        </p:nvSpPr>
        <p:spPr>
          <a:xfrm>
            <a:off x="6786154" y="2862217"/>
            <a:ext cx="243840" cy="233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4D7D4858-A38C-054C-816C-8BB4929433A4}"/>
              </a:ext>
            </a:extLst>
          </p:cNvPr>
          <p:cNvPicPr>
            <a:picLocks noGrp="1" noChangeAspect="1"/>
          </p:cNvPicPr>
          <p:nvPr>
            <p:ph idx="1"/>
          </p:nvPr>
        </p:nvPicPr>
        <p:blipFill>
          <a:blip r:embed="rId2"/>
          <a:stretch>
            <a:fillRect/>
          </a:stretch>
        </p:blipFill>
        <p:spPr>
          <a:xfrm>
            <a:off x="2550238" y="2249488"/>
            <a:ext cx="7088349" cy="3541712"/>
          </a:xfrm>
        </p:spPr>
      </p:pic>
    </p:spTree>
    <p:extLst>
      <p:ext uri="{BB962C8B-B14F-4D97-AF65-F5344CB8AC3E}">
        <p14:creationId xmlns:p14="http://schemas.microsoft.com/office/powerpoint/2010/main" val="171479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1DE0-D517-A54E-8318-FB41229CA7A0}"/>
              </a:ext>
            </a:extLst>
          </p:cNvPr>
          <p:cNvSpPr>
            <a:spLocks noGrp="1"/>
          </p:cNvSpPr>
          <p:nvPr>
            <p:ph type="title"/>
          </p:nvPr>
        </p:nvSpPr>
        <p:spPr/>
        <p:txBody>
          <a:bodyPr/>
          <a:lstStyle/>
          <a:p>
            <a:r>
              <a:rPr lang="en-US" b="1" dirty="0"/>
              <a:t>Overall Goal / Research</a:t>
            </a:r>
            <a:endParaRPr lang="en-US" dirty="0"/>
          </a:p>
        </p:txBody>
      </p:sp>
      <p:sp>
        <p:nvSpPr>
          <p:cNvPr id="3" name="Content Placeholder 2">
            <a:extLst>
              <a:ext uri="{FF2B5EF4-FFF2-40B4-BE49-F238E27FC236}">
                <a16:creationId xmlns:a16="http://schemas.microsoft.com/office/drawing/2014/main" id="{34FAD055-1429-A244-AE98-99F9B4B2C8A9}"/>
              </a:ext>
            </a:extLst>
          </p:cNvPr>
          <p:cNvSpPr>
            <a:spLocks noGrp="1"/>
          </p:cNvSpPr>
          <p:nvPr>
            <p:ph idx="1"/>
          </p:nvPr>
        </p:nvSpPr>
        <p:spPr/>
        <p:txBody>
          <a:bodyPr/>
          <a:lstStyle/>
          <a:p>
            <a:pPr marL="0" indent="0">
              <a:buNone/>
            </a:pPr>
            <a:r>
              <a:rPr lang="en-US" dirty="0"/>
              <a:t>The objective of this research is to extract meaningful stock market content that may have influenced investor’s stockholdings.</a:t>
            </a:r>
          </a:p>
        </p:txBody>
      </p:sp>
    </p:spTree>
    <p:extLst>
      <p:ext uri="{BB962C8B-B14F-4D97-AF65-F5344CB8AC3E}">
        <p14:creationId xmlns:p14="http://schemas.microsoft.com/office/powerpoint/2010/main" val="2781585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51841360-ADF2-4C40-B0D4-30A43A80FD8D}"/>
              </a:ext>
            </a:extLst>
          </p:cNvPr>
          <p:cNvPicPr>
            <a:picLocks noGrp="1" noChangeAspect="1"/>
          </p:cNvPicPr>
          <p:nvPr>
            <p:ph idx="1"/>
          </p:nvPr>
        </p:nvPicPr>
        <p:blipFill>
          <a:blip r:embed="rId2"/>
          <a:stretch>
            <a:fillRect/>
          </a:stretch>
        </p:blipFill>
        <p:spPr>
          <a:xfrm>
            <a:off x="2550238" y="2249488"/>
            <a:ext cx="7088349" cy="3541712"/>
          </a:xfrm>
        </p:spPr>
      </p:pic>
      <p:sp>
        <p:nvSpPr>
          <p:cNvPr id="2" name="Title 1">
            <a:extLst>
              <a:ext uri="{FF2B5EF4-FFF2-40B4-BE49-F238E27FC236}">
                <a16:creationId xmlns:a16="http://schemas.microsoft.com/office/drawing/2014/main" id="{4AA46894-B4AD-8741-A216-F27878B5E666}"/>
              </a:ext>
            </a:extLst>
          </p:cNvPr>
          <p:cNvSpPr>
            <a:spLocks noGrp="1"/>
          </p:cNvSpPr>
          <p:nvPr>
            <p:ph type="title"/>
          </p:nvPr>
        </p:nvSpPr>
        <p:spPr/>
        <p:txBody>
          <a:bodyPr/>
          <a:lstStyle/>
          <a:p>
            <a:r>
              <a:rPr lang="en-US" dirty="0"/>
              <a:t>Combined Facebook </a:t>
            </a:r>
            <a:r>
              <a:rPr lang="en-US" dirty="0" err="1"/>
              <a:t>sma</a:t>
            </a:r>
            <a:endParaRPr lang="en-US" dirty="0"/>
          </a:p>
        </p:txBody>
      </p:sp>
      <p:sp>
        <p:nvSpPr>
          <p:cNvPr id="6" name="Oval 5">
            <a:extLst>
              <a:ext uri="{FF2B5EF4-FFF2-40B4-BE49-F238E27FC236}">
                <a16:creationId xmlns:a16="http://schemas.microsoft.com/office/drawing/2014/main" id="{1A42C5BA-422D-9740-BD14-770A2E47DC63}"/>
              </a:ext>
            </a:extLst>
          </p:cNvPr>
          <p:cNvSpPr/>
          <p:nvPr/>
        </p:nvSpPr>
        <p:spPr>
          <a:xfrm>
            <a:off x="6786154" y="2862217"/>
            <a:ext cx="243840" cy="233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15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07E1DD6-4D10-D74E-9D7D-86D28B393372}"/>
              </a:ext>
            </a:extLst>
          </p:cNvPr>
          <p:cNvPicPr>
            <a:picLocks noGrp="1" noChangeAspect="1"/>
          </p:cNvPicPr>
          <p:nvPr>
            <p:ph idx="1"/>
          </p:nvPr>
        </p:nvPicPr>
        <p:blipFill>
          <a:blip r:embed="rId2"/>
          <a:stretch>
            <a:fillRect/>
          </a:stretch>
        </p:blipFill>
        <p:spPr>
          <a:xfrm>
            <a:off x="2550238" y="2249488"/>
            <a:ext cx="7088349" cy="3541712"/>
          </a:xfrm>
        </p:spPr>
      </p:pic>
      <p:sp>
        <p:nvSpPr>
          <p:cNvPr id="2" name="Title 1">
            <a:extLst>
              <a:ext uri="{FF2B5EF4-FFF2-40B4-BE49-F238E27FC236}">
                <a16:creationId xmlns:a16="http://schemas.microsoft.com/office/drawing/2014/main" id="{4AA46894-B4AD-8741-A216-F27878B5E666}"/>
              </a:ext>
            </a:extLst>
          </p:cNvPr>
          <p:cNvSpPr>
            <a:spLocks noGrp="1"/>
          </p:cNvSpPr>
          <p:nvPr>
            <p:ph type="title"/>
          </p:nvPr>
        </p:nvSpPr>
        <p:spPr/>
        <p:txBody>
          <a:bodyPr/>
          <a:lstStyle/>
          <a:p>
            <a:r>
              <a:rPr lang="en-US" dirty="0"/>
              <a:t>Combined amazon </a:t>
            </a:r>
            <a:r>
              <a:rPr lang="en-US" dirty="0" err="1"/>
              <a:t>sma</a:t>
            </a:r>
            <a:endParaRPr lang="en-US" dirty="0"/>
          </a:p>
        </p:txBody>
      </p:sp>
      <p:sp>
        <p:nvSpPr>
          <p:cNvPr id="6" name="Oval 5">
            <a:extLst>
              <a:ext uri="{FF2B5EF4-FFF2-40B4-BE49-F238E27FC236}">
                <a16:creationId xmlns:a16="http://schemas.microsoft.com/office/drawing/2014/main" id="{1A42C5BA-422D-9740-BD14-770A2E47DC63}"/>
              </a:ext>
            </a:extLst>
          </p:cNvPr>
          <p:cNvSpPr/>
          <p:nvPr/>
        </p:nvSpPr>
        <p:spPr>
          <a:xfrm>
            <a:off x="6775269" y="3580674"/>
            <a:ext cx="243840" cy="233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4931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A1B89F0-C7A9-4749-823E-946CBD87E83E}"/>
              </a:ext>
            </a:extLst>
          </p:cNvPr>
          <p:cNvPicPr>
            <a:picLocks noGrp="1" noChangeAspect="1"/>
          </p:cNvPicPr>
          <p:nvPr>
            <p:ph idx="1"/>
          </p:nvPr>
        </p:nvPicPr>
        <p:blipFill>
          <a:blip r:embed="rId2"/>
          <a:stretch>
            <a:fillRect/>
          </a:stretch>
        </p:blipFill>
        <p:spPr>
          <a:xfrm>
            <a:off x="2550238" y="2249488"/>
            <a:ext cx="7088349" cy="3541712"/>
          </a:xfrm>
        </p:spPr>
      </p:pic>
      <p:sp>
        <p:nvSpPr>
          <p:cNvPr id="2" name="Title 1">
            <a:extLst>
              <a:ext uri="{FF2B5EF4-FFF2-40B4-BE49-F238E27FC236}">
                <a16:creationId xmlns:a16="http://schemas.microsoft.com/office/drawing/2014/main" id="{4AA46894-B4AD-8741-A216-F27878B5E666}"/>
              </a:ext>
            </a:extLst>
          </p:cNvPr>
          <p:cNvSpPr>
            <a:spLocks noGrp="1"/>
          </p:cNvSpPr>
          <p:nvPr>
            <p:ph type="title"/>
          </p:nvPr>
        </p:nvSpPr>
        <p:spPr/>
        <p:txBody>
          <a:bodyPr/>
          <a:lstStyle/>
          <a:p>
            <a:r>
              <a:rPr lang="en-US" dirty="0"/>
              <a:t>Combined Netflix </a:t>
            </a:r>
            <a:r>
              <a:rPr lang="en-US" dirty="0" err="1"/>
              <a:t>sma</a:t>
            </a:r>
            <a:endParaRPr lang="en-US" dirty="0"/>
          </a:p>
        </p:txBody>
      </p:sp>
      <p:sp>
        <p:nvSpPr>
          <p:cNvPr id="6" name="Oval 5">
            <a:extLst>
              <a:ext uri="{FF2B5EF4-FFF2-40B4-BE49-F238E27FC236}">
                <a16:creationId xmlns:a16="http://schemas.microsoft.com/office/drawing/2014/main" id="{1A42C5BA-422D-9740-BD14-770A2E47DC63}"/>
              </a:ext>
            </a:extLst>
          </p:cNvPr>
          <p:cNvSpPr/>
          <p:nvPr/>
        </p:nvSpPr>
        <p:spPr>
          <a:xfrm>
            <a:off x="6797040" y="5082903"/>
            <a:ext cx="243840" cy="233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395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D353F3B-8C4A-7041-B72A-5A26F0C71D4F}"/>
              </a:ext>
            </a:extLst>
          </p:cNvPr>
          <p:cNvPicPr>
            <a:picLocks noGrp="1" noChangeAspect="1"/>
          </p:cNvPicPr>
          <p:nvPr>
            <p:ph idx="1"/>
          </p:nvPr>
        </p:nvPicPr>
        <p:blipFill>
          <a:blip r:embed="rId2"/>
          <a:stretch>
            <a:fillRect/>
          </a:stretch>
        </p:blipFill>
        <p:spPr>
          <a:xfrm>
            <a:off x="2550238" y="2249488"/>
            <a:ext cx="7088349" cy="3541712"/>
          </a:xfrm>
        </p:spPr>
      </p:pic>
      <p:sp>
        <p:nvSpPr>
          <p:cNvPr id="2" name="Title 1">
            <a:extLst>
              <a:ext uri="{FF2B5EF4-FFF2-40B4-BE49-F238E27FC236}">
                <a16:creationId xmlns:a16="http://schemas.microsoft.com/office/drawing/2014/main" id="{4AA46894-B4AD-8741-A216-F27878B5E666}"/>
              </a:ext>
            </a:extLst>
          </p:cNvPr>
          <p:cNvSpPr>
            <a:spLocks noGrp="1"/>
          </p:cNvSpPr>
          <p:nvPr>
            <p:ph type="title"/>
          </p:nvPr>
        </p:nvSpPr>
        <p:spPr/>
        <p:txBody>
          <a:bodyPr/>
          <a:lstStyle/>
          <a:p>
            <a:r>
              <a:rPr lang="en-US" dirty="0"/>
              <a:t>Combined </a:t>
            </a:r>
            <a:r>
              <a:rPr lang="en-US" dirty="0" err="1"/>
              <a:t>GooGLE</a:t>
            </a:r>
            <a:r>
              <a:rPr lang="en-US" dirty="0"/>
              <a:t> </a:t>
            </a:r>
            <a:r>
              <a:rPr lang="en-US" dirty="0" err="1"/>
              <a:t>sma</a:t>
            </a:r>
            <a:endParaRPr lang="en-US" dirty="0"/>
          </a:p>
        </p:txBody>
      </p:sp>
      <p:sp>
        <p:nvSpPr>
          <p:cNvPr id="6" name="Oval 5">
            <a:extLst>
              <a:ext uri="{FF2B5EF4-FFF2-40B4-BE49-F238E27FC236}">
                <a16:creationId xmlns:a16="http://schemas.microsoft.com/office/drawing/2014/main" id="{1A42C5BA-422D-9740-BD14-770A2E47DC63}"/>
              </a:ext>
            </a:extLst>
          </p:cNvPr>
          <p:cNvSpPr/>
          <p:nvPr/>
        </p:nvSpPr>
        <p:spPr>
          <a:xfrm>
            <a:off x="6050868" y="4222931"/>
            <a:ext cx="243840" cy="233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97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39BEED-15E6-CA44-95E7-8B7557A81E8A}"/>
              </a:ext>
            </a:extLst>
          </p:cNvPr>
          <p:cNvSpPr>
            <a:spLocks noGrp="1"/>
          </p:cNvSpPr>
          <p:nvPr>
            <p:ph type="title"/>
          </p:nvPr>
        </p:nvSpPr>
        <p:spPr/>
        <p:txBody>
          <a:bodyPr/>
          <a:lstStyle/>
          <a:p>
            <a:r>
              <a:rPr lang="en-US" dirty="0"/>
              <a:t>Learning</a:t>
            </a:r>
          </a:p>
        </p:txBody>
      </p:sp>
      <p:sp>
        <p:nvSpPr>
          <p:cNvPr id="5" name="Text Placeholder 4">
            <a:extLst>
              <a:ext uri="{FF2B5EF4-FFF2-40B4-BE49-F238E27FC236}">
                <a16:creationId xmlns:a16="http://schemas.microsoft.com/office/drawing/2014/main" id="{798733FE-C2C6-6F49-A8C3-68049CD438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4204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BC8F-06FE-B249-97B0-1FF9A97B3DA0}"/>
              </a:ext>
            </a:extLst>
          </p:cNvPr>
          <p:cNvSpPr>
            <a:spLocks noGrp="1"/>
          </p:cNvSpPr>
          <p:nvPr>
            <p:ph type="title"/>
          </p:nvPr>
        </p:nvSpPr>
        <p:spPr/>
        <p:txBody>
          <a:bodyPr/>
          <a:lstStyle/>
          <a:p>
            <a:r>
              <a:rPr lang="en-US" dirty="0"/>
              <a:t>Final preprocessing</a:t>
            </a:r>
          </a:p>
        </p:txBody>
      </p:sp>
      <p:sp>
        <p:nvSpPr>
          <p:cNvPr id="3" name="Content Placeholder 2">
            <a:extLst>
              <a:ext uri="{FF2B5EF4-FFF2-40B4-BE49-F238E27FC236}">
                <a16:creationId xmlns:a16="http://schemas.microsoft.com/office/drawing/2014/main" id="{ABE0A2D5-3B12-7D4E-AF82-C5A403B06706}"/>
              </a:ext>
            </a:extLst>
          </p:cNvPr>
          <p:cNvSpPr>
            <a:spLocks noGrp="1"/>
          </p:cNvSpPr>
          <p:nvPr>
            <p:ph idx="1"/>
          </p:nvPr>
        </p:nvSpPr>
        <p:spPr/>
        <p:txBody>
          <a:bodyPr/>
          <a:lstStyle/>
          <a:p>
            <a:r>
              <a:rPr lang="en-US" dirty="0"/>
              <a:t>Attempted to use a linear regressor for my data set as it is the most recommended means to classify tweets</a:t>
            </a:r>
          </a:p>
          <a:p>
            <a:pPr lvl="1"/>
            <a:r>
              <a:rPr lang="en-US" dirty="0"/>
              <a:t>Even after utilizing over sampling and rebalancing algorithms against the training set there was still no convergence</a:t>
            </a:r>
          </a:p>
          <a:p>
            <a:r>
              <a:rPr lang="en-US" dirty="0"/>
              <a:t>Settled on a support vector and decision tree classifiers</a:t>
            </a:r>
          </a:p>
          <a:p>
            <a:pPr lvl="1"/>
            <a:r>
              <a:rPr lang="en-US" dirty="0"/>
              <a:t>Ran 100 simulations of each classifier with multiple parameters to find the optimized attributes for each based on my data frame</a:t>
            </a:r>
          </a:p>
        </p:txBody>
      </p:sp>
    </p:spTree>
    <p:extLst>
      <p:ext uri="{BB962C8B-B14F-4D97-AF65-F5344CB8AC3E}">
        <p14:creationId xmlns:p14="http://schemas.microsoft.com/office/powerpoint/2010/main" val="237219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4FE8-55A9-3946-8BEB-7BE8B6BAE9F5}"/>
              </a:ext>
            </a:extLst>
          </p:cNvPr>
          <p:cNvSpPr>
            <a:spLocks noGrp="1"/>
          </p:cNvSpPr>
          <p:nvPr>
            <p:ph type="title"/>
          </p:nvPr>
        </p:nvSpPr>
        <p:spPr/>
        <p:txBody>
          <a:bodyPr/>
          <a:lstStyle/>
          <a:p>
            <a:r>
              <a:rPr lang="en-US" dirty="0"/>
              <a:t>Learning results</a:t>
            </a:r>
          </a:p>
        </p:txBody>
      </p:sp>
      <p:sp>
        <p:nvSpPr>
          <p:cNvPr id="5" name="Text Placeholder 4">
            <a:extLst>
              <a:ext uri="{FF2B5EF4-FFF2-40B4-BE49-F238E27FC236}">
                <a16:creationId xmlns:a16="http://schemas.microsoft.com/office/drawing/2014/main" id="{8056B236-2410-2044-91A9-95EB493E60AB}"/>
              </a:ext>
            </a:extLst>
          </p:cNvPr>
          <p:cNvSpPr>
            <a:spLocks noGrp="1"/>
          </p:cNvSpPr>
          <p:nvPr>
            <p:ph type="body" idx="1"/>
          </p:nvPr>
        </p:nvSpPr>
        <p:spPr/>
        <p:txBody>
          <a:bodyPr>
            <a:normAutofit lnSpcReduction="10000"/>
          </a:bodyPr>
          <a:lstStyle/>
          <a:p>
            <a:r>
              <a:rPr lang="en-US" dirty="0"/>
              <a:t>SVC	65% Precision</a:t>
            </a:r>
          </a:p>
          <a:p>
            <a:r>
              <a:rPr lang="en-US" dirty="0"/>
              <a:t>	65% Accuracy</a:t>
            </a:r>
          </a:p>
        </p:txBody>
      </p:sp>
      <p:pic>
        <p:nvPicPr>
          <p:cNvPr id="10" name="Content Placeholder 9">
            <a:extLst>
              <a:ext uri="{FF2B5EF4-FFF2-40B4-BE49-F238E27FC236}">
                <a16:creationId xmlns:a16="http://schemas.microsoft.com/office/drawing/2014/main" id="{724C784F-6661-E74D-A4BB-14B5968EE1DB}"/>
              </a:ext>
            </a:extLst>
          </p:cNvPr>
          <p:cNvPicPr>
            <a:picLocks noGrp="1" noChangeAspect="1"/>
          </p:cNvPicPr>
          <p:nvPr>
            <p:ph sz="half" idx="2"/>
          </p:nvPr>
        </p:nvPicPr>
        <p:blipFill>
          <a:blip r:embed="rId2"/>
          <a:stretch>
            <a:fillRect/>
          </a:stretch>
        </p:blipFill>
        <p:spPr>
          <a:xfrm>
            <a:off x="2674673" y="3073400"/>
            <a:ext cx="1811866" cy="2717800"/>
          </a:xfrm>
        </p:spPr>
      </p:pic>
      <p:sp>
        <p:nvSpPr>
          <p:cNvPr id="7" name="Text Placeholder 6">
            <a:extLst>
              <a:ext uri="{FF2B5EF4-FFF2-40B4-BE49-F238E27FC236}">
                <a16:creationId xmlns:a16="http://schemas.microsoft.com/office/drawing/2014/main" id="{28A23633-DDDD-B943-B7D8-B6942C574065}"/>
              </a:ext>
            </a:extLst>
          </p:cNvPr>
          <p:cNvSpPr>
            <a:spLocks noGrp="1"/>
          </p:cNvSpPr>
          <p:nvPr>
            <p:ph type="body" sz="quarter" idx="3"/>
          </p:nvPr>
        </p:nvSpPr>
        <p:spPr/>
        <p:txBody>
          <a:bodyPr>
            <a:normAutofit lnSpcReduction="10000"/>
          </a:bodyPr>
          <a:lstStyle/>
          <a:p>
            <a:r>
              <a:rPr lang="en-US"/>
              <a:t>DCT 	87.6</a:t>
            </a:r>
            <a:r>
              <a:rPr lang="en-US" dirty="0"/>
              <a:t>% precision</a:t>
            </a:r>
          </a:p>
          <a:p>
            <a:r>
              <a:rPr lang="en-US" dirty="0"/>
              <a:t>	87% Accuracy</a:t>
            </a:r>
          </a:p>
        </p:txBody>
      </p:sp>
      <p:pic>
        <p:nvPicPr>
          <p:cNvPr id="12" name="Content Placeholder 11">
            <a:extLst>
              <a:ext uri="{FF2B5EF4-FFF2-40B4-BE49-F238E27FC236}">
                <a16:creationId xmlns:a16="http://schemas.microsoft.com/office/drawing/2014/main" id="{CD94E4D8-524A-444A-9420-97AEABDFE4EA}"/>
              </a:ext>
            </a:extLst>
          </p:cNvPr>
          <p:cNvPicPr>
            <a:picLocks noGrp="1" noChangeAspect="1"/>
          </p:cNvPicPr>
          <p:nvPr>
            <p:ph sz="quarter" idx="4"/>
          </p:nvPr>
        </p:nvPicPr>
        <p:blipFill>
          <a:blip r:embed="rId3"/>
          <a:stretch>
            <a:fillRect/>
          </a:stretch>
        </p:blipFill>
        <p:spPr>
          <a:xfrm>
            <a:off x="6911181" y="3073400"/>
            <a:ext cx="3397250" cy="2717800"/>
          </a:xfrm>
        </p:spPr>
      </p:pic>
    </p:spTree>
    <p:extLst>
      <p:ext uri="{BB962C8B-B14F-4D97-AF65-F5344CB8AC3E}">
        <p14:creationId xmlns:p14="http://schemas.microsoft.com/office/powerpoint/2010/main" val="160393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13CC-4D55-EE42-98FB-37B85F5DB121}"/>
              </a:ext>
            </a:extLst>
          </p:cNvPr>
          <p:cNvSpPr>
            <a:spLocks noGrp="1"/>
          </p:cNvSpPr>
          <p:nvPr>
            <p:ph type="title"/>
          </p:nvPr>
        </p:nvSpPr>
        <p:spPr/>
        <p:txBody>
          <a:bodyPr/>
          <a:lstStyle/>
          <a:p>
            <a:r>
              <a:rPr lang="en-US" b="1" dirty="0"/>
              <a:t>Dataset Selection</a:t>
            </a:r>
            <a:endParaRPr lang="en-US" dirty="0"/>
          </a:p>
        </p:txBody>
      </p:sp>
      <p:sp>
        <p:nvSpPr>
          <p:cNvPr id="3" name="Content Placeholder 2">
            <a:extLst>
              <a:ext uri="{FF2B5EF4-FFF2-40B4-BE49-F238E27FC236}">
                <a16:creationId xmlns:a16="http://schemas.microsoft.com/office/drawing/2014/main" id="{8E6AC7D3-6E9F-8B48-A674-F01109736DFB}"/>
              </a:ext>
            </a:extLst>
          </p:cNvPr>
          <p:cNvSpPr>
            <a:spLocks noGrp="1"/>
          </p:cNvSpPr>
          <p:nvPr>
            <p:ph idx="1"/>
          </p:nvPr>
        </p:nvSpPr>
        <p:spPr/>
        <p:txBody>
          <a:bodyPr>
            <a:normAutofit/>
          </a:bodyPr>
          <a:lstStyle/>
          <a:p>
            <a:pPr marL="0" indent="0">
              <a:buNone/>
            </a:pPr>
            <a:r>
              <a:rPr lang="en-US" dirty="0"/>
              <a:t>The data that was selected for this project was extracted from Kaggle and can be found at: </a:t>
            </a:r>
            <a:r>
              <a:rPr lang="en-US" u="sng" dirty="0">
                <a:hlinkClick r:id="rId2"/>
              </a:rPr>
              <a:t>https://www.kaggle.com/davidwallach/financial-tweets</a:t>
            </a:r>
            <a:r>
              <a:rPr lang="en-US" dirty="0"/>
              <a:t>. This data was collected by David Wallach’s </a:t>
            </a:r>
            <a:r>
              <a:rPr lang="en-US" dirty="0" err="1"/>
              <a:t>StockerBot</a:t>
            </a:r>
            <a:r>
              <a:rPr lang="en-US" dirty="0"/>
              <a:t>, found at: </a:t>
            </a:r>
            <a:r>
              <a:rPr lang="en-US" u="sng" dirty="0">
                <a:hlinkClick r:id="rId3"/>
              </a:rPr>
              <a:t>https://github.com/dwallach1/StockerBot</a:t>
            </a:r>
            <a:r>
              <a:rPr lang="en-US" dirty="0"/>
              <a:t>, which scraped various stock market personality’s tweets. This data contains the text of the tweet, extracted stock ticker symbols, and hyperlinks.</a:t>
            </a:r>
          </a:p>
        </p:txBody>
      </p:sp>
    </p:spTree>
    <p:extLst>
      <p:ext uri="{BB962C8B-B14F-4D97-AF65-F5344CB8AC3E}">
        <p14:creationId xmlns:p14="http://schemas.microsoft.com/office/powerpoint/2010/main" val="72461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52E0-91F4-2E4B-9F1E-D13D0F22127A}"/>
              </a:ext>
            </a:extLst>
          </p:cNvPr>
          <p:cNvSpPr>
            <a:spLocks noGrp="1"/>
          </p:cNvSpPr>
          <p:nvPr>
            <p:ph type="title"/>
          </p:nvPr>
        </p:nvSpPr>
        <p:spPr/>
        <p:txBody>
          <a:bodyPr/>
          <a:lstStyle/>
          <a:p>
            <a:r>
              <a:rPr lang="en-US" b="1" dirty="0"/>
              <a:t>Abstract</a:t>
            </a:r>
            <a:endParaRPr lang="en-US" dirty="0"/>
          </a:p>
        </p:txBody>
      </p:sp>
      <p:sp>
        <p:nvSpPr>
          <p:cNvPr id="3" name="Content Placeholder 2">
            <a:extLst>
              <a:ext uri="{FF2B5EF4-FFF2-40B4-BE49-F238E27FC236}">
                <a16:creationId xmlns:a16="http://schemas.microsoft.com/office/drawing/2014/main" id="{11A04D3F-9A3D-1C4E-BA76-1EAC95FE3456}"/>
              </a:ext>
            </a:extLst>
          </p:cNvPr>
          <p:cNvSpPr>
            <a:spLocks noGrp="1"/>
          </p:cNvSpPr>
          <p:nvPr>
            <p:ph idx="1"/>
          </p:nvPr>
        </p:nvSpPr>
        <p:spPr/>
        <p:txBody>
          <a:bodyPr>
            <a:normAutofit lnSpcReduction="10000"/>
          </a:bodyPr>
          <a:lstStyle/>
          <a:p>
            <a:pPr marL="0" indent="0">
              <a:buNone/>
            </a:pPr>
            <a:r>
              <a:rPr lang="en-US" sz="1800" dirty="0"/>
              <a:t>We are seeking to explore the relationship between stock market-related sentiment and movements within the US stock market, we collected a sample of 28,000 tweets using the key hashtag, #</a:t>
            </a:r>
            <a:r>
              <a:rPr lang="en-US" sz="1800" dirty="0" err="1"/>
              <a:t>stockmarket</a:t>
            </a:r>
            <a:r>
              <a:rPr lang="en-US" sz="1800" dirty="0"/>
              <a:t> during a 3-day period. Since the advent of the Internet and near-real time information to the layman, an industry of day traders have cropped up as they use this and new technology tools in an attempt to stay one-step ahead in the game. We intend to answer the following questions to determine if Twitter is one of these research tools: How much, if at all, does Twitter influence day trading? Of the myriad of tweets that used the hashtag: #</a:t>
            </a:r>
            <a:r>
              <a:rPr lang="en-US" sz="1800" dirty="0" err="1"/>
              <a:t>stockmarket</a:t>
            </a:r>
            <a:r>
              <a:rPr lang="en-US" sz="1800" dirty="0"/>
              <a:t>, which tweets may have influenced day trading? Do any particular users have more influence in moving the market than other users? After processing our data, we intend to match this information up with the actual movements of the market and more specifically, the stock ticker symbols that were found within the tweets to determine if there is a cause and effect where the tweet potentially moved the market or that the tweet was in response to a market movement.</a:t>
            </a:r>
          </a:p>
        </p:txBody>
      </p:sp>
    </p:spTree>
    <p:extLst>
      <p:ext uri="{BB962C8B-B14F-4D97-AF65-F5344CB8AC3E}">
        <p14:creationId xmlns:p14="http://schemas.microsoft.com/office/powerpoint/2010/main" val="34408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6FDD-7ACB-F149-B761-E74F8506110C}"/>
              </a:ext>
            </a:extLst>
          </p:cNvPr>
          <p:cNvSpPr>
            <a:spLocks noGrp="1"/>
          </p:cNvSpPr>
          <p:nvPr>
            <p:ph type="title"/>
          </p:nvPr>
        </p:nvSpPr>
        <p:spPr/>
        <p:txBody>
          <a:bodyPr/>
          <a:lstStyle/>
          <a:p>
            <a:r>
              <a:rPr lang="en-US" b="1" dirty="0"/>
              <a:t>Research Questions</a:t>
            </a:r>
            <a:endParaRPr lang="en-US" dirty="0"/>
          </a:p>
        </p:txBody>
      </p:sp>
      <p:sp>
        <p:nvSpPr>
          <p:cNvPr id="3" name="Content Placeholder 2">
            <a:extLst>
              <a:ext uri="{FF2B5EF4-FFF2-40B4-BE49-F238E27FC236}">
                <a16:creationId xmlns:a16="http://schemas.microsoft.com/office/drawing/2014/main" id="{4825F02F-3559-1C43-9F90-0E7A6292F9DC}"/>
              </a:ext>
            </a:extLst>
          </p:cNvPr>
          <p:cNvSpPr>
            <a:spLocks noGrp="1"/>
          </p:cNvSpPr>
          <p:nvPr>
            <p:ph idx="1"/>
          </p:nvPr>
        </p:nvSpPr>
        <p:spPr/>
        <p:txBody>
          <a:bodyPr>
            <a:normAutofit lnSpcReduction="10000"/>
          </a:bodyPr>
          <a:lstStyle/>
          <a:p>
            <a:pPr marL="0" indent="0">
              <a:buNone/>
            </a:pPr>
            <a:r>
              <a:rPr lang="en-US" i="1" u="sng" dirty="0"/>
              <a:t>With over 28,000 samples of unstructured text within this dataset, the main questions for these datasets are:</a:t>
            </a:r>
          </a:p>
          <a:p>
            <a:pPr lvl="0"/>
            <a:r>
              <a:rPr lang="en-US" dirty="0"/>
              <a:t>How much, if at all, does Twitter influence day trading?</a:t>
            </a:r>
          </a:p>
          <a:p>
            <a:pPr lvl="0"/>
            <a:r>
              <a:rPr lang="en-US" dirty="0"/>
              <a:t>Of the myriad of tweets that used the hashtag: #</a:t>
            </a:r>
            <a:r>
              <a:rPr lang="en-US" dirty="0" err="1"/>
              <a:t>stockmarket</a:t>
            </a:r>
            <a:r>
              <a:rPr lang="en-US" dirty="0"/>
              <a:t>, which tweets may have influenced day trading?</a:t>
            </a:r>
          </a:p>
          <a:p>
            <a:pPr lvl="0"/>
            <a:r>
              <a:rPr lang="en-US" dirty="0"/>
              <a:t>Do any particular users have more influence in moving the market than other users?</a:t>
            </a:r>
          </a:p>
          <a:p>
            <a:endParaRPr lang="en-US" dirty="0"/>
          </a:p>
        </p:txBody>
      </p:sp>
    </p:spTree>
    <p:extLst>
      <p:ext uri="{BB962C8B-B14F-4D97-AF65-F5344CB8AC3E}">
        <p14:creationId xmlns:p14="http://schemas.microsoft.com/office/powerpoint/2010/main" val="51354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7B02-F814-0F4D-8189-A380DE841231}"/>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AFA2093-398D-5843-8C66-5688368ABC4E}"/>
              </a:ext>
            </a:extLst>
          </p:cNvPr>
          <p:cNvSpPr>
            <a:spLocks noGrp="1"/>
          </p:cNvSpPr>
          <p:nvPr>
            <p:ph idx="1"/>
          </p:nvPr>
        </p:nvSpPr>
        <p:spPr/>
        <p:txBody>
          <a:bodyPr>
            <a:normAutofit fontScale="92500" lnSpcReduction="20000"/>
          </a:bodyPr>
          <a:lstStyle/>
          <a:p>
            <a:pPr marL="0" indent="0">
              <a:buNone/>
            </a:pPr>
            <a:r>
              <a:rPr lang="en-US" dirty="0"/>
              <a:t>Stock market trends have been influenced for years by the big money moving of private equity funds and other major players, however with the advent of the Internet and ability for anyone to easily access market research and trends, the concept of the day trader began to flourish. This day trader uses various tools to conduct their research. Given the vast amount of information at their fingertips, including Twitter feeds from brokerage firms as well as cable financial news talking heads are filled with information that may have important information that may influence the day trader or even large firms positions in certain companies. Given the vast amount of information that investors can find on companies, what influence do these mainstream Twitter actors have on day trader investors. </a:t>
            </a:r>
          </a:p>
          <a:p>
            <a:pPr marL="0" indent="0">
              <a:buNone/>
            </a:pPr>
            <a:endParaRPr lang="en-US" dirty="0"/>
          </a:p>
        </p:txBody>
      </p:sp>
    </p:spTree>
    <p:extLst>
      <p:ext uri="{BB962C8B-B14F-4D97-AF65-F5344CB8AC3E}">
        <p14:creationId xmlns:p14="http://schemas.microsoft.com/office/powerpoint/2010/main" val="339856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B472-A069-304A-BCFF-9FE8FA313428}"/>
              </a:ext>
            </a:extLst>
          </p:cNvPr>
          <p:cNvSpPr>
            <a:spLocks noGrp="1"/>
          </p:cNvSpPr>
          <p:nvPr>
            <p:ph type="title"/>
          </p:nvPr>
        </p:nvSpPr>
        <p:spPr/>
        <p:txBody>
          <a:bodyPr/>
          <a:lstStyle/>
          <a:p>
            <a:r>
              <a:rPr lang="en-US" dirty="0"/>
              <a:t>Cleaning and preprocessing</a:t>
            </a:r>
          </a:p>
        </p:txBody>
      </p:sp>
      <p:sp>
        <p:nvSpPr>
          <p:cNvPr id="4" name="Text Placeholder 3">
            <a:extLst>
              <a:ext uri="{FF2B5EF4-FFF2-40B4-BE49-F238E27FC236}">
                <a16:creationId xmlns:a16="http://schemas.microsoft.com/office/drawing/2014/main" id="{F9947E88-49E6-D24F-BD1A-CC6511AE695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458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FF9F-93BD-AC4D-A582-66E826A30BAB}"/>
              </a:ext>
            </a:extLst>
          </p:cNvPr>
          <p:cNvSpPr>
            <a:spLocks noGrp="1"/>
          </p:cNvSpPr>
          <p:nvPr>
            <p:ph type="title"/>
          </p:nvPr>
        </p:nvSpPr>
        <p:spPr/>
        <p:txBody>
          <a:bodyPr/>
          <a:lstStyle/>
          <a:p>
            <a:r>
              <a:rPr lang="en-US" dirty="0"/>
              <a:t>Data set used in project</a:t>
            </a:r>
          </a:p>
        </p:txBody>
      </p:sp>
      <p:pic>
        <p:nvPicPr>
          <p:cNvPr id="7" name="Content Placeholder 6">
            <a:extLst>
              <a:ext uri="{FF2B5EF4-FFF2-40B4-BE49-F238E27FC236}">
                <a16:creationId xmlns:a16="http://schemas.microsoft.com/office/drawing/2014/main" id="{52252C7B-0CDD-9943-989E-3897F94A2ED2}"/>
              </a:ext>
            </a:extLst>
          </p:cNvPr>
          <p:cNvPicPr>
            <a:picLocks noGrp="1" noChangeAspect="1"/>
          </p:cNvPicPr>
          <p:nvPr>
            <p:ph idx="1"/>
          </p:nvPr>
        </p:nvPicPr>
        <p:blipFill>
          <a:blip r:embed="rId2"/>
          <a:stretch>
            <a:fillRect/>
          </a:stretch>
        </p:blipFill>
        <p:spPr>
          <a:xfrm>
            <a:off x="1141413" y="2396254"/>
            <a:ext cx="9906000" cy="3248180"/>
          </a:xfrm>
        </p:spPr>
      </p:pic>
    </p:spTree>
    <p:extLst>
      <p:ext uri="{BB962C8B-B14F-4D97-AF65-F5344CB8AC3E}">
        <p14:creationId xmlns:p14="http://schemas.microsoft.com/office/powerpoint/2010/main" val="394551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EE134-115D-FF41-89FC-E4261CCF7C61}"/>
              </a:ext>
            </a:extLst>
          </p:cNvPr>
          <p:cNvSpPr>
            <a:spLocks noGrp="1"/>
          </p:cNvSpPr>
          <p:nvPr>
            <p:ph sz="half" idx="1"/>
          </p:nvPr>
        </p:nvSpPr>
        <p:spPr>
          <a:xfrm>
            <a:off x="1141410" y="2249486"/>
            <a:ext cx="9906001" cy="3541714"/>
          </a:xfrm>
        </p:spPr>
        <p:txBody>
          <a:bodyPr>
            <a:normAutofit/>
          </a:bodyPr>
          <a:lstStyle/>
          <a:p>
            <a:r>
              <a:rPr lang="en-US" dirty="0"/>
              <a:t>Created word clouds</a:t>
            </a:r>
          </a:p>
          <a:p>
            <a:r>
              <a:rPr lang="en-US" dirty="0"/>
              <a:t>Extracted FAANG stock ticker symbols and split data frame based on tweets mentioning FAANG stock ticker symbols or names</a:t>
            </a:r>
          </a:p>
          <a:p>
            <a:r>
              <a:rPr lang="en-US" dirty="0"/>
              <a:t>Discerned VADER and text blob sentiments</a:t>
            </a:r>
          </a:p>
          <a:p>
            <a:r>
              <a:rPr lang="en-US" dirty="0"/>
              <a:t>Stemmed, lemmatized, and cleaned tweet content</a:t>
            </a:r>
          </a:p>
          <a:p>
            <a:r>
              <a:rPr lang="en-US" dirty="0"/>
              <a:t>Created bigrams, trigrams, and bag of words and TF-</a:t>
            </a:r>
            <a:r>
              <a:rPr lang="en-US" dirty="0" err="1"/>
              <a:t>IDF’d</a:t>
            </a:r>
            <a:r>
              <a:rPr lang="en-US" dirty="0"/>
              <a:t> each</a:t>
            </a:r>
          </a:p>
          <a:p>
            <a:endParaRPr lang="en-US" dirty="0"/>
          </a:p>
        </p:txBody>
      </p:sp>
      <p:sp>
        <p:nvSpPr>
          <p:cNvPr id="2" name="Title 1">
            <a:extLst>
              <a:ext uri="{FF2B5EF4-FFF2-40B4-BE49-F238E27FC236}">
                <a16:creationId xmlns:a16="http://schemas.microsoft.com/office/drawing/2014/main" id="{A41FAB6B-DCF5-3F43-8FA6-415D1F5C8047}"/>
              </a:ext>
            </a:extLst>
          </p:cNvPr>
          <p:cNvSpPr>
            <a:spLocks noGrp="1"/>
          </p:cNvSpPr>
          <p:nvPr>
            <p:ph type="title"/>
          </p:nvPr>
        </p:nvSpPr>
        <p:spPr/>
        <p:txBody>
          <a:bodyPr/>
          <a:lstStyle/>
          <a:p>
            <a:r>
              <a:rPr lang="en-US" b="1" dirty="0"/>
              <a:t>Data Preprocessing and Cleaning</a:t>
            </a:r>
            <a:endParaRPr lang="en-US" dirty="0"/>
          </a:p>
        </p:txBody>
      </p:sp>
    </p:spTree>
    <p:extLst>
      <p:ext uri="{BB962C8B-B14F-4D97-AF65-F5344CB8AC3E}">
        <p14:creationId xmlns:p14="http://schemas.microsoft.com/office/powerpoint/2010/main" val="2219001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1213</TotalTime>
  <Words>952</Words>
  <Application>Microsoft Macintosh PowerPoint</Application>
  <PresentationFormat>Widescreen</PresentationFormat>
  <Paragraphs>80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Tw Cen MT</vt:lpstr>
      <vt:lpstr>Circuit</vt:lpstr>
      <vt:lpstr>Financial tweets project</vt:lpstr>
      <vt:lpstr>Overall Goal / Research</vt:lpstr>
      <vt:lpstr>Dataset Selection</vt:lpstr>
      <vt:lpstr>Abstract</vt:lpstr>
      <vt:lpstr>Research Questions</vt:lpstr>
      <vt:lpstr>Introduction</vt:lpstr>
      <vt:lpstr>Cleaning and preprocessing</vt:lpstr>
      <vt:lpstr>Data set used in project</vt:lpstr>
      <vt:lpstr>Data Preprocessing and Cleaning</vt:lpstr>
      <vt:lpstr>Word cloud prior to cleaning data</vt:lpstr>
      <vt:lpstr>Bigram and trigram totals</vt:lpstr>
      <vt:lpstr>Implemented features</vt:lpstr>
      <vt:lpstr>Extracted features for sma analysis</vt:lpstr>
      <vt:lpstr>Built training and testing data</vt:lpstr>
      <vt:lpstr>Analysis challenges</vt:lpstr>
      <vt:lpstr>analysis</vt:lpstr>
      <vt:lpstr>Calculating simple moving averages </vt:lpstr>
      <vt:lpstr>Calculating simple moving averages </vt:lpstr>
      <vt:lpstr>Combined apple sma</vt:lpstr>
      <vt:lpstr>Combined Facebook sma</vt:lpstr>
      <vt:lpstr>Combined amazon sma</vt:lpstr>
      <vt:lpstr>Combined Netflix sma</vt:lpstr>
      <vt:lpstr>Combined GooGLE sma</vt:lpstr>
      <vt:lpstr>Learning</vt:lpstr>
      <vt:lpstr>Final preprocessing</vt:lpstr>
      <vt:lpstr>Learning results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tweets and robinhood ownership project</dc:title>
  <dc:creator>Microsoft Office User</dc:creator>
  <cp:lastModifiedBy>Microsoft Office User</cp:lastModifiedBy>
  <cp:revision>39</cp:revision>
  <dcterms:created xsi:type="dcterms:W3CDTF">2021-02-10T20:42:30Z</dcterms:created>
  <dcterms:modified xsi:type="dcterms:W3CDTF">2021-04-28T21:52:56Z</dcterms:modified>
</cp:coreProperties>
</file>