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52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9828" y="1513689"/>
            <a:ext cx="4332248" cy="702527"/>
          </a:xfrm>
        </p:spPr>
        <p:txBody>
          <a:bodyPr>
            <a:normAutofit fontScale="90000"/>
          </a:bodyPr>
          <a:lstStyle/>
          <a:p>
            <a:r>
              <a:rPr lang="pt-BR" dirty="0"/>
              <a:t>Grupo Vital </a:t>
            </a:r>
            <a:r>
              <a:rPr lang="pt-BR" dirty="0" err="1"/>
              <a:t>PDFs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762" y="2727956"/>
            <a:ext cx="6400800" cy="3327155"/>
          </a:xfrm>
        </p:spPr>
        <p:txBody>
          <a:bodyPr>
            <a:normAutofit lnSpcReduction="10000"/>
          </a:bodyPr>
          <a:lstStyle/>
          <a:p>
            <a:r>
              <a:rPr dirty="0"/>
              <a:t>Plataforma Web para </a:t>
            </a:r>
            <a:r>
              <a:rPr dirty="0" err="1"/>
              <a:t>Manipulação</a:t>
            </a:r>
            <a:r>
              <a:rPr dirty="0"/>
              <a:t> de </a:t>
            </a:r>
            <a:r>
              <a:rPr dirty="0" err="1"/>
              <a:t>Arquivos</a:t>
            </a:r>
            <a:r>
              <a:rPr dirty="0"/>
              <a:t> PDF</a:t>
            </a:r>
          </a:p>
          <a:p>
            <a:r>
              <a:rPr dirty="0" err="1"/>
              <a:t>Desenvolvido</a:t>
            </a:r>
            <a:r>
              <a:rPr dirty="0"/>
              <a:t> por Luis Brandt</a:t>
            </a:r>
            <a:endParaRPr lang="pt-BR" dirty="0"/>
          </a:p>
          <a:p>
            <a:r>
              <a:rPr dirty="0"/>
              <a:t> </a:t>
            </a:r>
            <a:r>
              <a:rPr lang="pt-BR" dirty="0" err="1"/>
              <a:t>email:luisbdev@hotmail.com</a:t>
            </a:r>
            <a:endParaRPr lang="pt-BR" dirty="0"/>
          </a:p>
          <a:p>
            <a:r>
              <a:rPr lang="pt-BR" b="0" i="0" dirty="0">
                <a:effectLst/>
                <a:latin typeface="-apple-system"/>
              </a:rPr>
              <a:t>linkedin.com/in/luis-brandt99</a:t>
            </a:r>
          </a:p>
          <a:p>
            <a:r>
              <a:rPr lang="pt-BR" dirty="0" err="1">
                <a:latin typeface="-apple-system"/>
              </a:rPr>
              <a:t>Github:lfbrandt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71F17CD-B9ED-46A7-A96C-8CC6DA65D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48689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t>Evoluções Planejadas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pt-BR" dirty="0"/>
              <a:t>Como próximos passos, pretendo adicionar autenticação para restringir o acesso às rotas e proteger ainda mais o sistema. Também quero padronizar as mensagens de erro para torná-las mais compreensíveis ao usuário final. Outro ponto importante é a implementação de uma fila assíncrona com ferramentas como </a:t>
            </a:r>
            <a:r>
              <a:rPr lang="pt-BR" dirty="0" err="1"/>
              <a:t>Celery</a:t>
            </a:r>
            <a:r>
              <a:rPr lang="pt-BR" dirty="0"/>
              <a:t> e Redis, para que o processamento de arquivos pesados não bloqueie o servidor. Além disso, o projeto será futuramente publicado em um ambiente de produção na nuvem, como o Render ou Railway.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O Grupo Vital PDFs é </a:t>
            </a:r>
            <a:r>
              <a:rPr dirty="0" err="1"/>
              <a:t>uma</a:t>
            </a:r>
            <a:r>
              <a:rPr dirty="0"/>
              <a:t> </a:t>
            </a:r>
            <a:r>
              <a:rPr dirty="0" err="1"/>
              <a:t>solução</a:t>
            </a:r>
            <a:r>
              <a:rPr dirty="0"/>
              <a:t> </a:t>
            </a:r>
            <a:r>
              <a:rPr dirty="0" err="1"/>
              <a:t>robusta</a:t>
            </a:r>
            <a:r>
              <a:rPr dirty="0"/>
              <a:t>, </a:t>
            </a:r>
            <a:r>
              <a:rPr dirty="0" err="1"/>
              <a:t>segura</a:t>
            </a:r>
            <a:r>
              <a:rPr dirty="0"/>
              <a:t> e </a:t>
            </a:r>
            <a:r>
              <a:rPr dirty="0" err="1"/>
              <a:t>multiplataforma</a:t>
            </a:r>
            <a:r>
              <a:rPr dirty="0"/>
              <a:t> para </a:t>
            </a:r>
            <a:r>
              <a:rPr dirty="0" err="1"/>
              <a:t>manipulação</a:t>
            </a:r>
            <a:r>
              <a:rPr dirty="0"/>
              <a:t> de </a:t>
            </a:r>
            <a:r>
              <a:rPr dirty="0" err="1"/>
              <a:t>arquivos</a:t>
            </a:r>
            <a:r>
              <a:rPr dirty="0"/>
              <a:t>. </a:t>
            </a:r>
            <a:r>
              <a:rPr dirty="0" err="1"/>
              <a:t>Ele</a:t>
            </a:r>
            <a:r>
              <a:rPr dirty="0"/>
              <a:t> </a:t>
            </a:r>
            <a:r>
              <a:rPr dirty="0" err="1"/>
              <a:t>oferece</a:t>
            </a:r>
            <a:r>
              <a:rPr dirty="0"/>
              <a:t> </a:t>
            </a:r>
            <a:r>
              <a:rPr dirty="0" err="1"/>
              <a:t>praticidade</a:t>
            </a:r>
            <a:r>
              <a:rPr dirty="0"/>
              <a:t> para o </a:t>
            </a:r>
            <a:r>
              <a:rPr dirty="0" err="1"/>
              <a:t>usuário</a:t>
            </a:r>
            <a:r>
              <a:rPr dirty="0"/>
              <a:t> final e </a:t>
            </a:r>
            <a:r>
              <a:rPr dirty="0" err="1"/>
              <a:t>controle</a:t>
            </a:r>
            <a:r>
              <a:rPr dirty="0"/>
              <a:t> para </a:t>
            </a:r>
            <a:r>
              <a:rPr dirty="0" err="1"/>
              <a:t>empresas</a:t>
            </a:r>
            <a:r>
              <a:rPr dirty="0"/>
              <a:t> que </a:t>
            </a:r>
            <a:r>
              <a:rPr dirty="0" err="1"/>
              <a:t>valorizam</a:t>
            </a:r>
            <a:r>
              <a:rPr dirty="0"/>
              <a:t> </a:t>
            </a:r>
            <a:r>
              <a:rPr dirty="0" err="1"/>
              <a:t>segurança</a:t>
            </a:r>
            <a:r>
              <a:rPr dirty="0"/>
              <a:t> e </a:t>
            </a:r>
            <a:r>
              <a:rPr dirty="0" err="1"/>
              <a:t>privacidade</a:t>
            </a:r>
            <a:r>
              <a:rPr dirty="0"/>
              <a:t>. </a:t>
            </a:r>
            <a:r>
              <a:rPr dirty="0" err="1"/>
              <a:t>Seu</a:t>
            </a:r>
            <a:r>
              <a:rPr dirty="0"/>
              <a:t> design modular e </a:t>
            </a:r>
            <a:r>
              <a:rPr dirty="0" err="1"/>
              <a:t>sua</a:t>
            </a:r>
            <a:r>
              <a:rPr dirty="0"/>
              <a:t> </a:t>
            </a:r>
            <a:r>
              <a:rPr dirty="0" err="1"/>
              <a:t>arquitetura</a:t>
            </a:r>
            <a:r>
              <a:rPr dirty="0"/>
              <a:t> </a:t>
            </a:r>
            <a:r>
              <a:rPr dirty="0" err="1"/>
              <a:t>sólida</a:t>
            </a:r>
            <a:r>
              <a:rPr dirty="0"/>
              <a:t> o </a:t>
            </a:r>
            <a:r>
              <a:rPr dirty="0" err="1"/>
              <a:t>tornam</a:t>
            </a:r>
            <a:r>
              <a:rPr dirty="0"/>
              <a:t> ideal para </a:t>
            </a:r>
            <a:r>
              <a:rPr dirty="0" err="1"/>
              <a:t>escalabilidade</a:t>
            </a:r>
            <a:r>
              <a:rPr dirty="0"/>
              <a:t>, </a:t>
            </a:r>
            <a:r>
              <a:rPr dirty="0" err="1"/>
              <a:t>personalização</a:t>
            </a:r>
            <a:r>
              <a:rPr dirty="0"/>
              <a:t> e </a:t>
            </a:r>
            <a:r>
              <a:rPr dirty="0" err="1"/>
              <a:t>implantação</a:t>
            </a:r>
            <a:r>
              <a:rPr dirty="0"/>
              <a:t> </a:t>
            </a:r>
            <a:r>
              <a:rPr dirty="0" err="1"/>
              <a:t>profissional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t>Contexto e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O Grupo Vital, que lida diariamente com informações sensíveis de pacientes, a manipulação de documentos em PDF exige não apenas eficiência, mas também um alto padrão de segurança e confidencialidade. As ferramentas comerciais disponíveis costumam ser caras, e soluções gratuitas muitas vezes não oferecem garantias quanto à privacidade dos dados, colocando em risco o sigilo médico.</a:t>
            </a:r>
          </a:p>
          <a:p>
            <a:r>
              <a:rPr lang="pt-BR" dirty="0"/>
              <a:t>Diante desse cenário, tornou-se essencial desenvolver uma solução </a:t>
            </a:r>
            <a:r>
              <a:rPr lang="pt-BR" b="1" dirty="0"/>
              <a:t>leve, segura e acessível</a:t>
            </a:r>
            <a:r>
              <a:rPr lang="pt-BR" dirty="0"/>
              <a:t>, capaz de operar </a:t>
            </a:r>
            <a:r>
              <a:rPr lang="pt-BR" b="1" dirty="0"/>
              <a:t>localmente ou em rede interna</a:t>
            </a:r>
            <a:r>
              <a:rPr lang="pt-BR" dirty="0"/>
              <a:t>, sem depender de servidores externos. A ferramenta precisava funcionar em diferentes sistemas operacionais (Windows e Linux), e ser simples o suficiente para que qualquer colaborador pudesse utilizá-la com facilidade, independentemente do seu nível técnico.</a:t>
            </a:r>
          </a:p>
          <a:p>
            <a:pPr lvl="1"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t>Funcionalidades da Plataforma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A </a:t>
            </a:r>
            <a:r>
              <a:rPr dirty="0" err="1"/>
              <a:t>aplicação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:</a:t>
            </a:r>
          </a:p>
          <a:p>
            <a:pPr>
              <a:defRPr sz="2000"/>
            </a:pPr>
            <a:r>
              <a:rPr dirty="0"/>
              <a:t>- Converter </a:t>
            </a:r>
            <a:r>
              <a:rPr dirty="0" err="1"/>
              <a:t>documentos</a:t>
            </a:r>
            <a:r>
              <a:rPr dirty="0"/>
              <a:t> e imagens </a:t>
            </a:r>
            <a:r>
              <a:rPr dirty="0" err="1"/>
              <a:t>em</a:t>
            </a:r>
            <a:r>
              <a:rPr dirty="0"/>
              <a:t> PDF</a:t>
            </a:r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Juntar</a:t>
            </a:r>
            <a:r>
              <a:rPr dirty="0"/>
              <a:t> </a:t>
            </a:r>
            <a:r>
              <a:rPr dirty="0" err="1"/>
              <a:t>múltiplos</a:t>
            </a:r>
            <a:r>
              <a:rPr dirty="0"/>
              <a:t> </a:t>
            </a:r>
            <a:r>
              <a:rPr dirty="0" err="1"/>
              <a:t>arquivos</a:t>
            </a:r>
            <a:r>
              <a:rPr dirty="0"/>
              <a:t> PDF</a:t>
            </a:r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Dividir</a:t>
            </a:r>
            <a:r>
              <a:rPr dirty="0"/>
              <a:t> </a:t>
            </a:r>
            <a:r>
              <a:rPr dirty="0" err="1"/>
              <a:t>arquivos</a:t>
            </a:r>
            <a:r>
              <a:rPr dirty="0"/>
              <a:t> PDF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páginas</a:t>
            </a:r>
            <a:r>
              <a:rPr dirty="0"/>
              <a:t> </a:t>
            </a:r>
            <a:r>
              <a:rPr dirty="0" err="1"/>
              <a:t>separadas</a:t>
            </a: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Comprimir</a:t>
            </a:r>
            <a:r>
              <a:rPr dirty="0"/>
              <a:t> PDFs para </a:t>
            </a:r>
            <a:r>
              <a:rPr dirty="0" err="1"/>
              <a:t>reduzir</a:t>
            </a:r>
            <a:r>
              <a:rPr dirty="0"/>
              <a:t> </a:t>
            </a:r>
            <a:r>
              <a:rPr dirty="0" err="1"/>
              <a:t>tamanho</a:t>
            </a:r>
            <a:endParaRPr dirty="0"/>
          </a:p>
          <a:p>
            <a:pPr>
              <a:defRPr sz="2000"/>
            </a:pPr>
            <a:r>
              <a:rPr dirty="0" err="1"/>
              <a:t>Tudo</a:t>
            </a:r>
            <a:r>
              <a:rPr dirty="0"/>
              <a:t> via </a:t>
            </a:r>
            <a:r>
              <a:rPr dirty="0" err="1"/>
              <a:t>navegador</a:t>
            </a:r>
            <a:r>
              <a:rPr dirty="0"/>
              <a:t>, </a:t>
            </a:r>
            <a:r>
              <a:rPr dirty="0" err="1"/>
              <a:t>sem</a:t>
            </a:r>
            <a:r>
              <a:rPr dirty="0"/>
              <a:t> </a:t>
            </a:r>
            <a:r>
              <a:rPr dirty="0" err="1"/>
              <a:t>necessidade</a:t>
            </a:r>
            <a:r>
              <a:rPr dirty="0"/>
              <a:t> de </a:t>
            </a:r>
            <a:r>
              <a:rPr dirty="0" err="1"/>
              <a:t>instalação</a:t>
            </a:r>
            <a:r>
              <a:rPr dirty="0"/>
              <a:t> </a:t>
            </a:r>
            <a:r>
              <a:rPr dirty="0" err="1"/>
              <a:t>adicional</a:t>
            </a:r>
            <a:r>
              <a:rPr dirty="0"/>
              <a:t> para o </a:t>
            </a:r>
            <a:r>
              <a:rPr dirty="0" err="1"/>
              <a:t>usuário</a:t>
            </a:r>
            <a:r>
              <a:rPr dirty="0"/>
              <a:t> final.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DE09B84-365A-4361-907D-1F1E3CC3E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419483"/>
            <a:ext cx="7738702" cy="10000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t>Arquitetura e Tecnologias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718932"/>
            <a:ext cx="8229600" cy="4525963"/>
          </a:xfrm>
        </p:spPr>
        <p:txBody>
          <a:bodyPr/>
          <a:lstStyle/>
          <a:p>
            <a:pPr>
              <a:defRPr sz="2000"/>
            </a:pPr>
            <a:r>
              <a:rPr dirty="0"/>
              <a:t>O backend é </a:t>
            </a:r>
            <a:r>
              <a:rPr dirty="0" err="1"/>
              <a:t>desenvolvido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Flask com Blueprints, </a:t>
            </a:r>
            <a:r>
              <a:rPr dirty="0" err="1"/>
              <a:t>garantindo</a:t>
            </a:r>
            <a:r>
              <a:rPr dirty="0"/>
              <a:t> </a:t>
            </a:r>
            <a:r>
              <a:rPr dirty="0" err="1"/>
              <a:t>organização</a:t>
            </a:r>
            <a:r>
              <a:rPr dirty="0"/>
              <a:t> modular. </a:t>
            </a:r>
            <a:r>
              <a:rPr dirty="0" err="1"/>
              <a:t>Utiliza</a:t>
            </a:r>
            <a:r>
              <a:rPr dirty="0"/>
              <a:t>-se Flask-WTF para </a:t>
            </a:r>
            <a:r>
              <a:rPr dirty="0" err="1"/>
              <a:t>proteção</a:t>
            </a:r>
            <a:r>
              <a:rPr dirty="0"/>
              <a:t> CSRF e Flask-Talisman para </a:t>
            </a:r>
            <a:r>
              <a:rPr dirty="0" err="1"/>
              <a:t>segurança</a:t>
            </a:r>
            <a:r>
              <a:rPr dirty="0"/>
              <a:t> de </a:t>
            </a:r>
            <a:r>
              <a:rPr dirty="0" err="1"/>
              <a:t>cabeçalhos</a:t>
            </a:r>
            <a:r>
              <a:rPr dirty="0"/>
              <a:t>. No frontend, a </a:t>
            </a:r>
            <a:r>
              <a:rPr dirty="0" err="1"/>
              <a:t>aplicação</a:t>
            </a:r>
            <a:r>
              <a:rPr dirty="0"/>
              <a:t> </a:t>
            </a:r>
            <a:r>
              <a:rPr dirty="0" err="1"/>
              <a:t>usa</a:t>
            </a:r>
            <a:r>
              <a:rPr dirty="0"/>
              <a:t> HTML, CSS e JavaScript puro com </a:t>
            </a:r>
            <a:r>
              <a:rPr dirty="0" err="1"/>
              <a:t>XMLHttpRequest</a:t>
            </a:r>
            <a:r>
              <a:rPr dirty="0"/>
              <a:t> para </a:t>
            </a:r>
            <a:r>
              <a:rPr dirty="0" err="1"/>
              <a:t>uma</a:t>
            </a:r>
            <a:r>
              <a:rPr dirty="0"/>
              <a:t> interface </a:t>
            </a:r>
            <a:r>
              <a:rPr dirty="0" err="1"/>
              <a:t>leve</a:t>
            </a:r>
            <a:r>
              <a:rPr dirty="0"/>
              <a:t> e </a:t>
            </a:r>
            <a:r>
              <a:rPr dirty="0" err="1"/>
              <a:t>responsiva</a:t>
            </a:r>
            <a:r>
              <a:rPr dirty="0"/>
              <a:t>. As </a:t>
            </a:r>
            <a:r>
              <a:rPr dirty="0" err="1"/>
              <a:t>conversões</a:t>
            </a:r>
            <a:r>
              <a:rPr dirty="0"/>
              <a:t> </a:t>
            </a:r>
            <a:r>
              <a:rPr dirty="0" err="1"/>
              <a:t>utilizam</a:t>
            </a:r>
            <a:r>
              <a:rPr dirty="0"/>
              <a:t> LibreOffice e Pillow; </a:t>
            </a:r>
            <a:r>
              <a:rPr dirty="0" err="1"/>
              <a:t>compressões</a:t>
            </a:r>
            <a:r>
              <a:rPr dirty="0"/>
              <a:t> </a:t>
            </a:r>
            <a:r>
              <a:rPr dirty="0" err="1"/>
              <a:t>usam</a:t>
            </a:r>
            <a:r>
              <a:rPr dirty="0"/>
              <a:t> </a:t>
            </a:r>
            <a:r>
              <a:rPr dirty="0" err="1"/>
              <a:t>Ghostscript</a:t>
            </a:r>
            <a:r>
              <a:rPr dirty="0"/>
              <a:t>; e as </a:t>
            </a:r>
            <a:r>
              <a:rPr dirty="0" err="1"/>
              <a:t>manipulações</a:t>
            </a:r>
            <a:r>
              <a:rPr dirty="0"/>
              <a:t> de </a:t>
            </a:r>
            <a:r>
              <a:rPr dirty="0" err="1"/>
              <a:t>páginas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feitas</a:t>
            </a:r>
            <a:r>
              <a:rPr dirty="0"/>
              <a:t> com PyPDF2.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31DD2B-129E-4439-8D0D-D9DF3D3F0D3B}"/>
              </a:ext>
            </a:extLst>
          </p:cNvPr>
          <p:cNvSpPr txBox="1"/>
          <p:nvPr/>
        </p:nvSpPr>
        <p:spPr>
          <a:xfrm>
            <a:off x="457200" y="1290855"/>
            <a:ext cx="73375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lang="en-US" dirty="0"/>
              <a:t>• Backend: </a:t>
            </a:r>
            <a:r>
              <a:rPr lang="en-US" dirty="0" err="1"/>
              <a:t>Python+Blueprints+Flask-WTF</a:t>
            </a:r>
            <a:r>
              <a:rPr lang="en-US" dirty="0"/>
              <a:t> + Flask-Talisman</a:t>
            </a:r>
          </a:p>
          <a:p>
            <a:pPr>
              <a:defRPr sz="2000"/>
            </a:pPr>
            <a:r>
              <a:rPr lang="en-US" dirty="0"/>
              <a:t>• Frontend: HTML + CSS + JS (AJAX + </a:t>
            </a:r>
            <a:r>
              <a:rPr lang="en-US" dirty="0" err="1"/>
              <a:t>XMLHttpRequest</a:t>
            </a:r>
            <a:r>
              <a:rPr lang="en-US" dirty="0"/>
              <a:t>)</a:t>
            </a:r>
          </a:p>
          <a:p>
            <a:pPr>
              <a:defRPr sz="2000"/>
            </a:pPr>
            <a:r>
              <a:rPr lang="en-US" dirty="0"/>
              <a:t>• </a:t>
            </a:r>
            <a:r>
              <a:rPr lang="en-US" dirty="0" err="1"/>
              <a:t>Conversão</a:t>
            </a:r>
            <a:r>
              <a:rPr lang="en-US" dirty="0"/>
              <a:t>: LibreOffice e Pillow</a:t>
            </a:r>
          </a:p>
          <a:p>
            <a:pPr>
              <a:defRPr sz="2000"/>
            </a:pPr>
            <a:r>
              <a:rPr lang="en-US" dirty="0"/>
              <a:t>• </a:t>
            </a:r>
            <a:r>
              <a:rPr lang="en-US" dirty="0" err="1"/>
              <a:t>Compressão</a:t>
            </a:r>
            <a:r>
              <a:rPr lang="en-US" dirty="0"/>
              <a:t>: </a:t>
            </a:r>
            <a:r>
              <a:rPr lang="en-US" dirty="0" err="1"/>
              <a:t>Ghostscript</a:t>
            </a:r>
            <a:endParaRPr lang="en-US" dirty="0"/>
          </a:p>
          <a:p>
            <a:pPr>
              <a:defRPr sz="2000"/>
            </a:pPr>
            <a:r>
              <a:rPr lang="en-US" dirty="0"/>
              <a:t>• </a:t>
            </a:r>
            <a:r>
              <a:rPr lang="en-US" dirty="0" err="1"/>
              <a:t>Divisão</a:t>
            </a:r>
            <a:r>
              <a:rPr lang="en-US" dirty="0"/>
              <a:t> e </a:t>
            </a:r>
            <a:r>
              <a:rPr lang="en-US" dirty="0" err="1"/>
              <a:t>Junção</a:t>
            </a:r>
            <a:r>
              <a:rPr lang="en-US" dirty="0"/>
              <a:t>: PyPDF2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E4083B4-9DE4-49E0-967E-602872542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749" y="2072788"/>
            <a:ext cx="3370187" cy="13952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t>Segurança da Plataforma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722" y="1332572"/>
            <a:ext cx="8229600" cy="2971800"/>
          </a:xfrm>
        </p:spPr>
        <p:txBody>
          <a:bodyPr>
            <a:normAutofit fontScale="92500" lnSpcReduction="10000"/>
          </a:bodyPr>
          <a:lstStyle/>
          <a:p>
            <a:pPr>
              <a:defRPr sz="2000"/>
            </a:pPr>
            <a:r>
              <a:rPr lang="pt-BR" dirty="0"/>
              <a:t>A segurança foi uma prioridade no desenvolvimento. Utilizado tokens CSRF para proteger contra requisições forjadas, inclusive em chamadas AJAX. Cabeçalhos como </a:t>
            </a:r>
            <a:r>
              <a:rPr lang="pt-BR" dirty="0" err="1"/>
              <a:t>Content</a:t>
            </a:r>
            <a:r>
              <a:rPr lang="pt-BR" dirty="0"/>
              <a:t>-Security-</a:t>
            </a:r>
            <a:r>
              <a:rPr lang="pt-BR" dirty="0" err="1"/>
              <a:t>Policy</a:t>
            </a:r>
            <a:r>
              <a:rPr lang="pt-BR" dirty="0"/>
              <a:t>, HSTS e X-Frame-</a:t>
            </a:r>
            <a:r>
              <a:rPr lang="pt-BR" dirty="0" err="1"/>
              <a:t>Options</a:t>
            </a:r>
            <a:r>
              <a:rPr lang="pt-BR" dirty="0"/>
              <a:t> são configurados com </a:t>
            </a:r>
            <a:r>
              <a:rPr lang="pt-BR" dirty="0" err="1"/>
              <a:t>Flask-Talisman</a:t>
            </a:r>
            <a:r>
              <a:rPr lang="pt-BR" dirty="0"/>
              <a:t> para evitar ataques comuns como XSS e </a:t>
            </a:r>
            <a:r>
              <a:rPr lang="pt-BR" dirty="0" err="1"/>
              <a:t>clickjacking</a:t>
            </a:r>
            <a:r>
              <a:rPr lang="pt-BR" dirty="0"/>
              <a:t>. Cada rota tem limite de requisições por IP usando </a:t>
            </a:r>
            <a:r>
              <a:rPr lang="pt-BR" dirty="0" err="1"/>
              <a:t>Flask-Limiter</a:t>
            </a:r>
            <a:r>
              <a:rPr lang="pt-BR" dirty="0"/>
              <a:t>, evitando abusos. O tamanho de arquivos é controlado com MAX_CONTENT_LENGTH, e os nomes dos arquivos são sanitizados com </a:t>
            </a:r>
            <a:r>
              <a:rPr lang="pt-BR" dirty="0" err="1"/>
              <a:t>secure_filename</a:t>
            </a:r>
            <a:r>
              <a:rPr lang="pt-BR" dirty="0"/>
              <a:t> para evitar ataques via nome malicioso. Após o processamento, os arquivos temporários são imediatamente removidos, garantindo que nenhum dado fique armazenado. Também usamos </a:t>
            </a:r>
            <a:r>
              <a:rPr lang="pt-BR" dirty="0" err="1"/>
              <a:t>ProxyFix</a:t>
            </a:r>
            <a:r>
              <a:rPr lang="pt-BR" dirty="0"/>
              <a:t> para obter o IP real do usuário mesmo atrás de proxies como o </a:t>
            </a:r>
            <a:r>
              <a:rPr lang="pt-BR" dirty="0" err="1"/>
              <a:t>Cloudflare</a:t>
            </a:r>
            <a:r>
              <a:rPr lang="pt-BR" dirty="0"/>
              <a:t>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rPr dirty="0" err="1"/>
              <a:t>Organização</a:t>
            </a:r>
            <a:r>
              <a:rPr dirty="0"/>
              <a:t> do Código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pt-BR" dirty="0"/>
              <a:t>A estrutura do projeto é modular. O diretório </a:t>
            </a:r>
            <a:r>
              <a:rPr lang="pt-BR" dirty="0" err="1"/>
              <a:t>routes</a:t>
            </a:r>
            <a:r>
              <a:rPr lang="pt-BR" dirty="0"/>
              <a:t> contém os </a:t>
            </a:r>
            <a:r>
              <a:rPr lang="pt-BR" dirty="0" err="1"/>
              <a:t>blueprints</a:t>
            </a:r>
            <a:r>
              <a:rPr lang="pt-BR" dirty="0"/>
              <a:t> das rotas da API, enquanto </a:t>
            </a:r>
            <a:r>
              <a:rPr lang="pt-BR" dirty="0" err="1"/>
              <a:t>services</a:t>
            </a:r>
            <a:r>
              <a:rPr lang="pt-BR" dirty="0"/>
              <a:t> abriga a lógica de negócio, como compressão e conversão. O </a:t>
            </a:r>
            <a:r>
              <a:rPr lang="pt-BR" dirty="0" err="1"/>
              <a:t>frontend</a:t>
            </a:r>
            <a:r>
              <a:rPr lang="pt-BR" dirty="0"/>
              <a:t> está dividido entre a pasta </a:t>
            </a:r>
            <a:r>
              <a:rPr lang="pt-BR" dirty="0" err="1"/>
              <a:t>templates</a:t>
            </a:r>
            <a:r>
              <a:rPr lang="pt-BR" dirty="0"/>
              <a:t>, onde ficam os arquivos HTML, e </a:t>
            </a:r>
            <a:r>
              <a:rPr lang="pt-BR" dirty="0" err="1"/>
              <a:t>static</a:t>
            </a:r>
            <a:r>
              <a:rPr lang="pt-BR" dirty="0"/>
              <a:t>, onde estão os arquivos CSS, </a:t>
            </a:r>
            <a:r>
              <a:rPr lang="pt-BR" dirty="0" err="1"/>
              <a:t>JavaScript</a:t>
            </a:r>
            <a:r>
              <a:rPr lang="pt-BR" dirty="0"/>
              <a:t> e imagens. A pasta uploads é usada para armazenamento temporário dos arquivos durante o processamento. Isso facilita a manutenção e a escalabilidade do projeto.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rPr dirty="0" err="1"/>
              <a:t>Aplicações</a:t>
            </a:r>
            <a:r>
              <a:rPr dirty="0"/>
              <a:t> Reais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Setores administrativos</a:t>
            </a:r>
            <a:r>
              <a:rPr lang="pt-BR" dirty="0"/>
              <a:t> que organizam e enviam documentos médicos em PDF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Profissionais da saúde</a:t>
            </a:r>
            <a:r>
              <a:rPr lang="pt-BR" dirty="0"/>
              <a:t> que precisam agrupar laudos, exames e prontuários em um único arquivo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Unidades que lidam com auditorias e contratos de convênios</a:t>
            </a:r>
            <a:r>
              <a:rPr lang="pt-BR" dirty="0"/>
              <a:t> e precisam organizar grandes volumes de </a:t>
            </a:r>
            <a:r>
              <a:rPr lang="pt-BR" dirty="0" err="1"/>
              <a:t>PDFs</a:t>
            </a: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Departamentos internos</a:t>
            </a:r>
            <a:r>
              <a:rPr lang="pt-BR" dirty="0"/>
              <a:t> que necessitam dividir ou comprimir </a:t>
            </a:r>
            <a:r>
              <a:rPr lang="pt-BR" dirty="0" err="1"/>
              <a:t>PDFs</a:t>
            </a:r>
            <a:r>
              <a:rPr lang="pt-BR" dirty="0"/>
              <a:t> para envio via e-mail ou sistemas limitados</a:t>
            </a:r>
          </a:p>
          <a:p>
            <a:r>
              <a:rPr lang="pt-BR" dirty="0"/>
              <a:t>Graças à execução local e ao descarte automático dos arquivos, a ferramenta garante segurança e privacidade no manuseio de dados sensíveis.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rPr dirty="0" err="1"/>
              <a:t>Diferenciais</a:t>
            </a:r>
            <a:r>
              <a:rPr dirty="0"/>
              <a:t> </a:t>
            </a:r>
            <a:r>
              <a:rPr dirty="0" err="1"/>
              <a:t>Competitivos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dirty="0"/>
              <a:t>Oferece uma solução robusta, segura e altamente adaptável. Entre seus principais diferenciais: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Código aberto e personalizável:</a:t>
            </a:r>
            <a:r>
              <a:rPr lang="pt-BR" dirty="0"/>
              <a:t> permite auditoria, melhorias e adaptações conforme a necessidade da empresa.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Foco em privacidade:</a:t>
            </a:r>
            <a:r>
              <a:rPr lang="pt-BR" dirty="0"/>
              <a:t> os arquivos são processados localmente e excluídos automaticamente após o uso, sem armazenamento permanente.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Execução local ou em rede interna:</a:t>
            </a:r>
            <a:r>
              <a:rPr lang="pt-BR" dirty="0"/>
              <a:t> ideal para empresas que lidam com dados sensíveis e não podem depender de soluções em nuvem.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Compatibilidade com diversos formatos:</a:t>
            </a:r>
            <a:r>
              <a:rPr lang="pt-BR" dirty="0"/>
              <a:t> suporta documentos (DOC, DOCX, ODT), planilhas (XLS, XLSX, CSV) e imagens (JPG, PNG).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Interface simples, responsiva e intuitiva:</a:t>
            </a:r>
            <a:r>
              <a:rPr lang="pt-BR" dirty="0"/>
              <a:t> pensada para oferecer uma </a:t>
            </a:r>
            <a:r>
              <a:rPr lang="pt-BR" b="1" dirty="0"/>
              <a:t>experiência amigável ao usuário</a:t>
            </a:r>
            <a:r>
              <a:rPr lang="pt-BR" dirty="0"/>
              <a:t>, mesmo sem conhecimento técnico.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/>
              <a:t>Independência de frameworks pesados:</a:t>
            </a:r>
            <a:r>
              <a:rPr lang="pt-BR" dirty="0"/>
              <a:t> a aplicação é leve, eficiente e fácil de implantar em diferentes ambientes.</a:t>
            </a:r>
          </a:p>
          <a:p>
            <a:r>
              <a:rPr lang="pt-BR" dirty="0"/>
              <a:t>Essa combinação de simplicidade, segurança e flexibilidade torna a plataforma ideal para empresas que valorizam </a:t>
            </a:r>
            <a:r>
              <a:rPr lang="pt-BR" b="1" dirty="0"/>
              <a:t>controle, usabilidade e confiabilidade</a:t>
            </a:r>
            <a:r>
              <a:rPr lang="pt-BR" dirty="0"/>
              <a:t>.</a:t>
            </a:r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995D"/>
                </a:solidFill>
              </a:defRPr>
            </a:pPr>
            <a:r>
              <a:t>Testes e Robustez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O projeto possui testes automatizados para:</a:t>
            </a:r>
          </a:p>
          <a:p>
            <a:pPr>
              <a:defRPr sz="2000"/>
            </a:pPr>
            <a:r>
              <a:t>- Validação de variáveis de ambiente e segurança CSRF</a:t>
            </a:r>
          </a:p>
          <a:p>
            <a:pPr>
              <a:defRPr sz="2000"/>
            </a:pPr>
            <a:r>
              <a:t>- Verificação dos limites de upload</a:t>
            </a:r>
          </a:p>
          <a:p>
            <a:pPr>
              <a:defRPr sz="2000"/>
            </a:pPr>
            <a:r>
              <a:t>- Checagem de cabeçalhos de segurança</a:t>
            </a:r>
          </a:p>
          <a:p>
            <a:pPr>
              <a:defRPr sz="2000"/>
            </a:pPr>
            <a:r>
              <a:t>Além disso, erros são tratados com mensagens claras e seguras, evitando exposição de dados sensíveis.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968</Words>
  <Application>Microsoft Office PowerPoint</Application>
  <PresentationFormat>Apresentação na tela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-apple-system</vt:lpstr>
      <vt:lpstr>Arial</vt:lpstr>
      <vt:lpstr>Calibri</vt:lpstr>
      <vt:lpstr>Office Theme</vt:lpstr>
      <vt:lpstr>Grupo Vital PDFs</vt:lpstr>
      <vt:lpstr>Contexto e Problema</vt:lpstr>
      <vt:lpstr>Funcionalidades da Plataforma</vt:lpstr>
      <vt:lpstr>Arquitetura e Tecnologias</vt:lpstr>
      <vt:lpstr>Segurança da Plataforma</vt:lpstr>
      <vt:lpstr>Organização do Código</vt:lpstr>
      <vt:lpstr>Aplicações Reais</vt:lpstr>
      <vt:lpstr>Diferenciais Competitivos</vt:lpstr>
      <vt:lpstr>Testes e Robustez</vt:lpstr>
      <vt:lpstr>Evoluções Planejadas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Vital PDFs</dc:title>
  <dc:subject/>
  <dc:creator>Flytec-PC</dc:creator>
  <cp:keywords/>
  <dc:description>generated using python-pptx</dc:description>
  <cp:lastModifiedBy>Caio-PC</cp:lastModifiedBy>
  <cp:revision>5</cp:revision>
  <dcterms:created xsi:type="dcterms:W3CDTF">2013-01-27T09:14:16Z</dcterms:created>
  <dcterms:modified xsi:type="dcterms:W3CDTF">2025-06-24T14:19:11Z</dcterms:modified>
  <cp:category/>
</cp:coreProperties>
</file>