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4"/>
  </p:notesMasterIdLst>
  <p:handoutMasterIdLst>
    <p:handoutMasterId r:id="rId25"/>
  </p:handoutMasterIdLst>
  <p:sldIdLst>
    <p:sldId id="2646" r:id="rId9"/>
    <p:sldId id="2657" r:id="rId10"/>
    <p:sldId id="2650" r:id="rId11"/>
    <p:sldId id="2654" r:id="rId12"/>
    <p:sldId id="2577" r:id="rId13"/>
    <p:sldId id="2658" r:id="rId14"/>
    <p:sldId id="2659" r:id="rId15"/>
    <p:sldId id="2660" r:id="rId16"/>
    <p:sldId id="2661" r:id="rId17"/>
    <p:sldId id="2655" r:id="rId18"/>
    <p:sldId id="2578" r:id="rId19"/>
    <p:sldId id="346" r:id="rId20"/>
    <p:sldId id="2581" r:id="rId21"/>
    <p:sldId id="2582" r:id="rId22"/>
    <p:sldId id="2586" r:id="rId23"/>
  </p:sldIdLst>
  <p:sldSz cx="9144000" cy="5143500" type="screen16x9"/>
  <p:notesSz cx="10234613" cy="7104063"/>
  <p:embeddedFontLst>
    <p:embeddedFont>
      <p:font typeface="Cambria Math" panose="02040503050406030204" pitchFamily="18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2740E-EEB0-4EC1-8E07-84B544B9AA00}" v="1" dt="2023-05-09T21:19:43.391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250" autoAdjust="0"/>
  </p:normalViewPr>
  <p:slideViewPr>
    <p:cSldViewPr snapToGrid="0">
      <p:cViewPr varScale="1">
        <p:scale>
          <a:sx n="74" d="100"/>
          <a:sy n="74" d="100"/>
        </p:scale>
        <p:origin x="9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7950" y="596900"/>
            <a:ext cx="5299075" cy="29813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2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09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248">
              <a:buClrTx/>
              <a:buSzTx/>
              <a:buNone/>
              <a:defRPr/>
            </a:pPr>
            <a:r>
              <a:rPr lang="pt-BR" i="1" kern="1200" err="1"/>
              <a:t>rA</a:t>
            </a:r>
            <a:r>
              <a:rPr lang="pt-BR" i="1" kern="1200"/>
              <a:t>) frase[0:6]  </a:t>
            </a:r>
            <a:r>
              <a:rPr lang="pt-BR" i="1" kern="1200">
                <a:sym typeface="Wingdings" panose="05000000000000000000" pitchFamily="2" charset="2"/>
              </a:rPr>
              <a:t> da posição 0 até a 5</a:t>
            </a:r>
            <a:endParaRPr lang="pt-BR" i="1" kern="1200"/>
          </a:p>
          <a:p>
            <a:pPr marL="0" indent="0" defTabSz="914248">
              <a:buClrTx/>
              <a:buSzTx/>
              <a:buNone/>
              <a:defRPr/>
            </a:pPr>
            <a:r>
              <a:rPr lang="pt-BR" i="1" kern="1200" err="1"/>
              <a:t>rB</a:t>
            </a:r>
            <a:r>
              <a:rPr lang="pt-BR" i="1" kern="1200"/>
              <a:t>) frase[-5:]  </a:t>
            </a:r>
            <a:r>
              <a:rPr lang="pt-BR" i="1" kern="1200">
                <a:sym typeface="Wingdings" panose="05000000000000000000" pitchFamily="2" charset="2"/>
              </a:rPr>
              <a:t> Cinco últimos</a:t>
            </a:r>
            <a:endParaRPr lang="pt-BR" i="1" kern="1200"/>
          </a:p>
          <a:p>
            <a:endParaRPr lang="pt-BR"/>
          </a:p>
          <a:p>
            <a:r>
              <a:rPr lang="pt-BR"/>
              <a:t>frase= input('Frase:')</a:t>
            </a:r>
          </a:p>
          <a:p>
            <a:r>
              <a:rPr lang="pt-BR" err="1"/>
              <a:t>rC</a:t>
            </a:r>
            <a:r>
              <a:rPr lang="pt-BR"/>
              <a:t>=''</a:t>
            </a:r>
          </a:p>
          <a:p>
            <a:r>
              <a:rPr lang="pt-BR"/>
              <a:t>for x in range(4,-1,-1):</a:t>
            </a:r>
          </a:p>
          <a:p>
            <a:r>
              <a:rPr lang="pt-BR"/>
              <a:t>    </a:t>
            </a:r>
            <a:r>
              <a:rPr lang="pt-BR" err="1"/>
              <a:t>rC</a:t>
            </a:r>
            <a:r>
              <a:rPr lang="pt-BR"/>
              <a:t> = </a:t>
            </a:r>
            <a:r>
              <a:rPr lang="pt-BR" err="1"/>
              <a:t>rC</a:t>
            </a:r>
            <a:r>
              <a:rPr lang="pt-BR"/>
              <a:t> +frase[x]</a:t>
            </a:r>
          </a:p>
          <a:p>
            <a:r>
              <a:rPr lang="pt-BR"/>
              <a:t>print(</a:t>
            </a:r>
            <a:r>
              <a:rPr lang="pt-BR" err="1"/>
              <a:t>rC</a:t>
            </a:r>
            <a:r>
              <a:rPr lang="pt-B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73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nome = input('Informe um nome: ')</a:t>
            </a:r>
          </a:p>
          <a:p>
            <a:r>
              <a:rPr lang="pt-BR" err="1"/>
              <a:t>tam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(nome)</a:t>
            </a:r>
          </a:p>
          <a:p>
            <a:r>
              <a:rPr lang="pt-BR" err="1"/>
              <a:t>if</a:t>
            </a:r>
            <a:r>
              <a:rPr lang="pt-BR"/>
              <a:t> (</a:t>
            </a:r>
            <a:r>
              <a:rPr lang="pt-BR" err="1"/>
              <a:t>tam</a:t>
            </a:r>
            <a:r>
              <a:rPr lang="pt-BR"/>
              <a:t> &lt; 10):</a:t>
            </a:r>
          </a:p>
          <a:p>
            <a:r>
              <a:rPr lang="pt-BR"/>
              <a:t>    print('*** Tamanho inválido - No </a:t>
            </a:r>
            <a:r>
              <a:rPr lang="pt-BR" err="1"/>
              <a:t>mínomo</a:t>
            </a:r>
            <a:r>
              <a:rPr lang="pt-BR"/>
              <a:t> 10 caracteres***')</a:t>
            </a:r>
          </a:p>
          <a:p>
            <a:r>
              <a:rPr lang="pt-BR"/>
              <a:t>    </a:t>
            </a:r>
            <a:r>
              <a:rPr lang="pt-BR" err="1"/>
              <a:t>exit</a:t>
            </a:r>
            <a:r>
              <a:rPr lang="pt-BR"/>
              <a:t>()  # encerra o programa</a:t>
            </a:r>
          </a:p>
          <a:p>
            <a:r>
              <a:rPr lang="pt-BR"/>
              <a:t>metade = </a:t>
            </a:r>
            <a:r>
              <a:rPr lang="pt-BR" err="1"/>
              <a:t>tam</a:t>
            </a:r>
            <a:r>
              <a:rPr lang="pt-BR"/>
              <a:t> // 2</a:t>
            </a:r>
          </a:p>
          <a:p>
            <a:r>
              <a:rPr lang="pt-BR"/>
              <a:t>p1 = nome[0:metade]</a:t>
            </a:r>
          </a:p>
          <a:p>
            <a:r>
              <a:rPr lang="pt-BR"/>
              <a:t>p2 = nome[metade:]</a:t>
            </a:r>
          </a:p>
          <a:p>
            <a:r>
              <a:rPr lang="pt-BR"/>
              <a:t>senha = p2[0:2]+'%%'+p1[-3:]</a:t>
            </a:r>
          </a:p>
          <a:p>
            <a:r>
              <a:rPr lang="pt-BR"/>
              <a:t>print(p1, p2, senha)</a:t>
            </a:r>
          </a:p>
        </p:txBody>
      </p:sp>
    </p:spTree>
    <p:extLst>
      <p:ext uri="{BB962C8B-B14F-4D97-AF65-F5344CB8AC3E}">
        <p14:creationId xmlns:p14="http://schemas.microsoft.com/office/powerpoint/2010/main" val="147959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frase = input('Frase:')</a:t>
            </a:r>
          </a:p>
          <a:p>
            <a:r>
              <a:rPr lang="pt-BR" err="1"/>
              <a:t>tam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(frase)</a:t>
            </a:r>
          </a:p>
          <a:p>
            <a:pPr marL="457126" indent="-317448" defTabSz="914248">
              <a:defRPr/>
            </a:pPr>
            <a:r>
              <a:rPr lang="pt-BR" err="1"/>
              <a:t>frase_Inv</a:t>
            </a:r>
            <a:r>
              <a:rPr lang="pt-BR"/>
              <a:t> = ''</a:t>
            </a:r>
          </a:p>
          <a:p>
            <a:r>
              <a:rPr lang="pt-BR" err="1"/>
              <a:t>posicao</a:t>
            </a:r>
            <a:r>
              <a:rPr lang="pt-BR"/>
              <a:t> = </a:t>
            </a:r>
            <a:r>
              <a:rPr lang="pt-BR" err="1"/>
              <a:t>tam</a:t>
            </a:r>
            <a:r>
              <a:rPr lang="pt-BR"/>
              <a:t> - 1</a:t>
            </a:r>
          </a:p>
          <a:p>
            <a:r>
              <a:rPr lang="pt-BR" err="1"/>
              <a:t>while</a:t>
            </a:r>
            <a:r>
              <a:rPr lang="pt-BR"/>
              <a:t> (</a:t>
            </a:r>
            <a:r>
              <a:rPr lang="pt-BR" err="1"/>
              <a:t>posicao</a:t>
            </a:r>
            <a:r>
              <a:rPr lang="pt-BR"/>
              <a:t> &gt;= 0):</a:t>
            </a:r>
          </a:p>
          <a:p>
            <a:r>
              <a:rPr lang="pt-BR"/>
              <a:t>    </a:t>
            </a:r>
            <a:r>
              <a:rPr lang="pt-BR" err="1"/>
              <a:t>frase_Inv</a:t>
            </a:r>
            <a:r>
              <a:rPr lang="pt-BR"/>
              <a:t> = </a:t>
            </a:r>
            <a:r>
              <a:rPr lang="pt-BR" err="1"/>
              <a:t>frase_Inv</a:t>
            </a:r>
            <a:r>
              <a:rPr lang="pt-BR"/>
              <a:t> + frase[</a:t>
            </a:r>
            <a:r>
              <a:rPr lang="pt-BR" err="1"/>
              <a:t>posicao</a:t>
            </a:r>
            <a:r>
              <a:rPr lang="pt-BR"/>
              <a:t>]</a:t>
            </a:r>
          </a:p>
          <a:p>
            <a:r>
              <a:rPr lang="pt-BR"/>
              <a:t>    </a:t>
            </a:r>
            <a:r>
              <a:rPr lang="pt-BR" err="1"/>
              <a:t>posicao</a:t>
            </a:r>
            <a:r>
              <a:rPr lang="pt-BR"/>
              <a:t> = </a:t>
            </a:r>
            <a:r>
              <a:rPr lang="pt-BR" err="1"/>
              <a:t>posicao</a:t>
            </a:r>
            <a:r>
              <a:rPr lang="pt-BR"/>
              <a:t> - 1</a:t>
            </a:r>
          </a:p>
          <a:p>
            <a:r>
              <a:rPr lang="pt-BR"/>
              <a:t>print(</a:t>
            </a:r>
            <a:r>
              <a:rPr lang="pt-BR" err="1"/>
              <a:t>frase_Inv</a:t>
            </a:r>
            <a:r>
              <a:rPr lang="pt-BR"/>
              <a:t>)</a:t>
            </a:r>
          </a:p>
          <a:p>
            <a:r>
              <a:rPr lang="pt-BR"/>
              <a:t>print( </a:t>
            </a:r>
            <a:r>
              <a:rPr lang="pt-BR" err="1"/>
              <a:t>frase.upper</a:t>
            </a:r>
            <a:r>
              <a:rPr lang="pt-BR"/>
              <a:t>().</a:t>
            </a:r>
            <a:r>
              <a:rPr lang="pt-BR" err="1"/>
              <a:t>count</a:t>
            </a:r>
            <a:r>
              <a:rPr lang="pt-BR"/>
              <a:t>('A'))</a:t>
            </a:r>
          </a:p>
          <a:p>
            <a:endParaRPr lang="pt-BR"/>
          </a:p>
          <a:p>
            <a:r>
              <a:rPr lang="pt-BR"/>
              <a:t>for </a:t>
            </a:r>
            <a:r>
              <a:rPr lang="pt-BR" err="1"/>
              <a:t>posicao</a:t>
            </a:r>
            <a:r>
              <a:rPr lang="pt-BR"/>
              <a:t> in range(tam-1,-1,-1):</a:t>
            </a:r>
          </a:p>
          <a:p>
            <a:r>
              <a:rPr lang="pt-BR"/>
              <a:t>    </a:t>
            </a:r>
            <a:r>
              <a:rPr lang="pt-BR" err="1"/>
              <a:t>frase_Inv</a:t>
            </a:r>
            <a:r>
              <a:rPr lang="pt-BR"/>
              <a:t> = </a:t>
            </a:r>
            <a:r>
              <a:rPr lang="pt-BR" err="1"/>
              <a:t>frase_Inv</a:t>
            </a:r>
            <a:r>
              <a:rPr lang="pt-BR"/>
              <a:t> + frase[</a:t>
            </a:r>
            <a:r>
              <a:rPr lang="pt-BR" err="1"/>
              <a:t>posicao</a:t>
            </a:r>
            <a:r>
              <a:rPr lang="pt-BR"/>
              <a:t>]</a:t>
            </a:r>
          </a:p>
          <a:p>
            <a:r>
              <a:rPr lang="pt-BR"/>
              <a:t>print(</a:t>
            </a:r>
            <a:r>
              <a:rPr lang="pt-BR" err="1"/>
              <a:t>frase_Inv</a:t>
            </a:r>
            <a:r>
              <a:rPr lang="pt-BR"/>
              <a:t>)</a:t>
            </a:r>
          </a:p>
          <a:p>
            <a:r>
              <a:rPr lang="pt-BR"/>
              <a:t>print('*****')</a:t>
            </a:r>
          </a:p>
          <a:p>
            <a:r>
              <a:rPr lang="pt-BR" err="1"/>
              <a:t>frase_Inv</a:t>
            </a:r>
            <a:r>
              <a:rPr lang="pt-BR"/>
              <a:t> = ''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94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71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C56F-E720-0E9C-F01D-5A85BB1D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C0DBEE-8B88-6CFB-84CD-315FA9238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A63966-5DB4-3F05-957F-B7652A6B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D2C9-EC64-D63B-9B0D-18CA4952D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312342-28AD-6F37-A5E3-75DB5A09F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2DC593-5B87-16B3-4C55-C528C0E4A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3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E2F0-EC73-3EE8-F883-A661AECC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5F7B0B-E280-F3EF-58B1-3BE9EF16F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C11722-E8D5-7A9D-231B-5F206FBC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8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57CE2-FEC8-F186-4726-40E27DAC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A1DBDB-CE13-FF26-EA58-13F2E0808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3DB92D-8E35-C306-E253-873106FB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8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1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1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0" name="Rectangle 76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61451" name="Rectangle 7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1BB8BBC-0ACB-4B85-889D-C56E06DF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58" y="3376747"/>
            <a:ext cx="8074057" cy="90545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pt-BR" sz="4900" kern="1200" dirty="0" err="1">
                <a:latin typeface="+mj-lt"/>
                <a:ea typeface="+mj-ea"/>
                <a:cs typeface="+mj-cs"/>
              </a:rPr>
              <a:t>Tratamento</a:t>
            </a:r>
            <a:r>
              <a:rPr lang="en-US" altLang="pt-BR" sz="49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altLang="pt-BR" sz="4900" kern="1200" dirty="0" err="1">
                <a:latin typeface="+mj-lt"/>
                <a:ea typeface="+mj-ea"/>
                <a:cs typeface="+mj-cs"/>
              </a:rPr>
              <a:t>Textos</a:t>
            </a:r>
            <a:r>
              <a:rPr lang="en-US" altLang="pt-BR" sz="4900" kern="1200" dirty="0">
                <a:latin typeface="+mj-lt"/>
                <a:ea typeface="+mj-ea"/>
                <a:cs typeface="+mj-cs"/>
              </a:rPr>
              <a:t>(str)</a:t>
            </a:r>
            <a:endParaRPr lang="en-US" altLang="pt-BR" sz="2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9C92FA44-5DCC-411E-94D1-B6D7603E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1" y="527059"/>
            <a:ext cx="8176104" cy="1880507"/>
          </a:xfrm>
          <a:prstGeom prst="rect">
            <a:avLst/>
          </a:prstGeom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745582" y="184547"/>
            <a:ext cx="51982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pt-BR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2" name="Retângulo 2">
            <a:extLst>
              <a:ext uri="{FF2B5EF4-FFF2-40B4-BE49-F238E27FC236}">
                <a16:creationId xmlns:a16="http://schemas.microsoft.com/office/drawing/2014/main" id="{EDD60BE6-BC83-099D-0BA4-63E3E83B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  <p:extLst>
      <p:ext uri="{BB962C8B-B14F-4D97-AF65-F5344CB8AC3E}">
        <p14:creationId xmlns:p14="http://schemas.microsoft.com/office/powerpoint/2010/main" val="5980028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64154" y="723948"/>
            <a:ext cx="8598612" cy="369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len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retorna um valor numérico com o tamanho do texto contido em uma conteúdo  texto -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str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 Sintaxe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 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 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var_tipo_inteiro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len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(conteúdo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str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Exemplo1: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n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ome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“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Prof. Rogério Aguiar”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am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len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(nome)  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 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tam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altLang="pt-BR" sz="1800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  <a:sym typeface="Wingdings" panose="05000000000000000000" pitchFamily="2" charset="2"/>
            </a:endParaRPr>
          </a:p>
          <a:p>
            <a:pPr>
              <a:defRPr/>
            </a:pPr>
            <a:r>
              <a:rPr lang="pt-BR" altLang="pt-BR" sz="1800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Exemplo2:</a:t>
            </a:r>
            <a:endParaRPr lang="pt-BR" altLang="pt-BR" sz="1800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nome = input(“Informe uma frase:”)</a:t>
            </a:r>
          </a:p>
          <a:p>
            <a:pPr lvl="0">
              <a:defRPr/>
            </a:pP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tam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= </a:t>
            </a: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len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(nome)</a:t>
            </a: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print(“O tamanho da frase digitada foi: “, </a:t>
            </a: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tam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	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D553D2-D820-4F33-9F20-12B611CA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026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Tamanho do Texto – Função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len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534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701359"/>
            <a:ext cx="8266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303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Faça um programa que receba uma data em uma variável tipo </a:t>
            </a:r>
            <a:r>
              <a:rPr kumimoji="0" lang="pt-BR" altLang="pt-BR" b="1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str</a:t>
            </a:r>
            <a:r>
              <a:rPr kumimoji="0" lang="pt-BR" altLang="pt-BR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 no formato “DD/MM/AAAA” e calcule a soma do DD+MM+AAAA e exiba na tela.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</a:t>
            </a:r>
            <a:endParaRPr kumimoji="0" lang="pt-BR" altLang="pt-BR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072791-ED03-4FD6-AE20-3972FA11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5" y="8920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</a:t>
            </a:r>
            <a:endParaRPr kumimoji="0" lang="pt-BR" altLang="pt-BR" sz="20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9D9914-2AAF-4EAF-8B20-BF05F4C4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45350"/>
              </p:ext>
            </p:extLst>
          </p:nvPr>
        </p:nvGraphicFramePr>
        <p:xfrm>
          <a:off x="184249" y="1929169"/>
          <a:ext cx="2967555" cy="109673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7582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35177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23995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“22/05/2020”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2047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“30/06/2020”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2056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“02/12/1964”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1978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8305916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A8E864B9-BD03-4114-B6B0-9BE6E56E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4" y="3259735"/>
            <a:ext cx="7716691" cy="1563030"/>
          </a:xfrm>
          <a:prstGeom prst="rect">
            <a:avLst/>
          </a:prstGeom>
        </p:spPr>
      </p:pic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57516AA3-6DE0-47E3-A2ED-806422C3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3010"/>
              </p:ext>
            </p:extLst>
          </p:nvPr>
        </p:nvGraphicFramePr>
        <p:xfrm>
          <a:off x="3590268" y="1319817"/>
          <a:ext cx="5195518" cy="1648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241342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954176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52962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data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52962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soma = 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52962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dia , </a:t>
                      </a: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mes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, ano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529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5511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Usar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para separar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dia,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mes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 e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ano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logo após somar os três e atribuir na variável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soma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2A1279F4-4378-459B-AF16-E96FC1F3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36525"/>
              </p:ext>
            </p:extLst>
          </p:nvPr>
        </p:nvGraphicFramePr>
        <p:xfrm>
          <a:off x="184249" y="1295664"/>
          <a:ext cx="2118320" cy="51816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11832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</a:tblGrid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D1C3BB2-7669-4DD9-91F6-09B4394E5C46}"/>
              </a:ext>
            </a:extLst>
          </p:cNvPr>
          <p:cNvSpPr/>
          <p:nvPr/>
        </p:nvSpPr>
        <p:spPr>
          <a:xfrm>
            <a:off x="2930688" y="4001811"/>
            <a:ext cx="3995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sz="12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posição 6 e vai a até a posição final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D4C08E-5FC3-4861-BEBA-E26544051300}"/>
              </a:ext>
            </a:extLst>
          </p:cNvPr>
          <p:cNvSpPr/>
          <p:nvPr/>
        </p:nvSpPr>
        <p:spPr>
          <a:xfrm>
            <a:off x="2930688" y="3469575"/>
            <a:ext cx="3507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sz="12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posição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0 e vai até a posição 1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ED9BC3-BE5B-4B57-811D-A1EB9E35D151}"/>
              </a:ext>
            </a:extLst>
          </p:cNvPr>
          <p:cNvSpPr/>
          <p:nvPr/>
        </p:nvSpPr>
        <p:spPr>
          <a:xfrm>
            <a:off x="2930688" y="3712833"/>
            <a:ext cx="3562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</a:t>
            </a:r>
            <a:r>
              <a:rPr kumimoji="0" lang="pt-BR" sz="12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posição 3 e vai até a posição 4 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28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966651" y="196605"/>
            <a:ext cx="603356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7035" y="797073"/>
            <a:ext cx="86499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pt-BR" b="1" u="sng" dirty="0">
                <a:latin typeface="Verdana" panose="020B0604030504040204" pitchFamily="34" charset="0"/>
              </a:rPr>
              <a:t>EX11 - </a:t>
            </a:r>
            <a:r>
              <a:rPr lang="en-US" altLang="pt-BR" b="1" u="sng" dirty="0" err="1">
                <a:latin typeface="Verdana" panose="020B0604030504040204" pitchFamily="34" charset="0"/>
              </a:rPr>
              <a:t>Conversão_de_Horas</a:t>
            </a:r>
            <a:r>
              <a:rPr lang="en-US" altLang="pt-BR" b="1" u="sng" dirty="0">
                <a:latin typeface="Verdana" panose="020B0604030504040204" pitchFamily="34" charset="0"/>
              </a:rPr>
              <a:t>:</a:t>
            </a:r>
            <a:r>
              <a:rPr lang="pt-BR" altLang="pt-BR" b="1" dirty="0">
                <a:latin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</a:rPr>
              <a:t>Faça um programa que receba via teclado o tempo de duração de um evento em uma fábrica expressa em segundos e mostre-o expresso em horas, minutos e segundos.</a:t>
            </a:r>
          </a:p>
          <a:p>
            <a:pPr algn="just"/>
            <a:endParaRPr lang="pt-BR" dirty="0"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latin typeface="Verdana" panose="020B0604030504040204" pitchFamily="34" charset="0"/>
              </a:rPr>
              <a:t>Exemplo: </a:t>
            </a:r>
          </a:p>
          <a:p>
            <a:pPr algn="just"/>
            <a:r>
              <a:rPr lang="pt-BR" dirty="0">
                <a:latin typeface="Verdana" panose="020B0604030504040204" pitchFamily="34" charset="0"/>
              </a:rPr>
              <a:t>4.740s   </a:t>
            </a:r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 01:19:00  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37.673s  10:27:53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56.789s   15:46:29</a:t>
            </a:r>
          </a:p>
          <a:p>
            <a:pPr algn="just"/>
            <a:endParaRPr lang="pt-BR" dirty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Sabemos que: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1 hora tem 3600 segundos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1 minuto tem 60 segundos</a:t>
            </a:r>
          </a:p>
          <a:p>
            <a:pPr algn="just"/>
            <a:r>
              <a:rPr lang="pt-BR" sz="1800" dirty="0">
                <a:latin typeface="Verdana" panose="020B0604030504040204" pitchFamily="34" charset="0"/>
                <a:sym typeface="Wingdings" panose="05000000000000000000" pitchFamily="2" charset="2"/>
              </a:rPr>
              <a:t>			</a:t>
            </a:r>
            <a:endParaRPr lang="pt-BR" sz="1800" dirty="0">
              <a:latin typeface="Verdana" panose="020B0604030504040204" pitchFamily="34" charset="0"/>
            </a:endParaRPr>
          </a:p>
        </p:txBody>
      </p:sp>
      <p:pic>
        <p:nvPicPr>
          <p:cNvPr id="4" name="Picture 10" descr="https://writeteachlaugh.files.wordpress.com/2013/01/emoticon-question-marks.jpg">
            <a:extLst>
              <a:ext uri="{FF2B5EF4-FFF2-40B4-BE49-F238E27FC236}">
                <a16:creationId xmlns:a16="http://schemas.microsoft.com/office/drawing/2014/main" id="{55A67FC0-99CC-4903-B19D-97ACF0C4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93" y="3347822"/>
            <a:ext cx="1312437" cy="125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" y="704147"/>
            <a:ext cx="828349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Ex12 –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Operação_Frase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: </a:t>
            </a: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Faça um programa que receba uma frase qualquer informada via teclado e escreva no vídeo o que se segue:</a:t>
            </a:r>
          </a:p>
          <a:p>
            <a:pPr marL="158750" indent="-2286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Primeiros 5(cinco) caracteres da frase;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últimos 5(cinco) caracteres da frase;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primeiros 5(cinco) caracteres da frase invertidos;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A quantidade de caracteres contidos na frase;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97136"/>
              </p:ext>
            </p:extLst>
          </p:nvPr>
        </p:nvGraphicFramePr>
        <p:xfrm>
          <a:off x="135010" y="2396715"/>
          <a:ext cx="3403722" cy="18859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‘Curso da Treina Recife’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‘Curso’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ecife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osruC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22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‘Aprendendo Python’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Apren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ython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nerpA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17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66" y="149771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ABC1E6E6-65EC-49DB-B237-4700AAD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14469"/>
              </p:ext>
            </p:extLst>
          </p:nvPr>
        </p:nvGraphicFramePr>
        <p:xfrm>
          <a:off x="3606895" y="2396715"/>
          <a:ext cx="5195518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241342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954176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frase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 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rB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 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rC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rD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=?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kern="120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742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344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Usar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para obter os resultados requeridos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frase[0:6] 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da posição 0 até a 5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rB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frase[-5:] 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Cinco últimos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rC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fazer um laço e concatenar as letras que estão da posição 4 até a posição 0 e depois exibir o resultado – for p in range(4,0,-1)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rD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len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(frase)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tamanho da frase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0" y="885343"/>
            <a:ext cx="8283491" cy="105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15000"/>
              </a:lnSpc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Ex13 -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Receba um nome com, no mínimo,  10 caracteres via teclado. Com ele você deve gerar uma senha no seguinte formato: dividir o nome recebido em duas partes e concatenar os dois primeiros caracteres da segunda parte, com os caracteres “%%” e os três últimos caracteres da primeira parte. Exiba ao final a parte1, a parte 2 e a senha.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3312"/>
              </p:ext>
            </p:extLst>
          </p:nvPr>
        </p:nvGraphicFramePr>
        <p:xfrm>
          <a:off x="141660" y="2183818"/>
          <a:ext cx="4178880" cy="15506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827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2142831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58777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nome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TREINA_RECIFE’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0123456789112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012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‘TRE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parte2 = 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‘_R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ECIFE’ 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Senha = ‘ _R%%INA’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JOSEFINA_SILVA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               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01234567891111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0123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   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‘JOSE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A_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SILVA’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senha  = ‘A_%%FIN’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91" y="6119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ABC1E6E6-65EC-49DB-B237-4700AAD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29362"/>
              </p:ext>
            </p:extLst>
          </p:nvPr>
        </p:nvGraphicFramePr>
        <p:xfrm>
          <a:off x="4488179" y="2183818"/>
          <a:ext cx="4437113" cy="210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060140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376973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nome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parte1 =? parte2 =? Senha=?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metade, </a:t>
                      </a: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_nome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742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344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Calcular o tamanho do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nome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 validar se o tamanho é superior a 10, em caso contrário dar uma mensagem e encerrar o programa</a:t>
                      </a:r>
                      <a:endParaRPr lang="pt-BR" sz="1200" b="1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Fazer a divisão inteira do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tam_nome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// 2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daí separar em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parte1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e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parte2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a partir disto utilizar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para montar a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senha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como solicitado.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79809" y="831348"/>
            <a:ext cx="392357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Ex14 -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dirty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programa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  que permita receber uma frase via teclado e  exibir no vídeo a quantidade de letras “a” em qualquer grafia existentes na frase e  a frase recebida invertida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16" y="216115"/>
            <a:ext cx="3469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BC4F9-8F85-4C96-B97E-4B3EC7DC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21589"/>
              </p:ext>
            </p:extLst>
          </p:nvPr>
        </p:nvGraphicFramePr>
        <p:xfrm>
          <a:off x="182809" y="2062472"/>
          <a:ext cx="4118438" cy="1219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0850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3609932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Teste</a:t>
                      </a:r>
                      <a:endParaRPr lang="pt-BR" sz="12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Exemplos de Entrada</a:t>
                      </a:r>
                      <a:endParaRPr lang="pt-BR" sz="12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1°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</a:t>
                      </a:r>
                      <a:r>
                        <a:rPr lang="pt-BR" sz="12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ulas de lógica com Python para iniciantes’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>
                          <a:effectLst/>
                          <a:latin typeface="+mn-lt"/>
                        </a:rPr>
                        <a:t>Exemplos de Saída</a:t>
                      </a:r>
                      <a:endParaRPr lang="pt-BR" sz="1200" b="1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25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qtd_A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frase_Inv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setnaicini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arap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nohtyP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moc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acigól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saluA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42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267881"/>
                  </p:ext>
                </p:extLst>
              </p:nvPr>
            </p:nvGraphicFramePr>
            <p:xfrm>
              <a:off x="4301246" y="831348"/>
              <a:ext cx="4898628" cy="3379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7040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72822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173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qtd_Letras_A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frase_Inv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posicao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tam_frase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achar a quantidade de letras ‘A’ utilizaremos dois  métodos da classe </a:t>
                          </a:r>
                          <a:r>
                            <a:rPr lang="pt-BR" sz="1200" b="0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: o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upper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 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o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count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.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O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upper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é necessário para colocarmos todas as letras em maiúsculo, pois como foi dito o Python e case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sensitive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ou seja, ‘a’ é diferente de ‘A’  e o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count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 efetuará a contagem das letras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  <a:sym typeface="Wingdings" panose="05000000000000000000" pitchFamily="2" charset="2"/>
                            </a:rPr>
                            <a:t>   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𝐿𝑒𝑡𝑟𝑎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𝑓𝑟𝑎𝑠𝑒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.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𝑢𝑝𝑝𝑒𝑟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().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𝑐𝑜𝑢𝑛𝑡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(′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’)</m:t>
                              </m:r>
                            </m:oMath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montar a frase invertida faremos um laço de for ou de </a:t>
                          </a:r>
                          <a:r>
                            <a:rPr lang="pt-BR" sz="1200" b="0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while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processe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uma quantidade de voltas equivalente a quantidade de letras que a frase possua. O laço terá uma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variavel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chamada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posicao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assumirá a cada volta uma posição da 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frase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 percorrerá a mesma do final para o início concatenando cada letra na variável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frase_Inv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ou Usar frase[::-1]</a:t>
                          </a:r>
                          <a:endParaRPr lang="pt-BR" sz="1200" b="1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267881"/>
                  </p:ext>
                </p:extLst>
              </p:nvPr>
            </p:nvGraphicFramePr>
            <p:xfrm>
              <a:off x="4301246" y="831348"/>
              <a:ext cx="4898628" cy="3379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7040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72822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173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qtd_Letras_A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frase_Inv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posicao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tam_frase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11886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21" t="-60920" r="-1739" b="-40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BA7EE3-182B-4E3B-85C6-3EDA1619B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7487"/>
              </p:ext>
            </p:extLst>
          </p:nvPr>
        </p:nvGraphicFramePr>
        <p:xfrm>
          <a:off x="182808" y="3343245"/>
          <a:ext cx="3717574" cy="11430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9011">
                  <a:extLst>
                    <a:ext uri="{9D8B030D-6E8A-4147-A177-3AD203B41FA5}">
                      <a16:colId xmlns:a16="http://schemas.microsoft.com/office/drawing/2014/main" val="142547416"/>
                    </a:ext>
                  </a:extLst>
                </a:gridCol>
                <a:gridCol w="3258563">
                  <a:extLst>
                    <a:ext uri="{9D8B030D-6E8A-4147-A177-3AD203B41FA5}">
                      <a16:colId xmlns:a16="http://schemas.microsoft.com/office/drawing/2014/main" val="1744366437"/>
                    </a:ext>
                  </a:extLst>
                </a:gridCol>
              </a:tblGrid>
              <a:tr h="106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8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‘Exercitando fatiamento de texto</a:t>
                      </a:r>
                      <a:r>
                        <a:rPr lang="pt-B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63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>
                          <a:effectLst/>
                          <a:latin typeface="+mn-lt"/>
                        </a:rPr>
                        <a:t>Exemplos de Saída</a:t>
                      </a:r>
                      <a:endParaRPr lang="pt-BR" sz="1100" b="1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271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qtd_A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frase_Inv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otxet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otnemaitaf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odnaticrexE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3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91" y="11298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Fatiamento de Textos(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D1CF3E-AE64-479F-911D-C6F60929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7" y="765130"/>
            <a:ext cx="5550994" cy="58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16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Dentre as várias operações que podemos fazer com o conteúdo de uma variável </a:t>
            </a:r>
            <a:r>
              <a:rPr lang="pt-BR" altLang="pt-BR" sz="1600" b="1" dirty="0" err="1">
                <a:solidFill>
                  <a:srgbClr val="FF0000"/>
                </a:solidFill>
                <a:latin typeface="Verdana" panose="020B0604030504040204" pitchFamily="34" charset="0"/>
                <a:ea typeface="Arial Unicode MS" pitchFamily="34" charset="-128"/>
              </a:rPr>
              <a:t>str</a:t>
            </a:r>
            <a:r>
              <a:rPr lang="pt-BR" altLang="pt-BR" sz="16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temos: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altLang="pt-BR" sz="700" b="1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E8FF9-92FD-4EA0-8F34-784B85A4D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37724"/>
              </p:ext>
            </p:extLst>
          </p:nvPr>
        </p:nvGraphicFramePr>
        <p:xfrm>
          <a:off x="182952" y="1377876"/>
          <a:ext cx="8778096" cy="3256605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377296">
                  <a:extLst>
                    <a:ext uri="{9D8B030D-6E8A-4147-A177-3AD203B41FA5}">
                      <a16:colId xmlns:a16="http://schemas.microsoft.com/office/drawing/2014/main" val="1575156845"/>
                    </a:ext>
                  </a:extLst>
                </a:gridCol>
                <a:gridCol w="3555070">
                  <a:extLst>
                    <a:ext uri="{9D8B030D-6E8A-4147-A177-3AD203B41FA5}">
                      <a16:colId xmlns:a16="http://schemas.microsoft.com/office/drawing/2014/main" val="2931221680"/>
                    </a:ext>
                  </a:extLst>
                </a:gridCol>
                <a:gridCol w="1379239">
                  <a:extLst>
                    <a:ext uri="{9D8B030D-6E8A-4147-A177-3AD203B41FA5}">
                      <a16:colId xmlns:a16="http://schemas.microsoft.com/office/drawing/2014/main" val="614607615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275915983"/>
                    </a:ext>
                  </a:extLst>
                </a:gridCol>
              </a:tblGrid>
              <a:tr h="28556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Sintaxe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Efeito- Traz: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01970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len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  <a:r>
                        <a:rPr kumimoji="0" lang="pt-BR" altLang="pt-BR" sz="1200" b="1" i="0" u="none" strike="noStrike" cap="none" normalizeH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tamanho inteiro do conteúdo da variável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len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(s))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4669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r>
                        <a:rPr kumimoji="0" lang="pt-BR" altLang="pt-BR" sz="1200" b="1" i="0" u="none" strike="noStrike" cap="none" normalizeH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em determinada 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96906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endParaRPr 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em um intervalo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pos2-1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[</a:t>
                      </a:r>
                      <a:r>
                        <a:rPr kumimoji="0" lang="pt-BR" altLang="pt-B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inicio:final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print(s[0:3])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print(s[4:7])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48933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[pos1:]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a partir da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o final do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123_XYZ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69011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partir do </a:t>
                      </a:r>
                      <a:r>
                        <a:rPr lang="pt-BR" altLang="pt-BR" sz="12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</a:t>
                      </a:r>
                      <a:r>
                        <a:rPr lang="pt-BR" altLang="pt-BR" sz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</a:t>
                      </a:r>
                      <a:r>
                        <a:rPr lang="pt-BR" altLang="pt-BR" sz="12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pos2-1</a:t>
                      </a:r>
                      <a:r>
                        <a:rPr lang="pt-BR" altLang="pt-BR" sz="12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inicio:final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print(s[:7])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abc_123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1673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[-n:]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dos </a:t>
                      </a: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últimos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print(s[-3:])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48775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[:-n]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sem  os </a:t>
                      </a: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últimos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print(s[:-2])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abc_123_X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86250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[::-1]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Print(s[::-1]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ZYX_321_cba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625"/>
                  </a:ext>
                </a:extLst>
              </a:tr>
            </a:tbl>
          </a:graphicData>
        </a:graphic>
      </p:graphicFrame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24BD5BCE-1690-4155-AB9C-7CED1541E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3424"/>
              </p:ext>
            </p:extLst>
          </p:nvPr>
        </p:nvGraphicFramePr>
        <p:xfrm>
          <a:off x="5778121" y="90100"/>
          <a:ext cx="3115477" cy="91440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6171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02410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22542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9986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17018">
                <a:tc gridSpan="11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 </a:t>
                      </a:r>
                      <a:r>
                        <a:rPr lang="pt-BR" sz="1400" b="0" dirty="0"/>
                        <a:t>Variável </a:t>
                      </a:r>
                      <a:r>
                        <a:rPr lang="pt-BR" sz="1400" b="1" dirty="0"/>
                        <a:t>s</a:t>
                      </a:r>
                      <a:r>
                        <a:rPr lang="pt-BR" sz="1400" b="0" dirty="0"/>
                        <a:t> na memória RAM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172049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  <a:tr h="217880"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5391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68ACF89-2DE3-5046-BE49-D9D9E9F75293}"/>
              </a:ext>
            </a:extLst>
          </p:cNvPr>
          <p:cNvSpPr txBox="1"/>
          <p:nvPr/>
        </p:nvSpPr>
        <p:spPr>
          <a:xfrm>
            <a:off x="5704401" y="1015846"/>
            <a:ext cx="461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 = 'abc_123_XYZ’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07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120473"/>
            <a:ext cx="7876223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Fatiamento de Textos(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) - Relembrando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5" y="894958"/>
            <a:ext cx="89438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a variável s = 'abc_123_XYZ’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5215949-2763-4571-A44A-9CA7B629DD99}"/>
              </a:ext>
            </a:extLst>
          </p:cNvPr>
          <p:cNvGraphicFramePr>
            <a:graphicFrameLocks noGrp="1"/>
          </p:cNvGraphicFramePr>
          <p:nvPr/>
        </p:nvGraphicFramePr>
        <p:xfrm>
          <a:off x="4428565" y="1416425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8589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5BBE702-981F-4EDE-8B26-3BC02C406F2F}"/>
              </a:ext>
            </a:extLst>
          </p:cNvPr>
          <p:cNvSpPr/>
          <p:nvPr/>
        </p:nvSpPr>
        <p:spPr>
          <a:xfrm rot="5400000">
            <a:off x="3886004" y="1347876"/>
            <a:ext cx="272486" cy="4589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9124DF-BDDC-333C-7346-D1FF8C48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5" y="2571750"/>
            <a:ext cx="8516471" cy="18389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2A4427-0C01-45B3-3E01-66DE91DA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2" y="4323292"/>
            <a:ext cx="6887467" cy="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04" y="162728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57F40231-B3CE-4DB0-BAE0-C7920BC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53206"/>
              </p:ext>
            </p:extLst>
          </p:nvPr>
        </p:nvGraphicFramePr>
        <p:xfrm>
          <a:off x="100067" y="1161402"/>
          <a:ext cx="8899287" cy="3405461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94428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3095090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580637">
                  <a:extLst>
                    <a:ext uri="{9D8B030D-6E8A-4147-A177-3AD203B41FA5}">
                      <a16:colId xmlns:a16="http://schemas.microsoft.com/office/drawing/2014/main" val="3256124073"/>
                    </a:ext>
                  </a:extLst>
                </a:gridCol>
              </a:tblGrid>
              <a:tr h="324795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623"/>
                  </a:ext>
                </a:extLst>
              </a:tr>
              <a:tr h="324795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s.lower</a:t>
                      </a: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kumimoji="0" lang="pt-BR" altLang="pt-BR" sz="1400" b="1" i="0" u="none" strike="noStrike" cap="none" normalizeH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Retorna um </a:t>
                      </a:r>
                      <a:r>
                        <a:rPr kumimoji="0" lang="pt-BR" altLang="pt-B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com todas as letras </a:t>
                      </a: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minúsculas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s.lower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abc_123_</a:t>
                      </a: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40513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kumimoji="0" lang="pt-BR" sz="14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s.upper</a:t>
                      </a:r>
                      <a:r>
                        <a:rPr kumimoji="0" 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Retorna um </a:t>
                      </a:r>
                      <a:r>
                        <a:rPr kumimoji="0" lang="pt-BR" altLang="pt-B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com todas as letras </a:t>
                      </a: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maiúsculas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s.upper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ABC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_123_XYZ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20985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s.title</a:t>
                      </a:r>
                      <a:r>
                        <a:rPr lang="pt-BR" altLang="pt-BR" sz="1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uma </a:t>
                      </a:r>
                      <a:r>
                        <a:rPr lang="pt-BR" altLang="pt-BR" sz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a </a:t>
                      </a:r>
                      <a:r>
                        <a:rPr lang="pt-BR" altLang="pt-BR" sz="12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primeira letra maiúscula 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para cada sequencia de letras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s.title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bc_123_xyz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6296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s.find</a:t>
                      </a:r>
                      <a:r>
                        <a:rPr lang="pt-BR" sz="1400" b="1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(‘texto’)</a:t>
                      </a:r>
                    </a:p>
                    <a:p>
                      <a:pPr marL="0" algn="l" defTabSz="914400" rtl="0" eaLnBrk="1" latinLnBrk="0" hangingPunct="1"/>
                      <a:endParaRPr lang="pt-BR" sz="1400" b="1" kern="120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Pesquisa um </a:t>
                      </a:r>
                      <a:r>
                        <a:rPr lang="pt-BR" altLang="pt-BR" sz="1200" kern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substring</a:t>
                      </a:r>
                      <a:r>
                        <a:rPr lang="pt-BR" altLang="pt-BR" sz="1200" kern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 em s e retorna um número inteiro, indicando a posição se encontrar, ou -1 caso não encontre.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s.find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(‘123’))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s.find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(‘m’))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82311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s.replace</a:t>
                      </a:r>
                      <a:r>
                        <a:rPr lang="pt-BR" altLang="pt-BR" sz="1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(‘_’,‘*’)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Substitui no texto o primeiro caractere pelo segundo, caso exista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s.replace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_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’,’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abc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123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2930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EAAD3F12-BD56-4627-A906-62A8DE469873}"/>
              </a:ext>
            </a:extLst>
          </p:cNvPr>
          <p:cNvSpPr/>
          <p:nvPr/>
        </p:nvSpPr>
        <p:spPr>
          <a:xfrm>
            <a:off x="44171" y="730334"/>
            <a:ext cx="401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'abc_123_XYZ</a:t>
            </a: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</a:t>
            </a:r>
            <a:endParaRPr kumimoji="0" lang="pt-B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B88C1ED-4012-44F4-977E-AF7F7BD1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89653"/>
              </p:ext>
            </p:extLst>
          </p:nvPr>
        </p:nvGraphicFramePr>
        <p:xfrm>
          <a:off x="5088797" y="125311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8589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1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57F40231-B3CE-4DB0-BAE0-C7920BC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712"/>
              </p:ext>
            </p:extLst>
          </p:nvPr>
        </p:nvGraphicFramePr>
        <p:xfrm>
          <a:off x="87086" y="1491963"/>
          <a:ext cx="8897092" cy="3110776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45231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984076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927770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s.isalpha</a:t>
                      </a:r>
                      <a:r>
                        <a:rPr lang="pt-BR" altLang="pt-BR" sz="1400" b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</a:t>
                      </a:r>
                      <a:r>
                        <a:rPr lang="pt-BR" altLang="pt-BR" sz="1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altLang="pt-BR" sz="1400" b="0" err="1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pt-BR" altLang="pt-BR" sz="1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caso a </a:t>
                      </a:r>
                      <a:r>
                        <a:rPr lang="pt-BR" altLang="pt-BR" sz="14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contenha </a:t>
                      </a:r>
                      <a:r>
                        <a:rPr lang="pt-BR" altLang="pt-BR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apenas letras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se não  </a:t>
                      </a:r>
                      <a:r>
                        <a:rPr lang="pt-BR" altLang="pt-BR" sz="14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False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s.isalpha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s.isnumeric</a:t>
                      </a:r>
                      <a:r>
                        <a:rPr lang="pt-BR" altLang="pt-BR" sz="1400" b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</a:t>
                      </a:r>
                      <a:r>
                        <a:rPr lang="pt-BR" altLang="pt-BR" sz="1400" err="1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caso a </a:t>
                      </a:r>
                      <a:r>
                        <a:rPr lang="pt-BR" altLang="pt-BR" sz="14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contenha </a:t>
                      </a:r>
                      <a:r>
                        <a:rPr lang="pt-BR" altLang="pt-BR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apenas números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se não False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s.isnumeric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63041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s.split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(‘_’)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uma lista de </a:t>
                      </a:r>
                      <a:r>
                        <a:rPr lang="pt-BR" altLang="pt-BR" sz="14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strings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utilizando o caractere passado como delimitador da separação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s.split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(‘-’))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['abc', '123', 'XYZ']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5739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“ “.Join()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Retona</a:t>
                      </a:r>
                      <a:r>
                        <a:rPr lang="pt-BR" altLang="pt-B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uma </a:t>
                      </a:r>
                      <a:r>
                        <a:rPr lang="pt-BR" altLang="pt-B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conteúdo da lista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print(“_“.</a:t>
                      </a:r>
                      <a:r>
                        <a:rPr kumimoji="0" lang="pt-BR" altLang="pt-B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join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(['abc', '123', 'XYZ’])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'abc_123_XYZ</a:t>
                      </a:r>
                      <a:r>
                        <a:rPr kumimoji="0" lang="pt-BR" altLang="pt-B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'</a:t>
                      </a:r>
                      <a:endParaRPr kumimoji="0" lang="pt-BR" altLang="pt-B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8256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4970EE3-E650-4743-9A68-B55BC2273547}"/>
              </a:ext>
            </a:extLst>
          </p:cNvPr>
          <p:cNvSpPr/>
          <p:nvPr/>
        </p:nvSpPr>
        <p:spPr>
          <a:xfrm>
            <a:off x="44171" y="730334"/>
            <a:ext cx="401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'abc_123_XYZ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A2D3EEF1-8D90-499E-A723-13E5AF7B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87764"/>
              </p:ext>
            </p:extLst>
          </p:nvPr>
        </p:nvGraphicFramePr>
        <p:xfrm>
          <a:off x="5013163" y="123515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34267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34A81A9-ABC4-4222-0BD3-2D23C152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30327"/>
              </p:ext>
            </p:extLst>
          </p:nvPr>
        </p:nvGraphicFramePr>
        <p:xfrm>
          <a:off x="100067" y="1136460"/>
          <a:ext cx="8899287" cy="355503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53093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3093293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1984075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968826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355503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CCEB7-DC21-B452-8021-C614332C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70990E-F2A8-BFB0-214E-BA06A7D14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2A8603-E2F6-CB8B-FFA2-45E1E618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D23CE4-BDE0-DCEF-F40E-80D9C2B5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A97CC2D-9EA9-F4DE-D1E4-FAC98F61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4D8F6808-3F98-4F88-3112-BBC6BF9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42551"/>
              </p:ext>
            </p:extLst>
          </p:nvPr>
        </p:nvGraphicFramePr>
        <p:xfrm>
          <a:off x="89647" y="1410780"/>
          <a:ext cx="8888384" cy="3204579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908663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822176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808792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409311">
                <a:tc>
                  <a:txBody>
                    <a:bodyPr/>
                    <a:lstStyle/>
                    <a:p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s.lstrip</a:t>
                      </a:r>
                      <a:r>
                        <a:rPr lang="pt-BR" altLang="pt-BR" sz="1200" b="1" dirty="0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esquerda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lstrip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‘Curso de Python  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410221">
                <a:tc>
                  <a:txBody>
                    <a:bodyPr/>
                    <a:lstStyle/>
                    <a:p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s.rstrip</a:t>
                      </a:r>
                      <a:r>
                        <a:rPr lang="pt-BR" altLang="pt-BR" sz="1200" b="1" dirty="0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direita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s.rstrip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  Curso de Python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63041"/>
                  </a:ext>
                </a:extLst>
              </a:tr>
              <a:tr h="482414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s.strip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esquerdae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a direita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‘Curso de Python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5739"/>
                  </a:ext>
                </a:extLst>
              </a:tr>
              <a:tr h="665935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t.ljust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caracter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’,tamanho)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Completa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caracter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informado a esquerda</a:t>
                      </a: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t.ljust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(‘0’,4))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‘0058’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82566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t.rjust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caracter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’,tamanho)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Completa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caracter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informado a direita</a:t>
                      </a: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t.rjust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(‘0’,4))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‘5800’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72835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T.center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Coloca a </a:t>
                      </a:r>
                      <a:r>
                        <a:rPr lang="pt-BR" altLang="pt-B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no centro do tamanho informado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t.center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(6))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  58  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9084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FC89B8A8-AEB9-1BAB-09F6-14707E65D5EC}"/>
              </a:ext>
            </a:extLst>
          </p:cNvPr>
          <p:cNvSpPr/>
          <p:nvPr/>
        </p:nvSpPr>
        <p:spPr>
          <a:xfrm>
            <a:off x="44171" y="730334"/>
            <a:ext cx="867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  Curso de Python 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t = ‘58’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E014259-31AF-8BD0-FFE6-41705D93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77098"/>
              </p:ext>
            </p:extLst>
          </p:nvPr>
        </p:nvGraphicFramePr>
        <p:xfrm>
          <a:off x="100067" y="1136460"/>
          <a:ext cx="8899287" cy="2743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895682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2050704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2105615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847286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25691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5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5E84-7004-B52A-F112-ED335013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33C7F4-530D-3ED5-C7A8-9229E0AF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6127D8-FF43-27CC-81B4-D78D6A9F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BA56E2-6CDA-47DB-0D9E-2A2EF12C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29267EB-B975-E7E7-1B30-D162B795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DAF564D-77CA-4689-1009-451568A6A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3354"/>
              </p:ext>
            </p:extLst>
          </p:nvPr>
        </p:nvGraphicFramePr>
        <p:xfrm>
          <a:off x="0" y="2316798"/>
          <a:ext cx="8888384" cy="1763494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908663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2226833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825118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927770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1031974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s.count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(‘texto’)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quantas vezes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‘texto’ aparece no texto pesquisado, podemos delimitá-lo </a:t>
                      </a:r>
                      <a:r>
                        <a:rPr lang="pt-BR" altLang="pt-B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s.count</a:t>
                      </a: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(‘texto’, inicio, fim)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s.count</a:t>
                      </a: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(‘o’))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395922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s.Format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curso,horas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Preenche onde estiver as chaves com o conteúdo das variáveis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lang="pt-BR" sz="1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s.Format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</a:t>
                      </a:r>
                      <a:r>
                        <a:rPr lang="pt-BR" sz="1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curso,horas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curso de </a:t>
                      </a:r>
                      <a:r>
                        <a:rPr kumimoji="0" lang="pt-BR" altLang="pt-BR" sz="14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Python</a:t>
                      </a: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 com </a:t>
                      </a:r>
                      <a:r>
                        <a:rPr 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48</a:t>
                      </a: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 horas</a:t>
                      </a:r>
                      <a:endParaRPr kumimoji="0" lang="pt-BR" alt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1775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FFB45383-4E2A-DDF1-67F0-6EB485F5D7B6}"/>
              </a:ext>
            </a:extLst>
          </p:cNvPr>
          <p:cNvSpPr/>
          <p:nvPr/>
        </p:nvSpPr>
        <p:spPr>
          <a:xfrm>
            <a:off x="44171" y="730334"/>
            <a:ext cx="8674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s = ‘curso de {} com {} horas’</a:t>
            </a:r>
            <a:endParaRPr kumimoji="0" lang="pt-BR" altLang="pt-BR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curso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=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‘Python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horas = 48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B93B9A9-5047-1D33-520D-40546C1A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41099"/>
              </p:ext>
            </p:extLst>
          </p:nvPr>
        </p:nvGraphicFramePr>
        <p:xfrm>
          <a:off x="33268" y="2042478"/>
          <a:ext cx="8899287" cy="2743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895682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2238102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1837509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927994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25691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30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F689-3ED5-5A71-6EF3-A1FD1ACD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585C91-E13A-BFFF-856F-23EF7A1A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326BF1-1A96-6BCE-5B49-002883A1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8671C2-77A7-7F8C-2310-A86FCF2C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EF906A7-F62E-3129-4D00-EBDDA75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767AB2-84EC-115F-1B86-28E901764DFC}"/>
              </a:ext>
            </a:extLst>
          </p:cNvPr>
          <p:cNvSpPr/>
          <p:nvPr/>
        </p:nvSpPr>
        <p:spPr>
          <a:xfrm>
            <a:off x="954354" y="730334"/>
            <a:ext cx="8147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Se a variável for numérica podemos definir o formato do numero, formatos: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.2f  =&gt; arredonda para 2 casas decimais</a:t>
            </a:r>
          </a:p>
          <a:p>
            <a:pPr>
              <a:defRPr/>
            </a:pPr>
            <a:r>
              <a:rPr lang="pt-BR" sz="1800" dirty="0"/>
              <a:t>, .2f  =&gt; arredonda para 2 casas decimais com separador de milhar</a:t>
            </a:r>
          </a:p>
          <a:p>
            <a:pPr>
              <a:defRPr/>
            </a:pPr>
            <a:r>
              <a:rPr lang="pt-BR" sz="1800" dirty="0"/>
              <a:t>.3e =&gt; apresenta em notação científica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.2% =&gt; multiplica por 100 e apresenta em percentual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 =&gt; para inteiros, mostra em decimal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 =&gt; para inteiros, mostra em hexadecimal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o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=&gt; para inteiros, mostra em octal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b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=&gt; para inteiros, mostra em binário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&gt;10.2f =&gt; Alinha à direita em 10 espaços com duas casas decimais</a:t>
            </a:r>
          </a:p>
          <a:p>
            <a:pPr>
              <a:defRPr/>
            </a:pPr>
            <a:r>
              <a:rPr lang="pt-BR" sz="1800" dirty="0"/>
              <a:t>&lt;10.2f =&gt; Alinha à esquerda em 10 espaços com duas casas decimais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^10.2f =&gt; Alinha no centro em 10 espaços com duas casas decimais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010.2f =&gt; preenche com 0 a esquerda com 10 espaços com duas casas 	  decimais</a:t>
            </a:r>
            <a:endParaRPr kumimoji="0" 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AE7B2-FDDB-7883-8258-D9D2B3CA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6304BB-1EFB-A978-B6E5-9D4700FD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Strings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Especiais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0C79D6-077A-FE65-1979-19DE7D68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4ED936-08D5-1F17-C0B6-E2A41078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0424C42-4BA1-1218-2026-768FBC27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01494A-4CA9-11BC-7116-85086C3B7B16}"/>
              </a:ext>
            </a:extLst>
          </p:cNvPr>
          <p:cNvSpPr/>
          <p:nvPr/>
        </p:nvSpPr>
        <p:spPr>
          <a:xfrm>
            <a:off x="954354" y="730334"/>
            <a:ext cx="7632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 </a:t>
            </a:r>
            <a:r>
              <a:rPr kumimoji="0" 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temos algumas </a:t>
            </a:r>
            <a:r>
              <a:rPr kumimoji="0" 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strings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especiais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/>
              <a:t>F-</a:t>
            </a:r>
            <a:r>
              <a:rPr lang="pt-BR" sz="1800" dirty="0" err="1"/>
              <a:t>strings</a:t>
            </a:r>
            <a:r>
              <a:rPr lang="pt-BR" sz="1800" dirty="0"/>
              <a:t>: Formatação de </a:t>
            </a:r>
            <a:r>
              <a:rPr lang="pt-BR" sz="1800" dirty="0" err="1"/>
              <a:t>strings</a:t>
            </a:r>
            <a:r>
              <a:rPr lang="pt-BR" sz="1800" dirty="0"/>
              <a:t>, funciona como o método </a:t>
            </a:r>
            <a:r>
              <a:rPr lang="pt-BR" sz="1800" dirty="0" err="1"/>
              <a:t>format</a:t>
            </a:r>
            <a:r>
              <a:rPr lang="pt-BR" sz="1800" dirty="0"/>
              <a:t>: 	</a:t>
            </a:r>
            <a:r>
              <a:rPr lang="pt-BR" sz="1800" dirty="0" err="1"/>
              <a:t>f"Nome</a:t>
            </a:r>
            <a:r>
              <a:rPr lang="pt-BR" sz="1800" dirty="0"/>
              <a:t>: {nome}, Idade: {sal:,.2f}“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/>
              <a:t>R-</a:t>
            </a:r>
            <a:r>
              <a:rPr lang="pt-BR" sz="1800" dirty="0" err="1"/>
              <a:t>string</a:t>
            </a:r>
            <a:r>
              <a:rPr lang="pt-BR" sz="1800" dirty="0"/>
              <a:t>: </a:t>
            </a:r>
            <a:r>
              <a:rPr lang="pt-BR" sz="1800" dirty="0" err="1"/>
              <a:t>Strings</a:t>
            </a:r>
            <a:r>
              <a:rPr lang="pt-BR" sz="1800" dirty="0"/>
              <a:t> brutas (</a:t>
            </a:r>
            <a:r>
              <a:rPr lang="pt-BR" sz="1800" dirty="0" err="1"/>
              <a:t>raw</a:t>
            </a:r>
            <a:r>
              <a:rPr lang="pt-BR" sz="1800" dirty="0"/>
              <a:t> </a:t>
            </a:r>
            <a:r>
              <a:rPr lang="pt-BR" sz="1800" dirty="0" err="1"/>
              <a:t>strings</a:t>
            </a:r>
            <a:r>
              <a:rPr lang="pt-BR" sz="1800" dirty="0"/>
              <a:t>), onde barras invertidas não são 		     interpretadas como caracteres especiais</a:t>
            </a:r>
          </a:p>
          <a:p>
            <a:pPr lvl="4">
              <a:defRPr/>
            </a:pPr>
            <a:r>
              <a:rPr lang="pt-BR" sz="1800" dirty="0"/>
              <a:t>	 </a:t>
            </a:r>
            <a:r>
              <a:rPr lang="pt-BR" sz="1800" dirty="0" err="1"/>
              <a:t>r"C</a:t>
            </a:r>
            <a:r>
              <a:rPr lang="pt-BR" sz="1800" dirty="0"/>
              <a:t>:\Users\Documents\arquivo.txt“</a:t>
            </a:r>
          </a:p>
          <a:p>
            <a:pPr lvl="4">
              <a:defRPr/>
            </a:pPr>
            <a:endParaRPr lang="pt-BR" sz="1800" dirty="0"/>
          </a:p>
          <a:p>
            <a:pPr marL="285750" lvl="4" indent="-285750"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B-</a:t>
            </a:r>
            <a:r>
              <a:rPr lang="pt-BR" sz="1800" dirty="0" err="1"/>
              <a:t>string</a:t>
            </a:r>
            <a:r>
              <a:rPr lang="pt-BR" sz="1800" dirty="0"/>
              <a:t>: </a:t>
            </a:r>
            <a:r>
              <a:rPr lang="pt-BR" sz="1800" dirty="0" err="1"/>
              <a:t>Strings</a:t>
            </a:r>
            <a:r>
              <a:rPr lang="pt-BR" sz="1800" dirty="0"/>
              <a:t> de bytes, usadas para manipulação de dados binários</a:t>
            </a:r>
          </a:p>
        </p:txBody>
      </p:sp>
    </p:spTree>
    <p:extLst>
      <p:ext uri="{BB962C8B-B14F-4D97-AF65-F5344CB8AC3E}">
        <p14:creationId xmlns:p14="http://schemas.microsoft.com/office/powerpoint/2010/main" val="10346986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2435</Words>
  <Application>Microsoft Office PowerPoint</Application>
  <PresentationFormat>Apresentação na tela (16:9)</PresentationFormat>
  <Paragraphs>486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15</vt:i4>
      </vt:variant>
    </vt:vector>
  </HeadingPairs>
  <TitlesOfParts>
    <vt:vector size="30" baseType="lpstr">
      <vt:lpstr>Arial</vt:lpstr>
      <vt:lpstr>Verdana</vt:lpstr>
      <vt:lpstr>Calibri</vt:lpstr>
      <vt:lpstr>Courier New</vt:lpstr>
      <vt:lpstr>Cambria Math</vt:lpstr>
      <vt:lpstr>Wingdings</vt:lpstr>
      <vt:lpstr>Calibri Light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Tratamento de Textos(str)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8</cp:revision>
  <cp:lastPrinted>2023-04-24T16:47:04Z</cp:lastPrinted>
  <dcterms:created xsi:type="dcterms:W3CDTF">2020-01-19T22:21:58Z</dcterms:created>
  <dcterms:modified xsi:type="dcterms:W3CDTF">2025-03-12T20:20:11Z</dcterms:modified>
</cp:coreProperties>
</file>