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20" r:id="rId10"/>
    <p:sldId id="305" r:id="rId11"/>
    <p:sldId id="2511" r:id="rId12"/>
    <p:sldId id="2521" r:id="rId13"/>
    <p:sldId id="439" r:id="rId14"/>
    <p:sldId id="306" r:id="rId15"/>
    <p:sldId id="2512" r:id="rId16"/>
    <p:sldId id="2513" r:id="rId17"/>
    <p:sldId id="2514" r:id="rId18"/>
    <p:sldId id="2522" r:id="rId19"/>
    <p:sldId id="2515" r:id="rId20"/>
    <p:sldId id="2516" r:id="rId21"/>
    <p:sldId id="2523" r:id="rId22"/>
    <p:sldId id="2517" r:id="rId23"/>
    <p:sldId id="2467" r:id="rId24"/>
  </p:sldIdLst>
  <p:sldSz cx="9144000" cy="5143500" type="screen16x9"/>
  <p:notesSz cx="10234613" cy="7104063"/>
  <p:embeddedFontLst>
    <p:embeddedFont>
      <p:font typeface="Arial Unicode MS" panose="020B0604020202020204" pitchFamily="34" charset="-128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561" autoAdjust="0"/>
  </p:normalViewPr>
  <p:slideViewPr>
    <p:cSldViewPr>
      <p:cViewPr varScale="1">
        <p:scale>
          <a:sx n="60" d="100"/>
          <a:sy n="60" d="100"/>
        </p:scale>
        <p:origin x="898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9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1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7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r.linkedin.com/in/lfcalabria" TargetMode="External"/><Relationship Id="rId2" Type="http://schemas.openxmlformats.org/officeDocument/2006/relationships/hyperlink" Target="mailto:lfcalabria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%C3%A9todo_(programa%C3%A7%C3%A3o)" TargetMode="External"/><Relationship Id="rId3" Type="http://schemas.openxmlformats.org/officeDocument/2006/relationships/hyperlink" Target="https://pt.wikipedia.org/wiki/Paradigma_de_programa%C3%A7%C3%A3o" TargetMode="External"/><Relationship Id="rId7" Type="http://schemas.openxmlformats.org/officeDocument/2006/relationships/hyperlink" Target="https://pt.wikipedia.org/wiki/Procedimen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t.wikipedia.org/wiki/Campo_(ci%C3%AAncia_da_computa%C3%A7%C3%A3o)" TargetMode="External"/><Relationship Id="rId5" Type="http://schemas.openxmlformats.org/officeDocument/2006/relationships/hyperlink" Target="https://pt.wikipedia.org/wiki/Dados" TargetMode="External"/><Relationship Id="rId10" Type="http://schemas.openxmlformats.org/officeDocument/2006/relationships/hyperlink" Target="https://pt.wikipedia.org/wiki/Wikip%C3%A9dia" TargetMode="External"/><Relationship Id="rId4" Type="http://schemas.openxmlformats.org/officeDocument/2006/relationships/hyperlink" Target="https://pt.wikipedia.org/wiki/Objeto_(ci%C3%AAncia_da_computa%C3%A7%C3%A3o)" TargetMode="External"/><Relationship Id="rId9" Type="http://schemas.openxmlformats.org/officeDocument/2006/relationships/hyperlink" Target="https://pt.wikipedia.org/wiki/This_(programa%C3%A7%C3%A3o_de_computadores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Programação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Orientada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Objetos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39545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Capacidade de uma classe se passar por outra compatível. Isso ocorre pois, sempre que um objeto é herdado, ele compartilha métodos e atributos, porém pode haver a necessidade de um ou mais método serem reescritos, de forma que ele não seja idêntico ao original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1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b="0" i="0" dirty="0">
                <a:solidFill>
                  <a:srgbClr val="303741"/>
                </a:solidFill>
                <a:effectLst/>
                <a:latin typeface="Aeonik-Medium"/>
              </a:rPr>
              <a:t>O exemplo mais comum para retratar essa característica é o seguinte: supondo que você tem uma classe que representa o reino animal, que possui o atributo “emitir som”. Ao derivar essa classe em objetos, você dá origem a um cachorro e a um pássaro. Ambos têm a capacidade de emitir som, mas cada um da sua própria maneira.</a:t>
            </a:r>
            <a:endParaRPr lang="pt-BR" altLang="pt-BR" sz="24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28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class</a:t>
            </a:r>
            <a:r>
              <a:rPr lang="pt-BR" altLang="pt-BR" sz="2000" dirty="0">
                <a:ea typeface="Arial Unicode MS" pitchFamily="34" charset="-128"/>
              </a:rPr>
              <a:t> Corrente(Conta):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sz="2000" dirty="0" err="1">
                <a:ea typeface="Arial Unicode MS" pitchFamily="34" charset="-128"/>
              </a:rPr>
              <a:t>def</a:t>
            </a:r>
            <a:r>
              <a:rPr lang="pt-BR" altLang="pt-BR" sz="2000" dirty="0">
                <a:ea typeface="Arial Unicode MS" pitchFamily="34" charset="-128"/>
              </a:rPr>
              <a:t> movimentar(</a:t>
            </a:r>
            <a:r>
              <a:rPr lang="pt-BR" altLang="pt-BR" sz="2000" dirty="0" err="1">
                <a:ea typeface="Arial Unicode MS" pitchFamily="34" charset="-128"/>
              </a:rPr>
              <a:t>self,valor</a:t>
            </a:r>
            <a:r>
              <a:rPr lang="pt-BR" altLang="pt-BR" sz="2000" dirty="0">
                <a:ea typeface="Arial Unicode MS" pitchFamily="34" charset="-128"/>
              </a:rPr>
              <a:t>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    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 = 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 + valor - (</a:t>
            </a:r>
            <a:r>
              <a:rPr lang="pt-BR" altLang="pt-BR" sz="2000" dirty="0" err="1">
                <a:ea typeface="Arial Unicode MS" pitchFamily="34" charset="-128"/>
              </a:rPr>
              <a:t>abs</a:t>
            </a:r>
            <a:r>
              <a:rPr lang="pt-BR" altLang="pt-BR" sz="2000" dirty="0">
                <a:ea typeface="Arial Unicode MS" pitchFamily="34" charset="-128"/>
              </a:rPr>
              <a:t>(valor )* 0.01)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    print("novo saldo = ",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801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>
                <a:solidFill>
                  <a:srgbClr val="303741"/>
                </a:solidFill>
                <a:latin typeface="Aeonik-Medium"/>
              </a:rPr>
              <a:t>C</a:t>
            </a:r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apacidade de esconder detalhes da implementação da classe, selecionando o que pode ser acessado publicamente, e criando uma “caixa preta” com os atributos e métodos privados.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Encapsulamento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94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>
                <a:solidFill>
                  <a:srgbClr val="303741"/>
                </a:solidFill>
                <a:latin typeface="Aeonik-Medium"/>
              </a:rPr>
              <a:t>C</a:t>
            </a:r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apacidade de esconder detalhes da implementação da classe, selecionando o que pode ser acessado publicamente, e criando uma “caixa preta” com os atributos e métodos privados.</a:t>
            </a:r>
          </a:p>
          <a:p>
            <a:pPr algn="just"/>
            <a:endParaRPr lang="pt-BR" altLang="pt-BR" sz="2800" dirty="0">
              <a:solidFill>
                <a:srgbClr val="303741"/>
              </a:solidFill>
              <a:latin typeface="Aeonik-Medium"/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solidFill>
                  <a:srgbClr val="303741"/>
                </a:solidFill>
                <a:latin typeface="Aeonik-Medium"/>
                <a:ea typeface="Arial Unicode MS" pitchFamily="34" charset="-128"/>
              </a:rPr>
              <a:t>Em Python podemos encapsular tanto atributo como métodos colocando __ (2 sublinhado) no inicio de seu nome.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Encapsulamento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auto"/>
            <a:r>
              <a:rPr lang="pt-BR" sz="2800" b="0" i="0" dirty="0">
                <a:effectLst/>
                <a:latin typeface="-apple-system"/>
              </a:rPr>
              <a:t>Se trata do processo de </a:t>
            </a:r>
            <a:r>
              <a:rPr lang="pt-BR" sz="2800" b="1" i="0" dirty="0">
                <a:effectLst/>
                <a:latin typeface="-apple-system"/>
              </a:rPr>
              <a:t>descrever algo usando apenas os detalhes relevantes ao contexto em que está sendo usado</a:t>
            </a:r>
            <a:r>
              <a:rPr lang="pt-BR" sz="2800" b="0" i="0" dirty="0">
                <a:effectLst/>
                <a:latin typeface="-apple-system"/>
              </a:rPr>
              <a:t>.</a:t>
            </a:r>
          </a:p>
          <a:p>
            <a:pPr algn="just" fontAlgn="auto"/>
            <a:endParaRPr lang="pt-BR" sz="2800" b="0" i="0" dirty="0">
              <a:effectLst/>
              <a:latin typeface="-apple-system"/>
            </a:endParaRPr>
          </a:p>
          <a:p>
            <a:pPr algn="just" fontAlgn="auto"/>
            <a:r>
              <a:rPr lang="pt-BR" sz="2800" b="0" i="0" dirty="0">
                <a:effectLst/>
                <a:latin typeface="-apple-system"/>
              </a:rPr>
              <a:t>Em POO, isso significa que criamos classes e objetos que representam entidades reais, mas apenas incluímos atributos e métodos relevantes para o objetivo do programa. Ao usar a abstração, podemos criar classes que são mais fáceis de entender, manter e reutilizar, tornando nossos programas mais eficientes e eficazes. 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Abstração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7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70BB42A-10FE-4E30-9B0F-917F4B3D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74" y="2541389"/>
            <a:ext cx="3737610" cy="1798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6000" b="1" i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altLang="pt-BR" sz="6000" b="1" i="1" kern="1200">
                <a:latin typeface="+mj-lt"/>
                <a:ea typeface="+mj-ea"/>
                <a:cs typeface="+mj-cs"/>
              </a:rPr>
              <a:t>!</a:t>
            </a:r>
            <a:endParaRPr lang="en-US" altLang="pt-BR" sz="6000" b="1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Arrow Connector 2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9994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1"/>
            <a:ext cx="4709160" cy="5143501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14">
            <a:extLst>
              <a:ext uri="{FF2B5EF4-FFF2-40B4-BE49-F238E27FC236}">
                <a16:creationId xmlns:a16="http://schemas.microsoft.com/office/drawing/2014/main" id="{4B536B0F-C017-95CB-7C79-9D5C3422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28" y="476395"/>
            <a:ext cx="4317685" cy="17808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+55 81 9.8581-78327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@lfcalabria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@treina_recife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i="1" dirty="0">
                <a:solidFill>
                  <a:schemeClr val="bg1"/>
                </a:solidFill>
                <a:hlinkClick r:id="rId2"/>
              </a:rPr>
              <a:t>lfcalabria@gmail.com</a:t>
            </a:r>
            <a:r>
              <a:rPr lang="pt-BR" altLang="pt-BR" sz="1500" i="1" dirty="0">
                <a:solidFill>
                  <a:schemeClr val="bg1"/>
                </a:solidFill>
              </a:rPr>
              <a:t>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i="1" dirty="0">
                <a:solidFill>
                  <a:schemeClr val="bg1"/>
                </a:solidFill>
                <a:hlinkClick r:id="rId3"/>
              </a:rPr>
              <a:t>http://br.linkedin.com/in/lfcalabria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6DFAA4BC-E3F9-24AE-4EF3-071FA3C7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29" y="62389"/>
            <a:ext cx="4742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 err="1">
                <a:solidFill>
                  <a:schemeClr val="bg1"/>
                </a:solidFill>
              </a:rPr>
              <a:t>Prof</a:t>
            </a:r>
            <a:r>
              <a:rPr lang="pt-BR" altLang="pt-BR" sz="1800" b="1" i="1" dirty="0">
                <a:solidFill>
                  <a:schemeClr val="bg1"/>
                </a:solidFill>
              </a:rPr>
              <a:t> Luiz Fernando Calábria</a:t>
            </a:r>
          </a:p>
        </p:txBody>
      </p:sp>
    </p:spTree>
    <p:extLst>
      <p:ext uri="{BB962C8B-B14F-4D97-AF65-F5344CB8AC3E}">
        <p14:creationId xmlns:p14="http://schemas.microsoft.com/office/powerpoint/2010/main" val="36227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8" y="1059582"/>
            <a:ext cx="8657706" cy="349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000" b="1" dirty="0"/>
              <a:t>Programação orientada a objetos</a:t>
            </a:r>
            <a:r>
              <a:rPr lang="pt-BR" sz="2000" dirty="0"/>
              <a:t> (</a:t>
            </a:r>
            <a:r>
              <a:rPr lang="pt-BR" sz="2000" b="1" dirty="0"/>
              <a:t>POO</a:t>
            </a:r>
            <a:r>
              <a:rPr lang="pt-BR" sz="2000" dirty="0"/>
              <a:t>, ou </a:t>
            </a:r>
            <a:r>
              <a:rPr lang="pt-BR" sz="2000" b="1" dirty="0"/>
              <a:t>OOP</a:t>
            </a:r>
            <a:r>
              <a:rPr lang="pt-BR" sz="2000" dirty="0"/>
              <a:t> segundo as suas siglas em inglês) é um </a:t>
            </a:r>
            <a:r>
              <a:rPr lang="pt-BR" sz="2000" dirty="0">
                <a:hlinkClick r:id="rId3" tooltip="Paradigma de programação"/>
              </a:rPr>
              <a:t>paradigma de programação</a:t>
            </a:r>
            <a:r>
              <a:rPr lang="pt-BR" sz="2000" dirty="0"/>
              <a:t> baseado no conceito de "</a:t>
            </a:r>
            <a:r>
              <a:rPr lang="pt-BR" sz="2000" dirty="0">
                <a:hlinkClick r:id="rId4" tooltip="Objeto (ciência da computação)"/>
              </a:rPr>
              <a:t>objetos</a:t>
            </a:r>
            <a:r>
              <a:rPr lang="pt-BR" sz="2000" dirty="0"/>
              <a:t>", que podem conter </a:t>
            </a:r>
            <a:r>
              <a:rPr lang="pt-BR" sz="2000" dirty="0">
                <a:hlinkClick r:id="rId5" tooltip="Dados"/>
              </a:rPr>
              <a:t>dados</a:t>
            </a:r>
            <a:r>
              <a:rPr lang="pt-BR" sz="2000" dirty="0"/>
              <a:t> na forma de </a:t>
            </a:r>
            <a:r>
              <a:rPr lang="pt-BR" sz="2000" dirty="0">
                <a:hlinkClick r:id="rId6" tooltip="Campo (ciência da computação)"/>
              </a:rPr>
              <a:t>campos</a:t>
            </a:r>
            <a:r>
              <a:rPr lang="pt-BR" sz="2000" dirty="0"/>
              <a:t>, também conhecidos como </a:t>
            </a:r>
            <a:r>
              <a:rPr lang="pt-BR" sz="2000" i="1" dirty="0"/>
              <a:t>atributos</a:t>
            </a:r>
            <a:r>
              <a:rPr lang="pt-BR" sz="2000" dirty="0"/>
              <a:t>, e códigos, na forma de </a:t>
            </a:r>
            <a:r>
              <a:rPr lang="pt-BR" sz="2000" dirty="0">
                <a:hlinkClick r:id="rId7" tooltip="Procedimento"/>
              </a:rPr>
              <a:t>procedimentos</a:t>
            </a:r>
            <a:r>
              <a:rPr lang="pt-BR" sz="2000" dirty="0"/>
              <a:t>, também conhecidos como </a:t>
            </a:r>
            <a:r>
              <a:rPr lang="pt-BR" sz="2000" dirty="0">
                <a:hlinkClick r:id="rId8" tooltip="Método (programação)"/>
              </a:rPr>
              <a:t>métodos</a:t>
            </a:r>
            <a:r>
              <a:rPr lang="pt-BR" sz="2000" dirty="0"/>
              <a:t>. Uma característica de objetos é que um procedimento de objeto pode acessar, e geralmente modificar, os campos de dados do objeto com o qual eles estão associados (objetos possuem uma noção de "</a:t>
            </a:r>
            <a:r>
              <a:rPr lang="pt-BR" sz="2000" dirty="0" err="1">
                <a:hlinkClick r:id="rId9" tooltip="This (programação de computadores)"/>
              </a:rPr>
              <a:t>this</a:t>
            </a:r>
            <a:r>
              <a:rPr lang="pt-BR" sz="2000" dirty="0"/>
              <a:t>" (este) ou "self" (próprio)).</a:t>
            </a:r>
          </a:p>
          <a:p>
            <a:pPr algn="just"/>
            <a:endParaRPr lang="pt-BR" sz="2000" dirty="0">
              <a:solidFill>
                <a:srgbClr val="0070C0"/>
              </a:solidFill>
            </a:endParaRPr>
          </a:p>
          <a:p>
            <a:pPr algn="just"/>
            <a:endParaRPr lang="pt-BR" sz="2000" dirty="0">
              <a:solidFill>
                <a:srgbClr val="0070C0"/>
              </a:solidFill>
            </a:endParaRPr>
          </a:p>
          <a:p>
            <a:pPr algn="just"/>
            <a:r>
              <a:rPr lang="pt-BR" dirty="0">
                <a:solidFill>
                  <a:srgbClr val="0070C0"/>
                </a:solidFill>
              </a:rPr>
              <a:t>Fonte: </a:t>
            </a:r>
            <a:r>
              <a:rPr lang="pt-BR" u="sng" dirty="0">
                <a:hlinkClick r:id="rId10"/>
              </a:rPr>
              <a:t>Wikipédia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POO?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Tudo começa por se entender classes</a:t>
            </a:r>
          </a:p>
          <a:p>
            <a:pPr algn="just"/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Classe é uma estrutura que descreve um objeto, especificando os atributos e comportamentos que o objeto deve ter. Uma classe é uma espécie de modelo que define as características e ações que um objeto deve possuir.</a:t>
            </a:r>
          </a:p>
          <a:p>
            <a:pPr algn="just"/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As classes são usadas para criar objetos, que são instâncias da classe. Cada objeto criado a partir da mesma classe terá os mesmos atributos e comportamentos.</a:t>
            </a:r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Duas partes bem definidas</a:t>
            </a:r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Atributos</a:t>
            </a:r>
            <a:r>
              <a:rPr lang="pt-BR" alt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, são as características do objeto (dados)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pt-BR" alt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, são as ações do objeto (funções)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41964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Todas as classes tem um método chamado construtor, este método é executado sempre que uma classe for instanciada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Em Python utiliza-se a palavra reservada </a:t>
            </a:r>
            <a:r>
              <a:rPr lang="pt-BR" sz="2400" b="1" dirty="0" err="1"/>
              <a:t>class</a:t>
            </a:r>
            <a:r>
              <a:rPr lang="pt-BR" sz="2400" b="1" dirty="0"/>
              <a:t> </a:t>
            </a:r>
            <a:r>
              <a:rPr lang="pt-BR" sz="2400" dirty="0"/>
              <a:t>para se criar uma classe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Podemos usar a função especial </a:t>
            </a:r>
            <a:r>
              <a:rPr lang="pt-BR" sz="2400" dirty="0" err="1"/>
              <a:t>def</a:t>
            </a:r>
            <a:r>
              <a:rPr lang="pt-BR" sz="2400" dirty="0"/>
              <a:t> __</a:t>
            </a:r>
            <a:r>
              <a:rPr lang="pt-BR" sz="2400" dirty="0" err="1"/>
              <a:t>init</a:t>
            </a:r>
            <a:r>
              <a:rPr lang="pt-BR" sz="2400" dirty="0"/>
              <a:t>__(self): para criar um construtor para a classe</a:t>
            </a:r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96353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95"/>
            <a:ext cx="905469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465250"/>
            <a:ext cx="8209885" cy="276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Conta</a:t>
            </a:r>
            <a:r>
              <a:rPr lang="en-US" sz="1600" dirty="0"/>
              <a:t>(): </a:t>
            </a:r>
          </a:p>
          <a:p>
            <a:r>
              <a:rPr lang="en-US" sz="1600" dirty="0"/>
              <a:t>	def __</a:t>
            </a:r>
            <a:r>
              <a:rPr lang="en-US" sz="1600" dirty="0" err="1"/>
              <a:t>init</a:t>
            </a:r>
            <a:r>
              <a:rPr lang="en-US" sz="1600" dirty="0"/>
              <a:t>__(self):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self.conta</a:t>
            </a:r>
            <a:r>
              <a:rPr lang="en-US" sz="1600" dirty="0"/>
              <a:t> = 0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self.nome</a:t>
            </a:r>
            <a:r>
              <a:rPr lang="en-US" sz="1600" dirty="0"/>
              <a:t> = ‘Luiz’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self.saldo</a:t>
            </a:r>
            <a:r>
              <a:rPr lang="en-US" sz="1600" dirty="0"/>
              <a:t> = 0.0</a:t>
            </a:r>
          </a:p>
          <a:p>
            <a:r>
              <a:rPr lang="pt-BR" sz="1600" dirty="0"/>
              <a:t>		</a:t>
            </a:r>
            <a:r>
              <a:rPr lang="pt-BR" sz="1600" dirty="0" err="1"/>
              <a:t>self.limite</a:t>
            </a:r>
            <a:r>
              <a:rPr lang="pt-BR" sz="1600" dirty="0"/>
              <a:t> = 1000.0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def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movimentar(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self,valor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):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	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self.saldo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+= valor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	print(“novo saldo = “,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self.saldo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727C6E2-897A-CA6B-45DE-1563761EEB38}"/>
              </a:ext>
            </a:extLst>
          </p:cNvPr>
          <p:cNvCxnSpPr>
            <a:cxnSpLocks/>
          </p:cNvCxnSpPr>
          <p:nvPr/>
        </p:nvCxnSpPr>
        <p:spPr>
          <a:xfrm>
            <a:off x="323528" y="1127527"/>
            <a:ext cx="36052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92347-34B3-1C35-CBFA-F6CDD803E72B}"/>
              </a:ext>
            </a:extLst>
          </p:cNvPr>
          <p:cNvSpPr txBox="1"/>
          <p:nvPr/>
        </p:nvSpPr>
        <p:spPr>
          <a:xfrm>
            <a:off x="107504" y="759284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Começa com </a:t>
            </a:r>
            <a:r>
              <a:rPr lang="pt-BR" sz="1400" b="1" dirty="0" err="1">
                <a:solidFill>
                  <a:srgbClr val="0070C0"/>
                </a:solidFill>
              </a:rPr>
              <a:t>class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9102ED9-1F4C-3970-6A99-25830A5D1861}"/>
              </a:ext>
            </a:extLst>
          </p:cNvPr>
          <p:cNvCxnSpPr>
            <a:cxnSpLocks/>
          </p:cNvCxnSpPr>
          <p:nvPr/>
        </p:nvCxnSpPr>
        <p:spPr>
          <a:xfrm flipH="1">
            <a:off x="1774562" y="998364"/>
            <a:ext cx="122268" cy="6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54ABF-0AC4-EBCD-6C91-05DD6F35AF8C}"/>
              </a:ext>
            </a:extLst>
          </p:cNvPr>
          <p:cNvSpPr txBox="1"/>
          <p:nvPr/>
        </p:nvSpPr>
        <p:spPr>
          <a:xfrm>
            <a:off x="1115616" y="82810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classe</a:t>
            </a:r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Os 4 Pilares da POO são: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Herança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Polimorfismo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Encapsulamento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Abstração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Pilares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da POO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042636"/>
            <a:ext cx="8784976" cy="368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É a capacidade de uma classe ser idealizada baseada em outra. Dessa forma a nova classe “herda” os atributos e métodos da classe original, podendo então criar novos atributos e métodos que serão complementares. </a:t>
            </a:r>
          </a:p>
          <a:p>
            <a:pPr algn="just"/>
            <a:endParaRPr lang="pt-BR" sz="2800" b="0" i="0" dirty="0">
              <a:solidFill>
                <a:srgbClr val="303741"/>
              </a:solidFill>
              <a:effectLst/>
              <a:latin typeface="Aeonik-Medium"/>
            </a:endParaRPr>
          </a:p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Esse princípio é importante para reutilizar códigos, facilitando na hora de criar um sistema.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Herança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02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635646"/>
            <a:ext cx="878497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 err="1">
                <a:ea typeface="Arial Unicode MS" pitchFamily="34" charset="-128"/>
              </a:rPr>
              <a:t>class</a:t>
            </a:r>
            <a:r>
              <a:rPr lang="pt-BR" altLang="pt-BR" sz="1800" dirty="0">
                <a:ea typeface="Arial Unicode MS" pitchFamily="34" charset="-128"/>
              </a:rPr>
              <a:t> </a:t>
            </a:r>
            <a:r>
              <a:rPr lang="pt-BR" altLang="pt-BR" sz="1800" dirty="0" err="1">
                <a:ea typeface="Arial Unicode MS" pitchFamily="34" charset="-128"/>
              </a:rPr>
              <a:t>Poupanca</a:t>
            </a:r>
            <a:r>
              <a:rPr lang="pt-BR" altLang="pt-BR" sz="1800" dirty="0">
                <a:ea typeface="Arial Unicode MS" pitchFamily="34" charset="-128"/>
              </a:rPr>
              <a:t>(Conta):</a:t>
            </a: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     </a:t>
            </a:r>
            <a:r>
              <a:rPr lang="pt-BR" altLang="pt-BR" sz="1800" dirty="0" err="1">
                <a:ea typeface="Arial Unicode MS" pitchFamily="34" charset="-128"/>
              </a:rPr>
              <a:t>def</a:t>
            </a:r>
            <a:r>
              <a:rPr lang="pt-BR" altLang="pt-BR" sz="1800" dirty="0">
                <a:ea typeface="Arial Unicode MS" pitchFamily="34" charset="-128"/>
              </a:rPr>
              <a:t> rendimento(self):</a:t>
            </a: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        print("rendimento =", </a:t>
            </a:r>
            <a:r>
              <a:rPr lang="pt-BR" altLang="pt-BR" sz="1800" dirty="0" err="1">
                <a:ea typeface="Arial Unicode MS" pitchFamily="34" charset="-128"/>
              </a:rPr>
              <a:t>self.saldo</a:t>
            </a:r>
            <a:r>
              <a:rPr lang="pt-BR" altLang="pt-BR" sz="1800" dirty="0">
                <a:ea typeface="Arial Unicode MS" pitchFamily="34" charset="-128"/>
              </a:rPr>
              <a:t> * 0.05)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Herança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42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10197</TotalTime>
  <Words>790</Words>
  <Application>Microsoft Office PowerPoint</Application>
  <PresentationFormat>Apresentação na tela (16:9)</PresentationFormat>
  <Paragraphs>84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16</vt:i4>
      </vt:variant>
    </vt:vector>
  </HeadingPairs>
  <TitlesOfParts>
    <vt:vector size="31" baseType="lpstr">
      <vt:lpstr>Aeonik-Medium</vt:lpstr>
      <vt:lpstr>Verdana</vt:lpstr>
      <vt:lpstr>Arial Unicode MS</vt:lpstr>
      <vt:lpstr>-apple-system</vt:lpstr>
      <vt:lpstr>Arial</vt:lpstr>
      <vt:lpstr>Calibri</vt:lpstr>
      <vt:lpstr>inherit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14</cp:revision>
  <cp:lastPrinted>2023-04-24T16:47:04Z</cp:lastPrinted>
  <dcterms:created xsi:type="dcterms:W3CDTF">2020-01-19T22:21:58Z</dcterms:created>
  <dcterms:modified xsi:type="dcterms:W3CDTF">2024-07-11T00:57:26Z</dcterms:modified>
</cp:coreProperties>
</file>