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97" r:id="rId2"/>
    <p:sldMasterId id="2147483708" r:id="rId3"/>
    <p:sldMasterId id="2147483717" r:id="rId4"/>
    <p:sldMasterId id="2147483752" r:id="rId5"/>
    <p:sldMasterId id="2147483764" r:id="rId6"/>
    <p:sldMasterId id="2147483775" r:id="rId7"/>
    <p:sldMasterId id="2147483786" r:id="rId8"/>
  </p:sldMasterIdLst>
  <p:notesMasterIdLst>
    <p:notesMasterId r:id="rId34"/>
  </p:notesMasterIdLst>
  <p:handoutMasterIdLst>
    <p:handoutMasterId r:id="rId35"/>
  </p:handoutMasterIdLst>
  <p:sldIdLst>
    <p:sldId id="256" r:id="rId9"/>
    <p:sldId id="2520" r:id="rId10"/>
    <p:sldId id="305" r:id="rId11"/>
    <p:sldId id="2511" r:id="rId12"/>
    <p:sldId id="2521" r:id="rId13"/>
    <p:sldId id="439" r:id="rId14"/>
    <p:sldId id="306" r:id="rId15"/>
    <p:sldId id="2512" r:id="rId16"/>
    <p:sldId id="2513" r:id="rId17"/>
    <p:sldId id="2514" r:id="rId18"/>
    <p:sldId id="2522" r:id="rId19"/>
    <p:sldId id="2515" r:id="rId20"/>
    <p:sldId id="2516" r:id="rId21"/>
    <p:sldId id="2523" r:id="rId22"/>
    <p:sldId id="2517" r:id="rId23"/>
    <p:sldId id="2529" r:id="rId24"/>
    <p:sldId id="2524" r:id="rId25"/>
    <p:sldId id="2525" r:id="rId26"/>
    <p:sldId id="2526" r:id="rId27"/>
    <p:sldId id="2527" r:id="rId28"/>
    <p:sldId id="2528" r:id="rId29"/>
    <p:sldId id="2530" r:id="rId30"/>
    <p:sldId id="2531" r:id="rId31"/>
    <p:sldId id="2532" r:id="rId32"/>
    <p:sldId id="2467" r:id="rId33"/>
  </p:sldIdLst>
  <p:sldSz cx="9144000" cy="5143500" type="screen16x9"/>
  <p:notesSz cx="10234613" cy="7104063"/>
  <p:embeddedFontLst>
    <p:embeddedFont>
      <p:font typeface="Arial Unicode MS" panose="020B0604020202020204" charset="-128"/>
      <p:regular r:id="rId36"/>
    </p:embeddedFont>
    <p:embeddedFont>
      <p:font typeface="Verdana" panose="020B060403050404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gerio Aguiar" initials="RA" lastIdx="1" clrIdx="0">
    <p:extLst>
      <p:ext uri="{19B8F6BF-5375-455C-9EA6-DF929625EA0E}">
        <p15:presenceInfo xmlns:p15="http://schemas.microsoft.com/office/powerpoint/2012/main" userId="86fef4cc378c39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960A"/>
    <a:srgbClr val="FFD243"/>
    <a:srgbClr val="FFEDB3"/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E0EB87-6F86-4DAB-AA45-32A1FB75C8D8}">
  <a:tblStyle styleId="{18E0EB87-6F86-4DAB-AA45-32A1FB75C8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5" autoAdjust="0"/>
    <p:restoredTop sz="94561" autoAdjust="0"/>
  </p:normalViewPr>
  <p:slideViewPr>
    <p:cSldViewPr>
      <p:cViewPr varScale="1">
        <p:scale>
          <a:sx n="87" d="100"/>
          <a:sy n="87" d="100"/>
        </p:scale>
        <p:origin x="562" y="2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font" Target="fonts/font4.fntdata"/><Relationship Id="rId21" Type="http://schemas.openxmlformats.org/officeDocument/2006/relationships/slide" Target="slides/slide13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font" Target="fonts/font1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handoutMaster" Target="handoutMasters/handoutMaster1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font" Target="fonts/font3.fntdata"/><Relationship Id="rId20" Type="http://schemas.openxmlformats.org/officeDocument/2006/relationships/slide" Target="slides/slide12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E7BF670-571C-49EB-A6A7-5E570C99D2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" y="0"/>
            <a:ext cx="4434618" cy="355920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l">
              <a:defRPr sz="1200"/>
            </a:lvl1pPr>
          </a:lstStyle>
          <a:p>
            <a:r>
              <a:rPr lang="pt-BR"/>
              <a:t>TREINA RECIFE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5051FA-D892-43F3-9386-D6D2639B6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710" y="0"/>
            <a:ext cx="4434617" cy="355920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9435AC-CCB6-4B40-878E-D29AC4114A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" y="6748145"/>
            <a:ext cx="4434618" cy="355920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l">
              <a:defRPr sz="1200"/>
            </a:lvl1pPr>
          </a:lstStyle>
          <a:p>
            <a:r>
              <a:rPr lang="pt-BR"/>
              <a:t>SIGA NOSSO INSTAGRAM: @treina_recife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FB0033-2C8B-4436-B83A-797AC70BDE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710" y="6748145"/>
            <a:ext cx="4434617" cy="355920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r">
              <a:defRPr sz="1200"/>
            </a:lvl1pPr>
          </a:lstStyle>
          <a:p>
            <a:fld id="{0878DA2E-347B-46BB-8DBC-F2AFC9533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55194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3462" y="3374431"/>
            <a:ext cx="8187690" cy="3196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65" tIns="94765" rIns="94765" bIns="9476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1023462" y="3374431"/>
            <a:ext cx="8187690" cy="3196828"/>
          </a:xfrm>
          <a:prstGeom prst="rect">
            <a:avLst/>
          </a:prstGeom>
        </p:spPr>
        <p:txBody>
          <a:bodyPr spcFirstLastPara="1" wrap="square" lIns="94765" tIns="94765" rIns="94765" bIns="9476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660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93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563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18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932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6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>
            <a:extLst>
              <a:ext uri="{FF2B5EF4-FFF2-40B4-BE49-F238E27FC236}">
                <a16:creationId xmlns:a16="http://schemas.microsoft.com/office/drawing/2014/main" id="{8B859196-7097-4B81-9F07-CE2A16BE5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622DE7CD-C43C-46C1-8045-76700F97E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>
            <a:extLst>
              <a:ext uri="{FF2B5EF4-FFF2-40B4-BE49-F238E27FC236}">
                <a16:creationId xmlns:a16="http://schemas.microsoft.com/office/drawing/2014/main" id="{8B859196-7097-4B81-9F07-CE2A16BE5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622DE7CD-C43C-46C1-8045-76700F97E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>
            <a:extLst>
              <a:ext uri="{FF2B5EF4-FFF2-40B4-BE49-F238E27FC236}">
                <a16:creationId xmlns:a16="http://schemas.microsoft.com/office/drawing/2014/main" id="{8B859196-7097-4B81-9F07-CE2A16BE5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622DE7CD-C43C-46C1-8045-76700F97E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10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>
            <a:extLst>
              <a:ext uri="{FF2B5EF4-FFF2-40B4-BE49-F238E27FC236}">
                <a16:creationId xmlns:a16="http://schemas.microsoft.com/office/drawing/2014/main" id="{8B859196-7097-4B81-9F07-CE2A16BE5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622DE7CD-C43C-46C1-8045-76700F97E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57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>
            <a:extLst>
              <a:ext uri="{FF2B5EF4-FFF2-40B4-BE49-F238E27FC236}">
                <a16:creationId xmlns:a16="http://schemas.microsoft.com/office/drawing/2014/main" id="{8B859196-7097-4B81-9F07-CE2A16BE5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622DE7CD-C43C-46C1-8045-76700F97E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153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3290D-CE68-7509-26DE-2B4BE232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80A45F81-724D-5B62-4E66-4E00047EDD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C1304B26-7E2E-0142-097F-0427074F6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33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62171-87A7-E5A1-5CF8-47A4B0898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0D4CD2CA-29B6-8B1D-3FBD-8A8E207610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25C5E5A4-6B90-9183-7F7A-08ED42A98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386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F058D-50F1-C09E-DD5D-0CD00271C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CBE6000D-D88B-E498-2769-97BCD7B92B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653D2FD2-4E77-2313-5C77-54FD6AD61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18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>
            <a:extLst>
              <a:ext uri="{FF2B5EF4-FFF2-40B4-BE49-F238E27FC236}">
                <a16:creationId xmlns:a16="http://schemas.microsoft.com/office/drawing/2014/main" id="{8B859196-7097-4B81-9F07-CE2A16BE5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622DE7CD-C43C-46C1-8045-76700F97E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>
            <a:extLst>
              <a:ext uri="{FF2B5EF4-FFF2-40B4-BE49-F238E27FC236}">
                <a16:creationId xmlns:a16="http://schemas.microsoft.com/office/drawing/2014/main" id="{8B859196-7097-4B81-9F07-CE2A16BE5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622DE7CD-C43C-46C1-8045-76700F97E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10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>
            <a:extLst>
              <a:ext uri="{FF2B5EF4-FFF2-40B4-BE49-F238E27FC236}">
                <a16:creationId xmlns:a16="http://schemas.microsoft.com/office/drawing/2014/main" id="{8B859196-7097-4B81-9F07-CE2A16BE5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622DE7CD-C43C-46C1-8045-76700F97E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571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153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4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3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6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41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632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436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8214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37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216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25572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52276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4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0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14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25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329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2509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07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76767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393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95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836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8348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44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40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6790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544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2879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095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184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3475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9790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8375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5100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846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432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777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6172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3187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4715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01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6943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8557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2464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7540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5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5205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818034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14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9471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9807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1104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4166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7528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915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458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33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8893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9886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0337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7779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45869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3246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292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44161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810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8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414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15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81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7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5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64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258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72" r:id="rId4"/>
    <p:sldLayoutId id="2147483673" r:id="rId5"/>
    <p:sldLayoutId id="2147483678" r:id="rId6"/>
    <p:sldLayoutId id="2147483679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6" r:id="rId8"/>
    <p:sldLayoutId id="214748370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374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6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871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5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1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9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5" y="4889677"/>
            <a:ext cx="11031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4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6841" y="58421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9" r:id="rId6"/>
    <p:sldLayoutId id="2147483760" r:id="rId7"/>
    <p:sldLayoutId id="2147483761" r:id="rId8"/>
    <p:sldLayoutId id="2147483762" r:id="rId9"/>
    <p:sldLayoutId id="2147483763" r:id="rId10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4" r:id="rId8"/>
    <p:sldLayoutId id="214748378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4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M%C3%A9todo_(programa%C3%A7%C3%A3o)" TargetMode="External"/><Relationship Id="rId3" Type="http://schemas.openxmlformats.org/officeDocument/2006/relationships/hyperlink" Target="https://pt.wikipedia.org/wiki/Paradigma_de_programa%C3%A7%C3%A3o" TargetMode="External"/><Relationship Id="rId7" Type="http://schemas.openxmlformats.org/officeDocument/2006/relationships/hyperlink" Target="https://pt.wikipedia.org/wiki/Procediment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t.wikipedia.org/wiki/Campo_(ci%C3%AAncia_da_computa%C3%A7%C3%A3o)" TargetMode="External"/><Relationship Id="rId5" Type="http://schemas.openxmlformats.org/officeDocument/2006/relationships/hyperlink" Target="https://pt.wikipedia.org/wiki/Dados" TargetMode="External"/><Relationship Id="rId10" Type="http://schemas.openxmlformats.org/officeDocument/2006/relationships/hyperlink" Target="https://pt.wikipedia.org/wiki/Wikip%C3%A9dia" TargetMode="External"/><Relationship Id="rId4" Type="http://schemas.openxmlformats.org/officeDocument/2006/relationships/hyperlink" Target="https://pt.wikipedia.org/wiki/Objeto_(ci%C3%AAncia_da_computa%C3%A7%C3%A3o)" TargetMode="External"/><Relationship Id="rId9" Type="http://schemas.openxmlformats.org/officeDocument/2006/relationships/hyperlink" Target="https://pt.wikipedia.org/wiki/This_(programa%C3%A7%C3%A3o_de_computadores)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r.linkedin.com/in/lfcalabria" TargetMode="External"/><Relationship Id="rId2" Type="http://schemas.openxmlformats.org/officeDocument/2006/relationships/hyperlink" Target="mailto:lfcalabria@gmail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82112"/>
            <a:ext cx="9144000" cy="196138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B02B1E5-D423-487D-A55F-B7BB2F3597D2}"/>
              </a:ext>
            </a:extLst>
          </p:cNvPr>
          <p:cNvSpPr/>
          <p:nvPr/>
        </p:nvSpPr>
        <p:spPr>
          <a:xfrm>
            <a:off x="530258" y="3376747"/>
            <a:ext cx="8074057" cy="905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kern="1200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Programação</a:t>
            </a:r>
            <a:r>
              <a:rPr lang="en-US" sz="5600" b="1" kern="12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600" b="1" kern="1200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Orientada</a:t>
            </a:r>
            <a:r>
              <a:rPr lang="en-US" sz="5600" b="1" kern="12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 a </a:t>
            </a:r>
            <a:r>
              <a:rPr lang="en-US" sz="5600" b="1" kern="1200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Objetos</a:t>
            </a:r>
            <a:endParaRPr lang="en-US" sz="5600" b="1" kern="1200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0" name="Imagem 19" descr="Uma imagem contendo objeto, relógio, computador, monitor&#10;&#10;Descrição gerada automaticamente">
            <a:extLst>
              <a:ext uri="{FF2B5EF4-FFF2-40B4-BE49-F238E27FC236}">
                <a16:creationId xmlns:a16="http://schemas.microsoft.com/office/drawing/2014/main" id="{DF68962B-33C0-4F9F-ADD2-F8988580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58" y="539545"/>
            <a:ext cx="7443991" cy="171212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CD569AE-4467-415A-ABC5-E1D9460B1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236" y="4588039"/>
            <a:ext cx="1390822" cy="394791"/>
          </a:xfrm>
          <a:prstGeom prst="rect">
            <a:avLst/>
          </a:prstGeom>
        </p:spPr>
      </p:pic>
      <p:sp>
        <p:nvSpPr>
          <p:cNvPr id="19" name="Retângulo 2">
            <a:extLst>
              <a:ext uri="{FF2B5EF4-FFF2-40B4-BE49-F238E27FC236}">
                <a16:creationId xmlns:a16="http://schemas.microsoft.com/office/drawing/2014/main" id="{F479B6A1-F4E7-45AA-A3C1-D4BB37054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503" y="2725432"/>
            <a:ext cx="4436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b="1" i="1" dirty="0"/>
              <a:t>Prof. Luiz Fernando Calábria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987574"/>
            <a:ext cx="763284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800" b="0" i="0" dirty="0">
                <a:solidFill>
                  <a:srgbClr val="303741"/>
                </a:solidFill>
                <a:effectLst/>
                <a:latin typeface="Aeonik-Medium"/>
              </a:rPr>
              <a:t>Capacidade de uma classe se passar por outra compatível. Isso ocorre pois, sempre que um objeto é herdado, ele compartilha métodos e atributos, porém pode haver a necessidade de um ou mais método serem reescritos, de forma que ele não seja idêntico ao original</a:t>
            </a:r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10" y="64501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Polimorfismo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4111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987574"/>
            <a:ext cx="770485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b="0" i="0" dirty="0">
                <a:solidFill>
                  <a:srgbClr val="303741"/>
                </a:solidFill>
                <a:effectLst/>
                <a:latin typeface="Aeonik-Medium"/>
              </a:rPr>
              <a:t>O exemplo mais comum para retratar essa característica é o seguinte: supondo que você tem uma classe que representa o reino animal, que possui o atributo “emitir som”. Ao derivar essa classe em objetos, você dá origem a um cachorro e a um pássaro. Ambos têm a capacidade de emitir som, mas cada um da sua própria maneira.</a:t>
            </a:r>
            <a:endParaRPr lang="pt-BR" altLang="pt-BR" sz="24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10" y="64501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Polimorfismo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12893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987574"/>
            <a:ext cx="7991872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 err="1">
                <a:ea typeface="Arial Unicode MS" pitchFamily="34" charset="-128"/>
              </a:rPr>
              <a:t>class</a:t>
            </a:r>
            <a:r>
              <a:rPr lang="pt-BR" altLang="pt-BR" sz="2000" dirty="0">
                <a:ea typeface="Arial Unicode MS" pitchFamily="34" charset="-128"/>
              </a:rPr>
              <a:t> Corrente(Conta):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    </a:t>
            </a:r>
            <a:r>
              <a:rPr lang="pt-BR" altLang="pt-BR" sz="2000" dirty="0" err="1">
                <a:ea typeface="Arial Unicode MS" pitchFamily="34" charset="-128"/>
              </a:rPr>
              <a:t>def</a:t>
            </a:r>
            <a:r>
              <a:rPr lang="pt-BR" altLang="pt-BR" sz="2000" dirty="0">
                <a:ea typeface="Arial Unicode MS" pitchFamily="34" charset="-128"/>
              </a:rPr>
              <a:t> movimentar(</a:t>
            </a:r>
            <a:r>
              <a:rPr lang="pt-BR" altLang="pt-BR" sz="2000" dirty="0" err="1">
                <a:ea typeface="Arial Unicode MS" pitchFamily="34" charset="-128"/>
              </a:rPr>
              <a:t>self,valor</a:t>
            </a:r>
            <a:r>
              <a:rPr lang="pt-BR" altLang="pt-BR" sz="2000" dirty="0">
                <a:ea typeface="Arial Unicode MS" pitchFamily="34" charset="-128"/>
              </a:rPr>
              <a:t>):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        </a:t>
            </a:r>
            <a:r>
              <a:rPr lang="pt-BR" altLang="pt-BR" sz="2000" dirty="0" err="1">
                <a:ea typeface="Arial Unicode MS" pitchFamily="34" charset="-128"/>
              </a:rPr>
              <a:t>self.saldo</a:t>
            </a:r>
            <a:r>
              <a:rPr lang="pt-BR" altLang="pt-BR" sz="2000" dirty="0">
                <a:ea typeface="Arial Unicode MS" pitchFamily="34" charset="-128"/>
              </a:rPr>
              <a:t> = </a:t>
            </a:r>
            <a:r>
              <a:rPr lang="pt-BR" altLang="pt-BR" sz="2000" dirty="0" err="1">
                <a:ea typeface="Arial Unicode MS" pitchFamily="34" charset="-128"/>
              </a:rPr>
              <a:t>self.saldo</a:t>
            </a:r>
            <a:r>
              <a:rPr lang="pt-BR" altLang="pt-BR" sz="2000" dirty="0">
                <a:ea typeface="Arial Unicode MS" pitchFamily="34" charset="-128"/>
              </a:rPr>
              <a:t> + valor - (</a:t>
            </a:r>
            <a:r>
              <a:rPr lang="pt-BR" altLang="pt-BR" sz="2000" dirty="0" err="1">
                <a:ea typeface="Arial Unicode MS" pitchFamily="34" charset="-128"/>
              </a:rPr>
              <a:t>abs</a:t>
            </a:r>
            <a:r>
              <a:rPr lang="pt-BR" altLang="pt-BR" sz="2000" dirty="0">
                <a:ea typeface="Arial Unicode MS" pitchFamily="34" charset="-128"/>
              </a:rPr>
              <a:t>(valor )* 0.01)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        print("novo saldo = ",</a:t>
            </a:r>
            <a:r>
              <a:rPr lang="pt-BR" altLang="pt-BR" sz="2000" dirty="0" err="1">
                <a:ea typeface="Arial Unicode MS" pitchFamily="34" charset="-128"/>
              </a:rPr>
              <a:t>self.saldo</a:t>
            </a:r>
            <a:r>
              <a:rPr lang="pt-BR" altLang="pt-BR" sz="2000" dirty="0">
                <a:ea typeface="Arial Unicode MS" pitchFamily="34" charset="-128"/>
              </a:rPr>
              <a:t>)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19" y="51470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Polimorfismo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28017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987574"/>
            <a:ext cx="7725161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800" dirty="0">
                <a:solidFill>
                  <a:srgbClr val="303741"/>
                </a:solidFill>
                <a:latin typeface="Aeonik-Medium"/>
              </a:rPr>
              <a:t>C</a:t>
            </a:r>
            <a:r>
              <a:rPr lang="pt-BR" sz="2800" b="0" i="0" dirty="0">
                <a:solidFill>
                  <a:srgbClr val="303741"/>
                </a:solidFill>
                <a:effectLst/>
                <a:latin typeface="Aeonik-Medium"/>
              </a:rPr>
              <a:t>apacidade de esconder detalhes da implementação da classe, selecionando o que pode ser acessado publicamente, e criando uma “caixa preta” com os atributos e métodos privados.</a:t>
            </a:r>
          </a:p>
          <a:p>
            <a:pPr algn="just"/>
            <a:endParaRPr lang="pt-BR" altLang="pt-BR" sz="2800" dirty="0">
              <a:solidFill>
                <a:srgbClr val="303741"/>
              </a:solidFill>
              <a:latin typeface="Aeonik-Medium"/>
              <a:ea typeface="Arial Unicode MS" pitchFamily="34" charset="-128"/>
            </a:endParaRPr>
          </a:p>
          <a:p>
            <a:pPr algn="just"/>
            <a:r>
              <a:rPr lang="pt-BR" altLang="pt-BR" sz="2800" dirty="0">
                <a:solidFill>
                  <a:srgbClr val="303741"/>
                </a:solidFill>
                <a:latin typeface="Aeonik-Medium"/>
                <a:ea typeface="Arial Unicode MS" pitchFamily="34" charset="-128"/>
              </a:rPr>
              <a:t>O Python não implementa na íntegra este pilar, não existe o conceito de PRIVATE na linguagem</a:t>
            </a:r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23478"/>
            <a:ext cx="772516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Encapsulamento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03941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987574"/>
            <a:ext cx="763284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800" dirty="0">
                <a:solidFill>
                  <a:srgbClr val="303741"/>
                </a:solidFill>
                <a:latin typeface="Aeonik-Medium"/>
              </a:rPr>
              <a:t>C</a:t>
            </a:r>
            <a:r>
              <a:rPr lang="pt-BR" sz="2800" b="0" i="0" dirty="0">
                <a:solidFill>
                  <a:srgbClr val="303741"/>
                </a:solidFill>
                <a:effectLst/>
                <a:latin typeface="Aeonik-Medium"/>
              </a:rPr>
              <a:t>apacidade de esconder detalhes da implementação da classe, selecionando o que pode ser acessado publicamente, e criando uma “caixa preta” com os atributos e métodos privados.</a:t>
            </a:r>
          </a:p>
          <a:p>
            <a:pPr algn="just"/>
            <a:endParaRPr lang="pt-BR" altLang="pt-BR" sz="2800" dirty="0">
              <a:solidFill>
                <a:srgbClr val="303741"/>
              </a:solidFill>
              <a:latin typeface="Aeonik-Medium"/>
              <a:ea typeface="Arial Unicode MS" pitchFamily="34" charset="-128"/>
            </a:endParaRPr>
          </a:p>
          <a:p>
            <a:pPr algn="just"/>
            <a:r>
              <a:rPr lang="pt-BR" altLang="pt-BR" sz="2800" dirty="0">
                <a:solidFill>
                  <a:srgbClr val="303741"/>
                </a:solidFill>
                <a:latin typeface="Aeonik-Medium"/>
                <a:ea typeface="Arial Unicode MS" pitchFamily="34" charset="-128"/>
              </a:rPr>
              <a:t>Em Python podemos “encapsular” tanto atributo como métodos colocando __ (2 sublinhado) no inicio de seu nome.</a:t>
            </a:r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23478"/>
            <a:ext cx="772516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Encapsulamento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93674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987574"/>
            <a:ext cx="7848872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fontAlgn="auto"/>
            <a:r>
              <a:rPr lang="pt-BR" sz="2400" b="0" i="0" dirty="0">
                <a:effectLst/>
                <a:latin typeface="-apple-system"/>
              </a:rPr>
              <a:t>Se trata do processo de </a:t>
            </a:r>
            <a:r>
              <a:rPr lang="pt-BR" sz="2400" b="1" i="0" dirty="0">
                <a:effectLst/>
                <a:latin typeface="-apple-system"/>
              </a:rPr>
              <a:t>descrever algo usando apenas os detalhes relevantes ao contexto em que está sendo usado</a:t>
            </a:r>
            <a:r>
              <a:rPr lang="pt-BR" sz="2400" b="0" i="0" dirty="0">
                <a:effectLst/>
                <a:latin typeface="-apple-system"/>
              </a:rPr>
              <a:t>.</a:t>
            </a:r>
          </a:p>
          <a:p>
            <a:pPr algn="just" fontAlgn="auto"/>
            <a:endParaRPr lang="pt-BR" sz="2400" b="0" i="0" dirty="0">
              <a:effectLst/>
              <a:latin typeface="-apple-system"/>
            </a:endParaRPr>
          </a:p>
          <a:p>
            <a:pPr algn="just" fontAlgn="auto"/>
            <a:r>
              <a:rPr lang="pt-BR" sz="2400" b="0" i="0" dirty="0">
                <a:effectLst/>
                <a:latin typeface="-apple-system"/>
              </a:rPr>
              <a:t>Em POO, isso significa que criamos classes e objetos que representam entidades reais, mas apenas incluímos atributos e métodos relevantes para o objetivo do programa. Ao usar a abstração, podemos criar classes que são mais fáceis de entender, manter e reutilizar, tornando nossos programas mais eficientes e eficazes. 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19" y="51470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Abstração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90979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>
            <a:extLst>
              <a:ext uri="{FF2B5EF4-FFF2-40B4-BE49-F238E27FC236}">
                <a16:creationId xmlns:a16="http://schemas.microsoft.com/office/drawing/2014/main" id="{87960088-159D-49AB-842B-E8127F92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059582"/>
            <a:ext cx="7920880" cy="349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>
                <a:solidFill>
                  <a:srgbClr val="0070C0"/>
                </a:solidFill>
              </a:rPr>
              <a:t>Para os exercícios aqui propostos todos os atributos das classes devem ser encapsulados e deve existir um método para alterá-los e outro para exibi-los</a:t>
            </a:r>
          </a:p>
          <a:p>
            <a:pPr algn="just"/>
            <a:endParaRPr lang="pt-BR" sz="2400" dirty="0">
              <a:solidFill>
                <a:srgbClr val="0070C0"/>
              </a:solidFill>
            </a:endParaRPr>
          </a:p>
          <a:p>
            <a:pPr algn="just"/>
            <a:r>
              <a:rPr lang="pt-BR" sz="2400" dirty="0">
                <a:solidFill>
                  <a:srgbClr val="0070C0"/>
                </a:solidFill>
              </a:rPr>
              <a:t>Será necessário criar também um programa principal para testar a classe e seus métodos</a:t>
            </a: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5CACB99D-6C7E-4FA6-B207-19058B85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9" y="158447"/>
            <a:ext cx="902093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Lista de exercícios de POO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C5A62B1-F847-400E-83E9-420837D9CF35}"/>
              </a:ext>
            </a:extLst>
          </p:cNvPr>
          <p:cNvSpPr/>
          <p:nvPr/>
        </p:nvSpPr>
        <p:spPr>
          <a:xfrm>
            <a:off x="4317101" y="222973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>
            <a:extLst>
              <a:ext uri="{FF2B5EF4-FFF2-40B4-BE49-F238E27FC236}">
                <a16:creationId xmlns:a16="http://schemas.microsoft.com/office/drawing/2014/main" id="{87960088-159D-49AB-842B-E8127F92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771550"/>
            <a:ext cx="835292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800" b="1" dirty="0"/>
              <a:t>Classe Quadrado:</a:t>
            </a:r>
            <a:r>
              <a:rPr lang="pt-BR" sz="2800" dirty="0"/>
              <a:t> Crie uma classe que modele um quadrado:</a:t>
            </a:r>
          </a:p>
          <a:p>
            <a:pPr lvl="1"/>
            <a:r>
              <a:rPr lang="pt-BR" sz="2800" dirty="0"/>
              <a:t>Atributos: Tamanho do lado</a:t>
            </a:r>
          </a:p>
          <a:p>
            <a:pPr lvl="1"/>
            <a:r>
              <a:rPr lang="pt-BR" sz="2800" dirty="0"/>
              <a:t>Métodos: calcular Área</a:t>
            </a:r>
          </a:p>
          <a:p>
            <a:pPr lvl="1"/>
            <a:r>
              <a:rPr lang="pt-BR" sz="2800" dirty="0"/>
              <a:t>                calcular Perímetro</a:t>
            </a: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5CACB99D-6C7E-4FA6-B207-19058B85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23478"/>
            <a:ext cx="763284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EX42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>
            <a:extLst>
              <a:ext uri="{FF2B5EF4-FFF2-40B4-BE49-F238E27FC236}">
                <a16:creationId xmlns:a16="http://schemas.microsoft.com/office/drawing/2014/main" id="{87960088-159D-49AB-842B-E8127F92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771550"/>
            <a:ext cx="770485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400" b="1" dirty="0"/>
              <a:t>Classe Pessoa:</a:t>
            </a:r>
            <a:r>
              <a:rPr lang="pt-BR" sz="2400" dirty="0"/>
              <a:t> Crie uma classe que modele uma pessoa:</a:t>
            </a:r>
          </a:p>
          <a:p>
            <a:pPr lvl="1"/>
            <a:r>
              <a:rPr lang="pt-BR" sz="2400" dirty="0"/>
              <a:t>Atributos: nome, idade, peso e altura</a:t>
            </a:r>
          </a:p>
          <a:p>
            <a:pPr lvl="1"/>
            <a:r>
              <a:rPr lang="pt-BR" sz="2400" dirty="0"/>
              <a:t>Métodos: </a:t>
            </a:r>
            <a:r>
              <a:rPr lang="pt-BR" sz="2400" dirty="0" err="1"/>
              <a:t>Envelhercer</a:t>
            </a:r>
            <a:r>
              <a:rPr lang="pt-BR" sz="2400" dirty="0"/>
              <a:t>, </a:t>
            </a:r>
          </a:p>
          <a:p>
            <a:pPr lvl="1"/>
            <a:r>
              <a:rPr lang="pt-BR" sz="2400" dirty="0"/>
              <a:t>                Engordar, </a:t>
            </a:r>
          </a:p>
          <a:p>
            <a:pPr lvl="1"/>
            <a:r>
              <a:rPr lang="pt-BR" sz="2400" dirty="0"/>
              <a:t>               Emagrecer, </a:t>
            </a:r>
          </a:p>
          <a:p>
            <a:pPr lvl="1"/>
            <a:r>
              <a:rPr lang="pt-BR" sz="2400" dirty="0"/>
              <a:t>               Crescer.</a:t>
            </a:r>
          </a:p>
          <a:p>
            <a:pPr lvl="1"/>
            <a:r>
              <a:rPr lang="pt-BR" sz="2400" dirty="0"/>
              <a:t> </a:t>
            </a:r>
            <a:r>
              <a:rPr lang="pt-BR" sz="2400" dirty="0" err="1"/>
              <a:t>Obs</a:t>
            </a:r>
            <a:r>
              <a:rPr lang="pt-BR" sz="2400" dirty="0"/>
              <a:t>: Por padrão, a cada ano que nossa pessoa envelhece, sendo a idade dela menor que 21 anos, ela deve crescer 0,05 cm.</a:t>
            </a: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5CACB99D-6C7E-4FA6-B207-19058B85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23478"/>
            <a:ext cx="763284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EX43</a:t>
            </a:r>
          </a:p>
        </p:txBody>
      </p:sp>
    </p:spTree>
    <p:extLst>
      <p:ext uri="{BB962C8B-B14F-4D97-AF65-F5344CB8AC3E}">
        <p14:creationId xmlns:p14="http://schemas.microsoft.com/office/powerpoint/2010/main" val="24238445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>
            <a:extLst>
              <a:ext uri="{FF2B5EF4-FFF2-40B4-BE49-F238E27FC236}">
                <a16:creationId xmlns:a16="http://schemas.microsoft.com/office/drawing/2014/main" id="{87960088-159D-49AB-842B-E8127F92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771550"/>
            <a:ext cx="770485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Classe Bomba de Combustível:</a:t>
            </a:r>
            <a:r>
              <a:rPr lang="pt-BR" sz="2000" dirty="0"/>
              <a:t> </a:t>
            </a:r>
          </a:p>
          <a:p>
            <a:r>
              <a:rPr lang="pt-BR" sz="2000" dirty="0"/>
              <a:t>Atributos: </a:t>
            </a:r>
            <a:r>
              <a:rPr lang="pt-BR" sz="2000" dirty="0" err="1"/>
              <a:t>tipocombustivel</a:t>
            </a:r>
            <a:r>
              <a:rPr lang="pt-BR" sz="2000" dirty="0"/>
              <a:t>. </a:t>
            </a:r>
            <a:r>
              <a:rPr lang="pt-BR" sz="2000" dirty="0" err="1"/>
              <a:t>Valorlitro,quantidadecombustivel</a:t>
            </a:r>
            <a:endParaRPr lang="pt-BR" sz="2000" dirty="0"/>
          </a:p>
          <a:p>
            <a:r>
              <a:rPr lang="pt-BR" sz="2000" dirty="0"/>
              <a:t>métodos:</a:t>
            </a:r>
          </a:p>
          <a:p>
            <a:pPr lvl="1"/>
            <a:r>
              <a:rPr lang="pt-BR" sz="2000" dirty="0" err="1"/>
              <a:t>abastecerPorValor</a:t>
            </a:r>
            <a:r>
              <a:rPr lang="pt-BR" sz="2000" dirty="0"/>
              <a:t> – método onde é informado o valor a ser abastecido e retorna a quantidade de litros que foi colocada no veículo</a:t>
            </a:r>
          </a:p>
          <a:p>
            <a:pPr lvl="1"/>
            <a:r>
              <a:rPr lang="pt-BR" sz="2000" dirty="0" err="1"/>
              <a:t>abastecerPorLitro</a:t>
            </a:r>
            <a:r>
              <a:rPr lang="pt-BR" sz="2000" dirty="0"/>
              <a:t> – método onde é informado a quantidade em litros de combustível e retorna o valor a ser pago pelo cliente.</a:t>
            </a:r>
          </a:p>
          <a:p>
            <a:r>
              <a:rPr lang="pt-BR" sz="2000" dirty="0"/>
              <a:t>OBS: Sempre que acontecer um abastecimento é necessário atualizar a quantidade de combustível total na bomba, não permitir um abastecimento se não houver quantidade suficiente de combustível</a:t>
            </a:r>
          </a:p>
          <a:p>
            <a:pPr algn="just"/>
            <a:endParaRPr lang="pt-BR" altLang="pt-BR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5CACB99D-6C7E-4FA6-B207-19058B85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23478"/>
            <a:ext cx="77048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EX44</a:t>
            </a:r>
          </a:p>
        </p:txBody>
      </p:sp>
    </p:spTree>
    <p:extLst>
      <p:ext uri="{BB962C8B-B14F-4D97-AF65-F5344CB8AC3E}">
        <p14:creationId xmlns:p14="http://schemas.microsoft.com/office/powerpoint/2010/main" val="87431189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>
            <a:extLst>
              <a:ext uri="{FF2B5EF4-FFF2-40B4-BE49-F238E27FC236}">
                <a16:creationId xmlns:a16="http://schemas.microsoft.com/office/drawing/2014/main" id="{87960088-159D-49AB-842B-E8127F92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38" y="1059582"/>
            <a:ext cx="8657706" cy="349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000" b="1" dirty="0"/>
              <a:t>Programação orientada a objetos</a:t>
            </a:r>
            <a:r>
              <a:rPr lang="pt-BR" sz="2000" dirty="0"/>
              <a:t> (</a:t>
            </a:r>
            <a:r>
              <a:rPr lang="pt-BR" sz="2000" b="1" dirty="0"/>
              <a:t>POO</a:t>
            </a:r>
            <a:r>
              <a:rPr lang="pt-BR" sz="2000" dirty="0"/>
              <a:t>, ou </a:t>
            </a:r>
            <a:r>
              <a:rPr lang="pt-BR" sz="2000" b="1" dirty="0"/>
              <a:t>OOP</a:t>
            </a:r>
            <a:r>
              <a:rPr lang="pt-BR" sz="2000" dirty="0"/>
              <a:t> segundo as suas siglas em inglês) é um </a:t>
            </a:r>
            <a:r>
              <a:rPr lang="pt-BR" sz="2000" dirty="0">
                <a:hlinkClick r:id="rId3" tooltip="Paradigma de programação"/>
              </a:rPr>
              <a:t>paradigma de programação</a:t>
            </a:r>
            <a:r>
              <a:rPr lang="pt-BR" sz="2000" dirty="0"/>
              <a:t> baseado no conceito de "</a:t>
            </a:r>
            <a:r>
              <a:rPr lang="pt-BR" sz="2000" dirty="0">
                <a:hlinkClick r:id="rId4" tooltip="Objeto (ciência da computação)"/>
              </a:rPr>
              <a:t>objetos</a:t>
            </a:r>
            <a:r>
              <a:rPr lang="pt-BR" sz="2000" dirty="0"/>
              <a:t>", que podem conter </a:t>
            </a:r>
            <a:r>
              <a:rPr lang="pt-BR" sz="2000" dirty="0">
                <a:hlinkClick r:id="rId5" tooltip="Dados"/>
              </a:rPr>
              <a:t>dados</a:t>
            </a:r>
            <a:r>
              <a:rPr lang="pt-BR" sz="2000" dirty="0"/>
              <a:t> na forma de </a:t>
            </a:r>
            <a:r>
              <a:rPr lang="pt-BR" sz="2000" dirty="0">
                <a:hlinkClick r:id="rId6" tooltip="Campo (ciência da computação)"/>
              </a:rPr>
              <a:t>campos</a:t>
            </a:r>
            <a:r>
              <a:rPr lang="pt-BR" sz="2000" dirty="0"/>
              <a:t>, também conhecidos como </a:t>
            </a:r>
            <a:r>
              <a:rPr lang="pt-BR" sz="2000" i="1" dirty="0"/>
              <a:t>atributos</a:t>
            </a:r>
            <a:r>
              <a:rPr lang="pt-BR" sz="2000" dirty="0"/>
              <a:t>, e códigos, na forma de </a:t>
            </a:r>
            <a:r>
              <a:rPr lang="pt-BR" sz="2000" dirty="0">
                <a:hlinkClick r:id="rId7" tooltip="Procedimento"/>
              </a:rPr>
              <a:t>procedimentos</a:t>
            </a:r>
            <a:r>
              <a:rPr lang="pt-BR" sz="2000" dirty="0"/>
              <a:t>, também conhecidos como </a:t>
            </a:r>
            <a:r>
              <a:rPr lang="pt-BR" sz="2000" dirty="0">
                <a:hlinkClick r:id="rId8" tooltip="Método (programação)"/>
              </a:rPr>
              <a:t>métodos</a:t>
            </a:r>
            <a:r>
              <a:rPr lang="pt-BR" sz="2000" dirty="0"/>
              <a:t>. Uma característica de objetos é que um procedimento de objeto pode acessar, e geralmente modificar, os campos de dados do objeto com o qual eles estão associados (objetos possuem uma noção de "</a:t>
            </a:r>
            <a:r>
              <a:rPr lang="pt-BR" sz="2000" dirty="0" err="1">
                <a:hlinkClick r:id="rId9" tooltip="This (programação de computadores)"/>
              </a:rPr>
              <a:t>this</a:t>
            </a:r>
            <a:r>
              <a:rPr lang="pt-BR" sz="2000" dirty="0"/>
              <a:t>" (este) ou "self" (próprio)).</a:t>
            </a:r>
          </a:p>
          <a:p>
            <a:pPr algn="just"/>
            <a:endParaRPr lang="pt-BR" sz="2000" dirty="0">
              <a:solidFill>
                <a:srgbClr val="0070C0"/>
              </a:solidFill>
            </a:endParaRPr>
          </a:p>
          <a:p>
            <a:pPr algn="just"/>
            <a:endParaRPr lang="pt-BR" sz="2000" dirty="0">
              <a:solidFill>
                <a:srgbClr val="0070C0"/>
              </a:solidFill>
            </a:endParaRPr>
          </a:p>
          <a:p>
            <a:pPr algn="just"/>
            <a:r>
              <a:rPr lang="pt-BR" dirty="0">
                <a:solidFill>
                  <a:srgbClr val="0070C0"/>
                </a:solidFill>
              </a:rPr>
              <a:t>Fonte: </a:t>
            </a:r>
            <a:r>
              <a:rPr lang="pt-BR" u="sng" dirty="0">
                <a:hlinkClick r:id="rId10"/>
              </a:rPr>
              <a:t>Wikipédia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5CACB99D-6C7E-4FA6-B207-19058B85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9" y="158447"/>
            <a:ext cx="902093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O que é POO?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C5A62B1-F847-400E-83E9-420837D9CF35}"/>
              </a:ext>
            </a:extLst>
          </p:cNvPr>
          <p:cNvSpPr/>
          <p:nvPr/>
        </p:nvSpPr>
        <p:spPr>
          <a:xfrm>
            <a:off x="4317101" y="222973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>
            <a:extLst>
              <a:ext uri="{FF2B5EF4-FFF2-40B4-BE49-F238E27FC236}">
                <a16:creationId xmlns:a16="http://schemas.microsoft.com/office/drawing/2014/main" id="{9DC41E76-F132-49E0-A732-450BC2947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47695"/>
            <a:ext cx="755736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Ex45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C2ADF1EC-C089-4787-A14A-DE7BF34E6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843558"/>
            <a:ext cx="7557364" cy="341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800" dirty="0">
                <a:latin typeface="Verdana" panose="020B0604030504040204" pitchFamily="34" charset="0"/>
                <a:ea typeface="Arial Unicode MS" pitchFamily="34" charset="-128"/>
              </a:rPr>
              <a:t>Classe Nome Completo</a:t>
            </a:r>
          </a:p>
          <a:p>
            <a:r>
              <a:rPr lang="pt-BR" altLang="pt-BR" sz="1800" dirty="0">
                <a:latin typeface="Verdana" panose="020B0604030504040204" pitchFamily="34" charset="0"/>
                <a:ea typeface="Arial Unicode MS" pitchFamily="34" charset="-128"/>
              </a:rPr>
              <a:t>Atributo: </a:t>
            </a:r>
            <a:r>
              <a:rPr lang="pt-BR" altLang="pt-BR" sz="1800" dirty="0" err="1">
                <a:latin typeface="Verdana" panose="020B0604030504040204" pitchFamily="34" charset="0"/>
                <a:ea typeface="Arial Unicode MS" pitchFamily="34" charset="-128"/>
              </a:rPr>
              <a:t>nomecompleto</a:t>
            </a:r>
            <a:endParaRPr lang="pt-BR" altLang="pt-BR" sz="1800" dirty="0">
              <a:latin typeface="Verdana" panose="020B0604030504040204" pitchFamily="34" charset="0"/>
              <a:ea typeface="Arial Unicode MS" pitchFamily="34" charset="-128"/>
            </a:endParaRPr>
          </a:p>
          <a:p>
            <a:r>
              <a:rPr lang="pt-BR" altLang="pt-BR" sz="1800" dirty="0" err="1">
                <a:latin typeface="Verdana" panose="020B0604030504040204" pitchFamily="34" charset="0"/>
                <a:ea typeface="Arial Unicode MS" pitchFamily="34" charset="-128"/>
              </a:rPr>
              <a:t>Metodos:primeiroNome</a:t>
            </a:r>
            <a:endParaRPr lang="pt-BR" altLang="pt-BR" sz="1800" dirty="0">
              <a:latin typeface="Verdana" panose="020B0604030504040204" pitchFamily="34" charset="0"/>
              <a:ea typeface="Arial Unicode MS" pitchFamily="34" charset="-128"/>
            </a:endParaRPr>
          </a:p>
          <a:p>
            <a:r>
              <a:rPr lang="pt-BR" altLang="pt-BR" sz="1800" dirty="0">
                <a:latin typeface="Verdana" panose="020B0604030504040204" pitchFamily="34" charset="0"/>
                <a:ea typeface="Arial Unicode MS" pitchFamily="34" charset="-128"/>
              </a:rPr>
              <a:t>            </a:t>
            </a:r>
            <a:r>
              <a:rPr lang="pt-BR" altLang="pt-BR" sz="1800" dirty="0" err="1">
                <a:latin typeface="Verdana" panose="020B0604030504040204" pitchFamily="34" charset="0"/>
                <a:ea typeface="Arial Unicode MS" pitchFamily="34" charset="-128"/>
              </a:rPr>
              <a:t>ultimoNome</a:t>
            </a:r>
            <a:endParaRPr lang="pt-BR" altLang="pt-BR" sz="1800" dirty="0">
              <a:latin typeface="Verdana" panose="020B0604030504040204" pitchFamily="34" charset="0"/>
              <a:ea typeface="Arial Unicode MS" pitchFamily="34" charset="-128"/>
            </a:endParaRPr>
          </a:p>
          <a:p>
            <a:r>
              <a:rPr lang="pt-BR" altLang="pt-BR" sz="1800" dirty="0">
                <a:latin typeface="Verdana" panose="020B0604030504040204" pitchFamily="34" charset="0"/>
                <a:ea typeface="Arial Unicode MS" pitchFamily="34" charset="-128"/>
              </a:rPr>
              <a:t>	</a:t>
            </a:r>
            <a:r>
              <a:rPr lang="pt-BR" altLang="pt-BR" sz="1800" dirty="0" err="1">
                <a:latin typeface="Verdana" panose="020B0604030504040204" pitchFamily="34" charset="0"/>
                <a:ea typeface="Arial Unicode MS" pitchFamily="34" charset="-128"/>
              </a:rPr>
              <a:t>nomeAbreviado</a:t>
            </a:r>
            <a:r>
              <a:rPr lang="pt-BR" altLang="pt-BR" sz="1800" dirty="0">
                <a:latin typeface="Verdana" panose="020B0604030504040204" pitchFamily="34" charset="0"/>
                <a:ea typeface="Arial Unicode MS" pitchFamily="34" charset="-128"/>
              </a:rPr>
              <a:t> – primeiro nome, iniciais, ultimo nome</a:t>
            </a:r>
          </a:p>
          <a:p>
            <a:endParaRPr lang="pt-BR" altLang="pt-BR" sz="1800" dirty="0">
              <a:latin typeface="Verdana" panose="020B0604030504040204" pitchFamily="34" charset="0"/>
              <a:ea typeface="Arial Unicode MS" pitchFamily="34" charset="-128"/>
            </a:endParaRPr>
          </a:p>
          <a:p>
            <a:r>
              <a:rPr lang="pt-BR" altLang="pt-BR" sz="1800" dirty="0">
                <a:latin typeface="Verdana" panose="020B0604030504040204" pitchFamily="34" charset="0"/>
                <a:ea typeface="Arial Unicode MS" pitchFamily="34" charset="-128"/>
              </a:rPr>
              <a:t>Obs. Não abrevias as preposições de, do, dos, da, das, e</a:t>
            </a:r>
          </a:p>
          <a:p>
            <a:r>
              <a:rPr lang="pt-BR" altLang="pt-BR" sz="1800" dirty="0">
                <a:latin typeface="Verdana" panose="020B0604030504040204" pitchFamily="34" charset="0"/>
                <a:ea typeface="Arial Unicode MS" pitchFamily="34" charset="-128"/>
              </a:rPr>
              <a:t>Exemplo: Luiz Fernando de Menezes Calabria Luiz F de M Calabria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D7669B-95D5-4BE6-979A-70C13999C8CE}"/>
              </a:ext>
            </a:extLst>
          </p:cNvPr>
          <p:cNvSpPr/>
          <p:nvPr/>
        </p:nvSpPr>
        <p:spPr>
          <a:xfrm>
            <a:off x="-108520" y="365187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55FBE1-969E-3731-141E-6772E72C4D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45103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987574"/>
            <a:ext cx="770485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800" dirty="0"/>
              <a:t>Classe </a:t>
            </a:r>
            <a:r>
              <a:rPr lang="pt-BR" sz="2800" dirty="0" err="1"/>
              <a:t>PoligonoRegular</a:t>
            </a:r>
            <a:endParaRPr lang="pt-BR" sz="2800" dirty="0"/>
          </a:p>
          <a:p>
            <a:pPr algn="just"/>
            <a:r>
              <a:rPr lang="pt-BR" sz="2800" dirty="0"/>
              <a:t>Atributos: número de lados, tamanho do lado</a:t>
            </a:r>
          </a:p>
          <a:p>
            <a:pPr algn="just"/>
            <a:r>
              <a:rPr lang="pt-BR" sz="2800" dirty="0"/>
              <a:t>Métodos: cálculo do perímetro, </a:t>
            </a:r>
          </a:p>
          <a:p>
            <a:pPr algn="just"/>
            <a:r>
              <a:rPr lang="pt-BR" sz="2800" dirty="0"/>
              <a:t>               Não implementada</a:t>
            </a:r>
          </a:p>
          <a:p>
            <a:pPr algn="just"/>
            <a:r>
              <a:rPr lang="pt-BR" sz="2800" dirty="0"/>
              <a:t>Classe Triangulo</a:t>
            </a:r>
          </a:p>
          <a:p>
            <a:pPr algn="just"/>
            <a:r>
              <a:rPr lang="pt-BR" sz="2800" dirty="0"/>
              <a:t>	redefine o método de cálculo de área</a:t>
            </a:r>
          </a:p>
          <a:p>
            <a:pPr algn="just"/>
            <a:r>
              <a:rPr lang="pt-BR" sz="2800" dirty="0"/>
              <a:t>Classe Quadrado</a:t>
            </a:r>
          </a:p>
          <a:p>
            <a:pPr algn="just"/>
            <a:r>
              <a:rPr lang="pt-BR" sz="2800" dirty="0"/>
              <a:t>	redefine o método de cálculo de área </a:t>
            </a:r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64501"/>
            <a:ext cx="741682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EX46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54DE6-2AF5-57E3-E554-266362C68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B4DE42B7-34B0-3C39-0ACA-AD7CA58EB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987574"/>
            <a:ext cx="770485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1800" dirty="0"/>
              <a:t>Classe </a:t>
            </a:r>
            <a:r>
              <a:rPr lang="pt-BR" sz="1800" dirty="0" err="1"/>
              <a:t>FolhaPagamento</a:t>
            </a:r>
            <a:endParaRPr lang="pt-BR" sz="1800" dirty="0"/>
          </a:p>
          <a:p>
            <a:pPr algn="just"/>
            <a:r>
              <a:rPr lang="pt-BR" sz="1800" dirty="0"/>
              <a:t>Atributos: matrícula, salário, </a:t>
            </a:r>
            <a:r>
              <a:rPr lang="pt-BR" sz="1800" dirty="0" err="1"/>
              <a:t>vlor</a:t>
            </a:r>
            <a:r>
              <a:rPr lang="pt-BR" sz="1800" dirty="0"/>
              <a:t> de horas extras, valor de gratificações, valor de outras vantagens e valor de descontos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err="1"/>
              <a:t>Mestodo</a:t>
            </a:r>
            <a:r>
              <a:rPr lang="pt-BR" sz="1800" dirty="0"/>
              <a:t> publico:</a:t>
            </a:r>
          </a:p>
          <a:p>
            <a:pPr algn="just"/>
            <a:r>
              <a:rPr lang="pt-BR" sz="1800" dirty="0" err="1"/>
              <a:t>mostrarLiquido</a:t>
            </a:r>
            <a:r>
              <a:rPr lang="pt-BR" sz="1800" dirty="0"/>
              <a:t>: Bruto – Total de descontos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 err="1">
                <a:cs typeface="Arial" panose="020B0604020202020204" pitchFamily="34" charset="0"/>
              </a:rPr>
              <a:t>Metódos</a:t>
            </a:r>
            <a:r>
              <a:rPr lang="pt-BR" sz="1800" dirty="0">
                <a:cs typeface="Arial" panose="020B0604020202020204" pitchFamily="34" charset="0"/>
              </a:rPr>
              <a:t> internos:</a:t>
            </a:r>
          </a:p>
          <a:p>
            <a:pPr algn="just"/>
            <a:r>
              <a:rPr lang="pt-BR" sz="1800" dirty="0" err="1">
                <a:cs typeface="Arial" panose="020B0604020202020204" pitchFamily="34" charset="0"/>
              </a:rPr>
              <a:t>CalcularINSS</a:t>
            </a:r>
            <a:r>
              <a:rPr lang="pt-BR" sz="1800" dirty="0">
                <a:cs typeface="Arial" panose="020B0604020202020204" pitchFamily="34" charset="0"/>
              </a:rPr>
              <a:t>: 11% do bruto</a:t>
            </a:r>
          </a:p>
          <a:p>
            <a:pPr algn="just"/>
            <a:r>
              <a:rPr lang="pt-BR" sz="1800" dirty="0" err="1">
                <a:cs typeface="Arial" panose="020B0604020202020204" pitchFamily="34" charset="0"/>
              </a:rPr>
              <a:t>CalcularDesconto</a:t>
            </a:r>
            <a:r>
              <a:rPr lang="pt-BR" sz="1800" dirty="0">
                <a:cs typeface="Arial" panose="020B0604020202020204" pitchFamily="34" charset="0"/>
              </a:rPr>
              <a:t> : Soma de todos os descontos</a:t>
            </a:r>
          </a:p>
          <a:p>
            <a:pPr algn="just"/>
            <a:r>
              <a:rPr lang="pt-BR" sz="1800" dirty="0" err="1">
                <a:cs typeface="Arial" panose="020B0604020202020204" pitchFamily="34" charset="0"/>
              </a:rPr>
              <a:t>CalcularIR</a:t>
            </a:r>
            <a:r>
              <a:rPr lang="pt-BR" sz="1800" dirty="0">
                <a:cs typeface="Arial" panose="020B0604020202020204" pitchFamily="34" charset="0"/>
              </a:rPr>
              <a:t>: Desconto progressivo conforme tabela</a:t>
            </a:r>
          </a:p>
          <a:p>
            <a:pPr algn="just"/>
            <a:r>
              <a:rPr lang="pt-BR" sz="1800" dirty="0">
                <a:cs typeface="Arial" panose="020B0604020202020204" pitchFamily="34" charset="0"/>
              </a:rPr>
              <a:t>  </a:t>
            </a:r>
            <a:r>
              <a:rPr lang="pt-BR" sz="1800" b="0" i="1" dirty="0">
                <a:effectLst/>
                <a:cs typeface="Arial" panose="020B0604020202020204" pitchFamily="34" charset="0"/>
              </a:rPr>
              <a:t>Limite mensal de desconto simplificado: R$ 564,80</a:t>
            </a:r>
            <a:endParaRPr lang="pt-BR" sz="1800" dirty="0">
              <a:cs typeface="Arial" panose="020B0604020202020204" pitchFamily="34" charset="0"/>
            </a:endParaRPr>
          </a:p>
          <a:p>
            <a:pPr algn="just"/>
            <a:endParaRPr lang="pt-BR" sz="1800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FDC920B-A21B-E8A7-2998-C6D299312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64501"/>
            <a:ext cx="741682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EX47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3802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9A5B1-BB1C-A93A-2A52-7D4A8D81D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3E5F165C-826B-B652-4B74-15FFF841E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987574"/>
            <a:ext cx="770485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1800" dirty="0"/>
              <a:t>Classe </a:t>
            </a:r>
            <a:r>
              <a:rPr lang="pt-BR" sz="1800" dirty="0" err="1"/>
              <a:t>FolhaPagamento</a:t>
            </a:r>
            <a:endParaRPr lang="pt-BR" sz="1800" dirty="0"/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Tabela do Imposto de Renda</a:t>
            </a:r>
          </a:p>
          <a:p>
            <a:pPr algn="just"/>
            <a:endParaRPr lang="pt-BR" sz="1800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751B4BD-D139-856C-0FEC-812F8B9DC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64501"/>
            <a:ext cx="741682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EX47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1CC7289-24A5-00EF-1BF3-C792962F7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012701"/>
              </p:ext>
            </p:extLst>
          </p:nvPr>
        </p:nvGraphicFramePr>
        <p:xfrm>
          <a:off x="1115616" y="2067694"/>
          <a:ext cx="5807968" cy="2219960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1059515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29755747"/>
                    </a:ext>
                  </a:extLst>
                </a:gridCol>
                <a:gridCol w="1199456">
                  <a:extLst>
                    <a:ext uri="{9D8B030D-6E8A-4147-A177-3AD203B41FA5}">
                      <a16:colId xmlns:a16="http://schemas.microsoft.com/office/drawing/2014/main" val="3745406528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r>
                        <a:rPr lang="pt-BR" dirty="0"/>
                        <a:t>Faixa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Aliquota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Desconto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8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Até R$ 2.259,20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De R$ 2.259,21 até R$ 2.826,65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7,5%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169,44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660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De R$ 2.826,66 até R$ 3.751,05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381,44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4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De R$ 3.751,06 até R$ 4.664,68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22,5%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662,77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37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Acima de R$ 4.664,68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27,5%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896,00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540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712683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E1E44-D710-60E9-E0D0-5B252EEAC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06E21875-375B-40BA-7507-01A6F87BA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735546"/>
            <a:ext cx="770485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1800" dirty="0"/>
              <a:t>Classe </a:t>
            </a:r>
            <a:r>
              <a:rPr lang="pt-BR" sz="1800" dirty="0" err="1"/>
              <a:t>FolhaPagamento</a:t>
            </a:r>
            <a:endParaRPr lang="pt-BR" sz="1800" dirty="0"/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Tabela do INSS</a:t>
            </a:r>
          </a:p>
          <a:p>
            <a:pPr algn="just"/>
            <a:endParaRPr lang="pt-BR" sz="1800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D43C135-A65E-8230-619B-4172CC8F0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64501"/>
            <a:ext cx="741682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EX47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242E581-BFBA-C222-BCE9-075E566C4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23575"/>
              </p:ext>
            </p:extLst>
          </p:nvPr>
        </p:nvGraphicFramePr>
        <p:xfrm>
          <a:off x="1115616" y="2067694"/>
          <a:ext cx="4608512" cy="1849120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1059515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29755747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r>
                        <a:rPr lang="pt-BR" dirty="0"/>
                        <a:t>Faixa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Aliquota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8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Até R$ 1.518,00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De R$ 1.518,01 até R$ 2.793,88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660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</a:rPr>
                        <a:t>De R$ 2.793,89 até R$ 4.190,83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4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pt-BR" dirty="0">
                          <a:effectLst/>
                        </a:rPr>
                        <a:t>De R$ 4.190,84 até R$ 8.157,41</a:t>
                      </a:r>
                    </a:p>
                  </a:txBody>
                  <a:tcPr marR="31750" marT="38100" marB="38100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500"/>
                        </a:lnSpc>
                        <a:buNone/>
                      </a:pPr>
                      <a:r>
                        <a:rPr lang="pt-BR" dirty="0">
                          <a:effectLst/>
                        </a:rPr>
                        <a:t>14%</a:t>
                      </a:r>
                    </a:p>
                  </a:txBody>
                  <a:tcPr marL="31750" marT="38100" marB="38100"/>
                </a:tc>
                <a:extLst>
                  <a:ext uri="{0D108BD9-81ED-4DB2-BD59-A6C34878D82A}">
                    <a16:rowId xmlns:a16="http://schemas.microsoft.com/office/drawing/2014/main" val="318337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092186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9">
            <a:extLst>
              <a:ext uri="{FF2B5EF4-FFF2-40B4-BE49-F238E27FC236}">
                <a16:creationId xmlns:a16="http://schemas.microsoft.com/office/drawing/2014/main" id="{0AA8F84D-BF31-4985-9EAF-99870D112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170BB42A-10FE-4E30-9B0F-917F4B3D3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74" y="2541389"/>
            <a:ext cx="3737610" cy="17980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pt-BR" sz="6000" b="1" i="1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Obrigado</a:t>
            </a:r>
            <a:r>
              <a:rPr lang="en-US" altLang="pt-BR" sz="6000" b="1" i="1" kern="1200">
                <a:latin typeface="+mj-lt"/>
                <a:ea typeface="+mj-ea"/>
                <a:cs typeface="+mj-cs"/>
              </a:rPr>
              <a:t>!</a:t>
            </a:r>
            <a:endParaRPr lang="en-US" altLang="pt-BR" sz="6000" b="1" i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Arrow Connector 21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9994" y="173736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23">
            <a:extLst>
              <a:ext uri="{FF2B5EF4-FFF2-40B4-BE49-F238E27FC236}">
                <a16:creationId xmlns:a16="http://schemas.microsoft.com/office/drawing/2014/main" id="{817B5381-FFCA-4325-8FBB-B1481666A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0" y="-1"/>
            <a:ext cx="4709160" cy="5143501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 14">
            <a:extLst>
              <a:ext uri="{FF2B5EF4-FFF2-40B4-BE49-F238E27FC236}">
                <a16:creationId xmlns:a16="http://schemas.microsoft.com/office/drawing/2014/main" id="{4B536B0F-C017-95CB-7C79-9D5C34225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728" y="476395"/>
            <a:ext cx="4317685" cy="178080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pt-BR" altLang="pt-BR" sz="1500" dirty="0">
                <a:solidFill>
                  <a:schemeClr val="bg1"/>
                </a:solidFill>
              </a:rPr>
              <a:t>+55 81 9.8581-78327</a:t>
            </a:r>
          </a:p>
          <a:p>
            <a:pPr algn="r" eaLnBrk="1" hangingPunct="1">
              <a:lnSpc>
                <a:spcPct val="150000"/>
              </a:lnSpc>
            </a:pPr>
            <a:r>
              <a:rPr lang="pt-BR" altLang="pt-BR" sz="1500" dirty="0">
                <a:solidFill>
                  <a:schemeClr val="bg1"/>
                </a:solidFill>
              </a:rPr>
              <a:t>@lfcalabria </a:t>
            </a:r>
          </a:p>
          <a:p>
            <a:pPr algn="r" eaLnBrk="1" hangingPunct="1">
              <a:lnSpc>
                <a:spcPct val="150000"/>
              </a:lnSpc>
            </a:pPr>
            <a:r>
              <a:rPr lang="pt-BR" altLang="pt-BR" sz="1500" dirty="0">
                <a:solidFill>
                  <a:schemeClr val="bg1"/>
                </a:solidFill>
              </a:rPr>
              <a:t>@treina_recife </a:t>
            </a:r>
          </a:p>
          <a:p>
            <a:pPr algn="r" eaLnBrk="1" hangingPunct="1">
              <a:lnSpc>
                <a:spcPct val="150000"/>
              </a:lnSpc>
            </a:pPr>
            <a:r>
              <a:rPr lang="pt-BR" altLang="pt-BR" sz="1500" i="1" dirty="0">
                <a:solidFill>
                  <a:schemeClr val="bg1"/>
                </a:solidFill>
                <a:hlinkClick r:id="rId2"/>
              </a:rPr>
              <a:t>lfcalabria@gmail.com</a:t>
            </a:r>
            <a:r>
              <a:rPr lang="pt-BR" altLang="pt-BR" sz="1500" i="1" dirty="0">
                <a:solidFill>
                  <a:schemeClr val="bg1"/>
                </a:solidFill>
              </a:rPr>
              <a:t> </a:t>
            </a:r>
          </a:p>
          <a:p>
            <a:pPr algn="r" eaLnBrk="1" hangingPunct="1">
              <a:lnSpc>
                <a:spcPct val="150000"/>
              </a:lnSpc>
            </a:pPr>
            <a:r>
              <a:rPr lang="pt-BR" altLang="pt-BR" sz="1500" i="1" dirty="0">
                <a:solidFill>
                  <a:schemeClr val="bg1"/>
                </a:solidFill>
                <a:hlinkClick r:id="rId3"/>
              </a:rPr>
              <a:t>http://br.linkedin.com/in/lfcalabria</a:t>
            </a:r>
            <a:endParaRPr lang="pt-BR" altLang="pt-BR" sz="1500" i="1" dirty="0">
              <a:solidFill>
                <a:schemeClr val="bg1"/>
              </a:solidFill>
            </a:endParaRPr>
          </a:p>
        </p:txBody>
      </p:sp>
      <p:sp>
        <p:nvSpPr>
          <p:cNvPr id="8" name="Retângulo 2">
            <a:extLst>
              <a:ext uri="{FF2B5EF4-FFF2-40B4-BE49-F238E27FC236}">
                <a16:creationId xmlns:a16="http://schemas.microsoft.com/office/drawing/2014/main" id="{6DFAA4BC-E3F9-24AE-4EF3-071FA3C7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729" y="62389"/>
            <a:ext cx="47420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b="1" i="1" dirty="0" err="1">
                <a:solidFill>
                  <a:schemeClr val="bg1"/>
                </a:solidFill>
              </a:rPr>
              <a:t>Prof</a:t>
            </a:r>
            <a:r>
              <a:rPr lang="pt-BR" altLang="pt-BR" sz="1800" b="1" i="1" dirty="0">
                <a:solidFill>
                  <a:schemeClr val="bg1"/>
                </a:solidFill>
              </a:rPr>
              <a:t> Luiz Fernando Calábria</a:t>
            </a:r>
          </a:p>
        </p:txBody>
      </p:sp>
    </p:spTree>
    <p:extLst>
      <p:ext uri="{BB962C8B-B14F-4D97-AF65-F5344CB8AC3E}">
        <p14:creationId xmlns:p14="http://schemas.microsoft.com/office/powerpoint/2010/main" val="362274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>
            <a:extLst>
              <a:ext uri="{FF2B5EF4-FFF2-40B4-BE49-F238E27FC236}">
                <a16:creationId xmlns:a16="http://schemas.microsoft.com/office/drawing/2014/main" id="{87960088-159D-49AB-842B-E8127F92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771550"/>
            <a:ext cx="820891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Tudo começa por se entender classes</a:t>
            </a:r>
          </a:p>
          <a:p>
            <a:pPr algn="just"/>
            <a:endParaRPr lang="pt-BR" alt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2400" dirty="0"/>
              <a:t>Classe é uma estrutura que descreve um objeto, especificando os atributos e comportamentos que o objeto deve ter. Uma classe é uma espécie de modelo que define as características e ações que um objeto deve possuir.</a:t>
            </a:r>
          </a:p>
          <a:p>
            <a:pPr algn="just"/>
            <a:endParaRPr lang="pt-BR" alt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2400" dirty="0"/>
              <a:t>As classes são usadas para criar objetos, que são instâncias da classe. Cada objeto criado a partir da mesma classe terá os mesmos atributos e comportamentos.</a:t>
            </a:r>
            <a:endParaRPr lang="pt-BR" alt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5CACB99D-6C7E-4FA6-B207-19058B85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23478"/>
            <a:ext cx="902093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Classes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>
            <a:extLst>
              <a:ext uri="{FF2B5EF4-FFF2-40B4-BE49-F238E27FC236}">
                <a16:creationId xmlns:a16="http://schemas.microsoft.com/office/drawing/2014/main" id="{87960088-159D-49AB-842B-E8127F92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771550"/>
            <a:ext cx="7776864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Duas partes bem definidas</a:t>
            </a:r>
          </a:p>
          <a:p>
            <a:pPr algn="just"/>
            <a:endParaRPr lang="pt-BR" altLang="pt-BR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400" b="1" dirty="0">
                <a:latin typeface="Verdana" panose="020B0604030504040204" pitchFamily="34" charset="0"/>
                <a:ea typeface="Verdana" panose="020B0604030504040204" pitchFamily="34" charset="0"/>
              </a:rPr>
              <a:t>Atributos</a:t>
            </a:r>
            <a:r>
              <a:rPr lang="pt-BR" alt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, são as características do objeto (dados)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400" b="1" dirty="0">
                <a:latin typeface="Verdana" panose="020B0604030504040204" pitchFamily="34" charset="0"/>
                <a:ea typeface="Verdana" panose="020B0604030504040204" pitchFamily="34" charset="0"/>
              </a:rPr>
              <a:t>Métodos</a:t>
            </a:r>
            <a:r>
              <a:rPr lang="pt-BR" alt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, são as ações do objeto (funções) </a:t>
            </a: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5CACB99D-6C7E-4FA6-B207-19058B85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25" y="123478"/>
            <a:ext cx="902093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419641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>
            <a:extLst>
              <a:ext uri="{FF2B5EF4-FFF2-40B4-BE49-F238E27FC236}">
                <a16:creationId xmlns:a16="http://schemas.microsoft.com/office/drawing/2014/main" id="{87960088-159D-49AB-842B-E8127F92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771550"/>
            <a:ext cx="7704856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Todas as classes tem um método chamado construtor, este método é executado sempre que uma classe for instanciada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Em Python utiliza-se a palavra reservada </a:t>
            </a:r>
            <a:r>
              <a:rPr lang="pt-BR" sz="2400" b="1" dirty="0" err="1"/>
              <a:t>class</a:t>
            </a:r>
            <a:r>
              <a:rPr lang="pt-BR" sz="2400" b="1" dirty="0"/>
              <a:t> </a:t>
            </a:r>
            <a:r>
              <a:rPr lang="pt-BR" sz="2400" dirty="0"/>
              <a:t>para se criar uma classe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Podemos usar a função especial </a:t>
            </a:r>
            <a:r>
              <a:rPr lang="pt-BR" sz="2400" dirty="0" err="1"/>
              <a:t>def</a:t>
            </a:r>
            <a:r>
              <a:rPr lang="pt-BR" sz="2400" dirty="0"/>
              <a:t> __</a:t>
            </a:r>
            <a:r>
              <a:rPr lang="pt-BR" sz="2400" dirty="0" err="1"/>
              <a:t>init</a:t>
            </a:r>
            <a:r>
              <a:rPr lang="pt-BR" sz="2400" dirty="0"/>
              <a:t>__(self): para criar um construtor para a classe</a:t>
            </a:r>
          </a:p>
          <a:p>
            <a:pPr algn="just"/>
            <a:endParaRPr lang="pt-BR" altLang="pt-BR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5CACB99D-6C7E-4FA6-B207-19058B85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25" y="123478"/>
            <a:ext cx="902093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896353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>
            <a:extLst>
              <a:ext uri="{FF2B5EF4-FFF2-40B4-BE49-F238E27FC236}">
                <a16:creationId xmlns:a16="http://schemas.microsoft.com/office/drawing/2014/main" id="{9DC41E76-F132-49E0-A732-450BC2947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7695"/>
            <a:ext cx="905469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Classes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C2ADF1EC-C089-4787-A14A-DE7BF34E6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465250"/>
            <a:ext cx="7561813" cy="276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class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Conta</a:t>
            </a:r>
            <a:r>
              <a:rPr lang="en-US" sz="1600" dirty="0"/>
              <a:t>(): </a:t>
            </a:r>
          </a:p>
          <a:p>
            <a:r>
              <a:rPr lang="en-US" sz="1600" dirty="0"/>
              <a:t>	def __</a:t>
            </a:r>
            <a:r>
              <a:rPr lang="en-US" sz="1600" dirty="0" err="1"/>
              <a:t>init</a:t>
            </a:r>
            <a:r>
              <a:rPr lang="en-US" sz="1600" dirty="0"/>
              <a:t>__(self):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self.conta</a:t>
            </a:r>
            <a:r>
              <a:rPr lang="en-US" sz="1600" dirty="0"/>
              <a:t> = 0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self.nome</a:t>
            </a:r>
            <a:r>
              <a:rPr lang="en-US" sz="1600" dirty="0"/>
              <a:t> = ‘Luiz’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self.saldo</a:t>
            </a:r>
            <a:r>
              <a:rPr lang="en-US" sz="1600" dirty="0"/>
              <a:t> = 0.0</a:t>
            </a:r>
          </a:p>
          <a:p>
            <a:r>
              <a:rPr lang="pt-BR" sz="1600" dirty="0"/>
              <a:t>		</a:t>
            </a:r>
            <a:r>
              <a:rPr lang="pt-BR" sz="1600" dirty="0" err="1"/>
              <a:t>self.limite</a:t>
            </a:r>
            <a:r>
              <a:rPr lang="pt-BR" sz="1600" dirty="0"/>
              <a:t> = 1000.0</a:t>
            </a:r>
          </a:p>
          <a:p>
            <a:pPr algn="just"/>
            <a:r>
              <a:rPr lang="pt-BR" altLang="pt-BR" sz="1800" dirty="0">
                <a:latin typeface="Verdana" panose="020B0604030504040204" pitchFamily="34" charset="0"/>
                <a:ea typeface="Arial Unicode MS" pitchFamily="34" charset="-128"/>
              </a:rPr>
              <a:t>	</a:t>
            </a:r>
            <a:r>
              <a:rPr lang="pt-BR" altLang="pt-BR" sz="1800" dirty="0" err="1">
                <a:latin typeface="Verdana" panose="020B0604030504040204" pitchFamily="34" charset="0"/>
                <a:ea typeface="Arial Unicode MS" pitchFamily="34" charset="-128"/>
              </a:rPr>
              <a:t>def</a:t>
            </a:r>
            <a:r>
              <a:rPr lang="pt-BR" altLang="pt-BR" sz="1800" dirty="0">
                <a:latin typeface="Verdana" panose="020B0604030504040204" pitchFamily="34" charset="0"/>
                <a:ea typeface="Arial Unicode MS" pitchFamily="34" charset="-128"/>
              </a:rPr>
              <a:t> movimentar(</a:t>
            </a:r>
            <a:r>
              <a:rPr lang="pt-BR" altLang="pt-BR" sz="1800" dirty="0" err="1">
                <a:latin typeface="Verdana" panose="020B0604030504040204" pitchFamily="34" charset="0"/>
                <a:ea typeface="Arial Unicode MS" pitchFamily="34" charset="-128"/>
              </a:rPr>
              <a:t>self,valor</a:t>
            </a:r>
            <a:r>
              <a:rPr lang="pt-BR" altLang="pt-BR" sz="1800" dirty="0">
                <a:latin typeface="Verdana" panose="020B0604030504040204" pitchFamily="34" charset="0"/>
                <a:ea typeface="Arial Unicode MS" pitchFamily="34" charset="-128"/>
              </a:rPr>
              <a:t>):</a:t>
            </a:r>
          </a:p>
          <a:p>
            <a:pPr algn="just"/>
            <a:r>
              <a:rPr lang="pt-BR" altLang="pt-BR" sz="1800" dirty="0">
                <a:latin typeface="Verdana" panose="020B0604030504040204" pitchFamily="34" charset="0"/>
                <a:ea typeface="Arial Unicode MS" pitchFamily="34" charset="-128"/>
              </a:rPr>
              <a:t>		</a:t>
            </a:r>
            <a:r>
              <a:rPr lang="pt-BR" altLang="pt-BR" sz="1800" dirty="0" err="1">
                <a:latin typeface="Verdana" panose="020B0604030504040204" pitchFamily="34" charset="0"/>
                <a:ea typeface="Arial Unicode MS" pitchFamily="34" charset="-128"/>
              </a:rPr>
              <a:t>self.saldo</a:t>
            </a:r>
            <a:r>
              <a:rPr lang="pt-BR" altLang="pt-BR" sz="1800" dirty="0">
                <a:latin typeface="Verdana" panose="020B0604030504040204" pitchFamily="34" charset="0"/>
                <a:ea typeface="Arial Unicode MS" pitchFamily="34" charset="-128"/>
              </a:rPr>
              <a:t> += valor</a:t>
            </a:r>
          </a:p>
          <a:p>
            <a:pPr algn="just"/>
            <a:r>
              <a:rPr lang="pt-BR" altLang="pt-BR" sz="1800" dirty="0">
                <a:latin typeface="Verdana" panose="020B0604030504040204" pitchFamily="34" charset="0"/>
                <a:ea typeface="Arial Unicode MS" pitchFamily="34" charset="-128"/>
              </a:rPr>
              <a:t>		print(“novo saldo = “,</a:t>
            </a:r>
            <a:r>
              <a:rPr lang="pt-BR" altLang="pt-BR" sz="1800" dirty="0" err="1">
                <a:latin typeface="Verdana" panose="020B0604030504040204" pitchFamily="34" charset="0"/>
                <a:ea typeface="Arial Unicode MS" pitchFamily="34" charset="-128"/>
              </a:rPr>
              <a:t>self.saldo</a:t>
            </a:r>
            <a:r>
              <a:rPr lang="pt-BR" altLang="pt-BR" sz="1800" dirty="0">
                <a:latin typeface="Verdana" panose="020B0604030504040204" pitchFamily="34" charset="0"/>
                <a:ea typeface="Arial Unicode MS" pitchFamily="34" charset="-128"/>
              </a:rPr>
              <a:t>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D7669B-95D5-4BE6-979A-70C13999C8CE}"/>
              </a:ext>
            </a:extLst>
          </p:cNvPr>
          <p:cNvSpPr/>
          <p:nvPr/>
        </p:nvSpPr>
        <p:spPr>
          <a:xfrm>
            <a:off x="-108520" y="365187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55FBE1-969E-3731-141E-6772E72C4D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727C6E2-897A-CA6B-45DE-1563761EEB3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094132" y="1314256"/>
            <a:ext cx="237995" cy="24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A92347-34B3-1C35-CBFA-F6CDD803E72B}"/>
              </a:ext>
            </a:extLst>
          </p:cNvPr>
          <p:cNvSpPr txBox="1"/>
          <p:nvPr/>
        </p:nvSpPr>
        <p:spPr>
          <a:xfrm>
            <a:off x="482064" y="791036"/>
            <a:ext cx="1224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Começa com </a:t>
            </a:r>
            <a:r>
              <a:rPr lang="pt-BR" sz="1400" b="1" dirty="0" err="1">
                <a:solidFill>
                  <a:srgbClr val="0070C0"/>
                </a:solidFill>
              </a:rPr>
              <a:t>class</a:t>
            </a:r>
            <a:endParaRPr lang="pt-BR" sz="1400" b="1" dirty="0">
              <a:solidFill>
                <a:srgbClr val="0070C0"/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9102ED9-1F4C-3970-6A99-25830A5D1861}"/>
              </a:ext>
            </a:extLst>
          </p:cNvPr>
          <p:cNvCxnSpPr>
            <a:cxnSpLocks/>
          </p:cNvCxnSpPr>
          <p:nvPr/>
        </p:nvCxnSpPr>
        <p:spPr>
          <a:xfrm flipH="1">
            <a:off x="1774562" y="998364"/>
            <a:ext cx="122268" cy="60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1554ABF-0AC4-EBCD-6C91-05DD6F35AF8C}"/>
              </a:ext>
            </a:extLst>
          </p:cNvPr>
          <p:cNvSpPr txBox="1"/>
          <p:nvPr/>
        </p:nvSpPr>
        <p:spPr>
          <a:xfrm>
            <a:off x="1547664" y="759284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Nome da classe</a:t>
            </a:r>
          </a:p>
        </p:txBody>
      </p:sp>
    </p:spTree>
    <p:extLst>
      <p:ext uri="{BB962C8B-B14F-4D97-AF65-F5344CB8AC3E}">
        <p14:creationId xmlns:p14="http://schemas.microsoft.com/office/powerpoint/2010/main" val="242252367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987574"/>
            <a:ext cx="756084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>
                <a:ea typeface="Arial Unicode MS" pitchFamily="34" charset="-128"/>
              </a:rPr>
              <a:t>Os 4 Pilares da POO são: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A0A23"/>
                </a:solidFill>
                <a:effectLst/>
                <a:latin typeface="inherit"/>
              </a:rPr>
              <a:t>Herança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b="0" i="0" dirty="0">
              <a:solidFill>
                <a:srgbClr val="0A0A23"/>
              </a:solidFill>
              <a:effectLst/>
              <a:latin typeface="inheri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A0A23"/>
                </a:solidFill>
                <a:effectLst/>
                <a:latin typeface="inherit"/>
              </a:rPr>
              <a:t>Polimorfismo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b="0" i="0" dirty="0">
              <a:solidFill>
                <a:srgbClr val="0A0A23"/>
              </a:solidFill>
              <a:effectLst/>
              <a:latin typeface="inheri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A0A23"/>
                </a:solidFill>
                <a:effectLst/>
                <a:latin typeface="inherit"/>
              </a:rPr>
              <a:t>Encapsulamento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b="0" i="0" dirty="0">
              <a:solidFill>
                <a:srgbClr val="0A0A23"/>
              </a:solidFill>
              <a:effectLst/>
              <a:latin typeface="inheri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A0A23"/>
                </a:solidFill>
                <a:effectLst/>
                <a:latin typeface="inherit"/>
              </a:rPr>
              <a:t>Abstração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10" y="64501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Pilares</a:t>
            </a: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da POO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042636"/>
            <a:ext cx="7920880" cy="368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800" b="0" i="0" dirty="0">
                <a:solidFill>
                  <a:srgbClr val="303741"/>
                </a:solidFill>
                <a:effectLst/>
                <a:latin typeface="Aeonik-Medium"/>
              </a:rPr>
              <a:t>É a capacidade de uma classe ser idealizada baseada em outra. Dessa forma a nova classe “herda” os atributos e métodos da classe original, podendo então criar novos atributos e métodos que serão complementares. </a:t>
            </a:r>
          </a:p>
          <a:p>
            <a:pPr algn="just"/>
            <a:endParaRPr lang="pt-BR" sz="2800" b="0" i="0" dirty="0">
              <a:solidFill>
                <a:srgbClr val="303741"/>
              </a:solidFill>
              <a:effectLst/>
              <a:latin typeface="Aeonik-Medium"/>
            </a:endParaRPr>
          </a:p>
          <a:p>
            <a:pPr algn="just"/>
            <a:r>
              <a:rPr lang="pt-BR" sz="2800" b="0" i="0" dirty="0">
                <a:solidFill>
                  <a:srgbClr val="303741"/>
                </a:solidFill>
                <a:effectLst/>
                <a:latin typeface="Aeonik-Medium"/>
              </a:rPr>
              <a:t>Esse princípio é importante para reutilizar códigos, facilitando na hora de criar um sistema.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10" y="64501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Herança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8902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635646"/>
            <a:ext cx="7848872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1800" dirty="0" err="1">
                <a:ea typeface="Arial Unicode MS" pitchFamily="34" charset="-128"/>
              </a:rPr>
              <a:t>class</a:t>
            </a:r>
            <a:r>
              <a:rPr lang="pt-BR" altLang="pt-BR" sz="1800" dirty="0">
                <a:ea typeface="Arial Unicode MS" pitchFamily="34" charset="-128"/>
              </a:rPr>
              <a:t> </a:t>
            </a:r>
            <a:r>
              <a:rPr lang="pt-BR" altLang="pt-BR" sz="1800" dirty="0" err="1">
                <a:ea typeface="Arial Unicode MS" pitchFamily="34" charset="-128"/>
              </a:rPr>
              <a:t>Poupanca</a:t>
            </a:r>
            <a:r>
              <a:rPr lang="pt-BR" altLang="pt-BR" sz="1800" dirty="0">
                <a:ea typeface="Arial Unicode MS" pitchFamily="34" charset="-128"/>
              </a:rPr>
              <a:t>(Conta):</a:t>
            </a:r>
          </a:p>
          <a:p>
            <a:pPr algn="just"/>
            <a:r>
              <a:rPr lang="pt-BR" altLang="pt-BR" sz="1800" dirty="0">
                <a:ea typeface="Arial Unicode MS" pitchFamily="34" charset="-128"/>
              </a:rPr>
              <a:t>     </a:t>
            </a:r>
            <a:r>
              <a:rPr lang="pt-BR" altLang="pt-BR" sz="1800" dirty="0" err="1">
                <a:ea typeface="Arial Unicode MS" pitchFamily="34" charset="-128"/>
              </a:rPr>
              <a:t>def</a:t>
            </a:r>
            <a:r>
              <a:rPr lang="pt-BR" altLang="pt-BR" sz="1800" dirty="0">
                <a:ea typeface="Arial Unicode MS" pitchFamily="34" charset="-128"/>
              </a:rPr>
              <a:t> rendimento(self):</a:t>
            </a:r>
          </a:p>
          <a:p>
            <a:pPr algn="just"/>
            <a:r>
              <a:rPr lang="pt-BR" altLang="pt-BR" sz="1800" dirty="0">
                <a:ea typeface="Arial Unicode MS" pitchFamily="34" charset="-128"/>
              </a:rPr>
              <a:t>        print("rendimento =", </a:t>
            </a:r>
            <a:r>
              <a:rPr lang="pt-BR" altLang="pt-BR" sz="1800" dirty="0" err="1">
                <a:ea typeface="Arial Unicode MS" pitchFamily="34" charset="-128"/>
              </a:rPr>
              <a:t>self.saldo</a:t>
            </a:r>
            <a:r>
              <a:rPr lang="pt-BR" altLang="pt-BR" sz="1800" dirty="0">
                <a:ea typeface="Arial Unicode MS" pitchFamily="34" charset="-128"/>
              </a:rPr>
              <a:t> * 0.05)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10" y="64501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Herança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0428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10944</TotalTime>
  <Words>1291</Words>
  <Application>Microsoft Office PowerPoint</Application>
  <PresentationFormat>Apresentação na tela (16:9)</PresentationFormat>
  <Paragraphs>178</Paragraphs>
  <Slides>25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8</vt:i4>
      </vt:variant>
      <vt:variant>
        <vt:lpstr>Títulos de slides</vt:lpstr>
      </vt:variant>
      <vt:variant>
        <vt:i4>25</vt:i4>
      </vt:variant>
    </vt:vector>
  </HeadingPairs>
  <TitlesOfParts>
    <vt:vector size="40" baseType="lpstr">
      <vt:lpstr>Arial</vt:lpstr>
      <vt:lpstr>inherit</vt:lpstr>
      <vt:lpstr>Arial Unicode MS</vt:lpstr>
      <vt:lpstr>Aeonik-Medium</vt:lpstr>
      <vt:lpstr>Calibri</vt:lpstr>
      <vt:lpstr>Verdana</vt:lpstr>
      <vt:lpstr>-apple-system</vt:lpstr>
      <vt:lpstr>Personalizar design</vt:lpstr>
      <vt:lpstr>1_Personalizar design</vt:lpstr>
      <vt:lpstr>2_Personalizar design</vt:lpstr>
      <vt:lpstr>3_Personalizar design</vt:lpstr>
      <vt:lpstr>4_Personalizar design</vt:lpstr>
      <vt:lpstr>5_Personalizar design</vt:lpstr>
      <vt:lpstr>6_Personalizar design</vt:lpstr>
      <vt:lpstr>7_Personalizar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Curso_Lógica - TREINA RECIFE</dc:subject>
  <dc:creator>Rogerio Aguiar</dc:creator>
  <cp:keywords>Treina Recife</cp:keywords>
  <cp:lastModifiedBy>Fernando Calabria</cp:lastModifiedBy>
  <cp:revision>15</cp:revision>
  <cp:lastPrinted>2023-04-24T16:47:04Z</cp:lastPrinted>
  <dcterms:created xsi:type="dcterms:W3CDTF">2020-01-19T22:21:58Z</dcterms:created>
  <dcterms:modified xsi:type="dcterms:W3CDTF">2025-04-10T01:35:26Z</dcterms:modified>
</cp:coreProperties>
</file>