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6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97" r:id="rId2"/>
    <p:sldMasterId id="2147483708" r:id="rId3"/>
    <p:sldMasterId id="2147483717" r:id="rId4"/>
    <p:sldMasterId id="2147483752" r:id="rId5"/>
    <p:sldMasterId id="2147483764" r:id="rId6"/>
    <p:sldMasterId id="2147483775" r:id="rId7"/>
    <p:sldMasterId id="2147483786" r:id="rId8"/>
  </p:sldMasterIdLst>
  <p:notesMasterIdLst>
    <p:notesMasterId r:id="rId30"/>
  </p:notesMasterIdLst>
  <p:handoutMasterIdLst>
    <p:handoutMasterId r:id="rId31"/>
  </p:handoutMasterIdLst>
  <p:sldIdLst>
    <p:sldId id="380" r:id="rId9"/>
    <p:sldId id="2642" r:id="rId10"/>
    <p:sldId id="2641" r:id="rId11"/>
    <p:sldId id="2552" r:id="rId12"/>
    <p:sldId id="2554" r:id="rId13"/>
    <p:sldId id="2550" r:id="rId14"/>
    <p:sldId id="2643" r:id="rId15"/>
    <p:sldId id="2644" r:id="rId16"/>
    <p:sldId id="2560" r:id="rId17"/>
    <p:sldId id="2561" r:id="rId18"/>
    <p:sldId id="2562" r:id="rId19"/>
    <p:sldId id="2563" r:id="rId20"/>
    <p:sldId id="2564" r:id="rId21"/>
    <p:sldId id="2574" r:id="rId22"/>
    <p:sldId id="2569" r:id="rId23"/>
    <p:sldId id="2565" r:id="rId24"/>
    <p:sldId id="3096" r:id="rId25"/>
    <p:sldId id="2573" r:id="rId26"/>
    <p:sldId id="391" r:id="rId27"/>
    <p:sldId id="395" r:id="rId28"/>
    <p:sldId id="2587" r:id="rId29"/>
  </p:sldIdLst>
  <p:sldSz cx="9144000" cy="5143500" type="screen16x9"/>
  <p:notesSz cx="10234613" cy="7104063"/>
  <p:embeddedFontLst>
    <p:embeddedFont>
      <p:font typeface="Cambria Math" panose="02040503050406030204" pitchFamily="18" charset="0"/>
      <p:regular r:id="rId32"/>
    </p:embeddedFont>
    <p:embeddedFont>
      <p:font typeface="Verdana" panose="020B060403050404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gerio Aguiar" initials="RA" lastIdx="1" clrIdx="0">
    <p:extLst>
      <p:ext uri="{19B8F6BF-5375-455C-9EA6-DF929625EA0E}">
        <p15:presenceInfo xmlns:p15="http://schemas.microsoft.com/office/powerpoint/2012/main" userId="86fef4cc378c39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6960A"/>
    <a:srgbClr val="FFD243"/>
    <a:srgbClr val="FFEDB3"/>
    <a:srgbClr val="FFD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E0EB87-6F86-4DAB-AA45-32A1FB75C8D8}">
  <a:tblStyle styleId="{18E0EB87-6F86-4DAB-AA45-32A1FB75C8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9" autoAdjust="0"/>
    <p:restoredTop sz="94269" autoAdjust="0"/>
  </p:normalViewPr>
  <p:slideViewPr>
    <p:cSldViewPr snapToGrid="0">
      <p:cViewPr varScale="1">
        <p:scale>
          <a:sx n="109" d="100"/>
          <a:sy n="109" d="100"/>
        </p:scale>
        <p:origin x="56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viewProps" Target="viewProps.xml"/><Relationship Id="rId21" Type="http://schemas.openxmlformats.org/officeDocument/2006/relationships/slide" Target="slides/slide13.xml"/><Relationship Id="rId34" Type="http://schemas.openxmlformats.org/officeDocument/2006/relationships/font" Target="fonts/font3.fntdata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font" Target="fonts/font1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font" Target="fonts/font5.fntdata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font" Target="fonts/font2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E7BF670-571C-49EB-A6A7-5E570C99D2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" y="0"/>
            <a:ext cx="4434618" cy="355920"/>
          </a:xfrm>
          <a:prstGeom prst="rect">
            <a:avLst/>
          </a:prstGeom>
        </p:spPr>
        <p:txBody>
          <a:bodyPr vert="horz" lIns="91426" tIns="45712" rIns="91426" bIns="45712" rtlCol="0"/>
          <a:lstStyle>
            <a:lvl1pPr algn="l">
              <a:defRPr sz="1200"/>
            </a:lvl1pPr>
          </a:lstStyle>
          <a:p>
            <a:r>
              <a:rPr lang="pt-BR"/>
              <a:t>TREINA RECIFE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5051FA-D892-43F3-9386-D6D2639B6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710" y="0"/>
            <a:ext cx="4434617" cy="355920"/>
          </a:xfrm>
          <a:prstGeom prst="rect">
            <a:avLst/>
          </a:prstGeom>
        </p:spPr>
        <p:txBody>
          <a:bodyPr vert="horz" lIns="91426" tIns="45712" rIns="91426" bIns="45712" rtlCol="0"/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9435AC-CCB6-4B40-878E-D29AC4114A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" y="6748145"/>
            <a:ext cx="4434618" cy="355920"/>
          </a:xfrm>
          <a:prstGeom prst="rect">
            <a:avLst/>
          </a:prstGeom>
        </p:spPr>
        <p:txBody>
          <a:bodyPr vert="horz" lIns="91426" tIns="45712" rIns="91426" bIns="45712" rtlCol="0" anchor="b"/>
          <a:lstStyle>
            <a:lvl1pPr algn="l">
              <a:defRPr sz="1200"/>
            </a:lvl1pPr>
          </a:lstStyle>
          <a:p>
            <a:r>
              <a:rPr lang="pt-BR"/>
              <a:t>SIGA NOSSO INSTAGRAM: @treina_recife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FB0033-2C8B-4436-B83A-797AC70BDE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710" y="6748145"/>
            <a:ext cx="4434617" cy="355920"/>
          </a:xfrm>
          <a:prstGeom prst="rect">
            <a:avLst/>
          </a:prstGeom>
        </p:spPr>
        <p:txBody>
          <a:bodyPr vert="horz" lIns="91426" tIns="45712" rIns="91426" bIns="45712" rtlCol="0" anchor="b"/>
          <a:lstStyle>
            <a:lvl1pPr algn="r">
              <a:defRPr sz="1200"/>
            </a:lvl1pPr>
          </a:lstStyle>
          <a:p>
            <a:fld id="{0878DA2E-347B-46BB-8DBC-F2AFC9533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55194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3462" y="3374431"/>
            <a:ext cx="8187690" cy="3196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65" tIns="94765" rIns="94765" bIns="9476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47950" y="596900"/>
            <a:ext cx="5299075" cy="2981325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958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284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01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69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63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436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8214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1372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064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216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25572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52276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88515" y="908137"/>
            <a:ext cx="8179496" cy="3724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cxnSp>
        <p:nvCxnSpPr>
          <p:cNvPr id="5" name="Conector Reto 2">
            <a:extLst>
              <a:ext uri="{FF2B5EF4-FFF2-40B4-BE49-F238E27FC236}">
                <a16:creationId xmlns:a16="http://schemas.microsoft.com/office/drawing/2014/main" id="{A54C1E0A-58EA-4ED6-87A5-BCBEB0312BF3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64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2865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8EE3940-AE51-425E-A374-7F269534C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cxnSp>
        <p:nvCxnSpPr>
          <p:cNvPr id="10" name="Conector Reto 2">
            <a:extLst>
              <a:ext uri="{FF2B5EF4-FFF2-40B4-BE49-F238E27FC236}">
                <a16:creationId xmlns:a16="http://schemas.microsoft.com/office/drawing/2014/main" id="{FBA56684-365A-4994-98AE-18C21E9D6797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10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214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FBCBEC26-2ADD-479F-A36A-293A1DFB0514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425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329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25098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1070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767676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88515" y="908137"/>
            <a:ext cx="8179496" cy="3724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cxnSp>
        <p:nvCxnSpPr>
          <p:cNvPr id="5" name="Conector Reto 2">
            <a:extLst>
              <a:ext uri="{FF2B5EF4-FFF2-40B4-BE49-F238E27FC236}">
                <a16:creationId xmlns:a16="http://schemas.microsoft.com/office/drawing/2014/main" id="{A54C1E0A-58EA-4ED6-87A5-BCBEB0312BF3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1393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2865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8EE3940-AE51-425E-A374-7F269534C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cxnSp>
        <p:nvCxnSpPr>
          <p:cNvPr id="10" name="Conector Reto 2">
            <a:extLst>
              <a:ext uri="{FF2B5EF4-FFF2-40B4-BE49-F238E27FC236}">
                <a16:creationId xmlns:a16="http://schemas.microsoft.com/office/drawing/2014/main" id="{FBA56684-365A-4994-98AE-18C21E9D6797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3955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FBCBEC26-2ADD-479F-A36A-293A1DFB0514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8836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8348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844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2403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6790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5440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2879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095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184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43475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378" lvl="1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566" lvl="2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754" lvl="3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5943" lvl="4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2" lvl="5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378" lvl="1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566" lvl="2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754" lvl="3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5943" lvl="4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2" lvl="5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pt-BR" smtClean="0"/>
              <a:pPr algn="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9790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8375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5100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88466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4326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6777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6172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3187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4715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4015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36943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8557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82464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7540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58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5205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2818034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0145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9471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9807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1104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84166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075286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39150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0458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3305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355115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98864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03375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77793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45869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3246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2928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44161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48104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89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15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81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41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0.xml"/><Relationship Id="rId9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7.xml"/><Relationship Id="rId9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5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64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258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Prof. Luiz Fernando Calábria©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3" y="685780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6840" y="58420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72" r:id="rId4"/>
    <p:sldLayoutId id="2147483673" r:id="rId5"/>
    <p:sldLayoutId id="214748368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3022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Prof.  Luiz Fernando Calábria©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291830" y="12587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2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ACB779-9ED4-4CA3-AD7C-1B3921CA3D15}"/>
              </a:ext>
            </a:extLst>
          </p:cNvPr>
          <p:cNvSpPr/>
          <p:nvPr userDrawn="1"/>
        </p:nvSpPr>
        <p:spPr>
          <a:xfrm>
            <a:off x="0" y="4805506"/>
            <a:ext cx="9144000" cy="337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1" name="Retângulo 10"/>
          <p:cNvSpPr/>
          <p:nvPr userDrawn="1"/>
        </p:nvSpPr>
        <p:spPr>
          <a:xfrm>
            <a:off x="0" y="4752912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5" name="Retângulo 14"/>
          <p:cNvSpPr/>
          <p:nvPr userDrawn="1"/>
        </p:nvSpPr>
        <p:spPr>
          <a:xfrm>
            <a:off x="42929" y="4874433"/>
            <a:ext cx="627556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 b="1"/>
              <a:t>Prof. Rogério Aguiar – Gestão de Indicadores                                                         </a:t>
            </a:r>
            <a:r>
              <a:rPr lang="pt-BR" sz="1000" b="1">
                <a:solidFill>
                  <a:srgbClr val="002060"/>
                </a:solidFill>
              </a:rPr>
              <a:t>@treina_recife</a:t>
            </a:r>
          </a:p>
        </p:txBody>
      </p:sp>
      <p:pic>
        <p:nvPicPr>
          <p:cNvPr id="9" name="Imagem 6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20ED25C1-20A9-423A-B615-98F84AAD0F1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32" y="4836335"/>
            <a:ext cx="1171439" cy="268931"/>
          </a:xfrm>
          <a:prstGeom prst="rect">
            <a:avLst/>
          </a:prstGeom>
          <a:effectLst>
            <a:outerShdw blurRad="10795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E8A7539D-EA4B-49C8-B485-9C98BFBABB28}"/>
              </a:ext>
            </a:extLst>
          </p:cNvPr>
          <p:cNvCxnSpPr>
            <a:cxnSpLocks/>
          </p:cNvCxnSpPr>
          <p:nvPr userDrawn="1"/>
        </p:nvCxnSpPr>
        <p:spPr>
          <a:xfrm>
            <a:off x="251520" y="685790"/>
            <a:ext cx="838956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A86612F9-FE85-49A8-BC73-D2EEC555DCD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948264" y="4857843"/>
            <a:ext cx="810090" cy="2259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374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6" r:id="rId7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ACB779-9ED4-4CA3-AD7C-1B3921CA3D15}"/>
              </a:ext>
            </a:extLst>
          </p:cNvPr>
          <p:cNvSpPr/>
          <p:nvPr userDrawn="1"/>
        </p:nvSpPr>
        <p:spPr>
          <a:xfrm>
            <a:off x="0" y="4805506"/>
            <a:ext cx="9144000" cy="337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1" name="Retângulo 10"/>
          <p:cNvSpPr/>
          <p:nvPr userDrawn="1"/>
        </p:nvSpPr>
        <p:spPr>
          <a:xfrm>
            <a:off x="0" y="4752912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5" name="Retângulo 14"/>
          <p:cNvSpPr/>
          <p:nvPr userDrawn="1"/>
        </p:nvSpPr>
        <p:spPr>
          <a:xfrm>
            <a:off x="42929" y="4874433"/>
            <a:ext cx="627556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 b="1"/>
              <a:t>Prof. Rogério Aguiar – Gestão de Indicadores                                                         </a:t>
            </a:r>
            <a:r>
              <a:rPr lang="pt-BR" sz="1000" b="1">
                <a:solidFill>
                  <a:srgbClr val="002060"/>
                </a:solidFill>
              </a:rPr>
              <a:t>@treina_recife</a:t>
            </a:r>
          </a:p>
        </p:txBody>
      </p:sp>
      <p:pic>
        <p:nvPicPr>
          <p:cNvPr id="9" name="Imagem 6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20ED25C1-20A9-423A-B615-98F84AAD0F1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32" y="4836335"/>
            <a:ext cx="1171439" cy="268931"/>
          </a:xfrm>
          <a:prstGeom prst="rect">
            <a:avLst/>
          </a:prstGeom>
          <a:effectLst>
            <a:outerShdw blurRad="10795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E8A7539D-EA4B-49C8-B485-9C98BFBABB28}"/>
              </a:ext>
            </a:extLst>
          </p:cNvPr>
          <p:cNvCxnSpPr>
            <a:cxnSpLocks/>
          </p:cNvCxnSpPr>
          <p:nvPr userDrawn="1"/>
        </p:nvCxnSpPr>
        <p:spPr>
          <a:xfrm>
            <a:off x="251520" y="685790"/>
            <a:ext cx="838956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A86612F9-FE85-49A8-BC73-D2EEC555DCD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948264" y="4857843"/>
            <a:ext cx="810090" cy="2259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7871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5" r:id="rId7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1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9"/>
            <a:ext cx="2258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Prof. Luiz Fernando Calábria©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5" y="4889677"/>
            <a:ext cx="11031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4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6841" y="58421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6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9" r:id="rId6"/>
    <p:sldLayoutId id="2147483760" r:id="rId7"/>
    <p:sldLayoutId id="2147483761" r:id="rId8"/>
    <p:sldLayoutId id="2147483762" r:id="rId9"/>
    <p:sldLayoutId id="2147483763" r:id="rId10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258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Prof. Luiz Fernando Calábria©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291830" y="12587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258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Prof. Luiz Fernando Calábria©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91830" y="12587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2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4" r:id="rId8"/>
    <p:sldLayoutId id="2147483785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258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Prof. Luiz Fernando Calábria©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3" y="685780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6840" y="58420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4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hyperlink" Target="https://produto.mercadolivre.com.br/MLB-816201729-carrinho-de-ferro-miniatura-fusca-policia-carro-brinquedo-_JM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82112"/>
            <a:ext cx="9144000" cy="196138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266" name="AutoShape 4"/>
          <p:cNvSpPr>
            <a:spLocks noChangeArrowheads="1"/>
          </p:cNvSpPr>
          <p:nvPr/>
        </p:nvSpPr>
        <p:spPr bwMode="auto">
          <a:xfrm>
            <a:off x="530258" y="3376747"/>
            <a:ext cx="8074057" cy="905452"/>
          </a:xfrm>
          <a:prstGeom prst="roundRect">
            <a:avLst>
              <a:gd name="adj" fmla="val 50000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pt-BR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Estruturas Repetitivas</a:t>
            </a:r>
          </a:p>
        </p:txBody>
      </p:sp>
      <p:pic>
        <p:nvPicPr>
          <p:cNvPr id="6" name="Imagem 5" descr="Uma imagem contendo objeto, relógio, computador, monitor&#10;&#10;Descrição gerada automaticamente">
            <a:extLst>
              <a:ext uri="{FF2B5EF4-FFF2-40B4-BE49-F238E27FC236}">
                <a16:creationId xmlns:a16="http://schemas.microsoft.com/office/drawing/2014/main" id="{3A980074-1406-4228-BB3B-661B0F630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11" y="561053"/>
            <a:ext cx="8176104" cy="1880507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A0D0C65A-C06D-4B48-9731-79F087F0D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798" y="73012"/>
            <a:ext cx="8088901" cy="446432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</a:t>
            </a:r>
            <a:r>
              <a:rPr kumimoji="0" lang="pt-BR" sz="21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j-ea"/>
                <a:cs typeface="Times New Roman" panose="02020603050405020304" pitchFamily="18" charset="0"/>
                <a:sym typeface="Arial"/>
              </a:rPr>
              <a:t>Exercício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06DFEED-8A5C-4712-A715-E5429258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51" y="759316"/>
            <a:ext cx="848769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600" b="1" dirty="0">
                <a:latin typeface="Verdana" panose="020B0604030504040204" pitchFamily="34" charset="0"/>
                <a:ea typeface="Arial Unicode MS" pitchFamily="34" charset="-128"/>
              </a:rPr>
              <a:t>Ex20 - </a:t>
            </a:r>
            <a:r>
              <a:rPr lang="pt-BR" altLang="pt-BR" sz="1600" dirty="0">
                <a:latin typeface="Verdana" panose="020B0604030504040204" pitchFamily="34" charset="0"/>
                <a:ea typeface="Arial Unicode MS" pitchFamily="34" charset="-128"/>
              </a:rPr>
              <a:t>Elabore um </a:t>
            </a:r>
            <a:r>
              <a:rPr lang="pt-BR" sz="1600" dirty="0"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programa</a:t>
            </a:r>
            <a:r>
              <a:rPr lang="pt-BR" altLang="pt-BR" sz="1600" dirty="0">
                <a:latin typeface="Verdana" panose="020B0604030504040204" pitchFamily="34" charset="0"/>
                <a:ea typeface="Arial Unicode MS" pitchFamily="34" charset="-128"/>
              </a:rPr>
              <a:t>  que permita receber um número inteiro via teclado e  exibir no vídeo a soma dos números contidos  de 1 até o numero recebido. </a:t>
            </a:r>
          </a:p>
          <a:p>
            <a:r>
              <a:rPr lang="pt-BR" altLang="pt-BR" sz="1600" b="1" dirty="0">
                <a:latin typeface="Verdana" panose="020B0604030504040204" pitchFamily="34" charset="0"/>
                <a:ea typeface="Arial Unicode MS" pitchFamily="34" charset="-128"/>
              </a:rPr>
              <a:t>Ex.: </a:t>
            </a:r>
            <a:r>
              <a:rPr lang="pt-BR" altLang="pt-BR" sz="1600" dirty="0">
                <a:latin typeface="Verdana" panose="020B0604030504040204" pitchFamily="34" charset="0"/>
                <a:ea typeface="Arial Unicode MS" pitchFamily="34" charset="-128"/>
              </a:rPr>
              <a:t>Se for recebido o número 5, exibir </a:t>
            </a:r>
            <a:r>
              <a:rPr lang="pt-BR" altLang="pt-BR" sz="1600" dirty="0">
                <a:latin typeface="Verdana" panose="020B0604030504040204" pitchFamily="34" charset="0"/>
                <a:ea typeface="Arial Unicode MS" pitchFamily="34" charset="-128"/>
                <a:sym typeface="Wingdings" panose="05000000000000000000" pitchFamily="2" charset="2"/>
              </a:rPr>
              <a:t> 15</a:t>
            </a:r>
            <a:r>
              <a:rPr lang="pt-BR" altLang="pt-BR" sz="1600" dirty="0">
                <a:latin typeface="Verdana" panose="020B0604030504040204" pitchFamily="34" charset="0"/>
                <a:ea typeface="Arial Unicode MS" pitchFamily="34" charset="-128"/>
              </a:rPr>
              <a:t>  (1+2+3+4+5)</a:t>
            </a:r>
          </a:p>
          <a:p>
            <a:endParaRPr lang="pt-BR" altLang="pt-BR" sz="1600" dirty="0">
              <a:latin typeface="Verdana" panose="020B0604030504040204" pitchFamily="34" charset="0"/>
              <a:ea typeface="Arial Unicode MS" pitchFamily="34" charset="-128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E02DD62-316D-482A-BE9A-E15DA7049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316417"/>
              </p:ext>
            </p:extLst>
          </p:nvPr>
        </p:nvGraphicFramePr>
        <p:xfrm>
          <a:off x="147050" y="2023109"/>
          <a:ext cx="3262899" cy="1260837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79654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1103484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1679761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984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Teste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Entrada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Saída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1°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numero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5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soma  = 15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32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2°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numero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8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soma  = 36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3°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numero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100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soma  = 5050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1202024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2">
                <a:extLst>
                  <a:ext uri="{FF2B5EF4-FFF2-40B4-BE49-F238E27FC236}">
                    <a16:creationId xmlns:a16="http://schemas.microsoft.com/office/drawing/2014/main" id="{7059533E-C9CD-4FB8-8E18-07EA7EAE4C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1485526"/>
                  </p:ext>
                </p:extLst>
              </p:nvPr>
            </p:nvGraphicFramePr>
            <p:xfrm>
              <a:off x="3812316" y="2023109"/>
              <a:ext cx="4874484" cy="233446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194841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679643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68606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numero 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15281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soma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137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Parcela 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1371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196227">
                    <a:tc gridSpan="2">
                      <a:txBody>
                        <a:bodyPr/>
                        <a:lstStyle/>
                        <a:p>
                          <a:r>
                            <a:rPr lang="pt-BR" sz="1200" b="0" i="1">
                              <a:latin typeface="+mn-lt"/>
                            </a:rPr>
                            <a:t>Criar um laço de repetição que varie o valor da variável </a:t>
                          </a:r>
                          <a:r>
                            <a:rPr lang="pt-BR" sz="1200" b="1" i="1">
                              <a:latin typeface="+mn-lt"/>
                            </a:rPr>
                            <a:t>parcela</a:t>
                          </a:r>
                          <a:r>
                            <a:rPr lang="pt-BR" sz="1200" b="0" i="1">
                              <a:latin typeface="+mn-lt"/>
                            </a:rPr>
                            <a:t> de 1 até o número informado, incrementado a </a:t>
                          </a:r>
                          <a:r>
                            <a:rPr lang="pt-BR" sz="1200" b="1" i="1">
                              <a:latin typeface="+mn-lt"/>
                            </a:rPr>
                            <a:t>parcela</a:t>
                          </a:r>
                          <a:r>
                            <a:rPr lang="pt-BR" sz="1200" b="0" i="1">
                              <a:latin typeface="+mn-lt"/>
                            </a:rPr>
                            <a:t> de 1 em 1 a cada volta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𝑠𝑜𝑚𝑎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𝑠𝑜𝑚𝑎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𝑝𝑎𝑟𝑐𝑒𝑙𝑎</m:t>
                                </m:r>
                              </m:oMath>
                            </m:oMathPara>
                          </a14:m>
                          <a:endParaRPr lang="pt-BR" sz="1200" b="0" i="1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2">
                <a:extLst>
                  <a:ext uri="{FF2B5EF4-FFF2-40B4-BE49-F238E27FC236}">
                    <a16:creationId xmlns:a16="http://schemas.microsoft.com/office/drawing/2014/main" id="{7059533E-C9CD-4FB8-8E18-07EA7EAE4C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1485526"/>
                  </p:ext>
                </p:extLst>
              </p:nvPr>
            </p:nvGraphicFramePr>
            <p:xfrm>
              <a:off x="3812316" y="2023109"/>
              <a:ext cx="4874484" cy="233446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194841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679643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numero 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15281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soma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Parcela 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2743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196227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25" t="-96954" r="-1875" b="-761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1412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A0D0C65A-C06D-4B48-9731-79F087F0D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178" y="13113"/>
            <a:ext cx="8088901" cy="446432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</a:t>
            </a:r>
            <a:r>
              <a:rPr kumimoji="0" lang="pt-BR" sz="21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j-ea"/>
                <a:cs typeface="Times New Roman" panose="02020603050405020304" pitchFamily="18" charset="0"/>
                <a:sym typeface="Arial"/>
              </a:rPr>
              <a:t>Exercício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06DFEED-8A5C-4712-A715-E5429258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03" y="827896"/>
            <a:ext cx="848769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600" b="1" dirty="0">
                <a:latin typeface="Verdana" panose="020B0604030504040204" pitchFamily="34" charset="0"/>
                <a:ea typeface="Arial Unicode MS" pitchFamily="34" charset="-128"/>
              </a:rPr>
              <a:t>Ex21 - </a:t>
            </a:r>
            <a:r>
              <a:rPr lang="pt-BR" altLang="pt-BR" sz="1600" dirty="0">
                <a:latin typeface="Verdana" panose="020B0604030504040204" pitchFamily="34" charset="0"/>
                <a:ea typeface="Arial Unicode MS" pitchFamily="34" charset="-128"/>
              </a:rPr>
              <a:t>Elabore um </a:t>
            </a:r>
            <a:r>
              <a:rPr lang="pt-BR" sz="1600" dirty="0"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programa</a:t>
            </a:r>
            <a:r>
              <a:rPr lang="pt-BR" altLang="pt-BR" sz="1600" dirty="0">
                <a:latin typeface="Verdana" panose="020B0604030504040204" pitchFamily="34" charset="0"/>
                <a:ea typeface="Arial Unicode MS" pitchFamily="34" charset="-128"/>
              </a:rPr>
              <a:t>  que receba um número inteiro via teclado e  exiba </a:t>
            </a:r>
            <a:r>
              <a:rPr lang="pt-BR" altLang="pt-BR" dirty="0">
                <a:latin typeface="Verdana" panose="020B0604030504040204" pitchFamily="34" charset="0"/>
                <a:ea typeface="Arial Unicode MS" pitchFamily="34" charset="-128"/>
              </a:rPr>
              <a:t>todos</a:t>
            </a:r>
            <a:r>
              <a:rPr lang="pt-BR" altLang="pt-BR" sz="1600" dirty="0">
                <a:latin typeface="Verdana" panose="020B0604030504040204" pitchFamily="34" charset="0"/>
                <a:ea typeface="Arial Unicode MS" pitchFamily="34" charset="-128"/>
              </a:rPr>
              <a:t> os números impares inferiores a ele. </a:t>
            </a:r>
          </a:p>
          <a:p>
            <a:r>
              <a:rPr lang="pt-BR" altLang="pt-BR" sz="1600" b="1" dirty="0">
                <a:latin typeface="Verdana" panose="020B0604030504040204" pitchFamily="34" charset="0"/>
                <a:ea typeface="Arial Unicode MS" pitchFamily="34" charset="-128"/>
              </a:rPr>
              <a:t>Ex.: </a:t>
            </a:r>
            <a:r>
              <a:rPr lang="pt-BR" altLang="pt-BR" sz="1600" dirty="0">
                <a:latin typeface="Verdana" panose="020B0604030504040204" pitchFamily="34" charset="0"/>
                <a:ea typeface="Arial Unicode MS" pitchFamily="34" charset="-128"/>
              </a:rPr>
              <a:t>Se for recebido o número 7, exibir os números 1, 3 , 5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E02DD62-316D-482A-BE9A-E15DA7049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231116"/>
              </p:ext>
            </p:extLst>
          </p:nvPr>
        </p:nvGraphicFramePr>
        <p:xfrm>
          <a:off x="261350" y="1809749"/>
          <a:ext cx="3262899" cy="1260837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79654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1103484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1679761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984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Teste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Entrada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Saída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1°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numero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7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vlr_Impar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1, 3, 5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32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2°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numero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10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vlr_Impar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1, 3, 5, 7, 9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3°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numero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5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vlr_Impar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= 1, 3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120202494"/>
                  </a:ext>
                </a:extLst>
              </a:tr>
            </a:tbl>
          </a:graphicData>
        </a:graphic>
      </p:graphicFrame>
      <p:graphicFrame>
        <p:nvGraphicFramePr>
          <p:cNvPr id="7" name="Tabela 2">
            <a:extLst>
              <a:ext uri="{FF2B5EF4-FFF2-40B4-BE49-F238E27FC236}">
                <a16:creationId xmlns:a16="http://schemas.microsoft.com/office/drawing/2014/main" id="{7059533E-C9CD-4FB8-8E18-07EA7EAE4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784309"/>
              </p:ext>
            </p:extLst>
          </p:nvPr>
        </p:nvGraphicFramePr>
        <p:xfrm>
          <a:off x="3743736" y="1809749"/>
          <a:ext cx="4874484" cy="233446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{18E0EB87-6F86-4DAB-AA45-32A1FB75C8D8}</a:tableStyleId>
              </a:tblPr>
              <a:tblGrid>
                <a:gridCol w="1194841">
                  <a:extLst>
                    <a:ext uri="{9D8B030D-6E8A-4147-A177-3AD203B41FA5}">
                      <a16:colId xmlns:a16="http://schemas.microsoft.com/office/drawing/2014/main" val="2192095934"/>
                    </a:ext>
                  </a:extLst>
                </a:gridCol>
                <a:gridCol w="3679643">
                  <a:extLst>
                    <a:ext uri="{9D8B030D-6E8A-4147-A177-3AD203B41FA5}">
                      <a16:colId xmlns:a16="http://schemas.microsoft.com/office/drawing/2014/main" val="40931500"/>
                    </a:ext>
                  </a:extLst>
                </a:gridCol>
              </a:tblGrid>
              <a:tr h="268606">
                <a:tc>
                  <a:txBody>
                    <a:bodyPr/>
                    <a:lstStyle/>
                    <a:p>
                      <a:r>
                        <a:rPr lang="pt-BR" sz="1200">
                          <a:latin typeface="+mn-lt"/>
                        </a:rPr>
                        <a:t>Entrada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numero – recebido apenas uma vez</a:t>
                      </a:r>
                      <a:endParaRPr lang="pt-BR" sz="1200" kern="120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70047"/>
                  </a:ext>
                </a:extLst>
              </a:tr>
              <a:tr h="315281">
                <a:tc>
                  <a:txBody>
                    <a:bodyPr/>
                    <a:lstStyle/>
                    <a:p>
                      <a:r>
                        <a:rPr lang="pt-BR" sz="1200">
                          <a:latin typeface="+mn-lt"/>
                        </a:rPr>
                        <a:t>Saída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200" kern="12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vlr_Impar</a:t>
                      </a:r>
                      <a:r>
                        <a:rPr lang="pt-BR" sz="12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? Exibido a cada volta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04915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l"/>
                      <a:r>
                        <a:rPr lang="pt-BR" sz="1200">
                          <a:latin typeface="+mn-lt"/>
                        </a:rPr>
                        <a:t>Auxiliares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parcela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472750"/>
                  </a:ext>
                </a:extLst>
              </a:tr>
              <a:tr h="13716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kern="120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</a:rPr>
                        <a:t>Processamento</a:t>
                      </a:r>
                      <a:endParaRPr lang="pt-BR" sz="1200" kern="1200">
                        <a:solidFill>
                          <a:srgbClr val="000000"/>
                        </a:solidFill>
                        <a:latin typeface="+mn-lt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243260"/>
                  </a:ext>
                </a:extLst>
              </a:tr>
              <a:tr h="1196227">
                <a:tc gridSpan="2">
                  <a:txBody>
                    <a:bodyPr/>
                    <a:lstStyle/>
                    <a:p>
                      <a:r>
                        <a:rPr lang="pt-BR" sz="1200" b="0" i="1">
                          <a:latin typeface="+mn-lt"/>
                        </a:rPr>
                        <a:t>Criar um laço de repetição que varie o valor da variável </a:t>
                      </a:r>
                      <a:r>
                        <a:rPr lang="pt-BR" sz="1200" b="1" i="1">
                          <a:latin typeface="+mn-lt"/>
                        </a:rPr>
                        <a:t>parcela</a:t>
                      </a:r>
                      <a:r>
                        <a:rPr lang="pt-BR" sz="1200" b="0" i="1">
                          <a:latin typeface="+mn-lt"/>
                        </a:rPr>
                        <a:t> de 1 até o número informado  , a cada volta exibir o </a:t>
                      </a:r>
                      <a:r>
                        <a:rPr lang="pt-BR" sz="1200" b="1" i="1" err="1">
                          <a:latin typeface="+mn-lt"/>
                        </a:rPr>
                        <a:t>vlr_Impar</a:t>
                      </a:r>
                      <a:r>
                        <a:rPr lang="pt-BR" sz="1200" b="1" i="1">
                          <a:latin typeface="+mn-lt"/>
                        </a:rPr>
                        <a:t> </a:t>
                      </a:r>
                      <a:r>
                        <a:rPr lang="pt-BR" sz="1200" b="0" i="1">
                          <a:latin typeface="+mn-lt"/>
                        </a:rPr>
                        <a:t>e incrementar a </a:t>
                      </a:r>
                      <a:r>
                        <a:rPr lang="pt-BR" sz="1200" b="1" i="1">
                          <a:latin typeface="+mn-lt"/>
                        </a:rPr>
                        <a:t>parcela</a:t>
                      </a:r>
                      <a:r>
                        <a:rPr lang="pt-BR" sz="1200" b="0" i="1">
                          <a:latin typeface="+mn-lt"/>
                        </a:rPr>
                        <a:t> de 2 em 2 a cada volta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102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97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A0D0C65A-C06D-4B48-9731-79F087F0D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338" y="66097"/>
            <a:ext cx="8088901" cy="446432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</a:t>
            </a:r>
            <a:r>
              <a:rPr kumimoji="0" lang="pt-BR" sz="21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j-ea"/>
                <a:cs typeface="Times New Roman" panose="02020603050405020304" pitchFamily="18" charset="0"/>
                <a:sym typeface="Arial"/>
              </a:rPr>
              <a:t>Exercício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06DFEED-8A5C-4712-A715-E5429258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51" y="805036"/>
            <a:ext cx="848769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600" b="1" dirty="0">
                <a:latin typeface="Verdana" panose="020B0604030504040204" pitchFamily="34" charset="0"/>
                <a:ea typeface="Arial Unicode MS" pitchFamily="34" charset="-128"/>
              </a:rPr>
              <a:t>Ex22 – Sequencia aleatória: </a:t>
            </a:r>
            <a:r>
              <a:rPr lang="pt-BR" altLang="pt-BR" sz="1600" dirty="0">
                <a:latin typeface="Verdana" panose="020B0604030504040204" pitchFamily="34" charset="0"/>
                <a:ea typeface="Arial Unicode MS" pitchFamily="34" charset="-128"/>
              </a:rPr>
              <a:t>Elabore um </a:t>
            </a:r>
            <a:r>
              <a:rPr lang="pt-BR" sz="1600" dirty="0"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programa</a:t>
            </a:r>
            <a:r>
              <a:rPr lang="pt-BR" altLang="pt-BR" sz="1600" dirty="0">
                <a:latin typeface="Verdana" panose="020B0604030504040204" pitchFamily="34" charset="0"/>
                <a:ea typeface="Arial Unicode MS" pitchFamily="34" charset="-128"/>
              </a:rPr>
              <a:t> que receba 5 úmeros digitados via teclado,  valores aleatórios, e  ao final exibir no vídeo a soma  e a média aritmética dos valores informados;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E02DD62-316D-482A-BE9A-E15DA7049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481753"/>
              </p:ext>
            </p:extLst>
          </p:nvPr>
        </p:nvGraphicFramePr>
        <p:xfrm>
          <a:off x="284210" y="1771649"/>
          <a:ext cx="2603645" cy="222123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57276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1052002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1094367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984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Teste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Entrada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Saída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1°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numero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7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numero = 8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numero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10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numero = 4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numero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20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vlr_soma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49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vlr_media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9.8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32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2°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numero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40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numero = 5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numero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15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numero = 10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numero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200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vlr_soma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270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vlr_media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54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2">
                <a:extLst>
                  <a:ext uri="{FF2B5EF4-FFF2-40B4-BE49-F238E27FC236}">
                    <a16:creationId xmlns:a16="http://schemas.microsoft.com/office/drawing/2014/main" id="{7059533E-C9CD-4FB8-8E18-07EA7EAE4C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7778630"/>
                  </p:ext>
                </p:extLst>
              </p:nvPr>
            </p:nvGraphicFramePr>
            <p:xfrm>
              <a:off x="3260236" y="1771649"/>
              <a:ext cx="4751882" cy="2491299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072239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679643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68606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numero – deve ser recebido dentro do laço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15281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vlr_soma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? 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vlr_media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137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Contador – utilizado para o controle das 5 voltas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1371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196227">
                    <a:tc gridSpan="2">
                      <a:txBody>
                        <a:bodyPr/>
                        <a:lstStyle/>
                        <a:p>
                          <a:r>
                            <a:rPr lang="pt-BR" sz="1200" b="0" i="1">
                              <a:latin typeface="+mn-lt"/>
                            </a:rPr>
                            <a:t>Criar um laço de repetição que varie o valor da variável </a:t>
                          </a:r>
                          <a:r>
                            <a:rPr lang="pt-BR" sz="1200" b="1" i="1">
                              <a:latin typeface="+mn-lt"/>
                            </a:rPr>
                            <a:t>contador</a:t>
                          </a:r>
                          <a:r>
                            <a:rPr lang="pt-BR" sz="1200" b="0" i="1">
                              <a:latin typeface="+mn-lt"/>
                            </a:rPr>
                            <a:t> de 1 até 5, a cada volta receber um valor para o número, para cada número recebido acumular o </a:t>
                          </a:r>
                          <a:r>
                            <a:rPr lang="pt-BR" sz="1200" b="1" i="1">
                              <a:latin typeface="+mn-lt"/>
                            </a:rPr>
                            <a:t>numero</a:t>
                          </a:r>
                          <a:r>
                            <a:rPr lang="pt-BR" sz="1200" b="0" i="1">
                              <a:latin typeface="+mn-lt"/>
                            </a:rPr>
                            <a:t> no </a:t>
                          </a:r>
                          <a:r>
                            <a:rPr lang="pt-BR" sz="1200" b="1" i="1" err="1">
                              <a:latin typeface="+mn-lt"/>
                            </a:rPr>
                            <a:t>vlr_Soma</a:t>
                          </a:r>
                          <a:r>
                            <a:rPr lang="pt-BR" sz="1200" b="1" i="1">
                              <a:latin typeface="+mn-lt"/>
                            </a:rPr>
                            <a:t>.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𝑆𝑜𝑚𝑎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𝑆𝑜𝑚𝑎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𝑛𝑢𝑚𝑒𝑟𝑜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pt-BR" sz="1200" b="0" i="1">
                            <a:latin typeface="+mn-lt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𝑀𝑒𝑑𝑖𝑎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𝑣𝑙</m:t>
                                    </m:r>
                                    <m:sSub>
                                      <m:sSub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𝑆𝑜𝑚𝑎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200" b="0" i="1">
                            <a:latin typeface="+mn-lt"/>
                          </a:endParaRPr>
                        </a:p>
                        <a:p>
                          <a:endParaRPr lang="pt-BR" sz="1200" b="0" i="1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2">
                <a:extLst>
                  <a:ext uri="{FF2B5EF4-FFF2-40B4-BE49-F238E27FC236}">
                    <a16:creationId xmlns:a16="http://schemas.microsoft.com/office/drawing/2014/main" id="{7059533E-C9CD-4FB8-8E18-07EA7EAE4C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7778630"/>
                  </p:ext>
                </p:extLst>
              </p:nvPr>
            </p:nvGraphicFramePr>
            <p:xfrm>
              <a:off x="3260236" y="1771649"/>
              <a:ext cx="4751882" cy="2491299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072239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679643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numero – deve ser recebido dentro do laço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15281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vlr_soma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? 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vlr_media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Contador – utilizado para o controle das 5 voltas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2743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353058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12" t="-86099" r="-1793" b="-62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9993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A0D0C65A-C06D-4B48-9731-79F087F0D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77" y="157433"/>
            <a:ext cx="8088901" cy="446432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</a:t>
            </a:r>
            <a:r>
              <a:rPr kumimoji="0" lang="pt-BR" sz="2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j-ea"/>
                <a:cs typeface="Times New Roman" panose="02020603050405020304" pitchFamily="18" charset="0"/>
                <a:sym typeface="Arial"/>
              </a:rPr>
              <a:t>Exercício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06DFEED-8A5C-4712-A715-E5429258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89891"/>
            <a:ext cx="8996950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b="1" dirty="0">
                <a:latin typeface="Verdana" panose="020B0604030504040204" pitchFamily="34" charset="0"/>
                <a:ea typeface="Arial Unicode MS" pitchFamily="34" charset="-128"/>
              </a:rPr>
              <a:t>Ex23 – Miscelâneas: </a:t>
            </a:r>
            <a:r>
              <a:rPr lang="pt-BR" altLang="pt-BR" dirty="0">
                <a:latin typeface="Verdana" panose="020B0604030504040204" pitchFamily="34" charset="0"/>
                <a:ea typeface="Arial Unicode MS" pitchFamily="34" charset="-128"/>
              </a:rPr>
              <a:t>Elabore um programa  que receba valores aleatórios via teclado. Encerrar o recebimento quando receber o número com valor igual a 999, este não deverá entrar nos cálculos. </a:t>
            </a:r>
          </a:p>
          <a:p>
            <a:r>
              <a:rPr lang="pt-BR" altLang="pt-BR" dirty="0">
                <a:latin typeface="Verdana" panose="020B0604030504040204" pitchFamily="34" charset="0"/>
                <a:ea typeface="Arial Unicode MS" pitchFamily="34" charset="-128"/>
              </a:rPr>
              <a:t>Ao final exibir o que se segue:</a:t>
            </a:r>
          </a:p>
          <a:p>
            <a:pPr lvl="1">
              <a:buFontTx/>
              <a:buAutoNum type="alphaLcParenR"/>
            </a:pPr>
            <a:r>
              <a:rPr lang="pt-BR" altLang="pt-BR" dirty="0">
                <a:latin typeface="Verdana" panose="020B0604030504040204" pitchFamily="34" charset="0"/>
                <a:ea typeface="Arial Unicode MS" pitchFamily="34" charset="-128"/>
              </a:rPr>
              <a:t>A quantidade de números digitados </a:t>
            </a:r>
          </a:p>
          <a:p>
            <a:pPr lvl="1">
              <a:buFontTx/>
              <a:buAutoNum type="alphaLcParenR"/>
            </a:pPr>
            <a:r>
              <a:rPr lang="pt-BR" altLang="pt-BR" dirty="0">
                <a:latin typeface="Verdana" panose="020B0604030504040204" pitchFamily="34" charset="0"/>
                <a:ea typeface="Arial Unicode MS" pitchFamily="34" charset="-128"/>
              </a:rPr>
              <a:t>A soma dos valores digitados          </a:t>
            </a:r>
          </a:p>
          <a:p>
            <a:pPr lvl="1">
              <a:buFontTx/>
              <a:buAutoNum type="alphaLcParenR"/>
            </a:pPr>
            <a:r>
              <a:rPr lang="pt-BR" altLang="pt-BR" dirty="0">
                <a:latin typeface="Verdana" panose="020B0604030504040204" pitchFamily="34" charset="0"/>
                <a:ea typeface="Arial Unicode MS" pitchFamily="34" charset="-128"/>
              </a:rPr>
              <a:t>A média dos números pares digitados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E02DD62-316D-482A-BE9A-E15DA7049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144237"/>
              </p:ext>
            </p:extLst>
          </p:nvPr>
        </p:nvGraphicFramePr>
        <p:xfrm>
          <a:off x="536794" y="2380624"/>
          <a:ext cx="2937827" cy="205359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365125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946269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1626433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984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Teste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Entrada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Saída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1°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valor 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7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valor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8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valor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10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valor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4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valor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999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qtd_</a:t>
                      </a: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valores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4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vlr_soma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29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vlr_media_Par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7.333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32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2°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valor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30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valor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15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valor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15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valor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999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qtd_numeros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vlr_soma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60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vlr_media_Par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30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2">
                <a:extLst>
                  <a:ext uri="{FF2B5EF4-FFF2-40B4-BE49-F238E27FC236}">
                    <a16:creationId xmlns:a16="http://schemas.microsoft.com/office/drawing/2014/main" id="{7059533E-C9CD-4FB8-8E18-07EA7EAE4C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5657965"/>
                  </p:ext>
                </p:extLst>
              </p:nvPr>
            </p:nvGraphicFramePr>
            <p:xfrm>
              <a:off x="4320018" y="1349926"/>
              <a:ext cx="4676932" cy="3636141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358234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318698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68606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valor – deve ser recebido dentro do laço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15281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qtd_Valores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= ?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vlr_Soma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? 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vlr_Media_Par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137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vlr_Soma_Par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qtd_Par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1371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196227">
                    <a:tc gridSpan="2">
                      <a:txBody>
                        <a:bodyPr/>
                        <a:lstStyle/>
                        <a:p>
                          <a:r>
                            <a:rPr lang="pt-BR" sz="1200" b="0" i="1">
                              <a:latin typeface="+mn-lt"/>
                            </a:rPr>
                            <a:t>Criar um laço de repetição que tenha como condição de saída  quando for informado 999 para a variável </a:t>
                          </a:r>
                          <a:r>
                            <a:rPr lang="pt-BR" sz="1200" b="1" i="1">
                              <a:latin typeface="+mn-lt"/>
                            </a:rPr>
                            <a:t>valor</a:t>
                          </a:r>
                          <a:r>
                            <a:rPr lang="pt-BR" sz="1200" b="0" i="1">
                              <a:latin typeface="+mn-lt"/>
                            </a:rPr>
                            <a:t>, a cada volta receber um </a:t>
                          </a:r>
                          <a:r>
                            <a:rPr lang="pt-BR" sz="1200" b="1" i="1">
                              <a:latin typeface="+mn-lt"/>
                            </a:rPr>
                            <a:t>valor</a:t>
                          </a:r>
                          <a:r>
                            <a:rPr lang="pt-BR" sz="1200" b="0" i="1">
                              <a:latin typeface="+mn-lt"/>
                            </a:rPr>
                            <a:t> por volta e a cada volta, verificar:</a:t>
                          </a:r>
                          <a:endParaRPr lang="pt-BR" sz="1200" b="1" i="1">
                            <a:latin typeface="+mn-lt"/>
                          </a:endParaRPr>
                        </a:p>
                        <a:p>
                          <a:r>
                            <a:rPr lang="pt-BR" sz="1200" b="0" i="1">
                              <a:latin typeface="+mn-lt"/>
                            </a:rPr>
                            <a:t>Se o </a:t>
                          </a:r>
                          <a:r>
                            <a:rPr lang="pt-BR" sz="1200" b="1" i="1">
                              <a:latin typeface="+mn-lt"/>
                            </a:rPr>
                            <a:t>numero</a:t>
                          </a:r>
                          <a:r>
                            <a:rPr lang="pt-BR" sz="1200" b="0" i="1">
                              <a:latin typeface="+mn-lt"/>
                            </a:rPr>
                            <a:t> é </a:t>
                          </a:r>
                          <a:r>
                            <a:rPr lang="pt-BR" sz="1200" b="1" i="1">
                              <a:latin typeface="+mn-lt"/>
                            </a:rPr>
                            <a:t>Par </a:t>
                          </a:r>
                          <a:r>
                            <a:rPr lang="pt-BR" sz="1200" b="0" i="1">
                              <a:latin typeface="+mn-lt"/>
                            </a:rPr>
                            <a:t>acumular o </a:t>
                          </a:r>
                          <a:r>
                            <a:rPr lang="pt-BR" sz="1200" b="1" i="1">
                              <a:latin typeface="+mn-lt"/>
                            </a:rPr>
                            <a:t>valor </a:t>
                          </a:r>
                          <a:r>
                            <a:rPr lang="pt-BR" sz="1200" b="0" i="1">
                              <a:latin typeface="+mn-lt"/>
                            </a:rPr>
                            <a:t>na variável </a:t>
                          </a:r>
                          <a:r>
                            <a:rPr lang="pt-BR" sz="1200" b="1" i="1" err="1">
                              <a:latin typeface="+mn-lt"/>
                            </a:rPr>
                            <a:t>vlr_Soma_Par</a:t>
                          </a:r>
                          <a:r>
                            <a:rPr lang="pt-BR" sz="1200" b="1" i="1">
                              <a:latin typeface="+mn-lt"/>
                            </a:rPr>
                            <a:t> </a:t>
                          </a:r>
                          <a:r>
                            <a:rPr lang="pt-BR" sz="1200" b="0" i="1">
                              <a:latin typeface="+mn-lt"/>
                            </a:rPr>
                            <a:t>e contar 1 na variável </a:t>
                          </a:r>
                          <a:r>
                            <a:rPr lang="pt-BR" sz="1200" b="1" i="1" err="1">
                              <a:latin typeface="+mn-lt"/>
                            </a:rPr>
                            <a:t>qtd_PAR</a:t>
                          </a:r>
                          <a:r>
                            <a:rPr lang="pt-BR" sz="1200" b="1" i="1">
                              <a:latin typeface="+mn-lt"/>
                            </a:rPr>
                            <a:t>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𝑆𝑜𝑚</m:t>
                                    </m:r>
                                    <m:sSub>
                                      <m:sSub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𝑃𝑎𝑟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𝑆𝑜𝑚</m:t>
                                    </m:r>
                                    <m:sSub>
                                      <m:sSub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𝑃𝑎𝑟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𝑣𝑎𝑙𝑜𝑟</m:t>
                                </m:r>
                              </m:oMath>
                            </m:oMathPara>
                          </a14:m>
                          <a:endParaRPr lang="pt-BR" sz="1200" b="0" i="1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𝑞𝑡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𝑃𝑎𝑟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𝑞𝑡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𝑃𝑎𝑟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pt-BR" sz="1200" b="0" i="1">
                            <a:latin typeface="+mn-lt"/>
                          </a:endParaRPr>
                        </a:p>
                        <a:p>
                          <a:r>
                            <a:rPr lang="pt-BR" sz="1200" b="0" i="1">
                              <a:latin typeface="+mn-lt"/>
                            </a:rPr>
                            <a:t>Independente de ser o </a:t>
                          </a:r>
                          <a:r>
                            <a:rPr lang="pt-BR" sz="1200" b="1" i="1">
                              <a:latin typeface="+mn-lt"/>
                            </a:rPr>
                            <a:t>valor</a:t>
                          </a:r>
                          <a:r>
                            <a:rPr lang="pt-BR" sz="1200" b="0" i="1">
                              <a:latin typeface="+mn-lt"/>
                            </a:rPr>
                            <a:t> é </a:t>
                          </a:r>
                          <a:r>
                            <a:rPr lang="pt-BR" sz="1200" b="1" i="1">
                              <a:latin typeface="+mn-lt"/>
                            </a:rPr>
                            <a:t>Par</a:t>
                          </a:r>
                          <a:r>
                            <a:rPr lang="pt-BR" sz="1200" b="0" i="1">
                              <a:latin typeface="+mn-lt"/>
                            </a:rPr>
                            <a:t> ou </a:t>
                          </a:r>
                          <a:r>
                            <a:rPr lang="pt-BR" sz="1200" b="1" i="1">
                              <a:latin typeface="+mn-lt"/>
                            </a:rPr>
                            <a:t>Impar</a:t>
                          </a:r>
                          <a:r>
                            <a:rPr lang="pt-BR" sz="1200" b="0" i="1">
                              <a:latin typeface="+mn-lt"/>
                            </a:rPr>
                            <a:t> acumular o </a:t>
                          </a:r>
                          <a:r>
                            <a:rPr lang="pt-BR" sz="1200" b="1" i="1">
                              <a:latin typeface="+mn-lt"/>
                            </a:rPr>
                            <a:t>valor </a:t>
                          </a:r>
                          <a:r>
                            <a:rPr lang="pt-BR" sz="1200" b="0" i="1">
                              <a:latin typeface="+mn-lt"/>
                            </a:rPr>
                            <a:t> na variável </a:t>
                          </a:r>
                          <a:r>
                            <a:rPr lang="pt-BR" sz="1200" b="1" i="1" err="1">
                              <a:latin typeface="+mn-lt"/>
                            </a:rPr>
                            <a:t>vlr_Soma</a:t>
                          </a:r>
                          <a:endParaRPr lang="pt-BR" sz="1200" b="1" i="1">
                            <a:latin typeface="+mn-lt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𝑠𝑜𝑚𝑎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𝑆𝑜𝑚𝑎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𝑣𝑎𝑙𝑜𝑟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pt-BR" sz="1200" b="0" i="1">
                            <a:latin typeface="+mn-lt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𝑞𝑡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𝑉𝑎𝑙𝑜𝑟𝑒𝑠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𝑞𝑡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𝑉𝑎𝑙𝑜𝑟𝑒𝑠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+1 </m:t>
                                </m:r>
                              </m:oMath>
                            </m:oMathPara>
                          </a14:m>
                          <a:endParaRPr lang="pt-BR" sz="1200" b="0" i="1">
                            <a:latin typeface="+mn-lt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𝑣𝑙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𝑀𝑒𝑑𝑖</m:t>
                                    </m:r>
                                    <m:sSub>
                                      <m:sSub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𝑃𝑎𝑟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𝑣𝑙</m:t>
                                    </m:r>
                                    <m:sSub>
                                      <m:sSub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𝑆𝑜𝑚𝑎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𝑞𝑡</m:t>
                                    </m:r>
                                    <m:sSub>
                                      <m:sSub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𝑃𝑎𝑟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pt-BR" sz="1200" b="0" i="1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2">
                <a:extLst>
                  <a:ext uri="{FF2B5EF4-FFF2-40B4-BE49-F238E27FC236}">
                    <a16:creationId xmlns:a16="http://schemas.microsoft.com/office/drawing/2014/main" id="{7059533E-C9CD-4FB8-8E18-07EA7EAE4C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5657965"/>
                  </p:ext>
                </p:extLst>
              </p:nvPr>
            </p:nvGraphicFramePr>
            <p:xfrm>
              <a:off x="4320018" y="1349926"/>
              <a:ext cx="4676932" cy="3636141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358234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318698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valor – deve ser recebido dentro do laço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15281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qtd_Valores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= ?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vlr_Soma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? 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vlr_Media_Par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vlr_Soma_Par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qtd_Par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2743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2497900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51" t="-46829" r="-1953" b="-365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2480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A0D0C65A-C06D-4B48-9731-79F087F0D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337" y="263178"/>
            <a:ext cx="8088901" cy="446432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</a:t>
            </a:r>
            <a:r>
              <a:rPr kumimoji="0" lang="pt-BR" sz="2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j-ea"/>
                <a:cs typeface="Times New Roman" panose="02020603050405020304" pitchFamily="18" charset="0"/>
                <a:sym typeface="Arial"/>
              </a:rPr>
              <a:t>Exercício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06DFEED-8A5C-4712-A715-E5429258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5" y="821810"/>
            <a:ext cx="828349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Ex24 – Peso 200kg: 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Elabore um programa que receba pesos de pessoas </a:t>
            </a:r>
            <a:r>
              <a:rPr kumimoji="0" lang="pt-BR" altLang="pt-BR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aleatóriamente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 via teclado. Encerrar o recebimento quando receber um peso com valor superior  a 200 kg, este não deverá entrar nos cálculos. Ao final exibir  o menor peso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 recebido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D9B03448-4036-4EF8-A02E-11743B032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058506"/>
              </p:ext>
            </p:extLst>
          </p:nvPr>
        </p:nvGraphicFramePr>
        <p:xfrm>
          <a:off x="311941" y="1720046"/>
          <a:ext cx="3315679" cy="2065373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75518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1476056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1364105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984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Teste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Entrada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Saída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1°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peso 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70.0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peso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85.6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peso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100.0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peso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40.0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peso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201.0 – Encerra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menor_Peso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40.0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32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2°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peso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67.0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peso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85.0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peso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55.0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peso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75.0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peso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201.0 – Encerra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menor_Peso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55.0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ela 2">
                <a:extLst>
                  <a:ext uri="{FF2B5EF4-FFF2-40B4-BE49-F238E27FC236}">
                    <a16:creationId xmlns:a16="http://schemas.microsoft.com/office/drawing/2014/main" id="{F4DD00BE-6F88-4416-85DB-E0CB9BA774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7590004"/>
                  </p:ext>
                </p:extLst>
              </p:nvPr>
            </p:nvGraphicFramePr>
            <p:xfrm>
              <a:off x="4039849" y="1672674"/>
              <a:ext cx="4612370" cy="2692721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293672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318698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68606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peso – deve ser recebida dentro do laço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15281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menor_Peso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137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menor_Peso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 9999 – atribuir o maior valor possível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1371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196227">
                    <a:tc gridSpan="2">
                      <a:txBody>
                        <a:bodyPr/>
                        <a:lstStyle/>
                        <a:p>
                          <a:r>
                            <a:rPr lang="pt-BR" sz="1200" b="0" i="1">
                              <a:latin typeface="+mn-lt"/>
                            </a:rPr>
                            <a:t>Criar um laço de repetição que tenha como condição de saída  a digitação de uma </a:t>
                          </a:r>
                          <a:r>
                            <a:rPr lang="pt-BR" sz="1200" b="1" i="1">
                              <a:latin typeface="+mn-lt"/>
                            </a:rPr>
                            <a:t>idade</a:t>
                          </a:r>
                          <a:r>
                            <a:rPr lang="pt-BR" sz="1200" b="0" i="1">
                              <a:latin typeface="+mn-lt"/>
                            </a:rPr>
                            <a:t> com valor igual a 100.</a:t>
                          </a:r>
                        </a:p>
                        <a:p>
                          <a:r>
                            <a:rPr lang="pt-BR" sz="1200" b="0" i="1">
                              <a:latin typeface="+mn-lt"/>
                            </a:rPr>
                            <a:t>Se o </a:t>
                          </a:r>
                          <a:r>
                            <a:rPr lang="pt-BR" sz="1200" b="1" i="1">
                              <a:latin typeface="+mn-lt"/>
                            </a:rPr>
                            <a:t>peso</a:t>
                          </a:r>
                          <a:r>
                            <a:rPr lang="pt-BR" sz="1200" b="0" i="1">
                              <a:latin typeface="+mn-lt"/>
                            </a:rPr>
                            <a:t> recebido for menor que o valor do </a:t>
                          </a:r>
                          <a:r>
                            <a:rPr lang="pt-BR" sz="1200" b="1" i="1" err="1">
                              <a:latin typeface="+mn-lt"/>
                            </a:rPr>
                            <a:t>menor_Peso</a:t>
                          </a:r>
                          <a:r>
                            <a:rPr lang="pt-BR" sz="1200" b="0" i="1">
                              <a:latin typeface="+mn-lt"/>
                            </a:rPr>
                            <a:t>, atribuir a ela o valor do </a:t>
                          </a:r>
                          <a:r>
                            <a:rPr lang="pt-BR" sz="1200" b="1" i="1">
                              <a:latin typeface="+mn-lt"/>
                            </a:rPr>
                            <a:t>peso</a:t>
                          </a:r>
                          <a:r>
                            <a:rPr lang="pt-BR" sz="1200" b="0" i="1">
                              <a:latin typeface="+mn-lt"/>
                            </a:rPr>
                            <a:t>.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𝑝𝑒𝑠𝑜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𝑚𝑒𝑛𝑜</m:t>
                              </m:r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𝑃𝑒𝑠𝑜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200" b="0" i="1">
                              <a:latin typeface="+mn-lt"/>
                            </a:rPr>
                            <a:t>)</a:t>
                          </a:r>
                        </a:p>
                        <a:p>
                          <a:r>
                            <a:rPr lang="pt-BR" sz="1200" b="0" i="1">
                              <a:latin typeface="+mn-lt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𝑚𝑒𝑛𝑜𝑟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𝑃𝑒𝑠𝑜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𝑝𝑒𝑠𝑜</m:t>
                              </m:r>
                            </m:oMath>
                          </a14:m>
                          <a:endParaRPr lang="pt-BR" sz="1200" b="0" i="1">
                            <a:latin typeface="+mn-lt"/>
                          </a:endParaRPr>
                        </a:p>
                        <a:p>
                          <a:endParaRPr lang="pt-BR" sz="1200" b="0" i="1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ela 2">
                <a:extLst>
                  <a:ext uri="{FF2B5EF4-FFF2-40B4-BE49-F238E27FC236}">
                    <a16:creationId xmlns:a16="http://schemas.microsoft.com/office/drawing/2014/main" id="{F4DD00BE-6F88-4416-85DB-E0CB9BA774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7590004"/>
                  </p:ext>
                </p:extLst>
              </p:nvPr>
            </p:nvGraphicFramePr>
            <p:xfrm>
              <a:off x="4039849" y="1672674"/>
              <a:ext cx="4612370" cy="2692721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293672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318698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peso – deve ser recebida dentro do laço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15281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menor_Peso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menor_Peso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 9999 – atribuir o maior valor possível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2743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371600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28" t="-98230" r="-1847" b="-619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866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806DFEED-8A5C-4712-A715-E5429258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5" y="890390"/>
            <a:ext cx="828349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b="1" dirty="0">
                <a:latin typeface="Verdana" panose="020B0604030504040204" pitchFamily="34" charset="0"/>
                <a:ea typeface="Arial Unicode MS" pitchFamily="34" charset="-128"/>
              </a:rPr>
              <a:t>Ex25 – Material Radioativo: </a:t>
            </a:r>
            <a:r>
              <a:rPr lang="pt-BR" altLang="pt-BR" dirty="0">
                <a:latin typeface="Verdana" panose="020B0604030504040204" pitchFamily="34" charset="0"/>
                <a:cs typeface="Times New Roman" panose="02020603050405020304" pitchFamily="18" charset="0"/>
              </a:rPr>
              <a:t>Um determinado material radioativo perde metade de sua massa a cada 50 segundos. Dada a massa inicial, em gramas, fazer um programa que determine o tempo necessário para que essa massa se torne menor do que 0,5g. Escreva ao final a massa inicial, a massa final e o tempo calculado em segundos. </a:t>
            </a:r>
            <a:endParaRPr lang="pt-BR" altLang="pt-BR" dirty="0">
              <a:latin typeface="Verdana" panose="020B0604030504040204" pitchFamily="34" charset="0"/>
              <a:ea typeface="Arial Unicode MS" pitchFamily="34" charset="-128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E02DD62-316D-482A-BE9A-E15DA7049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974903"/>
              </p:ext>
            </p:extLst>
          </p:nvPr>
        </p:nvGraphicFramePr>
        <p:xfrm>
          <a:off x="149901" y="2153330"/>
          <a:ext cx="3747541" cy="138303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40416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1505423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1801702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675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Teste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Entrada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Saída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1493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1°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massa_Inicial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250.0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massa_Inicial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250.0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massa_Final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0.48828125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tempo = 450 s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32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2°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Massa_Inicial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1500.0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massa_Inicial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1500.0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Massa_Final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0.3662109375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tempo = 600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2">
                <a:extLst>
                  <a:ext uri="{FF2B5EF4-FFF2-40B4-BE49-F238E27FC236}">
                    <a16:creationId xmlns:a16="http://schemas.microsoft.com/office/drawing/2014/main" id="{7059533E-C9CD-4FB8-8E18-07EA7EAE4C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0733705"/>
                  </p:ext>
                </p:extLst>
              </p:nvPr>
            </p:nvGraphicFramePr>
            <p:xfrm>
              <a:off x="4077325" y="2153330"/>
              <a:ext cx="4804345" cy="245605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313480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490865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massa_Inicial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</a:t>
                          </a:r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15281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spcAft>
                              <a:spcPts val="0"/>
                            </a:spcAft>
                          </a:pP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massa_Inicial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massa_Final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tempo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149671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tempo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1371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196227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Criar um laço de repetição que permaneça no laço enquanto a </a:t>
                          </a:r>
                          <a:r>
                            <a:rPr lang="pt-BR" sz="1200" b="1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massa_Final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 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for superior ou igual a 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0.5g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, a cada volta dividir a </a:t>
                          </a:r>
                          <a:r>
                            <a:rPr lang="pt-BR" sz="1200" b="1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massa_Final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pela metade e adicionar 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50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a variável 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tempo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ea typeface="Verdana" panose="020B0604030504040204" pitchFamily="34" charset="0"/>
                            <a:cs typeface="Arial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𝑚𝑎𝑠𝑠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𝐹𝑖𝑛𝑎𝑙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𝑚𝑎𝑠𝑠</m:t>
                                    </m:r>
                                    <m:sSub>
                                      <m:sSub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𝐹𝑖𝑛𝑎𝑙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200" b="0" i="1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𝑡𝑒𝑚𝑝𝑜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𝑡𝑒𝑚𝑝𝑜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+50</m:t>
                                </m:r>
                              </m:oMath>
                            </m:oMathPara>
                          </a14:m>
                          <a:endParaRPr lang="pt-BR" sz="1200" b="0" i="1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2">
                <a:extLst>
                  <a:ext uri="{FF2B5EF4-FFF2-40B4-BE49-F238E27FC236}">
                    <a16:creationId xmlns:a16="http://schemas.microsoft.com/office/drawing/2014/main" id="{7059533E-C9CD-4FB8-8E18-07EA7EAE4C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0733705"/>
                  </p:ext>
                </p:extLst>
              </p:nvPr>
            </p:nvGraphicFramePr>
            <p:xfrm>
              <a:off x="4077325" y="2153330"/>
              <a:ext cx="4804345" cy="245605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313480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490865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massa_Inicial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</a:t>
                          </a:r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15281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spcAft>
                              <a:spcPts val="0"/>
                            </a:spcAft>
                          </a:pP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massa_Inicial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massa_Final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tempo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tempo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2743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317816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07" t="-88479" r="-1901" b="-645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angle 3">
            <a:extLst>
              <a:ext uri="{FF2B5EF4-FFF2-40B4-BE49-F238E27FC236}">
                <a16:creationId xmlns:a16="http://schemas.microsoft.com/office/drawing/2014/main" id="{2C4184A9-5FBB-4911-8D54-99148E488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769" y="87681"/>
            <a:ext cx="8088901" cy="446432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</a:t>
            </a:r>
            <a:r>
              <a:rPr kumimoji="0" lang="pt-BR" sz="21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j-ea"/>
                <a:cs typeface="Times New Roman" panose="02020603050405020304" pitchFamily="18" charset="0"/>
                <a:sym typeface="Arial"/>
              </a:rPr>
              <a:t>Exercício</a:t>
            </a:r>
          </a:p>
        </p:txBody>
      </p:sp>
    </p:spTree>
    <p:extLst>
      <p:ext uri="{BB962C8B-B14F-4D97-AF65-F5344CB8AC3E}">
        <p14:creationId xmlns:p14="http://schemas.microsoft.com/office/powerpoint/2010/main" val="405221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A0D0C65A-C06D-4B48-9731-79F087F0D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730" y="214177"/>
            <a:ext cx="8088901" cy="446432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</a:t>
            </a:r>
            <a:r>
              <a:rPr kumimoji="0" lang="pt-BR" sz="2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j-ea"/>
                <a:cs typeface="Times New Roman" panose="02020603050405020304" pitchFamily="18" charset="0"/>
                <a:sym typeface="Arial"/>
              </a:rPr>
              <a:t>Exercício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06DFEED-8A5C-4712-A715-E5429258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92" y="770378"/>
            <a:ext cx="828349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Ex26 – População: 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Supondo que a população de um país </a:t>
            </a:r>
            <a:r>
              <a:rPr kumimoji="0" lang="pt-BR" alt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A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 seja da ordem de 90.000 de habitantes com uma taxa anual de crescimento de 3% e que a população de um país </a:t>
            </a:r>
            <a:r>
              <a:rPr kumimoji="0" lang="pt-BR" alt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B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 seja, aproximadamente, de 200.000 de habitantes com uma taxa anual de crescimento de 1,5%, fazer um </a:t>
            </a: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Arial Unicode MS" pitchFamily="34" charset="-128"/>
                <a:cs typeface="Arial" panose="020B0604020202020204" pitchFamily="34" charset="0"/>
                <a:sym typeface="Arial"/>
              </a:rPr>
              <a:t>programa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 que calcule e escreva o número de anos necessários para que a população do país </a:t>
            </a:r>
            <a:r>
              <a:rPr kumimoji="0" lang="pt-BR" alt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A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 ultrapasse ou iguale a população do país </a:t>
            </a:r>
            <a:r>
              <a:rPr kumimoji="0" lang="pt-BR" alt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B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, mantida essas taxas de crescimento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 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E02DD62-316D-482A-BE9A-E15DA7049016}"/>
              </a:ext>
            </a:extLst>
          </p:cNvPr>
          <p:cNvGraphicFramePr>
            <a:graphicFrameLocks noGrp="1"/>
          </p:cNvGraphicFramePr>
          <p:nvPr/>
        </p:nvGraphicFramePr>
        <p:xfrm>
          <a:off x="202369" y="2374912"/>
          <a:ext cx="3507698" cy="104775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12229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1409076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1686393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675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Teste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Entrada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Saída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1493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1°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pop_Pais_A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90000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pop_Pais_B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200000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qtd_</a:t>
                      </a: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Anos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55 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32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2°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pop_Pais_A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100000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pop_Pais_B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300000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qtd_</a:t>
                      </a: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Anos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75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2">
                <a:extLst>
                  <a:ext uri="{FF2B5EF4-FFF2-40B4-BE49-F238E27FC236}">
                    <a16:creationId xmlns:a16="http://schemas.microsoft.com/office/drawing/2014/main" id="{7059533E-C9CD-4FB8-8E18-07EA7EAE4C2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66281" y="2155373"/>
              <a:ext cx="5051727" cy="248336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381113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670614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Não há 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15281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qtd_Anos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= ?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137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pop_Pais_A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90000,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pop_Pais_B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200000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1371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196227">
                    <a:tc gridSpan="2">
                      <a:txBody>
                        <a:bodyPr/>
                        <a:lstStyle/>
                        <a:p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Criar um laço de repetição que permaneça no laço enquanto a </a:t>
                          </a:r>
                          <a:r>
                            <a:rPr lang="pt-BR" sz="1200" b="1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pop_Pais_A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for inferior ou igual a </a:t>
                          </a:r>
                          <a:r>
                            <a:rPr lang="pt-BR" sz="1200" b="1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pop_Pais_B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, a cada volta reajustar as populações  com os respectivos percentuais de crescimento e adicionar 1 a </a:t>
                          </a:r>
                          <a:r>
                            <a:rPr lang="pt-BR" sz="1200" b="1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qtd_Anos</a:t>
                          </a:r>
                          <a:endParaRPr lang="pt-BR" sz="1200" b="1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𝑝𝑜</m:t>
                              </m:r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𝑃𝑎𝑖</m:t>
                                  </m:r>
                                  <m:sSub>
                                    <m:sSubPr>
                                      <m:ctrlP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𝑝𝑜</m:t>
                              </m:r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𝑃𝑎𝑖</m:t>
                                  </m:r>
                                  <m:sSub>
                                    <m:sSubPr>
                                      <m:ctrlP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𝑝𝑜</m:t>
                              </m:r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𝑃𝑎𝑖</m:t>
                                  </m:r>
                                  <m:sSub>
                                    <m:sSubPr>
                                      <m:ctrlP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f>
                                <m:f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den>
                              </m:f>
                            </m:oMath>
                          </a14:m>
                          <a:r>
                            <a:rPr lang="pt-BR" sz="1200" b="0" i="1">
                              <a:latin typeface="Cambria Math" panose="02040503050406030204" pitchFamily="18" charset="0"/>
                            </a:rPr>
                            <a:t>)     reajusta </a:t>
                          </a:r>
                          <a:r>
                            <a:rPr lang="pt-BR" sz="1200" b="0" i="1" err="1">
                              <a:latin typeface="Cambria Math" panose="02040503050406030204" pitchFamily="18" charset="0"/>
                            </a:rPr>
                            <a:t>PopA</a:t>
                          </a:r>
                          <a:r>
                            <a:rPr lang="pt-BR" sz="1200" b="0" i="1">
                              <a:latin typeface="Cambria Math" panose="02040503050406030204" pitchFamily="18" charset="0"/>
                            </a:rPr>
                            <a:t> em 3%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𝑝𝑜</m:t>
                              </m:r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𝑃𝑎𝑖</m:t>
                                  </m:r>
                                  <m:sSub>
                                    <m:sSubPr>
                                      <m:ctrlP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𝑝𝑜</m:t>
                              </m:r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𝑃𝑎𝑖</m:t>
                                  </m:r>
                                  <m:sSub>
                                    <m:sSubPr>
                                      <m:ctrlP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𝑝𝑜</m:t>
                              </m:r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𝑃𝑎𝑖</m:t>
                                  </m:r>
                                  <m:sSub>
                                    <m:sSubPr>
                                      <m:ctrlP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f>
                                <m:f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1.5</m:t>
                                  </m:r>
                                </m:num>
                                <m:den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pt-BR" sz="1200" b="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pt-BR" sz="1200" b="0" i="1">
                              <a:latin typeface="Cambria Math" panose="02040503050406030204" pitchFamily="18" charset="0"/>
                            </a:rPr>
                            <a:t>     reajusta </a:t>
                          </a:r>
                          <a:r>
                            <a:rPr lang="pt-BR" sz="1200" b="0" i="1" err="1">
                              <a:latin typeface="Cambria Math" panose="02040503050406030204" pitchFamily="18" charset="0"/>
                            </a:rPr>
                            <a:t>PopB</a:t>
                          </a:r>
                          <a:r>
                            <a:rPr lang="pt-BR" sz="1200" b="0" i="1">
                              <a:latin typeface="Cambria Math" panose="02040503050406030204" pitchFamily="18" charset="0"/>
                            </a:rPr>
                            <a:t> em 1.5%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𝑞𝑡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𝐴𝑛𝑜𝑠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𝑞𝑡</m:t>
                                </m:r>
                                <m:sSub>
                                  <m:sSub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𝐴𝑛𝑜𝑠</m:t>
                                    </m:r>
                                  </m:sub>
                                </m:sSub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+ 1</m:t>
                                </m:r>
                              </m:oMath>
                            </m:oMathPara>
                          </a14:m>
                          <a:endParaRPr lang="pt-BR" sz="1200" b="0" i="1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2">
                <a:extLst>
                  <a:ext uri="{FF2B5EF4-FFF2-40B4-BE49-F238E27FC236}">
                    <a16:creationId xmlns:a16="http://schemas.microsoft.com/office/drawing/2014/main" id="{7059533E-C9CD-4FB8-8E18-07EA7EAE4C2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66281" y="2155373"/>
              <a:ext cx="5051727" cy="248336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381113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670614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Não há 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15281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qtd_Anos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= ?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pop_Pais_A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90000,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pop_Pais_B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200000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2743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345121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02" t="-86878" r="-1687" b="-678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7087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A0D0C65A-C06D-4B48-9731-79F087F0D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" y="195122"/>
            <a:ext cx="8088901" cy="446432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</a:t>
            </a:r>
            <a:r>
              <a:rPr kumimoji="0" lang="pt-BR" sz="2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j-ea"/>
                <a:cs typeface="Times New Roman" panose="02020603050405020304" pitchFamily="18" charset="0"/>
                <a:sym typeface="Arial"/>
              </a:rPr>
              <a:t>Exercício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06DFEED-8A5C-4712-A715-E5429258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85" y="813626"/>
            <a:ext cx="855583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Ex27 – Idade 100: 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Elabore um programa que receba idades de pessoas via teclado. Encerrar o recebimento quando receber uma idade com valor igual a 100, esta não deverá entrar nos cálculos. Ao final exibir a maior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 idade recebida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D9B03448-4036-4EF8-A02E-11743B032270}"/>
              </a:ext>
            </a:extLst>
          </p:cNvPr>
          <p:cNvGraphicFramePr>
            <a:graphicFrameLocks noGrp="1"/>
          </p:cNvGraphicFramePr>
          <p:nvPr/>
        </p:nvGraphicFramePr>
        <p:xfrm>
          <a:off x="311941" y="1819106"/>
          <a:ext cx="3203252" cy="1897733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398113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1411054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1394085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984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Teste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Entrada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Saída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1°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idade 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7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idade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8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idade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10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idade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4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idade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100 - Encerra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maior_Idade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10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32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2°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idade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30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idade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15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idade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75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idade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100 - Encerra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maior_Idade</a:t>
                      </a:r>
                      <a:r>
                        <a:rPr lang="pt-BR" sz="1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= 75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ela 2">
                <a:extLst>
                  <a:ext uri="{FF2B5EF4-FFF2-40B4-BE49-F238E27FC236}">
                    <a16:creationId xmlns:a16="http://schemas.microsoft.com/office/drawing/2014/main" id="{F4DD00BE-6F88-4416-85DB-E0CB9BA774D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39849" y="1771734"/>
              <a:ext cx="4612370" cy="2509841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293672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318698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68606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idade – deve ser recebida dentro do laço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15281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maior_Idade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137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maior_Idade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0 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1371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196227">
                    <a:tc gridSpan="2">
                      <a:txBody>
                        <a:bodyPr/>
                        <a:lstStyle/>
                        <a:p>
                          <a:r>
                            <a:rPr lang="pt-BR" sz="1200" b="0" i="1">
                              <a:latin typeface="+mn-lt"/>
                            </a:rPr>
                            <a:t>Criar um laço de repetição que tenha como condição de saída  a digitação de uma </a:t>
                          </a:r>
                          <a:r>
                            <a:rPr lang="pt-BR" sz="1200" b="1" i="1">
                              <a:latin typeface="+mn-lt"/>
                            </a:rPr>
                            <a:t>idade</a:t>
                          </a:r>
                          <a:r>
                            <a:rPr lang="pt-BR" sz="1200" b="0" i="1">
                              <a:latin typeface="+mn-lt"/>
                            </a:rPr>
                            <a:t> com valor igual a 100.</a:t>
                          </a:r>
                        </a:p>
                        <a:p>
                          <a:r>
                            <a:rPr lang="pt-BR" sz="1200" b="0" i="1">
                              <a:latin typeface="+mn-lt"/>
                            </a:rPr>
                            <a:t>Se a </a:t>
                          </a:r>
                          <a:r>
                            <a:rPr lang="pt-BR" sz="1200" b="1" i="1">
                              <a:latin typeface="+mn-lt"/>
                            </a:rPr>
                            <a:t>idade</a:t>
                          </a:r>
                          <a:r>
                            <a:rPr lang="pt-BR" sz="1200" b="0" i="1">
                              <a:latin typeface="+mn-lt"/>
                            </a:rPr>
                            <a:t> recebida for maior que o valor da </a:t>
                          </a:r>
                          <a:r>
                            <a:rPr lang="pt-BR" sz="1200" b="1" i="1" err="1">
                              <a:latin typeface="+mn-lt"/>
                            </a:rPr>
                            <a:t>maior_Idade</a:t>
                          </a:r>
                          <a:r>
                            <a:rPr lang="pt-BR" sz="1200" b="0" i="1">
                              <a:latin typeface="+mn-lt"/>
                            </a:rPr>
                            <a:t>, atribuir a ela o valor da idade.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𝑖𝑑𝑎𝑑𝑒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𝑚𝑎𝑖𝑜</m:t>
                              </m:r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𝐼𝑑𝑎𝑑𝑒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200" b="0" i="1">
                              <a:latin typeface="+mn-lt"/>
                            </a:rPr>
                            <a:t>)</a:t>
                          </a:r>
                        </a:p>
                        <a:p>
                          <a:r>
                            <a:rPr lang="pt-BR" sz="1200" b="0" i="1">
                              <a:latin typeface="+mn-lt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𝑚𝑎𝑖𝑜</m:t>
                              </m:r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𝐼𝑑𝑎𝑑𝑒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𝑖𝑑𝑎𝑑𝑒</m:t>
                              </m:r>
                            </m:oMath>
                          </a14:m>
                          <a:endParaRPr lang="pt-BR" sz="1200" b="0" i="1">
                            <a:latin typeface="+mn-lt"/>
                          </a:endParaRPr>
                        </a:p>
                        <a:p>
                          <a:endParaRPr lang="pt-BR" sz="1200" b="0" i="1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ela 2">
                <a:extLst>
                  <a:ext uri="{FF2B5EF4-FFF2-40B4-BE49-F238E27FC236}">
                    <a16:creationId xmlns:a16="http://schemas.microsoft.com/office/drawing/2014/main" id="{F4DD00BE-6F88-4416-85DB-E0CB9BA774D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39849" y="1771734"/>
              <a:ext cx="4612370" cy="2509841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293672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318698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idade – deve ser recebida dentro do laço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15281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maior_Idade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maior_Idade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0 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2743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371600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28" t="-84956" r="-1847" b="-619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8185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806DFEED-8A5C-4712-A715-E5429258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0226"/>
            <a:ext cx="8283491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Ex28 – Estatísticas: 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Tem-se um conjunto de dados contendo a altura e o sexo (”M”, “F”) de  pessoas. Fazer um programa que receba um conjunto de dados por vez via teclado, o último conjunto terá o valor do sexo = “”, calcule e escreva no vídeo o: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lphaLcParenR"/>
              <a:tabLst/>
              <a:defRPr/>
            </a:pP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a maior altura do grupo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lphaLcParenR"/>
              <a:tabLst/>
              <a:defRPr/>
            </a:pP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a média de altura das mulheres;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lphaLcParenR"/>
              <a:tabLst/>
              <a:defRPr/>
            </a:pP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a quantidade de pessoas do sexo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     masculino;</a:t>
            </a:r>
            <a:r>
              <a:rPr kumimoji="0" lang="pt-BR" altLang="pt-B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 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E02DD62-316D-482A-BE9A-E15DA7049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977822"/>
              </p:ext>
            </p:extLst>
          </p:nvPr>
        </p:nvGraphicFramePr>
        <p:xfrm>
          <a:off x="155971" y="2360664"/>
          <a:ext cx="3368891" cy="238887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40416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1407650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675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Teste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Entrada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Saída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1°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= ‘M’ , altura = 1.75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‘F’ , altura = 1.60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= ‘M’ , altura = 1.85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‘F’ , altura = 1.50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‘F’ , altura = 1.62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= ‘’  - Encerra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maior_altura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1.85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media_Alt_F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1.573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</a:rPr>
                        <a:t>qtd_Homens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2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32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2°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‘F’ , altura = 1.75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‘F’ , altura = 1.60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= ‘M’ , altura = 1.95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‘F’ , altura = 1.50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‘F’ , altura = 1.62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= ‘’  - Encerra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maior_altura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1.95</a:t>
                      </a:r>
                      <a:endParaRPr lang="pt-BR" sz="1100" dirty="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media_Alt_F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1.61</a:t>
                      </a:r>
                      <a:endParaRPr lang="pt-BR" sz="1100" dirty="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effectLst/>
                          <a:latin typeface="+mn-lt"/>
                          <a:ea typeface="Verdana" panose="020B0604030504040204" pitchFamily="34" charset="0"/>
                        </a:rPr>
                        <a:t>qtd_Homens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 = 1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2C4184A9-5FBB-4911-8D54-99148E488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28" y="0"/>
            <a:ext cx="8088901" cy="446432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</a:t>
            </a:r>
            <a:r>
              <a:rPr kumimoji="0" lang="pt-BR" sz="21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j-ea"/>
                <a:cs typeface="Times New Roman" panose="02020603050405020304" pitchFamily="18" charset="0"/>
                <a:sym typeface="Arial"/>
              </a:rPr>
              <a:t>Exercício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a 2">
                <a:extLst>
                  <a:ext uri="{FF2B5EF4-FFF2-40B4-BE49-F238E27FC236}">
                    <a16:creationId xmlns:a16="http://schemas.microsoft.com/office/drawing/2014/main" id="{ABC1E6E6-65EC-49DB-B237-4700AAD2E7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3211978"/>
                  </p:ext>
                </p:extLst>
              </p:nvPr>
            </p:nvGraphicFramePr>
            <p:xfrm>
              <a:off x="3792511" y="1586639"/>
              <a:ext cx="5195518" cy="305921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241342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954176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311179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sexo , altura</a:t>
                          </a:r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57644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spcAft>
                              <a:spcPts val="0"/>
                            </a:spcAft>
                          </a:pP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maior_Altura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media_Alt_F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qtd_Homens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3111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soma_Alt_F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qtd_F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maior_Altura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311179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494886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Neste caso criaremos um laço infinito </a:t>
                          </a:r>
                          <a14:m>
                            <m:oMath xmlns:m="http://schemas.openxmlformats.org/officeDocument/2006/math"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𝑤h𝑖𝑙𝑒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𝑇𝑟𝑢𝑒</m:t>
                                  </m:r>
                                </m:e>
                              </m:d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, receberemos o 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sexo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 e caso seja igual a 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‘FIM’ 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utilizaremos o comando </a:t>
                          </a:r>
                          <a14:m>
                            <m:oMath xmlns:m="http://schemas.openxmlformats.org/officeDocument/2006/math"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𝑏𝑟𝑒𝑎𝑘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para encerrar o laço.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A maior altura é obtida como visto nos exercícios anteriores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Se 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sexo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for igual a ‘F’ acumular a 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altura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em </a:t>
                          </a:r>
                          <a:r>
                            <a:rPr lang="pt-BR" sz="1200" b="1" i="1" kern="120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soma_Alt_F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e adicionar 1 a </a:t>
                          </a:r>
                          <a:r>
                            <a:rPr lang="pt-BR" sz="1200" b="1" i="1" kern="120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qtd_F</a:t>
                          </a:r>
                          <a:endParaRPr lang="pt-BR" sz="1200" b="1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       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𝑠𝑜𝑚</m:t>
                              </m:r>
                              <m:sSub>
                                <m:sSubPr>
                                  <m:ctrlP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𝐴𝑙</m:t>
                                  </m:r>
                                  <m:sSub>
                                    <m:sSubPr>
                                      <m:ctrlP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𝐹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=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𝑠𝑜𝑚</m:t>
                              </m:r>
                              <m:sSub>
                                <m:sSubPr>
                                  <m:ctrlP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𝐴𝑙</m:t>
                                  </m:r>
                                  <m:sSub>
                                    <m:sSubPr>
                                      <m:ctrlP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𝐹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+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𝑎𝑙𝑡𝑢𝑟𝑎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 e  </a:t>
                          </a:r>
                          <a14:m>
                            <m:oMath xmlns:m="http://schemas.openxmlformats.org/officeDocument/2006/math"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𝑞𝑡</m:t>
                              </m:r>
                              <m:sSub>
                                <m:sSubPr>
                                  <m:ctrlP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=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𝑞𝑡</m:t>
                              </m:r>
                              <m:sSub>
                                <m:sSubPr>
                                  <m:ctrlP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+1 </m:t>
                              </m:r>
                            </m:oMath>
                          </a14:m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Se 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sexo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for igual a ‘M’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kern="12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     </m:t>
                                </m:r>
                                <m:r>
                                  <a:rPr lang="pt-BR" sz="1200" b="0" i="1" kern="12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𝑞𝑡</m:t>
                                </m:r>
                                <m:sSub>
                                  <m:sSubPr>
                                    <m:ctrlP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𝐻𝑜𝑚𝑒𝑛𝑠</m:t>
                                    </m:r>
                                  </m:sub>
                                </m:sSub>
                                <m:r>
                                  <a:rPr lang="pt-BR" sz="1200" b="0" i="1" kern="12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=</m:t>
                                </m:r>
                                <m:r>
                                  <a:rPr lang="pt-BR" sz="1200" b="0" i="1" kern="12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𝑞𝑡</m:t>
                                </m:r>
                                <m:sSub>
                                  <m:sSubPr>
                                    <m:ctrlP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𝐻𝑢𝑚𝑒𝑛𝑠</m:t>
                                    </m:r>
                                  </m:sub>
                                </m:sSub>
                                <m:r>
                                  <a:rPr lang="pt-BR" sz="1200" b="0" i="1" kern="12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kern="12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𝑚𝑒𝑑𝑖</m:t>
                                </m:r>
                                <m:sSub>
                                  <m:sSubPr>
                                    <m:ctrlP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𝐴𝑙</m:t>
                                    </m:r>
                                    <m:sSub>
                                      <m:sSubPr>
                                        <m:ctrlP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𝐹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pt-BR" sz="1200" b="0" i="1" kern="12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𝑆𝑜𝑚</m:t>
                                    </m:r>
                                    <m:sSub>
                                      <m:sSubPr>
                                        <m:ctrlP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𝐴𝑙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1200" b="0" i="1" kern="120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1200" b="0" i="1" kern="120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pt-BR" sz="1200" b="0" i="1" kern="120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/>
                                              </a:rPr>
                                              <m:t>𝐹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𝑞𝑡</m:t>
                                    </m:r>
                                    <m:sSub>
                                      <m:sSubPr>
                                        <m:ctrlP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𝐹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a 2">
                <a:extLst>
                  <a:ext uri="{FF2B5EF4-FFF2-40B4-BE49-F238E27FC236}">
                    <a16:creationId xmlns:a16="http://schemas.microsoft.com/office/drawing/2014/main" id="{ABC1E6E6-65EC-49DB-B237-4700AAD2E7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3211978"/>
                  </p:ext>
                </p:extLst>
              </p:nvPr>
            </p:nvGraphicFramePr>
            <p:xfrm>
              <a:off x="3792511" y="1586639"/>
              <a:ext cx="5195518" cy="305921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241342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954176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311179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sexo , altura</a:t>
                          </a:r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57644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spcAft>
                              <a:spcPts val="0"/>
                            </a:spcAft>
                          </a:pP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maior_Altura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media_Alt_F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qtd_Homens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3111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soma_Alt_F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qtd_F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maior_Altura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311179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768031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86" t="-74570" r="-1641" b="-48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4138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>
            <a:extLst>
              <a:ext uri="{FF2B5EF4-FFF2-40B4-BE49-F238E27FC236}">
                <a16:creationId xmlns:a16="http://schemas.microsoft.com/office/drawing/2014/main" id="{718E42D5-296C-46F7-BF57-8E89D375B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322" y="120273"/>
            <a:ext cx="754973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2700" b="1" i="1" err="1">
                <a:solidFill>
                  <a:srgbClr val="0033CC"/>
                </a:solidFill>
                <a:latin typeface="Verdana" panose="020B0604030504040204" pitchFamily="34" charset="0"/>
              </a:rPr>
              <a:t>Exercício</a:t>
            </a:r>
            <a:r>
              <a:rPr lang="en-US" altLang="pt-BR" sz="2700" b="1" i="1">
                <a:solidFill>
                  <a:srgbClr val="0033CC"/>
                </a:solidFill>
                <a:latin typeface="Verdana" panose="020B0604030504040204" pitchFamily="34" charset="0"/>
              </a:rPr>
              <a:t> – </a:t>
            </a:r>
            <a:r>
              <a:rPr lang="en-US" altLang="pt-BR" sz="2700" b="1" i="1" err="1">
                <a:solidFill>
                  <a:srgbClr val="0033CC"/>
                </a:solidFill>
                <a:latin typeface="Verdana" panose="020B0604030504040204" pitchFamily="34" charset="0"/>
              </a:rPr>
              <a:t>Pensando</a:t>
            </a:r>
            <a:r>
              <a:rPr lang="en-US" altLang="pt-BR" sz="2700" b="1" i="1">
                <a:solidFill>
                  <a:srgbClr val="0033CC"/>
                </a:solidFill>
                <a:latin typeface="Verdana" panose="020B0604030504040204" pitchFamily="34" charset="0"/>
              </a:rPr>
              <a:t> um </a:t>
            </a:r>
            <a:r>
              <a:rPr lang="en-US" altLang="pt-BR" sz="2700" b="1" i="1" err="1">
                <a:solidFill>
                  <a:srgbClr val="0033CC"/>
                </a:solidFill>
                <a:latin typeface="Verdana" panose="020B0604030504040204" pitchFamily="34" charset="0"/>
              </a:rPr>
              <a:t>pouco</a:t>
            </a:r>
            <a:r>
              <a:rPr lang="en-US" altLang="pt-BR" sz="2700" b="1" i="1">
                <a:solidFill>
                  <a:srgbClr val="0033CC"/>
                </a:solidFill>
                <a:latin typeface="Verdana" panose="020B0604030504040204" pitchFamily="34" charset="0"/>
              </a:rPr>
              <a:t> </a:t>
            </a:r>
            <a:r>
              <a:rPr lang="en-US" altLang="pt-BR" sz="2700" b="1" i="1" err="1">
                <a:solidFill>
                  <a:srgbClr val="0033CC"/>
                </a:solidFill>
                <a:latin typeface="Verdana" panose="020B0604030504040204" pitchFamily="34" charset="0"/>
              </a:rPr>
              <a:t>mais</a:t>
            </a:r>
            <a:endParaRPr lang="pt-BR" altLang="pt-BR" sz="2700" b="1" i="1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9F255FF-5AB0-4A89-82A8-BC8F48BFC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62" y="890052"/>
            <a:ext cx="85393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EX29 - Fibonacci: </a:t>
            </a:r>
            <a:r>
              <a:rPr lang="pt-BR" alt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Obter a série de Fibonacci até o termo N informado por teclado. A Série de Fibonacci é assim definida: 0, 1, 1, 2, 3, 5, 8, 13, 21, ...</a:t>
            </a:r>
            <a:endParaRPr lang="pt-BR" altLang="pt-BR" sz="16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CE02AEAE-22F2-E3BD-2015-FB9E531B4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578557"/>
              </p:ext>
            </p:extLst>
          </p:nvPr>
        </p:nvGraphicFramePr>
        <p:xfrm>
          <a:off x="346471" y="1736775"/>
          <a:ext cx="3368891" cy="940797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40416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828553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2099922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675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Teste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Entrada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Saída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1°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 = 5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Seq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0, 1, 1, 2, 3</a:t>
                      </a:r>
                      <a:endParaRPr lang="pt-BR" sz="1100" dirty="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32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2°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N = 10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effectLst/>
                          <a:latin typeface="+mn-lt"/>
                          <a:ea typeface="Verdana" panose="020B0604030504040204" pitchFamily="34" charset="0"/>
                        </a:rPr>
                        <a:t>Seq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 = 0, 1, 1, 2, 3, 5, 8, 13, 21, 34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a 2">
                <a:extLst>
                  <a:ext uri="{FF2B5EF4-FFF2-40B4-BE49-F238E27FC236}">
                    <a16:creationId xmlns:a16="http://schemas.microsoft.com/office/drawing/2014/main" id="{819BC4E5-9252-E720-48C6-1E9419D588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1193915"/>
                  </p:ext>
                </p:extLst>
              </p:nvPr>
            </p:nvGraphicFramePr>
            <p:xfrm>
              <a:off x="3792511" y="1563779"/>
              <a:ext cx="5195518" cy="3237259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053809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4141709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311179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termo</a:t>
                          </a:r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228162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spcAft>
                              <a:spcPts val="0"/>
                            </a:spcAft>
                          </a:pP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Sequencia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20530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qtd_Termos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ta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tb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tc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190062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494886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Gerar inicialmente os dois primeiros termos: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</a:t>
                          </a:r>
                          <a:r>
                            <a:rPr lang="pt-BR" sz="1200" b="0" i="1" kern="1200" baseline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ta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= 1 e </a:t>
                          </a:r>
                          <a:r>
                            <a:rPr lang="pt-BR" sz="1200" b="0" i="1" kern="1200" baseline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tb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= 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Sequencia = </a:t>
                          </a:r>
                          <a:r>
                            <a:rPr lang="pt-BR" sz="1200" b="0" i="1" kern="1200" baseline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str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(</a:t>
                          </a:r>
                          <a:r>
                            <a:rPr lang="pt-BR" sz="1200" b="0" i="1" kern="1200" baseline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ta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)+”,”+</a:t>
                          </a:r>
                          <a:r>
                            <a:rPr lang="pt-BR" sz="1200" b="0" i="1" kern="1200" baseline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str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(</a:t>
                          </a:r>
                          <a:r>
                            <a:rPr lang="pt-BR" sz="1200" b="0" i="1" kern="1200" baseline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tb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Cria um laço </a:t>
                          </a:r>
                          <a14:m>
                            <m:oMath xmlns:m="http://schemas.openxmlformats.org/officeDocument/2006/math"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𝑤h𝑖𝑙𝑒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que que fique no loop enquanto a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</a:t>
                          </a:r>
                          <a:r>
                            <a:rPr lang="pt-BR" sz="1200" b="1" i="1" kern="120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qtd_termo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for inferior ou igual ao 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Termo</a:t>
                          </a:r>
                          <a:r>
                            <a:rPr lang="pt-BR" sz="1200" b="1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N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informado no teclado menos </a:t>
                          </a:r>
                          <a:r>
                            <a:rPr lang="pt-BR" sz="1200" b="1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2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, pois os dois primeiros já foram gerados;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A cada volta fazer os seguintes movimentos: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 baseline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tc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=  </a:t>
                          </a:r>
                          <a:r>
                            <a:rPr lang="pt-BR" sz="1200" b="0" i="1" kern="1200" baseline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ta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+ </a:t>
                          </a:r>
                          <a:r>
                            <a:rPr lang="pt-BR" sz="1200" b="0" i="1" kern="1200" baseline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tb</a:t>
                          </a:r>
                          <a:endParaRPr lang="pt-BR" sz="1200" b="0" i="1" kern="1200" baseline="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sequencia = sequencia + </a:t>
                          </a:r>
                          <a:r>
                            <a:rPr lang="pt-BR" sz="1200" b="0" i="1" kern="1200" baseline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str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(</a:t>
                          </a:r>
                          <a:r>
                            <a:rPr lang="pt-BR" sz="1200" b="0" i="1" kern="1200" baseline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tc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)+”,”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 baseline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ta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=  </a:t>
                          </a:r>
                          <a:r>
                            <a:rPr lang="pt-BR" sz="1200" b="0" i="1" kern="1200" baseline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tb</a:t>
                          </a:r>
                          <a:endParaRPr lang="pt-BR" sz="1200" b="0" i="1" kern="1200" baseline="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 baseline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tb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=  </a:t>
                          </a:r>
                          <a:r>
                            <a:rPr lang="pt-BR" sz="1200" b="0" i="1" kern="1200" baseline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tc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Adicionar 1 a </a:t>
                          </a:r>
                          <a:r>
                            <a:rPr lang="pt-BR" sz="1200" b="0" i="1" kern="1200" baseline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qtd_Termo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.</a:t>
                          </a:r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a 2">
                <a:extLst>
                  <a:ext uri="{FF2B5EF4-FFF2-40B4-BE49-F238E27FC236}">
                    <a16:creationId xmlns:a16="http://schemas.microsoft.com/office/drawing/2014/main" id="{819BC4E5-9252-E720-48C6-1E9419D588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1193915"/>
                  </p:ext>
                </p:extLst>
              </p:nvPr>
            </p:nvGraphicFramePr>
            <p:xfrm>
              <a:off x="3792511" y="1563779"/>
              <a:ext cx="5195518" cy="3237259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053809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4141709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311179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termo</a:t>
                          </a:r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spcAft>
                              <a:spcPts val="0"/>
                            </a:spcAft>
                          </a:pP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Sequencia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qtd_Termos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ta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tb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tc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2743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2103120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86" t="-55202" r="-1641" b="-404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49111" y="581139"/>
            <a:ext cx="36045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Escrever os números de 1 a 5 no vídeo, como faríamos?</a:t>
            </a:r>
            <a:endParaRPr kumimoji="0" lang="pt-BR" altLang="pt-BR" sz="14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7C79DA2E-1196-4539-8DF2-B6FDD94B1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3308"/>
            <a:ext cx="51373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pt-BR" sz="2700" b="1" i="1" u="none" strike="noStrike" kern="0" cap="none" spc="0" normalizeH="0" baseline="0" noProof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Estrutura</a:t>
            </a:r>
            <a:r>
              <a:rPr kumimoji="0" lang="en-US" altLang="pt-BR" sz="2700" b="1" i="1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 de </a:t>
            </a:r>
            <a:r>
              <a:rPr kumimoji="0" lang="en-US" altLang="pt-BR" sz="2700" b="1" i="1" u="none" strike="noStrike" kern="0" cap="none" spc="0" normalizeH="0" baseline="0" noProof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Repetição</a:t>
            </a:r>
            <a:endParaRPr kumimoji="0" lang="pt-BR" altLang="pt-BR" sz="2700" b="1" i="1" u="none" strike="noStrike" kern="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</p:txBody>
      </p:sp>
      <p:graphicFrame>
        <p:nvGraphicFramePr>
          <p:cNvPr id="3" name="Tabela 5">
            <a:extLst>
              <a:ext uri="{FF2B5EF4-FFF2-40B4-BE49-F238E27FC236}">
                <a16:creationId xmlns:a16="http://schemas.microsoft.com/office/drawing/2014/main" id="{C7EB3628-1CA8-499C-944F-2FAFE015A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708406"/>
              </p:ext>
            </p:extLst>
          </p:nvPr>
        </p:nvGraphicFramePr>
        <p:xfrm>
          <a:off x="113091" y="1211580"/>
          <a:ext cx="3540547" cy="221837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84567">
                  <a:extLst>
                    <a:ext uri="{9D8B030D-6E8A-4147-A177-3AD203B41FA5}">
                      <a16:colId xmlns:a16="http://schemas.microsoft.com/office/drawing/2014/main" val="2187462146"/>
                    </a:ext>
                  </a:extLst>
                </a:gridCol>
                <a:gridCol w="915289">
                  <a:extLst>
                    <a:ext uri="{9D8B030D-6E8A-4147-A177-3AD203B41FA5}">
                      <a16:colId xmlns:a16="http://schemas.microsoft.com/office/drawing/2014/main" val="252612459"/>
                    </a:ext>
                  </a:extLst>
                </a:gridCol>
                <a:gridCol w="1140691">
                  <a:extLst>
                    <a:ext uri="{9D8B030D-6E8A-4147-A177-3AD203B41FA5}">
                      <a16:colId xmlns:a16="http://schemas.microsoft.com/office/drawing/2014/main" val="2299579838"/>
                    </a:ext>
                  </a:extLst>
                </a:gridCol>
              </a:tblGrid>
              <a:tr h="298134">
                <a:tc>
                  <a:txBody>
                    <a:bodyPr/>
                    <a:lstStyle/>
                    <a:p>
                      <a:r>
                        <a:rPr lang="pt-BR" altLang="pt-BR" sz="1200"/>
                        <a:t>Opção 01</a:t>
                      </a:r>
                      <a:endParaRPr lang="pt-BR" altLang="pt-BR" sz="1200" b="1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Opção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/>
                        <a:t>Opção 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97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altLang="pt-BR" sz="1200" b="1"/>
                        <a:t>print("1,2,3,4,5")</a:t>
                      </a:r>
                    </a:p>
                    <a:p>
                      <a:pPr eaLnBrk="1" hangingPunct="1"/>
                      <a:r>
                        <a:rPr lang="pt-BR" altLang="pt-BR" sz="1200" b="1"/>
                        <a:t>   </a:t>
                      </a:r>
                    </a:p>
                    <a:p>
                      <a:endParaRPr lang="pt-BR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/>
                        <a:t>print</a:t>
                      </a:r>
                      <a:r>
                        <a:rPr lang="pt-BR" sz="1200" b="1"/>
                        <a:t>(‘1’)</a:t>
                      </a:r>
                      <a:endParaRPr lang="pt-BR" sz="12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print(‘2’)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print(‘3’)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print(‘4’)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print(‘5’)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n =1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print(n)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n = n + 1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print(n)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n = n + 1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print(n)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n = n + 1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print(n)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n = n + 1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/>
                        <a:t>print(n)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733089"/>
                  </a:ext>
                </a:extLst>
              </a:tr>
            </a:tbl>
          </a:graphicData>
        </a:graphic>
      </p:graphicFrame>
      <p:sp>
        <p:nvSpPr>
          <p:cNvPr id="14" name="Rectangle 2">
            <a:extLst>
              <a:ext uri="{FF2B5EF4-FFF2-40B4-BE49-F238E27FC236}">
                <a16:creationId xmlns:a16="http://schemas.microsoft.com/office/drawing/2014/main" id="{C7679490-136A-41F1-A1C9-A0E1D4B2A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117" y="3496160"/>
            <a:ext cx="71544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E se ao invés de cinco números ou cinco notas fossem 100, como fazer, copiando e colando?</a:t>
            </a:r>
            <a:endParaRPr kumimoji="0" lang="pt-BR" altLang="pt-BR" sz="14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D40494E3-0C1C-454A-838B-CBBEA3B55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822" y="4109400"/>
            <a:ext cx="7699967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Claro que não! Precisamos de uma estrutura computacional que permita repetir instruções até que alguma condição seja satisfeita, não é?</a:t>
            </a:r>
            <a:endParaRPr kumimoji="0" lang="pt-BR" altLang="pt-BR" sz="16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3A95C3BC-4F4E-454C-9918-8A0FB7311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016" y="537101"/>
            <a:ext cx="42651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Receber do teclado 5 notas de alunos e calcular a média aritmética, como faríamos?</a:t>
            </a:r>
            <a:endParaRPr kumimoji="0" lang="pt-BR" altLang="pt-BR" sz="14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Arial"/>
              <a:sym typeface="Arial"/>
            </a:endParaRPr>
          </a:p>
        </p:txBody>
      </p:sp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D1481727-E643-4B87-9701-28386BBAC161}"/>
              </a:ext>
            </a:extLst>
          </p:cNvPr>
          <p:cNvGraphicFramePr>
            <a:graphicFrameLocks noGrp="1"/>
          </p:cNvGraphicFramePr>
          <p:nvPr/>
        </p:nvGraphicFramePr>
        <p:xfrm>
          <a:off x="4321512" y="1211580"/>
          <a:ext cx="4089883" cy="2194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89883">
                  <a:extLst>
                    <a:ext uri="{9D8B030D-6E8A-4147-A177-3AD203B41FA5}">
                      <a16:colId xmlns:a16="http://schemas.microsoft.com/office/drawing/2014/main" val="2187462146"/>
                    </a:ext>
                  </a:extLst>
                </a:gridCol>
              </a:tblGrid>
              <a:tr h="255586">
                <a:tc>
                  <a:txBody>
                    <a:bodyPr/>
                    <a:lstStyle/>
                    <a:p>
                      <a:r>
                        <a:rPr lang="pt-BR" altLang="pt-BR" sz="1200"/>
                        <a:t>Opção 01</a:t>
                      </a:r>
                      <a:endParaRPr lang="pt-BR" altLang="pt-BR" sz="1200" b="1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97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altLang="pt-BR" sz="1200" b="1"/>
                        <a:t>nota1 = input(‘informe a 1ª. nota: 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b="1"/>
                        <a:t>nota2 = input(‘informe o 2ª. nota: 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b="1"/>
                        <a:t>nota3 = input(‘informe o 3ª. nota: 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b="1"/>
                        <a:t>nota4 = input(‘informe o 4ª. nota: 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b="1"/>
                        <a:t>nota5 = input(‘informe o 5ª. nota: 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b="1"/>
                        <a:t>soma = (nota1 + nota2 + nota3 +nota4 + nota5)</a:t>
                      </a:r>
                    </a:p>
                    <a:p>
                      <a:pPr eaLnBrk="1" hangingPunct="1"/>
                      <a:r>
                        <a:rPr lang="pt-BR" altLang="pt-BR" sz="1200" b="1"/>
                        <a:t>media = soma / 5</a:t>
                      </a:r>
                    </a:p>
                    <a:p>
                      <a:pPr eaLnBrk="1" hangingPunct="1"/>
                      <a:r>
                        <a:rPr lang="pt-BR" altLang="pt-BR" sz="1200" b="1"/>
                        <a:t>print(‘A média calculada foi:’, media)   </a:t>
                      </a:r>
                    </a:p>
                    <a:p>
                      <a:endParaRPr lang="pt-BR" sz="1200" b="1"/>
                    </a:p>
                    <a:p>
                      <a:endParaRPr lang="pt-BR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733089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B632ACEF-2C59-4894-B875-B1F866D7F083}"/>
              </a:ext>
            </a:extLst>
          </p:cNvPr>
          <p:cNvSpPr txBox="1"/>
          <p:nvPr/>
        </p:nvSpPr>
        <p:spPr>
          <a:xfrm>
            <a:off x="3687715" y="603026"/>
            <a:ext cx="63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OU</a:t>
            </a:r>
          </a:p>
        </p:txBody>
      </p:sp>
    </p:spTree>
    <p:extLst>
      <p:ext uri="{BB962C8B-B14F-4D97-AF65-F5344CB8AC3E}">
        <p14:creationId xmlns:p14="http://schemas.microsoft.com/office/powerpoint/2010/main" val="3921949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58400" y="736340"/>
            <a:ext cx="886135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354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1200" b="1" u="sng" dirty="0">
                <a:latin typeface="Verdana" panose="020B0604030504040204" pitchFamily="34" charset="0"/>
                <a:cs typeface="Times New Roman" panose="02020603050405020304" pitchFamily="18" charset="0"/>
              </a:rPr>
              <a:t>Ex30 - Pesquisa: </a:t>
            </a:r>
            <a:r>
              <a:rPr lang="pt-BR" altLang="pt-BR" sz="1200" dirty="0">
                <a:latin typeface="Verdana" panose="020B0604030504040204" pitchFamily="34" charset="0"/>
                <a:cs typeface="Times New Roman" panose="02020603050405020304" pitchFamily="18" charset="0"/>
              </a:rPr>
              <a:t>Uma certa firma fez uma pesquisa de mercado para saber se as pessoas gostaram ou não de um novo produto lançado no mercado. Para isso, forneceu o sexo(“M” ou “F”) do entrevistado e sua resposta “sim” ou “não”). Sabendo-se que o último registro a ser lido contém o valor do sexo igual a “FIM”  calcule e escreva:</a:t>
            </a:r>
          </a:p>
          <a:p>
            <a:pPr lvl="1" algn="just"/>
            <a:r>
              <a:rPr lang="pt-BR" altLang="pt-BR" sz="1200" dirty="0">
                <a:latin typeface="Verdana" panose="020B0604030504040204" pitchFamily="34" charset="0"/>
                <a:cs typeface="Times New Roman" panose="02020603050405020304" pitchFamily="18" charset="0"/>
              </a:rPr>
              <a:t>a) o número de pessoas que responderam sim;</a:t>
            </a:r>
          </a:p>
          <a:p>
            <a:pPr lvl="1" algn="just"/>
            <a:r>
              <a:rPr lang="pt-BR" altLang="pt-BR" sz="1200" dirty="0">
                <a:latin typeface="Verdana" panose="020B0604030504040204" pitchFamily="34" charset="0"/>
                <a:cs typeface="Times New Roman" panose="02020603050405020304" pitchFamily="18" charset="0"/>
              </a:rPr>
              <a:t>b) o número de pessoas que responderam não;</a:t>
            </a:r>
          </a:p>
          <a:p>
            <a:pPr lvl="1" algn="just"/>
            <a:r>
              <a:rPr lang="pt-BR" altLang="pt-BR" sz="1200" dirty="0">
                <a:latin typeface="Verdana" panose="020B0604030504040204" pitchFamily="34" charset="0"/>
                <a:cs typeface="Times New Roman" panose="02020603050405020304" pitchFamily="18" charset="0"/>
              </a:rPr>
              <a:t>c) a porcentagem de pessoas do sexo feminino que responderam sim em relação ao total de mulheres;</a:t>
            </a:r>
          </a:p>
          <a:p>
            <a:pPr lvl="1" algn="just"/>
            <a:r>
              <a:rPr lang="pt-BR" altLang="pt-BR" sz="1200" dirty="0">
                <a:latin typeface="Verdana" panose="020B0604030504040204" pitchFamily="34" charset="0"/>
                <a:cs typeface="Times New Roman" panose="02020603050405020304" pitchFamily="18" charset="0"/>
              </a:rPr>
              <a:t>d)a porcentagem de pessoas do sexo masculino que responderam não  em relação ao total de respostas;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CA0CCBEA-5CF8-4C23-B8A1-32F9BD8AA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323" y="120273"/>
            <a:ext cx="346922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2700" b="1" i="1" err="1">
                <a:solidFill>
                  <a:srgbClr val="0033CC"/>
                </a:solidFill>
                <a:latin typeface="Verdana" panose="020B0604030504040204" pitchFamily="34" charset="0"/>
              </a:rPr>
              <a:t>Exercício</a:t>
            </a:r>
            <a:endParaRPr lang="pt-BR" altLang="pt-BR" sz="2700" b="1" i="1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5DD4268-93DA-B6E9-5AFE-DFD3DF218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221878"/>
              </p:ext>
            </p:extLst>
          </p:nvPr>
        </p:nvGraphicFramePr>
        <p:xfrm>
          <a:off x="58400" y="2306000"/>
          <a:ext cx="3169918" cy="255651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14404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1875413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880101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675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Teste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Entrada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Saída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1°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= ‘M’ , resposta = ‘sim</a:t>
                      </a:r>
                      <a:endParaRPr lang="pt-BR" sz="11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‘F’ , resposta = ‘sim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= ‘M’ , resposta = ‘</a:t>
                      </a:r>
                      <a:r>
                        <a:rPr lang="pt-BR" sz="1100" dirty="0" err="1">
                          <a:effectLst/>
                          <a:latin typeface="+mn-lt"/>
                          <a:ea typeface="Verdana" panose="020B0604030504040204" pitchFamily="34" charset="0"/>
                        </a:rPr>
                        <a:t>nao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= ‘M’ , resposta = ‘sim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‘F’ , resposta = ‘</a:t>
                      </a:r>
                      <a:r>
                        <a:rPr lang="pt-BR" sz="1100" dirty="0" err="1">
                          <a:effectLst/>
                          <a:latin typeface="+mn-lt"/>
                          <a:ea typeface="Verdana" panose="020B0604030504040204" pitchFamily="34" charset="0"/>
                        </a:rPr>
                        <a:t>nao</a:t>
                      </a:r>
                      <a:endParaRPr lang="pt-BR" sz="1100" dirty="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= ‘M’ , resposta = ‘sim</a:t>
                      </a:r>
                      <a:endParaRPr lang="pt-BR" sz="1100" dirty="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‘FIM’  - Encerra</a:t>
                      </a:r>
                    </a:p>
                  </a:txBody>
                  <a:tcPr marL="47625" marR="47625" marT="47625" marB="476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</a:rPr>
                        <a:t>qtd_Sim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</a:rPr>
                        <a:t>qtd_Nao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2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</a:rPr>
                        <a:t>perc_C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50%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</a:rPr>
                        <a:t>perc_D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 = 16%</a:t>
                      </a:r>
                    </a:p>
                  </a:txBody>
                  <a:tcPr marL="47625" marR="47625" marT="47625" marB="476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32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2°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‘M’ , resposta = ‘sim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‘M’ , resposta = ‘sim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‘F’ , resposta = ‘</a:t>
                      </a: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</a:rPr>
                        <a:t>nao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‘M’ , resposta = ‘sim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‘FIM’  - Encerra</a:t>
                      </a:r>
                    </a:p>
                  </a:txBody>
                  <a:tcPr marL="47625" marR="47625" marT="47625" marB="476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effectLst/>
                          <a:latin typeface="+mn-lt"/>
                          <a:ea typeface="Verdana" panose="020B0604030504040204" pitchFamily="34" charset="0"/>
                        </a:rPr>
                        <a:t>qtd_Sim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 =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err="1">
                          <a:effectLst/>
                          <a:latin typeface="+mn-lt"/>
                          <a:ea typeface="Verdana" panose="020B0604030504040204" pitchFamily="34" charset="0"/>
                        </a:rPr>
                        <a:t>qtd_Nao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 = 1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effectLst/>
                          <a:latin typeface="+mn-lt"/>
                          <a:ea typeface="Verdana" panose="020B0604030504040204" pitchFamily="34" charset="0"/>
                        </a:rPr>
                        <a:t>perc_C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 =  0%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effectLst/>
                          <a:latin typeface="+mn-lt"/>
                          <a:ea typeface="Verdana" panose="020B0604030504040204" pitchFamily="34" charset="0"/>
                        </a:rPr>
                        <a:t>perc_D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 = 0%</a:t>
                      </a:r>
                    </a:p>
                  </a:txBody>
                  <a:tcPr marL="47625" marR="47625" marT="47625" marB="476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a 2">
                <a:extLst>
                  <a:ext uri="{FF2B5EF4-FFF2-40B4-BE49-F238E27FC236}">
                    <a16:creationId xmlns:a16="http://schemas.microsoft.com/office/drawing/2014/main" id="{0D4EC814-947D-B34E-683B-2870EA80A7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8913205"/>
                  </p:ext>
                </p:extLst>
              </p:nvPr>
            </p:nvGraphicFramePr>
            <p:xfrm>
              <a:off x="3191032" y="2306000"/>
              <a:ext cx="5952968" cy="283750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422316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4530652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80494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sexo , resposta </a:t>
                          </a:r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280494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qtd_Sim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qtd_Nao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perc_C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perc_D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46749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qtd_mulheres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qtd_respostas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qtd_Homem_nao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qtd_mulher_sim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28049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528528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Neste caso criaremos um laço infinito </a:t>
                          </a:r>
                          <a14:m>
                            <m:oMath xmlns:m="http://schemas.openxmlformats.org/officeDocument/2006/math"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𝑤h𝑖𝑙𝑒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dPr>
                                <m:e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𝑇𝑟𝑢𝑒</m:t>
                                  </m:r>
                                </m:e>
                              </m:d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, receberemos o </a:t>
                          </a:r>
                          <a:r>
                            <a:rPr lang="pt-BR" sz="1200" b="1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sexo</a:t>
                          </a:r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 e caso seja igual a </a:t>
                          </a:r>
                          <a:r>
                            <a:rPr lang="pt-BR" sz="1200" b="1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‘FIM’ </a:t>
                          </a:r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utilizaremos o comando </a:t>
                          </a:r>
                          <a14:m>
                            <m:oMath xmlns:m="http://schemas.openxmlformats.org/officeDocument/2006/math"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𝑏𝑟𝑒𝑎𝑘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para encerrar o laço.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A cada volta receber a resposta e acumular </a:t>
                          </a:r>
                          <a:r>
                            <a:rPr lang="pt-BR" sz="1200" b="1" i="1" kern="1200" dirty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qtd_Sim</a:t>
                          </a:r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, </a:t>
                          </a:r>
                          <a:r>
                            <a:rPr lang="pt-BR" sz="1200" b="1" i="1" kern="1200" dirty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qtd_Nao</a:t>
                          </a:r>
                          <a:r>
                            <a:rPr lang="pt-BR" sz="1200" b="1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, </a:t>
                          </a:r>
                          <a:r>
                            <a:rPr lang="pt-BR" sz="1200" b="1" i="1" kern="1200" dirty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qtd_Mulher</a:t>
                          </a:r>
                          <a:r>
                            <a:rPr lang="pt-BR" sz="1200" b="1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, </a:t>
                          </a:r>
                          <a:r>
                            <a:rPr lang="pt-BR" sz="1200" b="1" i="1" kern="1200" dirty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qtd_respostas</a:t>
                          </a:r>
                          <a:endParaRPr lang="pt-BR" sz="1200" b="1" i="1" kern="1200" dirty="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Se </a:t>
                          </a:r>
                          <a:r>
                            <a:rPr lang="pt-BR" sz="1200" b="1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sexo</a:t>
                          </a:r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for igual a ‘F’ e resposta igual ‘sim’ somar 1 a  </a:t>
                          </a:r>
                          <a:r>
                            <a:rPr lang="pt-BR" sz="1200" b="1" i="1" kern="1200" dirty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qtd_mulher_sim</a:t>
                          </a:r>
                          <a14:m>
                            <m:oMath xmlns:m="http://schemas.openxmlformats.org/officeDocument/2006/math"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       </m:t>
                              </m:r>
                            </m:oMath>
                          </a14:m>
                          <a:endParaRPr lang="pt-BR" sz="1200" b="0" i="1" kern="12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Se </a:t>
                          </a:r>
                          <a:r>
                            <a:rPr lang="pt-BR" sz="1200" b="1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sexo</a:t>
                          </a:r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for igual a ‘M’ e resposta = ‘não’ acumular 1 </a:t>
                          </a:r>
                          <a:r>
                            <a:rPr lang="pt-BR" sz="1200" b="1" i="1" kern="1200" dirty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qtd_Homem_Nao</a:t>
                          </a:r>
                          <a:r>
                            <a:rPr lang="pt-BR" sz="1200" b="1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Ao</a:t>
                          </a:r>
                          <a:r>
                            <a:rPr lang="pt-BR" sz="1200" b="0" i="1" kern="1200" baseline="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final calcular os percentuais :</a:t>
                          </a:r>
                          <a14:m>
                            <m:oMath xmlns:m="http://schemas.openxmlformats.org/officeDocument/2006/math"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𝑝𝑒𝑟</m:t>
                              </m:r>
                              <m:sSub>
                                <m:sSubPr>
                                  <m:ctrlP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=(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𝑞𝑡</m:t>
                              </m:r>
                              <m:sSub>
                                <m:sSubPr>
                                  <m:ctrlP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𝑀𝑢𝑙h𝑒</m:t>
                                  </m:r>
                                  <m:sSub>
                                    <m:sSubPr>
                                      <m:ctrlP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𝑠𝑖𝑚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∗100)/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𝑞𝑡</m:t>
                              </m:r>
                              <m:sSub>
                                <m:sSubPr>
                                  <m:ctrlP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𝑀𝑢𝑙h𝑒𝑟</m:t>
                                  </m:r>
                                </m:sub>
                              </m:sSub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     </m:t>
                              </m:r>
                            </m:oMath>
                          </a14:m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e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kern="12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𝑝𝑒𝑟</m:t>
                                </m:r>
                                <m:sSub>
                                  <m:sSubPr>
                                    <m:ctrlP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pt-BR" sz="1200" b="0" i="1" kern="12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=(</m:t>
                                </m:r>
                                <m:r>
                                  <a:rPr lang="pt-BR" sz="1200" b="0" i="1" kern="12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𝑞𝑡</m:t>
                                </m:r>
                                <m:sSub>
                                  <m:sSubPr>
                                    <m:ctrlP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𝐻𝑜𝑚𝑒</m:t>
                                    </m:r>
                                    <m:sSub>
                                      <m:sSubPr>
                                        <m:ctrlP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𝑁𝑎𝑜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pt-BR" sz="1200" b="0" i="1" kern="12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∗100)/</m:t>
                                </m:r>
                                <m:r>
                                  <a:rPr lang="pt-BR" sz="1200" b="0" i="1" kern="12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𝑞𝑡</m:t>
                                </m:r>
                                <m:sSub>
                                  <m:sSubPr>
                                    <m:ctrlP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𝑅𝑒𝑠𝑝𝑜𝑠𝑡𝑎𝑠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b="0" i="1" kern="1200" dirty="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a 2">
                <a:extLst>
                  <a:ext uri="{FF2B5EF4-FFF2-40B4-BE49-F238E27FC236}">
                    <a16:creationId xmlns:a16="http://schemas.microsoft.com/office/drawing/2014/main" id="{0D4EC814-947D-B34E-683B-2870EA80A7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8913205"/>
                  </p:ext>
                </p:extLst>
              </p:nvPr>
            </p:nvGraphicFramePr>
            <p:xfrm>
              <a:off x="3191032" y="2306000"/>
              <a:ext cx="5952968" cy="283750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422316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4530652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80494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sexo , resposta </a:t>
                          </a:r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280494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qtd_Sim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qtd_Nao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perc_C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perc_D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46749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qtd_mulheres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qtd_respostas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qtd_Homem_nao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qtd_mulher_sim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28049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528528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12" t="-87649" r="-1535" b="-597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0" y="780534"/>
            <a:ext cx="84350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354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pt-BR" altLang="pt-BR" b="1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Ex31 – Altura: </a:t>
            </a:r>
            <a:r>
              <a:rPr lang="pt-BR" alt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Fazer um </a:t>
            </a:r>
            <a:r>
              <a:rPr lang="pt-BR" dirty="0"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programa</a:t>
            </a:r>
            <a:r>
              <a:rPr lang="pt-BR" alt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que receba a altura e sexo de 10 pessoas via teclado  e escreva ao final  a menor altura do grupo e a média da altura dos meninos;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CA0CCBEA-5CF8-4C23-B8A1-32F9BD8AA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" y="133620"/>
            <a:ext cx="346922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2700" b="1" i="1" err="1">
                <a:solidFill>
                  <a:srgbClr val="0033CC"/>
                </a:solidFill>
                <a:latin typeface="Verdana" panose="020B0604030504040204" pitchFamily="34" charset="0"/>
              </a:rPr>
              <a:t>Exercício</a:t>
            </a:r>
            <a:endParaRPr lang="pt-BR" altLang="pt-BR" sz="2700" b="1" i="1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BBBC4F9-8F85-4C96-B97E-4B3EC7DC5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667344"/>
              </p:ext>
            </p:extLst>
          </p:nvPr>
        </p:nvGraphicFramePr>
        <p:xfrm>
          <a:off x="120749" y="1741391"/>
          <a:ext cx="3368891" cy="195834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40416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1407650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675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Teste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Entrada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Saída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4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5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6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7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9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10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‘M’ , altura = 1.75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‘F’ , altura = 1.64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‘M’ , altura = 1.85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‘F’ , altura = 1.50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‘F’ , altura = 1.62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‘F’ , altura = 1.79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‘F’ , altura = 1.60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‘M’ , altura = 1.95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‘F’ , altura = 1.51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sexo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‘F’ , altura = 1.59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menor_altura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1.50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media_Alt_M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1.85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a 2">
                <a:extLst>
                  <a:ext uri="{FF2B5EF4-FFF2-40B4-BE49-F238E27FC236}">
                    <a16:creationId xmlns:a16="http://schemas.microsoft.com/office/drawing/2014/main" id="{065D75DC-9D1A-49E6-8468-C0F1408BA5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3071758"/>
                  </p:ext>
                </p:extLst>
              </p:nvPr>
            </p:nvGraphicFramePr>
            <p:xfrm>
              <a:off x="3633440" y="1741391"/>
              <a:ext cx="5195518" cy="282905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241342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954176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311179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sexo , altura</a:t>
                          </a:r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57644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spcAft>
                              <a:spcPts val="0"/>
                            </a:spcAft>
                          </a:pP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menor_Altura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media_Alt_M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3111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soma_Alt_M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qtd_M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menor_Altura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9.9999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311179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537875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Neste caso criaremos um laço de for ou </a:t>
                          </a: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while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que processe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10 voltas e receberemos 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o 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sexo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e a 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altura 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a</a:t>
                          </a:r>
                          <a:r>
                            <a:rPr lang="pt-BR" sz="1200" b="0" i="1" kern="1200" baseline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cada volta</a:t>
                          </a:r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A menor altura é obtida como visto nos exercícios anteriores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Se 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sexo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for igual a ‘M’ acumular a 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altura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em </a:t>
                          </a:r>
                          <a:r>
                            <a:rPr lang="pt-BR" sz="1200" b="1" i="1" kern="120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soma_Alt_M</a:t>
                          </a:r>
                          <a:r>
                            <a:rPr lang="pt-BR" sz="1200" b="1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e adicionar 1 a </a:t>
                          </a:r>
                          <a:r>
                            <a:rPr lang="pt-BR" sz="1200" b="1" i="1" kern="120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qtd_M</a:t>
                          </a:r>
                          <a:endParaRPr lang="pt-BR" sz="1200" b="1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       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𝑠𝑜𝑚</m:t>
                              </m:r>
                              <m:sSub>
                                <m:sSubPr>
                                  <m:ctrlP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𝐴𝑙</m:t>
                                  </m:r>
                                  <m:sSub>
                                    <m:sSubPr>
                                      <m:ctrlP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𝑀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=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𝑠𝑜𝑚</m:t>
                              </m:r>
                              <m:sSub>
                                <m:sSubPr>
                                  <m:ctrlP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𝐴𝑙</m:t>
                                  </m:r>
                                  <m:sSub>
                                    <m:sSubPr>
                                      <m:ctrlP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𝑀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+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𝑎𝑙𝑡𝑢𝑟𝑎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 e  </a:t>
                          </a:r>
                          <a14:m>
                            <m:oMath xmlns:m="http://schemas.openxmlformats.org/officeDocument/2006/math"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𝑞𝑡</m:t>
                              </m:r>
                              <m:sSub>
                                <m:sSubPr>
                                  <m:ctrlP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=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𝑞𝑡</m:t>
                              </m:r>
                              <m:sSub>
                                <m:sSubPr>
                                  <m:ctrlP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+1 </m:t>
                              </m:r>
                            </m:oMath>
                          </a14:m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kern="12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𝑚𝑒𝑑𝑖</m:t>
                                </m:r>
                                <m:sSub>
                                  <m:sSubPr>
                                    <m:ctrlP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𝐴𝑙</m:t>
                                    </m:r>
                                    <m:sSub>
                                      <m:sSubPr>
                                        <m:ctrlP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pt-BR" sz="1200" b="0" i="1" kern="120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𝑆𝑜𝑚</m:t>
                                    </m:r>
                                    <m:sSub>
                                      <m:sSubPr>
                                        <m:ctrlP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𝐴𝑙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1200" b="0" i="1" kern="120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1200" b="0" i="1" kern="120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pt-BR" sz="1200" b="0" i="1" kern="120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/>
                                              </a:rPr>
                                              <m:t>𝑀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num>
                                  <m:den>
                                    <m:r>
                                      <a:rPr lang="pt-BR" sz="1200" b="0" i="1" kern="12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𝑞𝑡</m:t>
                                    </m:r>
                                    <m:sSub>
                                      <m:sSubPr>
                                        <m:ctrlP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pt-BR" sz="1200" b="0" i="1" kern="120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a 2">
                <a:extLst>
                  <a:ext uri="{FF2B5EF4-FFF2-40B4-BE49-F238E27FC236}">
                    <a16:creationId xmlns:a16="http://schemas.microsoft.com/office/drawing/2014/main" id="{065D75DC-9D1A-49E6-8468-C0F1408BA5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3071758"/>
                  </p:ext>
                </p:extLst>
              </p:nvPr>
            </p:nvGraphicFramePr>
            <p:xfrm>
              <a:off x="3633440" y="1741391"/>
              <a:ext cx="5195518" cy="282905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241342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954176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311179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sexo , altura</a:t>
                          </a:r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57644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spcAft>
                              <a:spcPts val="0"/>
                            </a:spcAft>
                          </a:pP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menor_Altura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media_Alt_M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3111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soma_Alt_M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qtd_M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menor_Altura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 = 9.9999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311179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537875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86" t="-85771" r="-1641" b="-592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3208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1795685-3D2C-47A6-A9A8-3BAE022C3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1967B2-3D39-9612-BA3E-29ADC3E5E6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31" r="-1" b="3248"/>
          <a:stretch/>
        </p:blipFill>
        <p:spPr>
          <a:xfrm>
            <a:off x="482569" y="10"/>
            <a:ext cx="8178862" cy="5143490"/>
          </a:xfrm>
          <a:prstGeom prst="rect">
            <a:avLst/>
          </a:prstGeom>
        </p:spPr>
      </p:pic>
      <p:sp>
        <p:nvSpPr>
          <p:cNvPr id="41" name="Freeform 6">
            <a:extLst>
              <a:ext uri="{FF2B5EF4-FFF2-40B4-BE49-F238E27FC236}">
                <a16:creationId xmlns:a16="http://schemas.microsoft.com/office/drawing/2014/main" id="{74E5C9C3-37C9-425E-A935-0CE649921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2526C943-4313-4653-93E0-80AA1FD61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  <a:alpha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15BDA691-46A7-4C7D-9398-AEAD6CEA7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8479631" y="0"/>
            <a:ext cx="664369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7" name="Freeform 6">
            <a:extLst>
              <a:ext uri="{FF2B5EF4-FFF2-40B4-BE49-F238E27FC236}">
                <a16:creationId xmlns:a16="http://schemas.microsoft.com/office/drawing/2014/main" id="{CD5DAA0A-0AC7-40DE-96E8-1DE5C6B0F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8479631" y="0"/>
            <a:ext cx="664369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  <a:alpha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40" name="Imagem 39" descr="Desenho de carro preto&#10;&#10;Descrição gerada automaticamente">
            <a:extLst>
              <a:ext uri="{FF2B5EF4-FFF2-40B4-BE49-F238E27FC236}">
                <a16:creationId xmlns:a16="http://schemas.microsoft.com/office/drawing/2014/main" id="{CD7EA355-8CED-45E5-258B-DAC731B5B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645547" y="4486900"/>
            <a:ext cx="1144647" cy="52578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4A8C5191-600C-38B1-64A0-E97A786E69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051547">
            <a:off x="3853725" y="3186751"/>
            <a:ext cx="1017461" cy="1756262"/>
          </a:xfrm>
          <a:prstGeom prst="rect">
            <a:avLst/>
          </a:prstGeom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C00B0706-CD09-7475-117A-DE4EC78133BC}"/>
              </a:ext>
            </a:extLst>
          </p:cNvPr>
          <p:cNvSpPr txBox="1"/>
          <p:nvPr/>
        </p:nvSpPr>
        <p:spPr>
          <a:xfrm>
            <a:off x="3301466" y="3934077"/>
            <a:ext cx="1996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>
                <a:highlight>
                  <a:srgbClr val="FFFF00"/>
                </a:highlight>
              </a:rPr>
              <a:t>Contador de voltas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7C387636-F47C-A5B6-8181-38EE374EBC43}"/>
              </a:ext>
            </a:extLst>
          </p:cNvPr>
          <p:cNvSpPr txBox="1"/>
          <p:nvPr/>
        </p:nvSpPr>
        <p:spPr>
          <a:xfrm>
            <a:off x="2315516" y="4881880"/>
            <a:ext cx="4179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>
                <a:highlight>
                  <a:srgbClr val="FFFF00"/>
                </a:highlight>
              </a:rPr>
              <a:t>Verifica se o contador já atingiu o limite informado 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A07DE51-7799-EE30-C12D-88B98E938AF2}"/>
              </a:ext>
            </a:extLst>
          </p:cNvPr>
          <p:cNvSpPr txBox="1"/>
          <p:nvPr/>
        </p:nvSpPr>
        <p:spPr>
          <a:xfrm>
            <a:off x="566443" y="4194991"/>
            <a:ext cx="1144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>
                <a:highlight>
                  <a:srgbClr val="FFFF00"/>
                </a:highlight>
              </a:rPr>
              <a:t>Dê 10 voltas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38ADC4B-65CC-F55E-E570-309B657F8C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8327" y="912508"/>
            <a:ext cx="2946146" cy="291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8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B8F364D-F7CA-4DB4-90AD-5CE91240F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45" y="3016971"/>
            <a:ext cx="3226386" cy="1468047"/>
          </a:xfrm>
          <a:prstGeom prst="rect">
            <a:avLst/>
          </a:prstGeom>
        </p:spPr>
      </p:pic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320040" y="787621"/>
            <a:ext cx="865669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800">
                <a:latin typeface="Verdana" panose="020B0604030504040204" pitchFamily="34" charset="0"/>
                <a:ea typeface="Verdana" panose="020B0604030504040204" pitchFamily="34" charset="0"/>
              </a:rPr>
              <a:t>O </a:t>
            </a:r>
            <a:r>
              <a:rPr lang="pt-BR" altLang="pt-BR" sz="1800" b="1" i="1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while</a:t>
            </a:r>
            <a:r>
              <a:rPr lang="pt-BR" altLang="pt-BR" sz="1800">
                <a:latin typeface="Verdana" panose="020B0604030504040204" pitchFamily="34" charset="0"/>
                <a:ea typeface="Verdana" panose="020B0604030504040204" pitchFamily="34" charset="0"/>
              </a:rPr>
              <a:t> executa as instruções internas ao laço enquanto a condição for verdadeira, veja a sintaxe:</a:t>
            </a:r>
          </a:p>
          <a:p>
            <a:endParaRPr lang="pt-BR" altLang="pt-BR" sz="2000" b="1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altLang="pt-BR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pt-BR" altLang="pt-BR" sz="1600" b="1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while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altLang="pt-BR" sz="1600" b="1" i="1">
                <a:latin typeface="Verdana" panose="020B0604030504040204" pitchFamily="34" charset="0"/>
                <a:ea typeface="Verdana" panose="020B0604030504040204" pitchFamily="34" charset="0"/>
              </a:rPr>
              <a:t>condição: 	</a:t>
            </a:r>
            <a:endParaRPr lang="pt-BR" altLang="pt-BR" sz="1600" b="1" i="1">
              <a:solidFill>
                <a:schemeClr val="accent5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altLang="pt-BR" sz="1600" b="1" i="1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    instrução a ser executada enquanto a condição for verdadeira</a:t>
            </a:r>
          </a:p>
          <a:p>
            <a:pPr eaLnBrk="1" hangingPunct="1"/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       instrução a ser executada enquanto a condição for verdadeira</a:t>
            </a:r>
          </a:p>
          <a:p>
            <a:pPr eaLnBrk="1" hangingPunct="1"/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endParaRPr lang="pt-BR" altLang="pt-BR" sz="1600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7C79DA2E-1196-4539-8DF2-B6FDD94B1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559" y="163566"/>
            <a:ext cx="85164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2400" b="1" i="1">
                <a:solidFill>
                  <a:srgbClr val="0033CC"/>
                </a:solidFill>
                <a:latin typeface="Verdana" panose="020B0604030504040204" pitchFamily="34" charset="0"/>
              </a:rPr>
              <a:t>O Python </a:t>
            </a:r>
            <a:r>
              <a:rPr lang="pt-BR" altLang="pt-BR" sz="2400" b="1" i="1">
                <a:solidFill>
                  <a:srgbClr val="0033CC"/>
                </a:solidFill>
                <a:latin typeface="Verdana" panose="020B0604030504040204" pitchFamily="34" charset="0"/>
              </a:rPr>
              <a:t>possui 2 estruturas:</a:t>
            </a:r>
            <a:r>
              <a:rPr lang="en-US" altLang="pt-BR" sz="2400" b="1" i="1">
                <a:solidFill>
                  <a:srgbClr val="0033CC"/>
                </a:solidFill>
                <a:latin typeface="Verdana" panose="020B0604030504040204" pitchFamily="34" charset="0"/>
              </a:rPr>
              <a:t> </a:t>
            </a:r>
            <a:r>
              <a:rPr lang="en-US" altLang="pt-BR" sz="2400" b="1" i="1">
                <a:solidFill>
                  <a:srgbClr val="FF0000"/>
                </a:solidFill>
                <a:latin typeface="Verdana" panose="020B0604030504040204" pitchFamily="34" charset="0"/>
              </a:rPr>
              <a:t>while</a:t>
            </a:r>
            <a:r>
              <a:rPr lang="en-US" altLang="pt-BR" sz="2400" b="1" i="1">
                <a:solidFill>
                  <a:srgbClr val="0033CC"/>
                </a:solidFill>
                <a:latin typeface="Verdana" panose="020B0604030504040204" pitchFamily="34" charset="0"/>
              </a:rPr>
              <a:t> e  </a:t>
            </a:r>
            <a:r>
              <a:rPr lang="en-US" altLang="pt-BR" sz="2400" b="1" i="1">
                <a:solidFill>
                  <a:srgbClr val="FF0000"/>
                </a:solidFill>
                <a:latin typeface="Verdana" panose="020B0604030504040204" pitchFamily="34" charset="0"/>
              </a:rPr>
              <a:t>for</a:t>
            </a:r>
            <a:endParaRPr lang="pt-BR" altLang="pt-BR" sz="2400" b="1" i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EA2DE9EB-21A8-42E7-997D-F5B094661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279" y="1179830"/>
            <a:ext cx="2815648" cy="415441"/>
          </a:xfrm>
          <a:prstGeom prst="rect">
            <a:avLst/>
          </a:prstGeom>
          <a:solidFill>
            <a:srgbClr val="FF0000"/>
          </a:solidFill>
          <a:ln w="9525">
            <a:solidFill>
              <a:srgbClr val="292929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050" b="1">
                <a:solidFill>
                  <a:schemeClr val="bg1"/>
                </a:solidFill>
                <a:latin typeface="Verdana" panose="020B0604030504040204" pitchFamily="34" charset="0"/>
                <a:ea typeface="Arial Unicode MS" pitchFamily="34" charset="-128"/>
              </a:rPr>
              <a:t>Permanece no laço enquanto a condição for VERDADEIRA</a:t>
            </a:r>
          </a:p>
        </p:txBody>
      </p:sp>
      <p:grpSp>
        <p:nvGrpSpPr>
          <p:cNvPr id="20" name="Group 6">
            <a:extLst>
              <a:ext uri="{FF2B5EF4-FFF2-40B4-BE49-F238E27FC236}">
                <a16:creationId xmlns:a16="http://schemas.microsoft.com/office/drawing/2014/main" id="{FB3C3BCB-4765-4B4E-877D-723D8A2EA7ED}"/>
              </a:ext>
            </a:extLst>
          </p:cNvPr>
          <p:cNvGrpSpPr>
            <a:grpSpLocks/>
          </p:cNvGrpSpPr>
          <p:nvPr/>
        </p:nvGrpSpPr>
        <p:grpSpPr bwMode="auto">
          <a:xfrm>
            <a:off x="1046866" y="3742928"/>
            <a:ext cx="3047314" cy="742499"/>
            <a:chOff x="-11" y="3578"/>
            <a:chExt cx="1261" cy="276"/>
          </a:xfrm>
        </p:grpSpPr>
        <p:sp>
          <p:nvSpPr>
            <p:cNvPr id="21" name="AutoShape 9">
              <a:extLst>
                <a:ext uri="{FF2B5EF4-FFF2-40B4-BE49-F238E27FC236}">
                  <a16:creationId xmlns:a16="http://schemas.microsoft.com/office/drawing/2014/main" id="{9CEC05D0-A7AE-4294-AEA7-9CF2D3E96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" y="3581"/>
              <a:ext cx="193" cy="273"/>
            </a:xfrm>
            <a:prstGeom prst="curvedLeftArrow">
              <a:avLst>
                <a:gd name="adj1" fmla="val 44737"/>
                <a:gd name="adj2" fmla="val 89474"/>
                <a:gd name="adj3" fmla="val 33333"/>
              </a:avLst>
            </a:prstGeom>
            <a:solidFill>
              <a:srgbClr val="FFFF66"/>
            </a:soli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pt-BR" sz="10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2" name="Line 10">
              <a:extLst>
                <a:ext uri="{FF2B5EF4-FFF2-40B4-BE49-F238E27FC236}">
                  <a16:creationId xmlns:a16="http://schemas.microsoft.com/office/drawing/2014/main" id="{B1BF5EA2-1B6D-4141-8A83-F57E5A17AB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11" y="3578"/>
              <a:ext cx="2" cy="21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pt-BR" sz="10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23" name="Rectangle 2">
            <a:extLst>
              <a:ext uri="{FF2B5EF4-FFF2-40B4-BE49-F238E27FC236}">
                <a16:creationId xmlns:a16="http://schemas.microsoft.com/office/drawing/2014/main" id="{437B5048-C7B4-487D-B4D7-5A7992D5C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10" y="2663490"/>
            <a:ext cx="47181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Escrever os números de 5 a 9 no vídeo</a:t>
            </a:r>
            <a:endParaRPr lang="pt-BR" altLang="pt-BR" sz="1600" b="1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126DA75A-2381-42DF-8568-B6999C4BFE21}"/>
              </a:ext>
            </a:extLst>
          </p:cNvPr>
          <p:cNvCxnSpPr>
            <a:cxnSpLocks/>
          </p:cNvCxnSpPr>
          <p:nvPr/>
        </p:nvCxnSpPr>
        <p:spPr>
          <a:xfrm flipH="1" flipV="1">
            <a:off x="-32549" y="2523605"/>
            <a:ext cx="9129136" cy="399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ela 6">
            <a:extLst>
              <a:ext uri="{FF2B5EF4-FFF2-40B4-BE49-F238E27FC236}">
                <a16:creationId xmlns:a16="http://schemas.microsoft.com/office/drawing/2014/main" id="{F5CDA552-5E3F-4CDE-A293-55E3CAFD3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976429"/>
              </p:ext>
            </p:extLst>
          </p:nvPr>
        </p:nvGraphicFramePr>
        <p:xfrm>
          <a:off x="5948872" y="2679587"/>
          <a:ext cx="1195578" cy="1950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63436">
                  <a:extLst>
                    <a:ext uri="{9D8B030D-6E8A-4147-A177-3AD203B41FA5}">
                      <a16:colId xmlns:a16="http://schemas.microsoft.com/office/drawing/2014/main" val="295563609"/>
                    </a:ext>
                  </a:extLst>
                </a:gridCol>
                <a:gridCol w="632142">
                  <a:extLst>
                    <a:ext uri="{9D8B030D-6E8A-4147-A177-3AD203B41FA5}">
                      <a16:colId xmlns:a16="http://schemas.microsoft.com/office/drawing/2014/main" val="3746279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1200"/>
                        <a:t>Volta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n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11503"/>
                  </a:ext>
                </a:extLst>
              </a:tr>
              <a:tr h="161796"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1ª.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113315"/>
                  </a:ext>
                </a:extLst>
              </a:tr>
              <a:tr h="161796"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2ª.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511037"/>
                  </a:ext>
                </a:extLst>
              </a:tr>
              <a:tr h="161796"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3ª.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011867"/>
                  </a:ext>
                </a:extLst>
              </a:tr>
              <a:tr h="161796"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4ª.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33217"/>
                  </a:ext>
                </a:extLst>
              </a:tr>
              <a:tr h="161796"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5ª.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302740"/>
                  </a:ext>
                </a:extLst>
              </a:tr>
              <a:tr h="161796"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6ª.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10 -Sai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20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604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0" y="810481"/>
            <a:ext cx="86566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800">
                <a:latin typeface="Verdana" panose="020B0604030504040204" pitchFamily="34" charset="0"/>
                <a:ea typeface="Verdana" panose="020B0604030504040204" pitchFamily="34" charset="0"/>
              </a:rPr>
              <a:t>Outro  exemplo como  </a:t>
            </a:r>
            <a:r>
              <a:rPr lang="pt-BR" altLang="pt-BR" sz="1800" b="1" i="1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while</a:t>
            </a:r>
            <a:endParaRPr lang="pt-BR" altLang="pt-BR" sz="1600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7C79DA2E-1196-4539-8DF2-B6FDD94B1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" y="95192"/>
            <a:ext cx="85164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400" b="1" i="1">
                <a:solidFill>
                  <a:srgbClr val="0033CC"/>
                </a:solidFill>
                <a:latin typeface="Verdana" panose="020B0604030504040204" pitchFamily="34" charset="0"/>
              </a:rPr>
              <a:t>Estruturas:</a:t>
            </a:r>
            <a:r>
              <a:rPr lang="en-US" altLang="pt-BR" sz="2400" b="1" i="1">
                <a:solidFill>
                  <a:srgbClr val="0033CC"/>
                </a:solidFill>
                <a:latin typeface="Verdana" panose="020B0604030504040204" pitchFamily="34" charset="0"/>
              </a:rPr>
              <a:t> </a:t>
            </a:r>
            <a:r>
              <a:rPr lang="en-US" altLang="pt-BR" sz="2400" b="1" i="1">
                <a:solidFill>
                  <a:srgbClr val="FF0000"/>
                </a:solidFill>
                <a:latin typeface="Verdana" panose="020B0604030504040204" pitchFamily="34" charset="0"/>
              </a:rPr>
              <a:t>while</a:t>
            </a:r>
            <a:endParaRPr lang="pt-BR" altLang="pt-BR" sz="2400" b="1" i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270725A4-759F-4DDB-A937-EA3F09E8E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15" y="1895102"/>
            <a:ext cx="5377889" cy="1849537"/>
          </a:xfrm>
          <a:prstGeom prst="rect">
            <a:avLst/>
          </a:prstGeom>
        </p:spPr>
      </p:pic>
      <p:sp>
        <p:nvSpPr>
          <p:cNvPr id="29" name="Rectangle 2">
            <a:extLst>
              <a:ext uri="{FF2B5EF4-FFF2-40B4-BE49-F238E27FC236}">
                <a16:creationId xmlns:a16="http://schemas.microsoft.com/office/drawing/2014/main" id="{80DBE23C-DA2C-4BFD-BF70-A44B42E56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08476"/>
            <a:ext cx="78421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b="1">
                <a:latin typeface="Verdana" panose="020B0604030504040204" pitchFamily="34" charset="0"/>
                <a:ea typeface="Verdana" panose="020B0604030504040204" pitchFamily="34" charset="0"/>
              </a:rPr>
              <a:t>Receber do teclado 5 notas de alunos e calcular a média aritmética</a:t>
            </a:r>
            <a:endParaRPr lang="pt-BR" altLang="pt-BR" b="1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5" name="Tabela 6">
            <a:extLst>
              <a:ext uri="{FF2B5EF4-FFF2-40B4-BE49-F238E27FC236}">
                <a16:creationId xmlns:a16="http://schemas.microsoft.com/office/drawing/2014/main" id="{F5CDA552-5E3F-4CDE-A293-55E3CAFD3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109715"/>
              </p:ext>
            </p:extLst>
          </p:nvPr>
        </p:nvGraphicFramePr>
        <p:xfrm>
          <a:off x="5533504" y="1895102"/>
          <a:ext cx="3476943" cy="245147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92443">
                  <a:extLst>
                    <a:ext uri="{9D8B030D-6E8A-4147-A177-3AD203B41FA5}">
                      <a16:colId xmlns:a16="http://schemas.microsoft.com/office/drawing/2014/main" val="295563609"/>
                    </a:ext>
                  </a:extLst>
                </a:gridCol>
                <a:gridCol w="490855">
                  <a:extLst>
                    <a:ext uri="{9D8B030D-6E8A-4147-A177-3AD203B41FA5}">
                      <a16:colId xmlns:a16="http://schemas.microsoft.com/office/drawing/2014/main" val="3746279511"/>
                    </a:ext>
                  </a:extLst>
                </a:gridCol>
                <a:gridCol w="508444">
                  <a:extLst>
                    <a:ext uri="{9D8B030D-6E8A-4147-A177-3AD203B41FA5}">
                      <a16:colId xmlns:a16="http://schemas.microsoft.com/office/drawing/2014/main" val="226302599"/>
                    </a:ext>
                  </a:extLst>
                </a:gridCol>
                <a:gridCol w="1125678">
                  <a:extLst>
                    <a:ext uri="{9D8B030D-6E8A-4147-A177-3AD203B41FA5}">
                      <a16:colId xmlns:a16="http://schemas.microsoft.com/office/drawing/2014/main" val="4009100176"/>
                    </a:ext>
                  </a:extLst>
                </a:gridCol>
                <a:gridCol w="859523">
                  <a:extLst>
                    <a:ext uri="{9D8B030D-6E8A-4147-A177-3AD203B41FA5}">
                      <a16:colId xmlns:a16="http://schemas.microsoft.com/office/drawing/2014/main" val="4053593708"/>
                    </a:ext>
                  </a:extLst>
                </a:gridCol>
              </a:tblGrid>
              <a:tr h="316021">
                <a:tc>
                  <a:txBody>
                    <a:bodyPr/>
                    <a:lstStyle/>
                    <a:p>
                      <a:r>
                        <a:rPr lang="pt-BR" sz="1000"/>
                        <a:t>Volta</a:t>
                      </a:r>
                      <a:endParaRPr lang="pt-BR" sz="150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/>
                        <a:t>n</a:t>
                      </a:r>
                      <a:endParaRPr lang="pt-BR" sz="150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nota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soma = soma + nota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Media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311911503"/>
                  </a:ext>
                </a:extLst>
              </a:tr>
              <a:tr h="129225"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.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1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 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2556113315"/>
                  </a:ext>
                </a:extLst>
              </a:tr>
              <a:tr h="129225"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1ª.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1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8.0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+ 8 = 8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582737933"/>
                  </a:ext>
                </a:extLst>
              </a:tr>
              <a:tr h="227971"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2ª.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2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7.0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 + 7 = 15 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3679511037"/>
                  </a:ext>
                </a:extLst>
              </a:tr>
              <a:tr h="227971"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3ª.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3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10.0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+ 10 = 25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2344011867"/>
                  </a:ext>
                </a:extLst>
              </a:tr>
              <a:tr h="269010"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4ª.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4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0.0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+ 0 = 25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4202533217"/>
                  </a:ext>
                </a:extLst>
              </a:tr>
              <a:tr h="227971"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5ª.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5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8.0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+ 8 = 33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2212302740"/>
                  </a:ext>
                </a:extLst>
              </a:tr>
              <a:tr h="195123"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6ª.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/>
                        <a:t>6 -Sai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endParaRPr lang="pt-BR" sz="100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 /5 = 6.60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313020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78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149431" y="713760"/>
            <a:ext cx="8885788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</a:rPr>
              <a:t>O </a:t>
            </a:r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</a:rPr>
              <a:t>é uma estrutura mais limitada, é a função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range()</a:t>
            </a: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</a:rPr>
              <a:t> que delimita o alcance dos valores assumidos pela variável de controle e delimita a quantidade de voltas que o laço vai dar, veja os exemplos:</a:t>
            </a:r>
          </a:p>
          <a:p>
            <a:endParaRPr lang="pt-BR" altLang="pt-BR" sz="90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for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range(inicio, limite, incremento)</a:t>
            </a:r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 [Inicio, Limite)</a:t>
            </a:r>
            <a:endParaRPr lang="pt-BR" altLang="pt-BR" sz="1600" b="1"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pt-BR" altLang="pt-BR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range(0,5,1)</a:t>
            </a:r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print(i)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 [0,5)  0, 1, 2, 3, 4  </a:t>
            </a: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Incremento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  </a:t>
            </a:r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range(0,5)</a:t>
            </a:r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print(i)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 [0,5)  0, 1, 2, 3, 4  </a:t>
            </a: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Incremento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  </a:t>
            </a:r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range(5)</a:t>
            </a:r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print(i)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 [0,5)  0, 1, 2, 3, 4  </a:t>
            </a: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Incremento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for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range(3, 10, 2)</a:t>
            </a:r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print(i)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 3,5,7,9  [3,10)  </a:t>
            </a: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incremento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2</a:t>
            </a:r>
            <a:r>
              <a:rPr lang="pt-BR" altLang="pt-BR" sz="1600"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 </a:t>
            </a:r>
            <a:endParaRPr lang="pt-BR" altLang="pt-BR" sz="1600" b="1"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endParaRPr>
          </a:p>
          <a:p>
            <a:endParaRPr lang="pt-BR" altLang="pt-BR" sz="1800" b="1">
              <a:latin typeface="Verdana" panose="020B0604030504040204" pitchFamily="34" charset="0"/>
              <a:ea typeface="Verdana" panose="020B0604030504040204" pitchFamily="34" charset="0"/>
              <a:sym typeface="Wingdings" panose="05000000000000000000" pitchFamily="2" charset="2"/>
            </a:endParaRPr>
          </a:p>
          <a:p>
            <a:r>
              <a:rPr lang="pt-BR" altLang="pt-BR" sz="1800" b="1" i="1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endParaRPr lang="pt-BR" altLang="pt-BR" sz="1800" b="1" i="1">
              <a:solidFill>
                <a:schemeClr val="accent5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altLang="pt-BR" sz="1600" b="1" i="1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r>
              <a:rPr lang="pt-BR" altLang="pt-BR" sz="1600" b="1"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pt-BR" altLang="pt-BR" sz="1600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  <a:endParaRPr lang="pt-BR" altLang="pt-BR" sz="1600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0821" name="Rectangle 5"/>
          <p:cNvSpPr>
            <a:spLocks noChangeArrowheads="1"/>
          </p:cNvSpPr>
          <p:nvPr/>
        </p:nvSpPr>
        <p:spPr bwMode="auto">
          <a:xfrm>
            <a:off x="20537" y="3431870"/>
            <a:ext cx="71323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793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600" b="1">
                <a:latin typeface="Verdana" panose="020B0604030504040204" pitchFamily="34" charset="0"/>
                <a:ea typeface="Arial Unicode MS" pitchFamily="34" charset="-128"/>
              </a:rPr>
              <a:t>Exemplo:  Faça um programa que escreva os  números de 1 até </a:t>
            </a:r>
            <a:r>
              <a:rPr lang="en-US" altLang="pt-BR" sz="1600" b="1">
                <a:latin typeface="Verdana" panose="020B0604030504040204" pitchFamily="34" charset="0"/>
                <a:ea typeface="Arial Unicode MS" pitchFamily="34" charset="-128"/>
              </a:rPr>
              <a:t>5 no </a:t>
            </a:r>
            <a:r>
              <a:rPr lang="en-US" altLang="pt-BR" sz="1600" b="1" err="1">
                <a:latin typeface="Verdana" panose="020B0604030504040204" pitchFamily="34" charset="0"/>
                <a:ea typeface="Arial Unicode MS" pitchFamily="34" charset="-128"/>
              </a:rPr>
              <a:t>vídeo</a:t>
            </a:r>
            <a:r>
              <a:rPr lang="pt-BR" altLang="pt-BR" sz="1600" b="1">
                <a:latin typeface="Verdana" panose="020B0604030504040204" pitchFamily="34" charset="0"/>
                <a:ea typeface="Arial Unicode MS" pitchFamily="34" charset="-128"/>
              </a:rPr>
              <a:t> </a:t>
            </a:r>
            <a:endParaRPr lang="en-US" altLang="pt-BR" sz="1600" b="1">
              <a:latin typeface="Verdana" panose="020B0604030504040204" pitchFamily="34" charset="0"/>
              <a:ea typeface="Arial Unicode MS" pitchFamily="34" charset="-128"/>
            </a:endParaRPr>
          </a:p>
        </p:txBody>
      </p:sp>
      <p:grpSp>
        <p:nvGrpSpPr>
          <p:cNvPr id="142343" name="Group 7"/>
          <p:cNvGrpSpPr>
            <a:grpSpLocks/>
          </p:cNvGrpSpPr>
          <p:nvPr/>
        </p:nvGrpSpPr>
        <p:grpSpPr bwMode="auto">
          <a:xfrm>
            <a:off x="4019215" y="4026248"/>
            <a:ext cx="3864225" cy="716622"/>
            <a:chOff x="-2456" y="3081"/>
            <a:chExt cx="4588" cy="343"/>
          </a:xfrm>
        </p:grpSpPr>
        <p:sp>
          <p:nvSpPr>
            <p:cNvPr id="142345" name="Rectangle 8"/>
            <p:cNvSpPr>
              <a:spLocks noChangeArrowheads="1"/>
            </p:cNvSpPr>
            <p:nvPr/>
          </p:nvSpPr>
          <p:spPr bwMode="auto">
            <a:xfrm>
              <a:off x="-1981" y="3108"/>
              <a:ext cx="4113" cy="27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292929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1050" b="1">
                  <a:solidFill>
                    <a:schemeClr val="bg1"/>
                  </a:solidFill>
                  <a:latin typeface="Verdana" panose="020B0604030504040204" pitchFamily="34" charset="0"/>
                  <a:ea typeface="Arial Unicode MS" pitchFamily="34" charset="-128"/>
                </a:rPr>
                <a:t>Permanece no laço enquanto a variável i não alcançar o limite informado pela função range(), vai até o limite -1</a:t>
              </a:r>
            </a:p>
          </p:txBody>
        </p:sp>
        <p:sp>
          <p:nvSpPr>
            <p:cNvPr id="290825" name="AutoShape 9"/>
            <p:cNvSpPr>
              <a:spLocks noChangeArrowheads="1"/>
            </p:cNvSpPr>
            <p:nvPr/>
          </p:nvSpPr>
          <p:spPr bwMode="auto">
            <a:xfrm>
              <a:off x="-2456" y="3081"/>
              <a:ext cx="304" cy="343"/>
            </a:xfrm>
            <a:prstGeom prst="curvedLeftArrow">
              <a:avLst>
                <a:gd name="adj1" fmla="val 44737"/>
                <a:gd name="adj2" fmla="val 89474"/>
                <a:gd name="adj3" fmla="val 33333"/>
              </a:avLst>
            </a:prstGeom>
            <a:solidFill>
              <a:srgbClr val="FFFF66"/>
            </a:solidFill>
            <a:ln w="9525">
              <a:solidFill>
                <a:srgbClr val="29292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pt-BR" sz="105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13" name="Text Box 2">
            <a:extLst>
              <a:ext uri="{FF2B5EF4-FFF2-40B4-BE49-F238E27FC236}">
                <a16:creationId xmlns:a16="http://schemas.microsoft.com/office/drawing/2014/main" id="{7C79DA2E-1196-4539-8DF2-B6FDD94B1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808" y="124527"/>
            <a:ext cx="77959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800" b="1" i="1">
                <a:solidFill>
                  <a:srgbClr val="0033CC"/>
                </a:solidFill>
                <a:latin typeface="Verdana" panose="020B0604030504040204" pitchFamily="34" charset="0"/>
              </a:rPr>
              <a:t>Estruturas:</a:t>
            </a:r>
            <a:r>
              <a:rPr lang="en-US" altLang="pt-BR" sz="2800" b="1" i="1">
                <a:solidFill>
                  <a:srgbClr val="0033CC"/>
                </a:solidFill>
                <a:latin typeface="Verdana" panose="020B0604030504040204" pitchFamily="34" charset="0"/>
              </a:rPr>
              <a:t> </a:t>
            </a:r>
            <a:r>
              <a:rPr lang="en-US" altLang="pt-BR" sz="2700" b="1" i="1">
                <a:solidFill>
                  <a:srgbClr val="FF0000"/>
                </a:solidFill>
                <a:latin typeface="Verdana" panose="020B0604030504040204" pitchFamily="34" charset="0"/>
              </a:rPr>
              <a:t>for</a:t>
            </a:r>
            <a:r>
              <a:rPr lang="en-US" altLang="pt-BR" sz="2700" b="1" i="1">
                <a:solidFill>
                  <a:srgbClr val="0033CC"/>
                </a:solidFill>
                <a:latin typeface="Verdana" panose="020B0604030504040204" pitchFamily="34" charset="0"/>
              </a:rPr>
              <a:t> </a:t>
            </a:r>
            <a:r>
              <a:rPr lang="en-US" altLang="pt-BR" sz="2700" b="1" i="1" err="1">
                <a:latin typeface="Verdana" panose="020B0604030504040204" pitchFamily="34" charset="0"/>
              </a:rPr>
              <a:t>var_int</a:t>
            </a:r>
            <a:r>
              <a:rPr lang="en-US" altLang="pt-BR" sz="2700" b="1" i="1">
                <a:latin typeface="Verdana" panose="020B0604030504040204" pitchFamily="34" charset="0"/>
              </a:rPr>
              <a:t> </a:t>
            </a:r>
            <a:r>
              <a:rPr lang="en-US" altLang="pt-BR" sz="2700" b="1" i="1">
                <a:solidFill>
                  <a:srgbClr val="FF0000"/>
                </a:solidFill>
                <a:latin typeface="Verdana" panose="020B0604030504040204" pitchFamily="34" charset="0"/>
              </a:rPr>
              <a:t>in</a:t>
            </a:r>
            <a:r>
              <a:rPr lang="en-US" altLang="pt-BR" sz="2700" b="1" i="1">
                <a:solidFill>
                  <a:srgbClr val="0033CC"/>
                </a:solidFill>
                <a:latin typeface="Verdana" panose="020B0604030504040204" pitchFamily="34" charset="0"/>
              </a:rPr>
              <a:t>  </a:t>
            </a:r>
            <a:r>
              <a:rPr lang="en-US" altLang="pt-BR" sz="2700" b="1" i="1" err="1">
                <a:latin typeface="Verdana" panose="020B0604030504040204" pitchFamily="34" charset="0"/>
              </a:rPr>
              <a:t>sequencia</a:t>
            </a:r>
            <a:r>
              <a:rPr lang="en-US" altLang="pt-BR" sz="2700" b="1" i="1">
                <a:solidFill>
                  <a:srgbClr val="0033CC"/>
                </a:solidFill>
                <a:latin typeface="Verdana" panose="020B0604030504040204" pitchFamily="34" charset="0"/>
              </a:rPr>
              <a:t>:  </a:t>
            </a:r>
            <a:endParaRPr lang="pt-BR" altLang="pt-BR" sz="2700" b="1" i="1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E77F8D4-F848-4A46-8F9D-9841E025F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81" y="3987865"/>
            <a:ext cx="3857549" cy="84817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B5278C3-0273-4134-87FC-C04BFD447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917" y="3622706"/>
            <a:ext cx="570883" cy="1136329"/>
          </a:xfrm>
          <a:prstGeom prst="rect">
            <a:avLst/>
          </a:prstGeom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D7072F0-55F4-45A8-A11B-C0865845B38D}"/>
              </a:ext>
            </a:extLst>
          </p:cNvPr>
          <p:cNvCxnSpPr>
            <a:cxnSpLocks/>
          </p:cNvCxnSpPr>
          <p:nvPr/>
        </p:nvCxnSpPr>
        <p:spPr>
          <a:xfrm flipH="1" flipV="1">
            <a:off x="7432" y="3395433"/>
            <a:ext cx="9129136" cy="399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43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146974" y="688384"/>
            <a:ext cx="87457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pt-BR" sz="1600" b="1"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Em qualquer estrutura repetitiva podemos usar o comando  </a:t>
            </a:r>
            <a:r>
              <a:rPr lang="pt-BR" sz="1200" b="1">
                <a:solidFill>
                  <a:srgbClr val="FF0000"/>
                </a:solidFill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BREAK</a:t>
            </a:r>
            <a:r>
              <a:rPr lang="pt-BR" sz="1600" b="1"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 para </a:t>
            </a:r>
            <a:r>
              <a:rPr lang="pt-BR" sz="1600" b="1" u="sng"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interromper de forma abrupta o laço</a:t>
            </a:r>
            <a:endParaRPr lang="pt-BR" sz="1200" b="1">
              <a:latin typeface="Verdana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129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09573" y="224698"/>
            <a:ext cx="7912510" cy="390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100" b="1">
                <a:solidFill>
                  <a:srgbClr val="0033CC"/>
                </a:solidFill>
                <a:latin typeface="Verdana" pitchFamily="34" charset="0"/>
              </a:rPr>
              <a:t>Break</a:t>
            </a:r>
            <a:endParaRPr lang="pt-BR" sz="2100" b="1">
              <a:solidFill>
                <a:srgbClr val="0033CC"/>
              </a:solidFill>
              <a:latin typeface="Verdana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259EBBA-5E38-3F72-17EA-437189781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4" y="3339568"/>
            <a:ext cx="4232521" cy="1115548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276629F-CCFE-9AAB-114D-567561F63186}"/>
              </a:ext>
            </a:extLst>
          </p:cNvPr>
          <p:cNvGrpSpPr/>
          <p:nvPr/>
        </p:nvGrpSpPr>
        <p:grpSpPr>
          <a:xfrm>
            <a:off x="146974" y="1346320"/>
            <a:ext cx="8121127" cy="1708651"/>
            <a:chOff x="146974" y="1338186"/>
            <a:chExt cx="8604985" cy="1910507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199C8008-8988-FEFD-BE9B-00E658CA0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974" y="1338186"/>
              <a:ext cx="8604985" cy="1910507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B4086B7E-9B7A-FB30-998C-BD21D038A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6116" y="2869397"/>
              <a:ext cx="238125" cy="371475"/>
            </a:xfrm>
            <a:prstGeom prst="rect">
              <a:avLst/>
            </a:prstGeom>
          </p:spPr>
        </p:pic>
      </p:grp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B51F449-CFFA-DC71-E0B3-3F50A41C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2D7C-B095-46E1-8BDD-3106C898DD58}" type="slidenum">
              <a:rPr lang="pt-BR" smtClean="0"/>
              <a:t>7</a:t>
            </a:fld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40" name="Rectangle 4"/>
          <p:cNvSpPr>
            <a:spLocks noChangeArrowheads="1"/>
          </p:cNvSpPr>
          <p:nvPr/>
        </p:nvSpPr>
        <p:spPr bwMode="auto">
          <a:xfrm>
            <a:off x="87260" y="681305"/>
            <a:ext cx="87500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600" dirty="0"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Escreva no vídeo os números de 10 a 20</a:t>
            </a:r>
            <a:endParaRPr lang="pt-BR" sz="1600" u="sng" dirty="0">
              <a:latin typeface="Verdana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84B66AA4-2390-4FAA-A421-35FA349B2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40" y="73342"/>
            <a:ext cx="346922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Exemplo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03C9240-EA97-415E-90A2-043275664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535" y="1045841"/>
            <a:ext cx="2847819" cy="1056445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C95EBD4-A086-4D2A-A4D1-A921A1B53F2F}"/>
              </a:ext>
            </a:extLst>
          </p:cNvPr>
          <p:cNvCxnSpPr>
            <a:cxnSpLocks/>
          </p:cNvCxnSpPr>
          <p:nvPr/>
        </p:nvCxnSpPr>
        <p:spPr>
          <a:xfrm flipH="1" flipV="1">
            <a:off x="4299505" y="1050637"/>
            <a:ext cx="4596" cy="8820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1C8067E3-0DBE-4A73-B1FD-147BB03E8F5E}"/>
              </a:ext>
            </a:extLst>
          </p:cNvPr>
          <p:cNvSpPr/>
          <p:nvPr/>
        </p:nvSpPr>
        <p:spPr>
          <a:xfrm>
            <a:off x="100659" y="1012487"/>
            <a:ext cx="8082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Com </a:t>
            </a:r>
          </a:p>
          <a:p>
            <a:r>
              <a:rPr lang="pt-BR" sz="1600" b="1" dirty="0" err="1">
                <a:solidFill>
                  <a:srgbClr val="FF0000"/>
                </a:solidFill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while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DD71FA1-B39F-4520-A34E-6F111003DF61}"/>
              </a:ext>
            </a:extLst>
          </p:cNvPr>
          <p:cNvSpPr/>
          <p:nvPr/>
        </p:nvSpPr>
        <p:spPr>
          <a:xfrm>
            <a:off x="4461211" y="974083"/>
            <a:ext cx="724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Com </a:t>
            </a:r>
          </a:p>
          <a:p>
            <a:r>
              <a:rPr lang="pt-BR" sz="1600" b="1" dirty="0">
                <a:solidFill>
                  <a:srgbClr val="FF0000"/>
                </a:solidFill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for</a:t>
            </a:r>
            <a:endParaRPr lang="pt-BR" sz="1600" b="1" dirty="0">
              <a:solidFill>
                <a:srgbClr val="FF000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313725-4D10-4D56-9DC6-79117F9EF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718" y="1081919"/>
            <a:ext cx="3362108" cy="71452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E5C351C-EBF4-E844-EFA1-BCB7516E1BE4}"/>
              </a:ext>
            </a:extLst>
          </p:cNvPr>
          <p:cNvCxnSpPr>
            <a:cxnSpLocks/>
          </p:cNvCxnSpPr>
          <p:nvPr/>
        </p:nvCxnSpPr>
        <p:spPr>
          <a:xfrm flipH="1">
            <a:off x="62363" y="2010641"/>
            <a:ext cx="909001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209177E1-FA8A-ADB9-2707-BE1E5A062242}"/>
              </a:ext>
            </a:extLst>
          </p:cNvPr>
          <p:cNvSpPr/>
          <p:nvPr/>
        </p:nvSpPr>
        <p:spPr>
          <a:xfrm>
            <a:off x="29847" y="2418408"/>
            <a:ext cx="8082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Com </a:t>
            </a:r>
          </a:p>
          <a:p>
            <a:r>
              <a:rPr lang="pt-BR" sz="1600" b="1" dirty="0" err="1">
                <a:solidFill>
                  <a:srgbClr val="FF0000"/>
                </a:solidFill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while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D58A439-F60D-2783-AE28-A10AB835145D}"/>
              </a:ext>
            </a:extLst>
          </p:cNvPr>
          <p:cNvSpPr/>
          <p:nvPr/>
        </p:nvSpPr>
        <p:spPr>
          <a:xfrm>
            <a:off x="4398868" y="2312239"/>
            <a:ext cx="652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Com</a:t>
            </a:r>
          </a:p>
          <a:p>
            <a:r>
              <a:rPr lang="pt-BR" sz="1600" dirty="0"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FF0000"/>
                </a:solidFill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for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6E011306-418F-9BA9-72B5-7FF6468A6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7" y="2034961"/>
            <a:ext cx="85393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600" dirty="0">
                <a:latin typeface="Verdana" panose="020B0604030504040204" pitchFamily="34" charset="0"/>
                <a:ea typeface="Arial Unicode MS" pitchFamily="34" charset="-128"/>
              </a:rPr>
              <a:t>Escreva no vídeo os números de 150 a 100;</a:t>
            </a:r>
            <a:endParaRPr lang="pt-BR" altLang="pt-BR" sz="1600" u="sng" dirty="0">
              <a:latin typeface="Verdana" panose="020B0604030504040204" pitchFamily="34" charset="0"/>
              <a:ea typeface="Arial Unicode MS" pitchFamily="34" charset="-128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C0C5DBFE-118F-1395-380D-E4374BCC7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904" y="2447417"/>
            <a:ext cx="2842976" cy="94765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E96BC26-FF1A-A132-1D99-E6C2EFE25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103" y="2379081"/>
            <a:ext cx="4006496" cy="781809"/>
          </a:xfrm>
          <a:prstGeom prst="rect">
            <a:avLst/>
          </a:prstGeom>
        </p:spPr>
      </p:pic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4B01AA10-A1D3-F2AD-03D3-237DE672B6B6}"/>
              </a:ext>
            </a:extLst>
          </p:cNvPr>
          <p:cNvCxnSpPr>
            <a:cxnSpLocks/>
          </p:cNvCxnSpPr>
          <p:nvPr/>
        </p:nvCxnSpPr>
        <p:spPr>
          <a:xfrm flipV="1">
            <a:off x="4299505" y="2422590"/>
            <a:ext cx="0" cy="90250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FBFFAA3-C5DA-E461-6B6A-0F3C51CD908A}"/>
              </a:ext>
            </a:extLst>
          </p:cNvPr>
          <p:cNvCxnSpPr>
            <a:cxnSpLocks/>
          </p:cNvCxnSpPr>
          <p:nvPr/>
        </p:nvCxnSpPr>
        <p:spPr>
          <a:xfrm flipH="1">
            <a:off x="29847" y="3451514"/>
            <a:ext cx="909001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7">
            <a:extLst>
              <a:ext uri="{FF2B5EF4-FFF2-40B4-BE49-F238E27FC236}">
                <a16:creationId xmlns:a16="http://schemas.microsoft.com/office/drawing/2014/main" id="{402AC43E-1D8C-87FF-9153-6583AC53E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80" y="3451514"/>
            <a:ext cx="81417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600" dirty="0">
                <a:latin typeface="Verdana" panose="020B0604030504040204" pitchFamily="34" charset="0"/>
                <a:ea typeface="Arial Unicode MS" pitchFamily="34" charset="-128"/>
              </a:rPr>
              <a:t>Escreva no vídeo os números pares entre 10 e 50</a:t>
            </a:r>
            <a:endParaRPr lang="pt-BR" altLang="pt-BR" sz="1600" u="sng" dirty="0">
              <a:latin typeface="Verdana" panose="020B0604030504040204" pitchFamily="34" charset="0"/>
              <a:ea typeface="Arial Unicode MS" pitchFamily="34" charset="-128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84ACE15-DAD6-C0E1-9BF7-FDBB80581229}"/>
              </a:ext>
            </a:extLst>
          </p:cNvPr>
          <p:cNvSpPr/>
          <p:nvPr/>
        </p:nvSpPr>
        <p:spPr>
          <a:xfrm>
            <a:off x="62363" y="3806259"/>
            <a:ext cx="10527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Com </a:t>
            </a:r>
            <a:r>
              <a:rPr lang="pt-BR" b="1" dirty="0" err="1">
                <a:solidFill>
                  <a:srgbClr val="FF0000"/>
                </a:solidFill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while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1EB62F1-C2FB-4B00-A42C-3FE66130B198}"/>
              </a:ext>
            </a:extLst>
          </p:cNvPr>
          <p:cNvSpPr/>
          <p:nvPr/>
        </p:nvSpPr>
        <p:spPr>
          <a:xfrm>
            <a:off x="4572000" y="3812595"/>
            <a:ext cx="8110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Com </a:t>
            </a:r>
            <a:r>
              <a:rPr lang="pt-BR" sz="1600" b="1" dirty="0">
                <a:solidFill>
                  <a:srgbClr val="FF0000"/>
                </a:solidFill>
                <a:latin typeface="Verdana" pitchFamily="34" charset="0"/>
                <a:ea typeface="Arial Unicode MS" pitchFamily="34" charset="-128"/>
                <a:cs typeface="Arial" panose="020B0604020202020204" pitchFamily="34" charset="0"/>
              </a:rPr>
              <a:t>for</a:t>
            </a:r>
            <a:endParaRPr lang="pt-BR" sz="1600" b="1" dirty="0">
              <a:solidFill>
                <a:srgbClr val="FF0000"/>
              </a:solidFill>
            </a:endParaRP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A63770D5-8938-E952-8454-50C11D8808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3904" y="3888575"/>
            <a:ext cx="2385132" cy="881808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9379FB03-5F47-027A-F857-BE3DDF957A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1507" y="3790068"/>
            <a:ext cx="3368324" cy="677230"/>
          </a:xfrm>
          <a:prstGeom prst="rect">
            <a:avLst/>
          </a:prstGeom>
        </p:spPr>
      </p:pic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8E7D8401-9F0F-DE71-5BDE-B0A938AC0DC2}"/>
              </a:ext>
            </a:extLst>
          </p:cNvPr>
          <p:cNvCxnSpPr>
            <a:cxnSpLocks/>
          </p:cNvCxnSpPr>
          <p:nvPr/>
        </p:nvCxnSpPr>
        <p:spPr>
          <a:xfrm flipV="1">
            <a:off x="4307001" y="3790068"/>
            <a:ext cx="0" cy="90250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2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A0D0C65A-C06D-4B48-9731-79F087F0D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98" y="123894"/>
            <a:ext cx="8088901" cy="446432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</a:t>
            </a:r>
            <a:r>
              <a:rPr kumimoji="0" lang="pt-BR" sz="21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j-ea"/>
                <a:cs typeface="Times New Roman" panose="02020603050405020304" pitchFamily="18" charset="0"/>
                <a:sym typeface="Arial"/>
              </a:rPr>
              <a:t>Exercício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06DFEED-8A5C-4712-A715-E5429258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371" y="835516"/>
            <a:ext cx="848769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600" b="1" dirty="0">
                <a:latin typeface="Verdana" panose="020B0604030504040204" pitchFamily="34" charset="0"/>
                <a:ea typeface="Arial Unicode MS" pitchFamily="34" charset="-128"/>
              </a:rPr>
              <a:t>Ex19 – Tabuada: </a:t>
            </a:r>
            <a:r>
              <a:rPr lang="pt-BR" altLang="pt-BR" sz="1600" dirty="0">
                <a:latin typeface="Verdana" panose="020B0604030504040204" pitchFamily="34" charset="0"/>
                <a:ea typeface="Arial Unicode MS" pitchFamily="34" charset="-128"/>
              </a:rPr>
              <a:t>Elabore um programa que permita exibir na tela a tabuada de um número inteiro informado via teclado – Observe que a tabuada deverá formato abaixo: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AE7D239-8E4D-4047-9B4B-35BDEFD9F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72" y="1750462"/>
            <a:ext cx="2059243" cy="286232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7 x  1 =  7</a:t>
            </a:r>
          </a:p>
          <a:p>
            <a:pPr eaLnBrk="1" hangingPunct="1">
              <a:defRPr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7 x  2 =  14</a:t>
            </a:r>
          </a:p>
          <a:p>
            <a:pPr eaLnBrk="1" hangingPunct="1">
              <a:defRPr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7 x  3 =  21</a:t>
            </a:r>
          </a:p>
          <a:p>
            <a:pPr eaLnBrk="1" hangingPunct="1">
              <a:defRPr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7 x  4 =  28</a:t>
            </a:r>
          </a:p>
          <a:p>
            <a:pPr eaLnBrk="1" hangingPunct="1">
              <a:defRPr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7 x  5 =  35</a:t>
            </a:r>
          </a:p>
          <a:p>
            <a:pPr eaLnBrk="1" hangingPunct="1">
              <a:defRPr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7 x  6 =  42</a:t>
            </a:r>
          </a:p>
          <a:p>
            <a:pPr eaLnBrk="1" hangingPunct="1">
              <a:defRPr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7 x  7 =  49</a:t>
            </a:r>
          </a:p>
          <a:p>
            <a:pPr eaLnBrk="1" hangingPunct="1">
              <a:defRPr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7 x  8 =  56</a:t>
            </a:r>
          </a:p>
          <a:p>
            <a:pPr eaLnBrk="1" hangingPunct="1">
              <a:defRPr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7 x  9 =  63</a:t>
            </a:r>
          </a:p>
          <a:p>
            <a:pPr eaLnBrk="1" hangingPunct="1">
              <a:defRPr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7 x  10 = 70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2">
                <a:extLst>
                  <a:ext uri="{FF2B5EF4-FFF2-40B4-BE49-F238E27FC236}">
                    <a16:creationId xmlns:a16="http://schemas.microsoft.com/office/drawing/2014/main" id="{C14D1EB9-1EFA-4486-8EA2-A6B6509945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6139735"/>
                  </p:ext>
                </p:extLst>
              </p:nvPr>
            </p:nvGraphicFramePr>
            <p:xfrm>
              <a:off x="3280915" y="1823458"/>
              <a:ext cx="4874484" cy="233446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194841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679643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68606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numero 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15281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resultado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137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parcela 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1371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196227">
                    <a:tc gridSpan="2">
                      <a:txBody>
                        <a:bodyPr/>
                        <a:lstStyle/>
                        <a:p>
                          <a:r>
                            <a:rPr lang="pt-BR" sz="1200" b="0" i="1">
                              <a:latin typeface="+mn-lt"/>
                            </a:rPr>
                            <a:t>Criar um laço de repetição que varie o valor da variável </a:t>
                          </a:r>
                          <a:r>
                            <a:rPr lang="pt-BR" sz="1200" b="1" i="1">
                              <a:latin typeface="+mn-lt"/>
                            </a:rPr>
                            <a:t>parcela</a:t>
                          </a:r>
                          <a:r>
                            <a:rPr lang="pt-BR" sz="1200" b="0" i="1">
                              <a:latin typeface="+mn-lt"/>
                            </a:rPr>
                            <a:t> de 1 até o 10, incrementado a </a:t>
                          </a:r>
                          <a:r>
                            <a:rPr lang="pt-BR" sz="1200" b="1" i="1">
                              <a:latin typeface="+mn-lt"/>
                            </a:rPr>
                            <a:t>parcela</a:t>
                          </a:r>
                          <a:r>
                            <a:rPr lang="pt-BR" sz="1200" b="0" i="1">
                              <a:latin typeface="+mn-lt"/>
                            </a:rPr>
                            <a:t> de 1 a cada volta, a cada volta calcule e exiba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𝑟𝑒𝑠𝑢𝑙𝑡𝑎𝑑𝑜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𝑟𝑒𝑠𝑢𝑙𝑡𝑎𝑑𝑜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𝑝𝑎𝑟𝑐𝑒𝑙𝑎</m:t>
                                </m:r>
                              </m:oMath>
                            </m:oMathPara>
                          </a14:m>
                          <a:endParaRPr lang="pt-BR" sz="1200" b="0" i="1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2">
                <a:extLst>
                  <a:ext uri="{FF2B5EF4-FFF2-40B4-BE49-F238E27FC236}">
                    <a16:creationId xmlns:a16="http://schemas.microsoft.com/office/drawing/2014/main" id="{C14D1EB9-1EFA-4486-8EA2-A6B6509945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6139735"/>
                  </p:ext>
                </p:extLst>
              </p:nvPr>
            </p:nvGraphicFramePr>
            <p:xfrm>
              <a:off x="3280915" y="1823458"/>
              <a:ext cx="4874484" cy="233446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194841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679643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numero 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15281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resultado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parcela 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2743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196227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625" t="-97462" r="-1875" b="-71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5162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8000</TotalTime>
  <Words>3685</Words>
  <Application>Microsoft Office PowerPoint</Application>
  <PresentationFormat>Apresentação na tela (16:9)</PresentationFormat>
  <Paragraphs>533</Paragraphs>
  <Slides>21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8</vt:i4>
      </vt:variant>
      <vt:variant>
        <vt:lpstr>Títulos de slides</vt:lpstr>
      </vt:variant>
      <vt:variant>
        <vt:i4>21</vt:i4>
      </vt:variant>
    </vt:vector>
  </HeadingPairs>
  <TitlesOfParts>
    <vt:vector size="34" baseType="lpstr">
      <vt:lpstr>Calibri Light</vt:lpstr>
      <vt:lpstr>Arial</vt:lpstr>
      <vt:lpstr>Cambria Math</vt:lpstr>
      <vt:lpstr>Calibri</vt:lpstr>
      <vt:lpstr>Verdana</vt:lpstr>
      <vt:lpstr>Personalizar design</vt:lpstr>
      <vt:lpstr>1_Personalizar design</vt:lpstr>
      <vt:lpstr>2_Personalizar design</vt:lpstr>
      <vt:lpstr>3_Personalizar design</vt:lpstr>
      <vt:lpstr>4_Personalizar design</vt:lpstr>
      <vt:lpstr>5_Personalizar design</vt:lpstr>
      <vt:lpstr>6_Personalizar design</vt:lpstr>
      <vt:lpstr>7_Personalizar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Break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>Curso_Lógica - TREINA RECIFE</dc:subject>
  <dc:creator>Rogerio Aguiar</dc:creator>
  <cp:keywords>Treina Recife</cp:keywords>
  <cp:lastModifiedBy>Fernando Calabria</cp:lastModifiedBy>
  <cp:revision>9</cp:revision>
  <cp:lastPrinted>2023-04-24T16:47:04Z</cp:lastPrinted>
  <dcterms:created xsi:type="dcterms:W3CDTF">2020-01-19T22:21:58Z</dcterms:created>
  <dcterms:modified xsi:type="dcterms:W3CDTF">2025-04-12T18:36:35Z</dcterms:modified>
</cp:coreProperties>
</file>