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6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97" r:id="rId2"/>
    <p:sldMasterId id="2147483708" r:id="rId3"/>
    <p:sldMasterId id="2147483717" r:id="rId4"/>
    <p:sldMasterId id="2147483752" r:id="rId5"/>
    <p:sldMasterId id="2147483764" r:id="rId6"/>
    <p:sldMasterId id="2147483775" r:id="rId7"/>
    <p:sldMasterId id="2147483786" r:id="rId8"/>
  </p:sldMasterIdLst>
  <p:notesMasterIdLst>
    <p:notesMasterId r:id="rId25"/>
  </p:notesMasterIdLst>
  <p:handoutMasterIdLst>
    <p:handoutMasterId r:id="rId26"/>
  </p:handoutMasterIdLst>
  <p:sldIdLst>
    <p:sldId id="256" r:id="rId9"/>
    <p:sldId id="2520" r:id="rId10"/>
    <p:sldId id="305" r:id="rId11"/>
    <p:sldId id="2511" r:id="rId12"/>
    <p:sldId id="439" r:id="rId13"/>
    <p:sldId id="306" r:id="rId14"/>
    <p:sldId id="2512" r:id="rId15"/>
    <p:sldId id="2513" r:id="rId16"/>
    <p:sldId id="2515" r:id="rId17"/>
    <p:sldId id="2516" r:id="rId18"/>
    <p:sldId id="2517" r:id="rId19"/>
    <p:sldId id="2518" r:id="rId20"/>
    <p:sldId id="2519" r:id="rId21"/>
    <p:sldId id="2470" r:id="rId22"/>
    <p:sldId id="2521" r:id="rId23"/>
    <p:sldId id="2522" r:id="rId24"/>
  </p:sldIdLst>
  <p:sldSz cx="9144000" cy="5143500" type="screen16x9"/>
  <p:notesSz cx="10234613" cy="7104063"/>
  <p:embeddedFontLst>
    <p:embeddedFont>
      <p:font typeface="Arial Unicode MS" panose="020B0604020202020204" charset="-128"/>
      <p:regular r:id="rId27"/>
    </p:embeddedFont>
    <p:embeddedFont>
      <p:font typeface="Verdana" panose="020B060403050404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gerio Aguiar" initials="RA" lastIdx="1" clrIdx="0">
    <p:extLst>
      <p:ext uri="{19B8F6BF-5375-455C-9EA6-DF929625EA0E}">
        <p15:presenceInfo xmlns:p15="http://schemas.microsoft.com/office/powerpoint/2012/main" userId="86fef4cc378c39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6960A"/>
    <a:srgbClr val="FFD243"/>
    <a:srgbClr val="FFEDB3"/>
    <a:srgbClr val="FFD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5B9494-D25C-4481-A11B-9B50CEFA6437}" v="35" dt="2023-06-11T15:24:02.690"/>
    <p1510:client id="{D5BA9935-5E42-4097-A274-29F77E7D72C4}" v="273" dt="2023-06-11T14:37:50.478"/>
  </p1510:revLst>
</p1510:revInfo>
</file>

<file path=ppt/tableStyles.xml><?xml version="1.0" encoding="utf-8"?>
<a:tblStyleLst xmlns:a="http://schemas.openxmlformats.org/drawingml/2006/main" def="{18E0EB87-6F86-4DAB-AA45-32A1FB75C8D8}">
  <a:tblStyle styleId="{18E0EB87-6F86-4DAB-AA45-32A1FB75C8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4" autoAdjust="0"/>
    <p:restoredTop sz="94561" autoAdjust="0"/>
  </p:normalViewPr>
  <p:slideViewPr>
    <p:cSldViewPr>
      <p:cViewPr varScale="1">
        <p:scale>
          <a:sx n="87" d="100"/>
          <a:sy n="87" d="100"/>
        </p:scale>
        <p:origin x="800" y="2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handoutMaster" Target="handoutMasters/handoutMaster1.xml"/><Relationship Id="rId21" Type="http://schemas.openxmlformats.org/officeDocument/2006/relationships/slide" Target="slides/slide13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E7BF670-571C-49EB-A6A7-5E570C99D2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4" y="0"/>
            <a:ext cx="4434618" cy="355920"/>
          </a:xfrm>
          <a:prstGeom prst="rect">
            <a:avLst/>
          </a:prstGeom>
        </p:spPr>
        <p:txBody>
          <a:bodyPr vert="horz" lIns="91426" tIns="45712" rIns="91426" bIns="45712" rtlCol="0"/>
          <a:lstStyle>
            <a:lvl1pPr algn="l">
              <a:defRPr sz="1200"/>
            </a:lvl1pPr>
          </a:lstStyle>
          <a:p>
            <a:r>
              <a:rPr lang="pt-BR"/>
              <a:t>TREINA RECIFE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5051FA-D892-43F3-9386-D6D2639B6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710" y="0"/>
            <a:ext cx="4434617" cy="355920"/>
          </a:xfrm>
          <a:prstGeom prst="rect">
            <a:avLst/>
          </a:prstGeom>
        </p:spPr>
        <p:txBody>
          <a:bodyPr vert="horz" lIns="91426" tIns="45712" rIns="91426" bIns="45712" rtlCol="0"/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A9435AC-CCB6-4B40-878E-D29AC4114A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" y="6748145"/>
            <a:ext cx="4434618" cy="355920"/>
          </a:xfrm>
          <a:prstGeom prst="rect">
            <a:avLst/>
          </a:prstGeom>
        </p:spPr>
        <p:txBody>
          <a:bodyPr vert="horz" lIns="91426" tIns="45712" rIns="91426" bIns="45712" rtlCol="0" anchor="b"/>
          <a:lstStyle>
            <a:lvl1pPr algn="l">
              <a:defRPr sz="1200"/>
            </a:lvl1pPr>
          </a:lstStyle>
          <a:p>
            <a:r>
              <a:rPr lang="pt-BR"/>
              <a:t>SIGA NOSSO INSTAGRAM: @treina_recife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EFB0033-2C8B-4436-B83A-797AC70BDE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710" y="6748145"/>
            <a:ext cx="4434617" cy="355920"/>
          </a:xfrm>
          <a:prstGeom prst="rect">
            <a:avLst/>
          </a:prstGeom>
        </p:spPr>
        <p:txBody>
          <a:bodyPr vert="horz" lIns="91426" tIns="45712" rIns="91426" bIns="45712" rtlCol="0" anchor="b"/>
          <a:lstStyle>
            <a:lvl1pPr algn="r">
              <a:defRPr sz="1200"/>
            </a:lvl1pPr>
          </a:lstStyle>
          <a:p>
            <a:fld id="{0878DA2E-347B-46BB-8DBC-F2AFC9533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55194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749550" y="533400"/>
            <a:ext cx="4735513" cy="2663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23462" y="3374431"/>
            <a:ext cx="8187690" cy="3196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65" tIns="94765" rIns="94765" bIns="9476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49550" y="533400"/>
            <a:ext cx="4735513" cy="2663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5f391192_00:notes"/>
          <p:cNvSpPr txBox="1">
            <a:spLocks noGrp="1"/>
          </p:cNvSpPr>
          <p:nvPr>
            <p:ph type="body" idx="1"/>
          </p:nvPr>
        </p:nvSpPr>
        <p:spPr>
          <a:xfrm>
            <a:off x="1023462" y="3374431"/>
            <a:ext cx="8187690" cy="3196828"/>
          </a:xfrm>
          <a:prstGeom prst="rect">
            <a:avLst/>
          </a:prstGeom>
        </p:spPr>
        <p:txBody>
          <a:bodyPr spcFirstLastPara="1" wrap="square" lIns="94765" tIns="94765" rIns="94765" bIns="9476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2">
            <a:extLst>
              <a:ext uri="{FF2B5EF4-FFF2-40B4-BE49-F238E27FC236}">
                <a16:creationId xmlns:a16="http://schemas.microsoft.com/office/drawing/2014/main" id="{9C223B00-8446-4574-A563-6C270250D9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9550" y="533400"/>
            <a:ext cx="4735513" cy="2663825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365623F1-54FC-45F6-9A24-0ADF0658C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618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2">
            <a:extLst>
              <a:ext uri="{FF2B5EF4-FFF2-40B4-BE49-F238E27FC236}">
                <a16:creationId xmlns:a16="http://schemas.microsoft.com/office/drawing/2014/main" id="{9C223B00-8446-4574-A563-6C270250D9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9550" y="533400"/>
            <a:ext cx="4735513" cy="2663825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365623F1-54FC-45F6-9A24-0ADF0658C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16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2">
            <a:extLst>
              <a:ext uri="{FF2B5EF4-FFF2-40B4-BE49-F238E27FC236}">
                <a16:creationId xmlns:a16="http://schemas.microsoft.com/office/drawing/2014/main" id="{9C223B00-8446-4574-A563-6C270250D9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9550" y="533400"/>
            <a:ext cx="4735513" cy="2663825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365623F1-54FC-45F6-9A24-0ADF0658C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42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2">
            <a:extLst>
              <a:ext uri="{FF2B5EF4-FFF2-40B4-BE49-F238E27FC236}">
                <a16:creationId xmlns:a16="http://schemas.microsoft.com/office/drawing/2014/main" id="{9C223B00-8446-4574-A563-6C270250D9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9550" y="533400"/>
            <a:ext cx="4735513" cy="2663825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365623F1-54FC-45F6-9A24-0ADF0658C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185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>
            <a:extLst>
              <a:ext uri="{FF2B5EF4-FFF2-40B4-BE49-F238E27FC236}">
                <a16:creationId xmlns:a16="http://schemas.microsoft.com/office/drawing/2014/main" id="{8B859196-7097-4B81-9F07-CE2A16BE5D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21487" cy="3836988"/>
          </a:xfrm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622DE7CD-C43C-46C1-8045-76700F97E7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>
            <a:extLst>
              <a:ext uri="{FF2B5EF4-FFF2-40B4-BE49-F238E27FC236}">
                <a16:creationId xmlns:a16="http://schemas.microsoft.com/office/drawing/2014/main" id="{8B859196-7097-4B81-9F07-CE2A16BE5D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9550" y="533400"/>
            <a:ext cx="4735513" cy="2663825"/>
          </a:xfrm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622DE7CD-C43C-46C1-8045-76700F97E7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>
            <a:extLst>
              <a:ext uri="{FF2B5EF4-FFF2-40B4-BE49-F238E27FC236}">
                <a16:creationId xmlns:a16="http://schemas.microsoft.com/office/drawing/2014/main" id="{8B859196-7097-4B81-9F07-CE2A16BE5D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9550" y="533400"/>
            <a:ext cx="4735513" cy="2663825"/>
          </a:xfrm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622DE7CD-C43C-46C1-8045-76700F97E7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910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5153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2">
            <a:extLst>
              <a:ext uri="{FF2B5EF4-FFF2-40B4-BE49-F238E27FC236}">
                <a16:creationId xmlns:a16="http://schemas.microsoft.com/office/drawing/2014/main" id="{9C223B00-8446-4574-A563-6C270250D9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9550" y="533400"/>
            <a:ext cx="4735513" cy="2663825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365623F1-54FC-45F6-9A24-0ADF0658C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2">
            <a:extLst>
              <a:ext uri="{FF2B5EF4-FFF2-40B4-BE49-F238E27FC236}">
                <a16:creationId xmlns:a16="http://schemas.microsoft.com/office/drawing/2014/main" id="{9C223B00-8446-4574-A563-6C270250D9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9550" y="533400"/>
            <a:ext cx="4735513" cy="2663825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365623F1-54FC-45F6-9A24-0ADF0658C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74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2">
            <a:extLst>
              <a:ext uri="{FF2B5EF4-FFF2-40B4-BE49-F238E27FC236}">
                <a16:creationId xmlns:a16="http://schemas.microsoft.com/office/drawing/2014/main" id="{9C223B00-8446-4574-A563-6C270250D9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9550" y="533400"/>
            <a:ext cx="4735513" cy="2663825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365623F1-54FC-45F6-9A24-0ADF0658C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433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2">
            <a:extLst>
              <a:ext uri="{FF2B5EF4-FFF2-40B4-BE49-F238E27FC236}">
                <a16:creationId xmlns:a16="http://schemas.microsoft.com/office/drawing/2014/main" id="{9C223B00-8446-4574-A563-6C270250D9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9550" y="533400"/>
            <a:ext cx="4735513" cy="2663825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365623F1-54FC-45F6-9A24-0ADF0658C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563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69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41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632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436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8214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1372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216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038" y="651273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725572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4522761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70766" y="112735"/>
            <a:ext cx="7697245" cy="56993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88515" y="908137"/>
            <a:ext cx="8179496" cy="3724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cxnSp>
        <p:nvCxnSpPr>
          <p:cNvPr id="5" name="Conector Reto 2">
            <a:extLst>
              <a:ext uri="{FF2B5EF4-FFF2-40B4-BE49-F238E27FC236}">
                <a16:creationId xmlns:a16="http://schemas.microsoft.com/office/drawing/2014/main" id="{A54C1E0A-58EA-4ED6-87A5-BCBEB0312BF3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641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28650" y="883086"/>
            <a:ext cx="3867150" cy="3749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883086"/>
            <a:ext cx="3867150" cy="3749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8EE3940-AE51-425E-A374-7F269534C5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0766" y="112735"/>
            <a:ext cx="7697245" cy="56993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cxnSp>
        <p:nvCxnSpPr>
          <p:cNvPr id="10" name="Conector Reto 2">
            <a:extLst>
              <a:ext uri="{FF2B5EF4-FFF2-40B4-BE49-F238E27FC236}">
                <a16:creationId xmlns:a16="http://schemas.microsoft.com/office/drawing/2014/main" id="{FBA56684-365A-4994-98AE-18C21E9D6797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10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2147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2">
            <a:extLst>
              <a:ext uri="{FF2B5EF4-FFF2-40B4-BE49-F238E27FC236}">
                <a16:creationId xmlns:a16="http://schemas.microsoft.com/office/drawing/2014/main" id="{FBCBEC26-2ADD-479F-A36A-293A1DFB0514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4253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6329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25098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71070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767676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70766" y="112735"/>
            <a:ext cx="7697245" cy="56993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88515" y="908137"/>
            <a:ext cx="8179496" cy="3724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cxnSp>
        <p:nvCxnSpPr>
          <p:cNvPr id="5" name="Conector Reto 2">
            <a:extLst>
              <a:ext uri="{FF2B5EF4-FFF2-40B4-BE49-F238E27FC236}">
                <a16:creationId xmlns:a16="http://schemas.microsoft.com/office/drawing/2014/main" id="{A54C1E0A-58EA-4ED6-87A5-BCBEB0312BF3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1393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28650" y="883086"/>
            <a:ext cx="3867150" cy="3749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883086"/>
            <a:ext cx="3867150" cy="3749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8EE3940-AE51-425E-A374-7F269534C5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0766" y="112735"/>
            <a:ext cx="7697245" cy="56993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cxnSp>
        <p:nvCxnSpPr>
          <p:cNvPr id="10" name="Conector Reto 2">
            <a:extLst>
              <a:ext uri="{FF2B5EF4-FFF2-40B4-BE49-F238E27FC236}">
                <a16:creationId xmlns:a16="http://schemas.microsoft.com/office/drawing/2014/main" id="{FBA56684-365A-4994-98AE-18C21E9D6797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3955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2">
            <a:extLst>
              <a:ext uri="{FF2B5EF4-FFF2-40B4-BE49-F238E27FC236}">
                <a16:creationId xmlns:a16="http://schemas.microsoft.com/office/drawing/2014/main" id="{FBCBEC26-2ADD-479F-A36A-293A1DFB0514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8836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8348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844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2403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6790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5440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2879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0956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184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43475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378" lvl="1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566" lvl="2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754" lvl="3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5943" lvl="4" indent="-342892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132" lvl="5" indent="-342892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320" lvl="6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509" lvl="7" indent="-342892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697" lvl="8" indent="-342892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378" lvl="1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566" lvl="2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754" lvl="3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5943" lvl="4" indent="-342892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132" lvl="5" indent="-342892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320" lvl="6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509" lvl="7" indent="-342892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697" lvl="8" indent="-342892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pt-BR" smtClean="0"/>
              <a:pPr algn="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9790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68375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15100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038" y="65127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88466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4326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6777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6172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3187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4715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4015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36943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8557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82464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475408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658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952056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038" y="651273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28180340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0145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9471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98076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1104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841662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075286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39150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004583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038" y="651273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3305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188939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98864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03375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77793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45869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32462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782928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44161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48104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899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878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15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81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2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20.xml"/><Relationship Id="rId9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27.xml"/><Relationship Id="rId9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5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64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258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Prof. Luiz Fernando Calábria©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72620-CC94-48B2-9CA0-99175298C71C}"/>
              </a:ext>
            </a:extLst>
          </p:cNvPr>
          <p:cNvCxnSpPr>
            <a:cxnSpLocks/>
          </p:cNvCxnSpPr>
          <p:nvPr userDrawn="1"/>
        </p:nvCxnSpPr>
        <p:spPr>
          <a:xfrm>
            <a:off x="965593" y="685780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16840" y="58420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1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72" r:id="rId4"/>
    <p:sldLayoutId id="2147483673" r:id="rId5"/>
    <p:sldLayoutId id="2147483678" r:id="rId6"/>
    <p:sldLayoutId id="2147483796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291830" y="125875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2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6" r:id="rId8"/>
    <p:sldLayoutId id="214748370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ACB779-9ED4-4CA3-AD7C-1B3921CA3D15}"/>
              </a:ext>
            </a:extLst>
          </p:cNvPr>
          <p:cNvSpPr/>
          <p:nvPr userDrawn="1"/>
        </p:nvSpPr>
        <p:spPr>
          <a:xfrm>
            <a:off x="0" y="4805506"/>
            <a:ext cx="9144000" cy="337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1" name="Retângulo 10"/>
          <p:cNvSpPr/>
          <p:nvPr userDrawn="1"/>
        </p:nvSpPr>
        <p:spPr>
          <a:xfrm>
            <a:off x="0" y="4752912"/>
            <a:ext cx="9144000" cy="45719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5" name="Retângulo 14"/>
          <p:cNvSpPr/>
          <p:nvPr userDrawn="1"/>
        </p:nvSpPr>
        <p:spPr>
          <a:xfrm>
            <a:off x="42929" y="4874433"/>
            <a:ext cx="627556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50" b="1"/>
              <a:t>Prof. Rogério Aguiar – Gestão de Indicadores                                                         </a:t>
            </a:r>
            <a:r>
              <a:rPr lang="pt-BR" sz="1000" b="1">
                <a:solidFill>
                  <a:srgbClr val="002060"/>
                </a:solidFill>
              </a:rPr>
              <a:t>@treina_recife</a:t>
            </a:r>
          </a:p>
        </p:txBody>
      </p:sp>
      <p:pic>
        <p:nvPicPr>
          <p:cNvPr id="9" name="Imagem 6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20ED25C1-20A9-423A-B615-98F84AAD0F12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632" y="4836335"/>
            <a:ext cx="1171439" cy="268931"/>
          </a:xfrm>
          <a:prstGeom prst="rect">
            <a:avLst/>
          </a:prstGeom>
          <a:effectLst>
            <a:outerShdw blurRad="1079500" dist="50800" dir="5400000" algn="ctr" rotWithShape="0">
              <a:srgbClr val="000000">
                <a:alpha val="0"/>
              </a:srgbClr>
            </a:outerShdw>
          </a:effectLst>
        </p:spPr>
      </p:pic>
      <p:cxnSp>
        <p:nvCxnSpPr>
          <p:cNvPr id="8" name="Conector Reto 2">
            <a:extLst>
              <a:ext uri="{FF2B5EF4-FFF2-40B4-BE49-F238E27FC236}">
                <a16:creationId xmlns:a16="http://schemas.microsoft.com/office/drawing/2014/main" id="{E8A7539D-EA4B-49C8-B485-9C98BFBABB28}"/>
              </a:ext>
            </a:extLst>
          </p:cNvPr>
          <p:cNvCxnSpPr>
            <a:cxnSpLocks/>
          </p:cNvCxnSpPr>
          <p:nvPr userDrawn="1"/>
        </p:nvCxnSpPr>
        <p:spPr>
          <a:xfrm>
            <a:off x="251520" y="685790"/>
            <a:ext cx="8389560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A86612F9-FE85-49A8-BC73-D2EEC555DCD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948264" y="4857843"/>
            <a:ext cx="810090" cy="2259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374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6" r:id="rId7"/>
  </p:sldLayoutIdLst>
  <p:hf hdr="0" ft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ACB779-9ED4-4CA3-AD7C-1B3921CA3D15}"/>
              </a:ext>
            </a:extLst>
          </p:cNvPr>
          <p:cNvSpPr/>
          <p:nvPr userDrawn="1"/>
        </p:nvSpPr>
        <p:spPr>
          <a:xfrm>
            <a:off x="0" y="4805506"/>
            <a:ext cx="9144000" cy="337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1" name="Retângulo 10"/>
          <p:cNvSpPr/>
          <p:nvPr userDrawn="1"/>
        </p:nvSpPr>
        <p:spPr>
          <a:xfrm>
            <a:off x="0" y="4752912"/>
            <a:ext cx="9144000" cy="45719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5" name="Retângulo 14"/>
          <p:cNvSpPr/>
          <p:nvPr userDrawn="1"/>
        </p:nvSpPr>
        <p:spPr>
          <a:xfrm>
            <a:off x="42929" y="4874433"/>
            <a:ext cx="627556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50" b="1"/>
              <a:t>Prof. Rogério Aguiar – Gestão de Indicadores                                                         </a:t>
            </a:r>
            <a:r>
              <a:rPr lang="pt-BR" sz="1000" b="1">
                <a:solidFill>
                  <a:srgbClr val="002060"/>
                </a:solidFill>
              </a:rPr>
              <a:t>@treina_recife</a:t>
            </a:r>
          </a:p>
        </p:txBody>
      </p:sp>
      <p:pic>
        <p:nvPicPr>
          <p:cNvPr id="9" name="Imagem 6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20ED25C1-20A9-423A-B615-98F84AAD0F12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632" y="4836335"/>
            <a:ext cx="1171439" cy="268931"/>
          </a:xfrm>
          <a:prstGeom prst="rect">
            <a:avLst/>
          </a:prstGeom>
          <a:effectLst>
            <a:outerShdw blurRad="1079500" dist="50800" dir="5400000" algn="ctr" rotWithShape="0">
              <a:srgbClr val="000000">
                <a:alpha val="0"/>
              </a:srgbClr>
            </a:outerShdw>
          </a:effectLst>
        </p:spPr>
      </p:pic>
      <p:cxnSp>
        <p:nvCxnSpPr>
          <p:cNvPr id="8" name="Conector Reto 2">
            <a:extLst>
              <a:ext uri="{FF2B5EF4-FFF2-40B4-BE49-F238E27FC236}">
                <a16:creationId xmlns:a16="http://schemas.microsoft.com/office/drawing/2014/main" id="{E8A7539D-EA4B-49C8-B485-9C98BFBABB28}"/>
              </a:ext>
            </a:extLst>
          </p:cNvPr>
          <p:cNvCxnSpPr>
            <a:cxnSpLocks/>
          </p:cNvCxnSpPr>
          <p:nvPr userDrawn="1"/>
        </p:nvCxnSpPr>
        <p:spPr>
          <a:xfrm>
            <a:off x="251520" y="685790"/>
            <a:ext cx="8389560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A86612F9-FE85-49A8-BC73-D2EEC555DCD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948264" y="4857843"/>
            <a:ext cx="810090" cy="2259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7871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5" r:id="rId7"/>
  </p:sldLayoutIdLst>
  <p:hf hdr="0" ft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1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9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5" y="4889677"/>
            <a:ext cx="11031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72620-CC94-48B2-9CA0-99175298C71C}"/>
              </a:ext>
            </a:extLst>
          </p:cNvPr>
          <p:cNvCxnSpPr>
            <a:cxnSpLocks/>
          </p:cNvCxnSpPr>
          <p:nvPr userDrawn="1"/>
        </p:nvCxnSpPr>
        <p:spPr>
          <a:xfrm>
            <a:off x="965594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16841" y="58421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6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9" r:id="rId6"/>
    <p:sldLayoutId id="2147483760" r:id="rId7"/>
    <p:sldLayoutId id="2147483761" r:id="rId8"/>
    <p:sldLayoutId id="2147483762" r:id="rId9"/>
    <p:sldLayoutId id="2147483763" r:id="rId10"/>
  </p:sldLayoutIdLst>
  <p:hf hdr="0" ft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291830" y="125875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291830" y="125875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2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4" r:id="rId8"/>
    <p:sldLayoutId id="2147483785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72620-CC94-48B2-9CA0-99175298C71C}"/>
              </a:ext>
            </a:extLst>
          </p:cNvPr>
          <p:cNvCxnSpPr>
            <a:cxnSpLocks/>
          </p:cNvCxnSpPr>
          <p:nvPr userDrawn="1"/>
        </p:nvCxnSpPr>
        <p:spPr>
          <a:xfrm>
            <a:off x="965593" y="685780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6840" y="58420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40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82112"/>
            <a:ext cx="9144000" cy="1961388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B02B1E5-D423-487D-A55F-B7BB2F3597D2}"/>
              </a:ext>
            </a:extLst>
          </p:cNvPr>
          <p:cNvSpPr/>
          <p:nvPr/>
        </p:nvSpPr>
        <p:spPr>
          <a:xfrm>
            <a:off x="530258" y="3376747"/>
            <a:ext cx="8074057" cy="9054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b="1" kern="1200" cap="none" spc="0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Funções</a:t>
            </a:r>
            <a:r>
              <a:rPr lang="en-US" sz="5600" b="1" kern="1200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 e </a:t>
            </a:r>
            <a:r>
              <a:rPr lang="en-US" sz="5600" b="1" kern="1200" cap="none" spc="0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Pacotes</a:t>
            </a:r>
            <a:endParaRPr lang="en-US" sz="5600" b="1" kern="1200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0" name="Imagem 19" descr="Uma imagem contendo objeto, relógio, computador, monitor&#10;&#10;Descrição gerada automaticamente">
            <a:extLst>
              <a:ext uri="{FF2B5EF4-FFF2-40B4-BE49-F238E27FC236}">
                <a16:creationId xmlns:a16="http://schemas.microsoft.com/office/drawing/2014/main" id="{DF68962B-33C0-4F9F-ADD2-F89885802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58" y="539545"/>
            <a:ext cx="7443991" cy="171212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CD569AE-4467-415A-ABC5-E1D9460B1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7236" y="4588039"/>
            <a:ext cx="1390822" cy="394791"/>
          </a:xfrm>
          <a:prstGeom prst="rect">
            <a:avLst/>
          </a:prstGeom>
        </p:spPr>
      </p:pic>
      <p:sp>
        <p:nvSpPr>
          <p:cNvPr id="19" name="Retângulo 2">
            <a:extLst>
              <a:ext uri="{FF2B5EF4-FFF2-40B4-BE49-F238E27FC236}">
                <a16:creationId xmlns:a16="http://schemas.microsoft.com/office/drawing/2014/main" id="{F479B6A1-F4E7-45AA-A3C1-D4BB37054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7503" y="2725432"/>
            <a:ext cx="4436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b="1" i="1" dirty="0"/>
              <a:t>Prof. Luiz Fernando Calábria</a:t>
            </a: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>
            <a:extLst>
              <a:ext uri="{FF2B5EF4-FFF2-40B4-BE49-F238E27FC236}">
                <a16:creationId xmlns:a16="http://schemas.microsoft.com/office/drawing/2014/main" id="{E55AE67F-9B3D-4B5A-AF98-44A5D4E08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512" y="987574"/>
            <a:ext cx="9144000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000" dirty="0" err="1">
                <a:ea typeface="Arial Unicode MS" pitchFamily="34" charset="-128"/>
              </a:rPr>
              <a:t>def</a:t>
            </a:r>
            <a:r>
              <a:rPr lang="pt-BR" altLang="pt-BR" sz="2000" dirty="0">
                <a:ea typeface="Arial Unicode MS" pitchFamily="34" charset="-128"/>
              </a:rPr>
              <a:t> soma(x):</a:t>
            </a:r>
          </a:p>
          <a:p>
            <a:pPr algn="just"/>
            <a:r>
              <a:rPr lang="pt-BR" altLang="pt-BR" sz="2000" dirty="0">
                <a:ea typeface="Arial Unicode MS" pitchFamily="34" charset="-128"/>
              </a:rPr>
              <a:t>    global a</a:t>
            </a:r>
          </a:p>
          <a:p>
            <a:pPr algn="just"/>
            <a:r>
              <a:rPr lang="pt-BR" altLang="pt-BR" sz="2000" dirty="0">
                <a:ea typeface="Arial Unicode MS" pitchFamily="34" charset="-128"/>
              </a:rPr>
              <a:t>    b = x + a</a:t>
            </a:r>
          </a:p>
          <a:p>
            <a:pPr algn="just"/>
            <a:r>
              <a:rPr lang="pt-BR" altLang="pt-BR" sz="2000" dirty="0">
                <a:ea typeface="Arial Unicode MS" pitchFamily="34" charset="-128"/>
              </a:rPr>
              <a:t>    a = a+ 1</a:t>
            </a:r>
          </a:p>
          <a:p>
            <a:pPr algn="just"/>
            <a:r>
              <a:rPr lang="pt-BR" altLang="pt-BR" sz="2000" dirty="0">
                <a:ea typeface="Arial Unicode MS" pitchFamily="34" charset="-128"/>
              </a:rPr>
              <a:t>    </a:t>
            </a:r>
            <a:r>
              <a:rPr lang="pt-BR" altLang="pt-BR" sz="2000" dirty="0" err="1">
                <a:ea typeface="Arial Unicode MS" pitchFamily="34" charset="-128"/>
              </a:rPr>
              <a:t>return</a:t>
            </a:r>
            <a:r>
              <a:rPr lang="pt-BR" altLang="pt-BR" sz="2000" dirty="0">
                <a:ea typeface="Arial Unicode MS" pitchFamily="34" charset="-128"/>
              </a:rPr>
              <a:t> b</a:t>
            </a:r>
          </a:p>
          <a:p>
            <a:pPr algn="just"/>
            <a:endParaRPr lang="pt-BR" altLang="pt-BR" sz="2000" dirty="0">
              <a:ea typeface="Arial Unicode MS" pitchFamily="34" charset="-128"/>
            </a:endParaRPr>
          </a:p>
          <a:p>
            <a:pPr algn="just"/>
            <a:r>
              <a:rPr lang="pt-BR" altLang="pt-BR" sz="2000" dirty="0">
                <a:ea typeface="Arial Unicode MS" pitchFamily="34" charset="-128"/>
              </a:rPr>
              <a:t>a = 5</a:t>
            </a:r>
          </a:p>
          <a:p>
            <a:pPr algn="just"/>
            <a:r>
              <a:rPr lang="pt-BR" altLang="pt-BR" sz="2000" dirty="0">
                <a:ea typeface="Arial Unicode MS" pitchFamily="34" charset="-128"/>
              </a:rPr>
              <a:t>b = 1</a:t>
            </a:r>
          </a:p>
          <a:p>
            <a:pPr algn="just"/>
            <a:r>
              <a:rPr lang="pt-BR" altLang="pt-BR" sz="2000" dirty="0">
                <a:ea typeface="Arial Unicode MS" pitchFamily="34" charset="-128"/>
              </a:rPr>
              <a:t>c = soma(2)</a:t>
            </a:r>
          </a:p>
          <a:p>
            <a:pPr algn="just"/>
            <a:r>
              <a:rPr lang="pt-BR" altLang="pt-BR" sz="2000" dirty="0">
                <a:ea typeface="Arial Unicode MS" pitchFamily="34" charset="-128"/>
              </a:rPr>
              <a:t>Print(“a=“,</a:t>
            </a:r>
            <a:r>
              <a:rPr lang="pt-BR" altLang="pt-BR" sz="2000" dirty="0" err="1">
                <a:ea typeface="Arial Unicode MS" pitchFamily="34" charset="-128"/>
              </a:rPr>
              <a:t>a,”b</a:t>
            </a:r>
            <a:r>
              <a:rPr lang="pt-BR" altLang="pt-BR" sz="2000" dirty="0">
                <a:ea typeface="Arial Unicode MS" pitchFamily="34" charset="-128"/>
              </a:rPr>
              <a:t>=“,</a:t>
            </a:r>
            <a:r>
              <a:rPr lang="pt-BR" altLang="pt-BR" sz="2000" dirty="0" err="1">
                <a:ea typeface="Arial Unicode MS" pitchFamily="34" charset="-128"/>
              </a:rPr>
              <a:t>b,”c</a:t>
            </a:r>
            <a:r>
              <a:rPr lang="pt-BR" altLang="pt-BR" sz="2000" dirty="0">
                <a:ea typeface="Arial Unicode MS" pitchFamily="34" charset="-128"/>
              </a:rPr>
              <a:t>=“,c)</a:t>
            </a:r>
          </a:p>
          <a:p>
            <a:pPr algn="just"/>
            <a:endParaRPr lang="pt-BR" altLang="pt-BR" sz="2000" dirty="0">
              <a:ea typeface="Arial Unicode MS" pitchFamily="34" charset="-128"/>
            </a:endParaRPr>
          </a:p>
          <a:p>
            <a:pPr algn="just"/>
            <a:r>
              <a:rPr lang="pt-BR" altLang="pt-BR" sz="2000" dirty="0">
                <a:ea typeface="Arial Unicode MS" pitchFamily="34" charset="-128"/>
              </a:rPr>
              <a:t>a=6 b=1 c=7</a:t>
            </a:r>
          </a:p>
          <a:p>
            <a:pPr algn="just"/>
            <a:endParaRPr lang="pt-BR" altLang="pt-BR" sz="2000" dirty="0">
              <a:ea typeface="Arial Unicode MS" pitchFamily="34" charset="-128"/>
            </a:endParaRPr>
          </a:p>
          <a:p>
            <a:pPr algn="just"/>
            <a:endParaRPr lang="pt-BR" altLang="pt-BR" sz="2000" dirty="0">
              <a:ea typeface="Arial Unicode MS" pitchFamily="34" charset="-128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B65E6F3-E62C-4A07-867F-EDB0B052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23478"/>
            <a:ext cx="772516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Funções</a:t>
            </a:r>
            <a:endParaRPr lang="pt-BR" altLang="pt-BR" sz="27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03941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>
            <a:extLst>
              <a:ext uri="{FF2B5EF4-FFF2-40B4-BE49-F238E27FC236}">
                <a16:creationId xmlns:a16="http://schemas.microsoft.com/office/drawing/2014/main" id="{E55AE67F-9B3D-4B5A-AF98-44A5D4E08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512" y="987574"/>
            <a:ext cx="9144000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000" dirty="0">
                <a:ea typeface="Arial Unicode MS" pitchFamily="34" charset="-128"/>
              </a:rPr>
              <a:t>Uma função pode retornar mais de um valor</a:t>
            </a:r>
          </a:p>
          <a:p>
            <a:pPr algn="just"/>
            <a:endParaRPr lang="pt-BR" altLang="pt-BR" sz="2000" b="1" dirty="0">
              <a:ea typeface="Arial Unicode MS" pitchFamily="34" charset="-128"/>
            </a:endParaRPr>
          </a:p>
          <a:p>
            <a:pPr algn="just"/>
            <a:r>
              <a:rPr lang="en-US" sz="2800" dirty="0"/>
              <a:t>def f(): </a:t>
            </a:r>
          </a:p>
          <a:p>
            <a:pPr algn="just"/>
            <a:r>
              <a:rPr lang="en-US" sz="2800" dirty="0"/>
              <a:t>	a = 5 </a:t>
            </a:r>
          </a:p>
          <a:p>
            <a:pPr algn="just"/>
            <a:r>
              <a:rPr lang="en-US" sz="2800" dirty="0"/>
              <a:t>	b = 6 </a:t>
            </a:r>
          </a:p>
          <a:p>
            <a:pPr algn="just"/>
            <a:r>
              <a:rPr lang="en-US" sz="2800" dirty="0"/>
              <a:t>	c = 7 </a:t>
            </a:r>
          </a:p>
          <a:p>
            <a:pPr algn="just"/>
            <a:r>
              <a:rPr lang="en-US" sz="2800" dirty="0"/>
              <a:t>	return a, b, c 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a, b, c = f()</a:t>
            </a:r>
            <a:endParaRPr lang="pt-BR" altLang="pt-BR" sz="2000" b="1" dirty="0">
              <a:ea typeface="Arial Unicode MS" pitchFamily="34" charset="-128"/>
            </a:endParaRPr>
          </a:p>
          <a:p>
            <a:pPr algn="just"/>
            <a:endParaRPr lang="pt-BR" altLang="pt-BR" sz="2000" dirty="0">
              <a:ea typeface="Arial Unicode MS" pitchFamily="34" charset="-128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B65E6F3-E62C-4A07-867F-EDB0B052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719" y="51470"/>
            <a:ext cx="840209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Funções</a:t>
            </a:r>
            <a:endParaRPr lang="pt-BR" altLang="pt-BR" sz="27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90979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>
            <a:extLst>
              <a:ext uri="{FF2B5EF4-FFF2-40B4-BE49-F238E27FC236}">
                <a16:creationId xmlns:a16="http://schemas.microsoft.com/office/drawing/2014/main" id="{E55AE67F-9B3D-4B5A-AF98-44A5D4E08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512" y="987574"/>
            <a:ext cx="9144000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sz="2800" dirty="0"/>
              <a:t>Funções constituídas de uma única instrução, cujo resultado é o valor de retorno</a:t>
            </a:r>
          </a:p>
          <a:p>
            <a:pPr algn="just"/>
            <a:endParaRPr lang="pt-BR" altLang="pt-BR" sz="2800" dirty="0">
              <a:ea typeface="Arial Unicode MS" pitchFamily="34" charset="-128"/>
            </a:endParaRPr>
          </a:p>
          <a:p>
            <a:pPr algn="just"/>
            <a:r>
              <a:rPr lang="pt-BR" sz="2800" dirty="0"/>
              <a:t>definidas com a palavra reservada </a:t>
            </a:r>
            <a:r>
              <a:rPr lang="pt-BR" sz="2800" b="1" dirty="0"/>
              <a:t>lambda</a:t>
            </a:r>
          </a:p>
          <a:p>
            <a:pPr algn="just"/>
            <a:endParaRPr lang="pt-BR" altLang="pt-BR" sz="2800" b="1" dirty="0">
              <a:ea typeface="Arial Unicode MS" pitchFamily="34" charset="-128"/>
            </a:endParaRPr>
          </a:p>
          <a:p>
            <a:pPr algn="just"/>
            <a:r>
              <a:rPr lang="pt-BR" altLang="pt-BR" sz="2800" dirty="0">
                <a:ea typeface="Arial Unicode MS" pitchFamily="34" charset="-128"/>
              </a:rPr>
              <a:t>Muito utilizado em analise dados pois vários comandos aceitam como parâmetro </a:t>
            </a:r>
            <a:endParaRPr lang="pt-BR" altLang="pt-BR" sz="2000" dirty="0">
              <a:ea typeface="Arial Unicode MS" pitchFamily="34" charset="-128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B65E6F3-E62C-4A07-867F-EDB0B052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719" y="51470"/>
            <a:ext cx="840209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Funções</a:t>
            </a:r>
            <a:r>
              <a:rPr lang="en-US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 </a:t>
            </a:r>
            <a:r>
              <a:rPr lang="en-US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Anônimas</a:t>
            </a:r>
            <a:endParaRPr lang="pt-BR" altLang="pt-BR" sz="27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020088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>
            <a:extLst>
              <a:ext uri="{FF2B5EF4-FFF2-40B4-BE49-F238E27FC236}">
                <a16:creationId xmlns:a16="http://schemas.microsoft.com/office/drawing/2014/main" id="{E55AE67F-9B3D-4B5A-AF98-44A5D4E08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191" y="987574"/>
            <a:ext cx="9144000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endParaRPr lang="pt-BR" altLang="pt-BR" sz="2000" dirty="0">
              <a:ea typeface="Arial Unicode MS" pitchFamily="34" charset="-128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B65E6F3-E62C-4A07-867F-EDB0B052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719" y="51470"/>
            <a:ext cx="840209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Funções</a:t>
            </a:r>
            <a:r>
              <a:rPr lang="en-US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 </a:t>
            </a:r>
            <a:r>
              <a:rPr lang="en-US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Anônimas</a:t>
            </a:r>
            <a:endParaRPr lang="pt-BR" altLang="pt-BR" sz="27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7357D6-FDCB-D615-B28E-A0036D16E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91824"/>
            <a:ext cx="7774632" cy="223610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def </a:t>
            </a:r>
            <a:r>
              <a:rPr lang="en-US" dirty="0" err="1">
                <a:solidFill>
                  <a:schemeClr val="tx1"/>
                </a:solidFill>
              </a:rPr>
              <a:t>short_function</a:t>
            </a:r>
            <a:r>
              <a:rPr lang="en-US" dirty="0">
                <a:solidFill>
                  <a:schemeClr val="tx1"/>
                </a:solidFill>
              </a:rPr>
              <a:t>(x):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return x * 2 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equiv_anon</a:t>
            </a:r>
            <a:r>
              <a:rPr lang="en-US" dirty="0">
                <a:solidFill>
                  <a:schemeClr val="tx1"/>
                </a:solidFill>
              </a:rPr>
              <a:t> = lambda x: x * 2 </a:t>
            </a:r>
            <a:r>
              <a:rPr lang="en-US" dirty="0"/>
              <a:t>x: x * 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806515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8A974C1A-6E83-4643-B6D1-57CD7DA4B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24021"/>
            <a:ext cx="775168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Biblioteca de Funções (Pacotes)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3386358-E0BF-4FCF-98D3-0E405A4AE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86" y="910661"/>
            <a:ext cx="2935891" cy="37250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403B970-71AC-48FD-A5B5-A3B4DA5D9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538" y="1739500"/>
            <a:ext cx="5263662" cy="16733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45852C7-535B-4D72-BD8A-11AE6816A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997" y="3579403"/>
            <a:ext cx="3610479" cy="10261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o explicativo retangular 11">
            <a:extLst>
              <a:ext uri="{FF2B5EF4-FFF2-40B4-BE49-F238E27FC236}">
                <a16:creationId xmlns:a16="http://schemas.microsoft.com/office/drawing/2014/main" id="{6CBD1429-555B-47C8-AA43-DBD7E7C9E978}"/>
              </a:ext>
            </a:extLst>
          </p:cNvPr>
          <p:cNvSpPr/>
          <p:nvPr/>
        </p:nvSpPr>
        <p:spPr>
          <a:xfrm>
            <a:off x="2267820" y="4232839"/>
            <a:ext cx="2615435" cy="523220"/>
          </a:xfrm>
          <a:prstGeom prst="wedgeRectCallout">
            <a:avLst>
              <a:gd name="adj1" fmla="val -50010"/>
              <a:gd name="adj2" fmla="val -235502"/>
            </a:avLst>
          </a:prstGeom>
          <a:solidFill>
            <a:srgbClr val="FFFF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rgbClr val="FF0000"/>
                </a:solidFill>
              </a:rPr>
              <a:t>Cria um programa </a:t>
            </a:r>
            <a:r>
              <a:rPr lang="pt-BR" sz="1200" b="1" dirty="0">
                <a:solidFill>
                  <a:srgbClr val="FF0000"/>
                </a:solidFill>
              </a:rPr>
              <a:t>minhasfuncoes.py </a:t>
            </a:r>
            <a:r>
              <a:rPr lang="pt-BR" sz="1200" dirty="0">
                <a:solidFill>
                  <a:srgbClr val="FF0000"/>
                </a:solidFill>
              </a:rPr>
              <a:t>com todas as funções</a:t>
            </a:r>
          </a:p>
        </p:txBody>
      </p:sp>
      <p:sp>
        <p:nvSpPr>
          <p:cNvPr id="13" name="Texto explicativo retangular 11">
            <a:extLst>
              <a:ext uri="{FF2B5EF4-FFF2-40B4-BE49-F238E27FC236}">
                <a16:creationId xmlns:a16="http://schemas.microsoft.com/office/drawing/2014/main" id="{750DD1E8-9421-41F9-90F4-8A057EAA1802}"/>
              </a:ext>
            </a:extLst>
          </p:cNvPr>
          <p:cNvSpPr/>
          <p:nvPr/>
        </p:nvSpPr>
        <p:spPr>
          <a:xfrm>
            <a:off x="7212731" y="1848615"/>
            <a:ext cx="1763584" cy="354947"/>
          </a:xfrm>
          <a:prstGeom prst="wedgeRectCallout">
            <a:avLst>
              <a:gd name="adj1" fmla="val -151265"/>
              <a:gd name="adj2" fmla="val -8528"/>
            </a:avLst>
          </a:prstGeom>
          <a:solidFill>
            <a:srgbClr val="FFFF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rgbClr val="FF0000"/>
                </a:solidFill>
              </a:rPr>
              <a:t>Importa a biblioteca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E0F2899-D64A-46D7-B61D-395A17778BFE}"/>
              </a:ext>
            </a:extLst>
          </p:cNvPr>
          <p:cNvSpPr txBox="1"/>
          <p:nvPr/>
        </p:nvSpPr>
        <p:spPr>
          <a:xfrm>
            <a:off x="3486876" y="823928"/>
            <a:ext cx="5263662" cy="5232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import</a:t>
            </a:r>
            <a:r>
              <a:rPr lang="pt-BR" dirty="0"/>
              <a:t> </a:t>
            </a:r>
            <a:r>
              <a:rPr lang="pt-BR" dirty="0" err="1"/>
              <a:t>nomedabiblioteca</a:t>
            </a:r>
            <a:r>
              <a:rPr lang="pt-BR" dirty="0"/>
              <a:t>   ou </a:t>
            </a:r>
          </a:p>
          <a:p>
            <a:r>
              <a:rPr lang="pt-BR" dirty="0" err="1">
                <a:solidFill>
                  <a:srgbClr val="FF0000"/>
                </a:solidFill>
              </a:rPr>
              <a:t>from</a:t>
            </a:r>
            <a:r>
              <a:rPr lang="pt-BR" dirty="0"/>
              <a:t> </a:t>
            </a:r>
            <a:r>
              <a:rPr lang="pt-BR" dirty="0" err="1"/>
              <a:t>nomedabiblioteca</a:t>
            </a:r>
            <a:r>
              <a:rPr lang="pt-BR" dirty="0"/>
              <a:t> </a:t>
            </a:r>
            <a:r>
              <a:rPr lang="pt-BR" dirty="0" err="1">
                <a:solidFill>
                  <a:srgbClr val="FF0000"/>
                </a:solidFill>
              </a:rPr>
              <a:t>import</a:t>
            </a:r>
            <a:r>
              <a:rPr lang="pt-BR" dirty="0"/>
              <a:t> *</a:t>
            </a:r>
          </a:p>
        </p:txBody>
      </p:sp>
    </p:spTree>
    <p:extLst>
      <p:ext uri="{BB962C8B-B14F-4D97-AF65-F5344CB8AC3E}">
        <p14:creationId xmlns:p14="http://schemas.microsoft.com/office/powerpoint/2010/main" val="383845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EB650-09C8-045E-12F4-288C2A525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1F5DDEC0-969D-56A0-8FDB-647FFD5BB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24021"/>
            <a:ext cx="753566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Exercícios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4624DF-5038-2F63-CA93-AB19DA6F7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736340"/>
            <a:ext cx="7704856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3400" indent="-354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000" b="1" u="sng" dirty="0">
                <a:latin typeface="Verdana" panose="020B0604030504040204" pitchFamily="34" charset="0"/>
                <a:cs typeface="Times New Roman" panose="02020603050405020304" pitchFamily="18" charset="0"/>
              </a:rPr>
              <a:t>Ex35 - Fatorial:</a:t>
            </a:r>
            <a:r>
              <a:rPr lang="pt-BR" altLang="pt-BR" sz="2000" b="1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2000" dirty="0">
                <a:latin typeface="Verdana" panose="020B0604030504040204" pitchFamily="34" charset="0"/>
                <a:cs typeface="Times New Roman" panose="02020603050405020304" pitchFamily="18" charset="0"/>
              </a:rPr>
              <a:t>Crie uma função que receba como parâmetro um número inteiro e retorne o valor do fatorial deste número</a:t>
            </a:r>
          </a:p>
          <a:p>
            <a:pPr algn="just"/>
            <a:endParaRPr lang="pt-BR" altLang="pt-BR" sz="20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altLang="pt-BR" sz="2000" b="1" u="sng" dirty="0">
                <a:latin typeface="Verdana" panose="020B0604030504040204" pitchFamily="34" charset="0"/>
                <a:cs typeface="Times New Roman" panose="02020603050405020304" pitchFamily="18" charset="0"/>
              </a:rPr>
              <a:t>Ex36 - Data:</a:t>
            </a:r>
            <a:r>
              <a:rPr lang="pt-BR" altLang="pt-BR" sz="2000" b="1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2000" dirty="0">
                <a:latin typeface="Verdana" panose="020B0604030504040204" pitchFamily="34" charset="0"/>
                <a:cs typeface="Times New Roman" panose="02020603050405020304" pitchFamily="18" charset="0"/>
              </a:rPr>
              <a:t>Crie uma função que receba como parâmetro uma data no formato </a:t>
            </a:r>
            <a:r>
              <a:rPr lang="pt-BR" altLang="pt-BR" sz="2000" dirty="0" err="1">
                <a:latin typeface="Verdana" panose="020B0604030504040204" pitchFamily="34" charset="0"/>
                <a:cs typeface="Times New Roman" panose="02020603050405020304" pitchFamily="18" charset="0"/>
              </a:rPr>
              <a:t>dd</a:t>
            </a:r>
            <a:r>
              <a:rPr lang="pt-BR" altLang="pt-BR" sz="2000" dirty="0">
                <a:latin typeface="Verdana" panose="020B0604030504040204" pitchFamily="34" charset="0"/>
                <a:cs typeface="Times New Roman" panose="02020603050405020304" pitchFamily="18" charset="0"/>
              </a:rPr>
              <a:t>/mm/</a:t>
            </a:r>
            <a:r>
              <a:rPr lang="pt-BR" altLang="pt-BR" sz="2000" dirty="0" err="1">
                <a:latin typeface="Verdana" panose="020B0604030504040204" pitchFamily="34" charset="0"/>
                <a:cs typeface="Times New Roman" panose="02020603050405020304" pitchFamily="18" charset="0"/>
              </a:rPr>
              <a:t>aaaa</a:t>
            </a:r>
            <a:r>
              <a:rPr lang="pt-BR" altLang="pt-BR" sz="2000" dirty="0">
                <a:latin typeface="Verdana" panose="020B0604030504040204" pitchFamily="34" charset="0"/>
                <a:cs typeface="Times New Roman" panose="02020603050405020304" pitchFamily="18" charset="0"/>
              </a:rPr>
              <a:t> e retorne se é uma data válida</a:t>
            </a:r>
          </a:p>
          <a:p>
            <a:pPr algn="just"/>
            <a:endParaRPr lang="pt-BR" altLang="pt-BR" sz="20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altLang="pt-BR" sz="2000" b="1" u="sng" dirty="0">
                <a:latin typeface="Verdana" panose="020B0604030504040204" pitchFamily="34" charset="0"/>
                <a:cs typeface="Times New Roman" panose="02020603050405020304" pitchFamily="18" charset="0"/>
              </a:rPr>
              <a:t>Ex37 - Valor:</a:t>
            </a:r>
            <a:r>
              <a:rPr lang="pt-BR" altLang="pt-BR" sz="2000" b="1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2000" dirty="0">
                <a:latin typeface="Verdana" panose="020B0604030504040204" pitchFamily="34" charset="0"/>
                <a:cs typeface="Times New Roman" panose="02020603050405020304" pitchFamily="18" charset="0"/>
              </a:rPr>
              <a:t>Crie uma função que receba como parâmetro um valor em dinheiro ate a casa de bilhão e retorne este valor formatado no padrão brasileiro</a:t>
            </a:r>
          </a:p>
          <a:p>
            <a:pPr algn="just"/>
            <a:endParaRPr lang="pt-BR" altLang="pt-BR" sz="20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/>
            <a:endParaRPr lang="pt-BR" altLang="pt-BR" sz="2000" dirty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269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B92B0-97C6-732C-1ED9-E6432B2E1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3B5413B9-6D49-6EE4-AC27-D44D11B66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24021"/>
            <a:ext cx="753566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Exercícios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2B262C-52D3-C8F6-35B7-F36767EB9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736340"/>
            <a:ext cx="7704856" cy="4508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3400" indent="-354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1900" b="1" u="sng" dirty="0">
                <a:latin typeface="Verdana" panose="020B0604030504040204" pitchFamily="34" charset="0"/>
                <a:cs typeface="Times New Roman" panose="02020603050405020304" pitchFamily="18" charset="0"/>
              </a:rPr>
              <a:t>Ex38 - Extenso:</a:t>
            </a:r>
            <a:r>
              <a:rPr lang="pt-BR" altLang="pt-BR" sz="1900" b="1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900" dirty="0">
                <a:latin typeface="Verdana" panose="020B0604030504040204" pitchFamily="34" charset="0"/>
                <a:cs typeface="Times New Roman" panose="02020603050405020304" pitchFamily="18" charset="0"/>
              </a:rPr>
              <a:t>Crie uma função que receba como parâmetro um valor até a casa de bilhão em dinheiro e retorne este valor por extenso</a:t>
            </a:r>
          </a:p>
          <a:p>
            <a:pPr algn="just"/>
            <a:endParaRPr lang="pt-BR" altLang="pt-BR" sz="19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altLang="pt-BR" sz="1900" b="1" u="sng" dirty="0">
                <a:latin typeface="Verdana" panose="020B0604030504040204" pitchFamily="34" charset="0"/>
                <a:cs typeface="Times New Roman" panose="02020603050405020304" pitchFamily="18" charset="0"/>
              </a:rPr>
              <a:t>Ex39 – Divisores: </a:t>
            </a:r>
            <a:r>
              <a:rPr lang="pt-BR" altLang="pt-BR" sz="1900" dirty="0">
                <a:latin typeface="Verdana" panose="020B0604030504040204" pitchFamily="34" charset="0"/>
                <a:cs typeface="Times New Roman" panose="02020603050405020304" pitchFamily="18" charset="0"/>
              </a:rPr>
              <a:t>Crie uma função que receba como parâmetro um número inteiros e retorne seus divisores</a:t>
            </a:r>
          </a:p>
          <a:p>
            <a:pPr algn="just"/>
            <a:r>
              <a:rPr lang="pt-BR" altLang="pt-BR" sz="1900" b="1" u="sng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endParaRPr lang="pt-BR" altLang="pt-BR" sz="19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altLang="pt-BR" sz="1900" b="1" u="sng" dirty="0">
                <a:latin typeface="Verdana" panose="020B0604030504040204" pitchFamily="34" charset="0"/>
                <a:cs typeface="Times New Roman" panose="02020603050405020304" pitchFamily="18" charset="0"/>
              </a:rPr>
              <a:t>Ex40 - Valor:</a:t>
            </a:r>
            <a:r>
              <a:rPr lang="pt-BR" altLang="pt-BR" sz="1900" b="1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900" dirty="0">
                <a:latin typeface="Verdana" panose="020B0604030504040204" pitchFamily="34" charset="0"/>
                <a:cs typeface="Times New Roman" panose="02020603050405020304" pitchFamily="18" charset="0"/>
              </a:rPr>
              <a:t>Crie uma função que receba como parâmetro uma lista de números inteiros e retorne o máximo divisor comum deles</a:t>
            </a:r>
          </a:p>
          <a:p>
            <a:pPr algn="just"/>
            <a:endParaRPr lang="pt-BR" altLang="pt-BR" sz="19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altLang="pt-BR" sz="1900" b="1" u="sng" dirty="0">
                <a:latin typeface="Verdana" panose="020B0604030504040204" pitchFamily="34" charset="0"/>
                <a:cs typeface="Times New Roman" panose="02020603050405020304" pitchFamily="18" charset="0"/>
              </a:rPr>
              <a:t>Ex41 - Primo:</a:t>
            </a:r>
            <a:r>
              <a:rPr lang="pt-BR" altLang="pt-BR" sz="1900" b="1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900" dirty="0">
                <a:latin typeface="Verdana" panose="020B0604030504040204" pitchFamily="34" charset="0"/>
                <a:cs typeface="Times New Roman" panose="02020603050405020304" pitchFamily="18" charset="0"/>
              </a:rPr>
              <a:t>Crie uma função que receba como parâmetro um número inteiros e retorne se ele é número primo</a:t>
            </a:r>
          </a:p>
          <a:p>
            <a:pPr algn="just"/>
            <a:endParaRPr lang="pt-BR" altLang="pt-BR" sz="20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/>
            <a:endParaRPr lang="pt-BR" altLang="pt-BR" sz="2000" dirty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922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3">
            <a:extLst>
              <a:ext uri="{FF2B5EF4-FFF2-40B4-BE49-F238E27FC236}">
                <a16:creationId xmlns:a16="http://schemas.microsoft.com/office/drawing/2014/main" id="{87960088-159D-49AB-842B-E8127F92C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238" y="618705"/>
            <a:ext cx="8657706" cy="3931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2000" dirty="0"/>
              <a:t>Um subprograma são pequenas rotinas que podem ser invocados por meio de um identificador e de uma lista de parâmetros de entrada</a:t>
            </a:r>
          </a:p>
          <a:p>
            <a:endParaRPr lang="pt-BR" sz="1100" dirty="0"/>
          </a:p>
          <a:p>
            <a:r>
              <a:rPr lang="pt-BR" sz="1800" dirty="0"/>
              <a:t>Em Python, subprogramas têm o nome de funções</a:t>
            </a:r>
          </a:p>
          <a:p>
            <a:r>
              <a:rPr lang="pt-BR" sz="1800" b="1" dirty="0"/>
              <a:t>Sintaxe</a:t>
            </a:r>
            <a:r>
              <a:rPr lang="pt-BR" sz="1800" dirty="0"/>
              <a:t>:</a:t>
            </a:r>
          </a:p>
          <a:p>
            <a:r>
              <a:rPr lang="da-DK" sz="1800" dirty="0"/>
              <a:t> </a:t>
            </a:r>
            <a:r>
              <a:rPr lang="da-DK" sz="1800" b="1" dirty="0"/>
              <a:t>def</a:t>
            </a:r>
            <a:r>
              <a:rPr lang="da-DK" sz="1800" dirty="0"/>
              <a:t> </a:t>
            </a:r>
            <a:r>
              <a:rPr lang="da-DK" sz="1800" b="1" dirty="0">
                <a:solidFill>
                  <a:srgbClr val="FF0000"/>
                </a:solidFill>
              </a:rPr>
              <a:t>nome</a:t>
            </a:r>
            <a:r>
              <a:rPr lang="da-DK" sz="1800" dirty="0"/>
              <a:t> (</a:t>
            </a:r>
            <a:r>
              <a:rPr lang="da-DK" sz="1800" dirty="0">
                <a:solidFill>
                  <a:srgbClr val="00B050"/>
                </a:solidFill>
              </a:rPr>
              <a:t>arg, arg, ... arg</a:t>
            </a:r>
            <a:r>
              <a:rPr lang="da-DK" sz="1800" dirty="0"/>
              <a:t>):</a:t>
            </a:r>
          </a:p>
          <a:p>
            <a:r>
              <a:rPr lang="pt-BR" sz="1800" dirty="0"/>
              <a:t>       comando1</a:t>
            </a:r>
          </a:p>
          <a:p>
            <a:r>
              <a:rPr lang="pt-BR" sz="1800" dirty="0"/>
              <a:t>       comando2</a:t>
            </a:r>
          </a:p>
          <a:p>
            <a:r>
              <a:rPr lang="pt-BR" sz="1800" dirty="0"/>
              <a:t>       </a:t>
            </a:r>
            <a:r>
              <a:rPr lang="pt-BR" sz="1800" dirty="0" err="1">
                <a:solidFill>
                  <a:srgbClr val="0070C0"/>
                </a:solidFill>
              </a:rPr>
              <a:t>return</a:t>
            </a:r>
            <a:r>
              <a:rPr lang="pt-BR" sz="1800" dirty="0"/>
              <a:t> expressão</a:t>
            </a:r>
          </a:p>
          <a:p>
            <a:r>
              <a:rPr lang="pt-BR" sz="1600" b="1" dirty="0"/>
              <a:t>Onde</a:t>
            </a:r>
            <a:r>
              <a:rPr lang="pt-BR" sz="16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rgbClr val="FF0000"/>
                </a:solidFill>
              </a:rPr>
              <a:t>nome</a:t>
            </a:r>
            <a:r>
              <a:rPr lang="pt-BR" sz="1600" dirty="0"/>
              <a:t> é o nome ou identificador da função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srgbClr val="00B050"/>
                </a:solidFill>
              </a:rPr>
              <a:t>args</a:t>
            </a:r>
            <a:r>
              <a:rPr lang="pt-BR" sz="1600" dirty="0"/>
              <a:t> são especificações de argumentos da função, pode ter 0, 1 ou mais argumentos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/>
              <a:t>comandos contêm as instruções a ser executadas quando a função é invocada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srgbClr val="0070C0"/>
                </a:solidFill>
              </a:rPr>
              <a:t>return</a:t>
            </a:r>
            <a:r>
              <a:rPr lang="pt-BR" sz="1600" dirty="0">
                <a:solidFill>
                  <a:srgbClr val="0070C0"/>
                </a:solidFill>
              </a:rPr>
              <a:t> </a:t>
            </a:r>
            <a:r>
              <a:rPr lang="pt-BR" sz="1600" dirty="0">
                <a:latin typeface="Verdana" pitchFamily="34" charset="0"/>
              </a:rPr>
              <a:t> </a:t>
            </a:r>
            <a:r>
              <a:rPr lang="pt-BR" sz="1600" dirty="0"/>
              <a:t>ao encontrar o comando </a:t>
            </a:r>
            <a:r>
              <a:rPr lang="pt-BR" sz="1600" dirty="0" err="1">
                <a:solidFill>
                  <a:srgbClr val="0070C0"/>
                </a:solidFill>
              </a:rPr>
              <a:t>return</a:t>
            </a:r>
            <a:r>
              <a:rPr lang="pt-BR" sz="1600" dirty="0"/>
              <a:t>, a função termina imediatamente e o controle do programa volta ao ponto onde a função foi chamada.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0070C0"/>
              </a:solidFill>
            </a:endParaRPr>
          </a:p>
        </p:txBody>
      </p:sp>
      <p:sp>
        <p:nvSpPr>
          <p:cNvPr id="18435" name="Text Box 4">
            <a:extLst>
              <a:ext uri="{FF2B5EF4-FFF2-40B4-BE49-F238E27FC236}">
                <a16:creationId xmlns:a16="http://schemas.microsoft.com/office/drawing/2014/main" id="{5CACB99D-6C7E-4FA6-B207-19058B858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159" y="158447"/>
            <a:ext cx="902093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O que é uma Função?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C5A62B1-F847-400E-83E9-420837D9CF35}"/>
              </a:ext>
            </a:extLst>
          </p:cNvPr>
          <p:cNvSpPr/>
          <p:nvPr/>
        </p:nvSpPr>
        <p:spPr>
          <a:xfrm>
            <a:off x="4317101" y="2229736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 dirty="0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3DA3E9D8-BF81-4D1B-A635-8D2CE2AC71F4}"/>
              </a:ext>
            </a:extLst>
          </p:cNvPr>
          <p:cNvGrpSpPr/>
          <p:nvPr/>
        </p:nvGrpSpPr>
        <p:grpSpPr>
          <a:xfrm>
            <a:off x="4221121" y="2127154"/>
            <a:ext cx="4680118" cy="1200329"/>
            <a:chOff x="5087028" y="3077993"/>
            <a:chExt cx="6223973" cy="2263886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9DFE807F-4188-4B9E-ABB4-73D846602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87028" y="3114722"/>
              <a:ext cx="6223973" cy="1873007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9" name="Text Box 5">
              <a:extLst>
                <a:ext uri="{FF2B5EF4-FFF2-40B4-BE49-F238E27FC236}">
                  <a16:creationId xmlns:a16="http://schemas.microsoft.com/office/drawing/2014/main" id="{CD34A768-57BB-4ED0-8953-D8F9201AC7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451" y="3077993"/>
              <a:ext cx="5061154" cy="2263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1200" b="1" i="1" dirty="0">
                  <a:solidFill>
                    <a:srgbClr val="FF0000"/>
                  </a:solidFill>
                  <a:latin typeface="Verdana" pitchFamily="34" charset="0"/>
                </a:rPr>
                <a:t>#dica:</a:t>
              </a:r>
              <a:r>
                <a:rPr lang="pt-BR" sz="1200" b="1" dirty="0">
                  <a:latin typeface="Verdana" pitchFamily="34" charset="0"/>
                </a:rPr>
                <a:t>  </a:t>
              </a:r>
            </a:p>
            <a:p>
              <a:r>
                <a:rPr lang="pt-BR" b="1" dirty="0">
                  <a:latin typeface="URWPalladioL-Roma"/>
                </a:rPr>
                <a:t>Se uma função chega a seu fim sem nenhum valor de retorno ter sido especificado, o valor de retorno é </a:t>
              </a:r>
              <a:r>
                <a:rPr lang="pt-BR" b="1" dirty="0" err="1">
                  <a:latin typeface="BitstreamVeraSansMono-Roman"/>
                </a:rPr>
                <a:t>None</a:t>
              </a:r>
              <a:endParaRPr lang="pt-BR" b="1" dirty="0"/>
            </a:p>
            <a:p>
              <a:pPr>
                <a:spcBef>
                  <a:spcPct val="50000"/>
                </a:spcBef>
              </a:pPr>
              <a:endParaRPr lang="pt-BR" sz="1200" b="1" dirty="0">
                <a:latin typeface="Verdana" pitchFamily="34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3">
            <a:extLst>
              <a:ext uri="{FF2B5EF4-FFF2-40B4-BE49-F238E27FC236}">
                <a16:creationId xmlns:a16="http://schemas.microsoft.com/office/drawing/2014/main" id="{87960088-159D-49AB-842B-E8127F92C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771550"/>
            <a:ext cx="8352928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sz="2400" dirty="0"/>
              <a:t>As funções são o principal e mais importante método de organização de código e reutilização em Python.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Se precisar repetir o mesmo código mais de uma vez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As funções ajudam a deixar o seu código mais legível ao dar um nome a um grupo de instruções Python.</a:t>
            </a:r>
            <a:endParaRPr lang="pt-BR" altLang="pt-B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435" name="Text Box 4">
            <a:extLst>
              <a:ext uri="{FF2B5EF4-FFF2-40B4-BE49-F238E27FC236}">
                <a16:creationId xmlns:a16="http://schemas.microsoft.com/office/drawing/2014/main" id="{5CACB99D-6C7E-4FA6-B207-19058B858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25" y="123478"/>
            <a:ext cx="902093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Funções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3">
            <a:extLst>
              <a:ext uri="{FF2B5EF4-FFF2-40B4-BE49-F238E27FC236}">
                <a16:creationId xmlns:a16="http://schemas.microsoft.com/office/drawing/2014/main" id="{87960088-159D-49AB-842B-E8127F92C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771550"/>
            <a:ext cx="8352928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sz="2400" dirty="0"/>
              <a:t>As funções são declaradas com a palavra reservada </a:t>
            </a:r>
            <a:r>
              <a:rPr lang="pt-BR" sz="2400" b="1" dirty="0" err="1"/>
              <a:t>def</a:t>
            </a:r>
            <a:endParaRPr lang="pt-BR" sz="2400" b="1" dirty="0"/>
          </a:p>
          <a:p>
            <a:pPr algn="just"/>
            <a:endParaRPr lang="pt-BR" sz="2400" b="1" dirty="0"/>
          </a:p>
          <a:p>
            <a:pPr algn="just"/>
            <a:r>
              <a:rPr lang="pt-BR" sz="2400" dirty="0"/>
              <a:t>o retorno é feito com a palavra reservada </a:t>
            </a:r>
            <a:r>
              <a:rPr lang="pt-BR" sz="2400" b="1" dirty="0" err="1"/>
              <a:t>return</a:t>
            </a:r>
            <a:endParaRPr lang="pt-BR" sz="2400" b="1" dirty="0"/>
          </a:p>
          <a:p>
            <a:pPr algn="just"/>
            <a:endParaRPr lang="pt-BR" altLang="pt-BR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pt-BR" sz="2400" dirty="0"/>
              <a:t>Toda função pode ter argumentos posicionais (</a:t>
            </a:r>
            <a:r>
              <a:rPr lang="pt-BR" sz="2400" dirty="0" err="1"/>
              <a:t>positional</a:t>
            </a:r>
            <a:r>
              <a:rPr lang="pt-BR" sz="2400" dirty="0"/>
              <a:t> </a:t>
            </a:r>
            <a:r>
              <a:rPr lang="pt-BR" sz="2400" dirty="0" err="1"/>
              <a:t>arguments</a:t>
            </a:r>
            <a:r>
              <a:rPr lang="pt-BR" sz="2400" dirty="0"/>
              <a:t>) e argumentos nomeados (</a:t>
            </a:r>
            <a:r>
              <a:rPr lang="pt-BR" sz="2400" dirty="0" err="1"/>
              <a:t>keyword</a:t>
            </a:r>
            <a:r>
              <a:rPr lang="pt-BR" sz="2400" dirty="0"/>
              <a:t> </a:t>
            </a:r>
            <a:r>
              <a:rPr lang="pt-BR" sz="2400" dirty="0" err="1"/>
              <a:t>arguments</a:t>
            </a:r>
            <a:r>
              <a:rPr lang="pt-BR" sz="2400" dirty="0"/>
              <a:t>)</a:t>
            </a:r>
            <a:endParaRPr lang="pt-BR" altLang="pt-BR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435" name="Text Box 4">
            <a:extLst>
              <a:ext uri="{FF2B5EF4-FFF2-40B4-BE49-F238E27FC236}">
                <a16:creationId xmlns:a16="http://schemas.microsoft.com/office/drawing/2014/main" id="{5CACB99D-6C7E-4FA6-B207-19058B858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25" y="123478"/>
            <a:ext cx="902093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Funções</a:t>
            </a:r>
          </a:p>
        </p:txBody>
      </p:sp>
    </p:spTree>
    <p:extLst>
      <p:ext uri="{BB962C8B-B14F-4D97-AF65-F5344CB8AC3E}">
        <p14:creationId xmlns:p14="http://schemas.microsoft.com/office/powerpoint/2010/main" val="34196414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4">
            <a:extLst>
              <a:ext uri="{FF2B5EF4-FFF2-40B4-BE49-F238E27FC236}">
                <a16:creationId xmlns:a16="http://schemas.microsoft.com/office/drawing/2014/main" id="{9DC41E76-F132-49E0-A732-450BC2947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47695"/>
            <a:ext cx="905469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Funções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C2ADF1EC-C089-4787-A14A-DE7BF34E6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2009483"/>
            <a:ext cx="8209885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sz="2800" dirty="0"/>
          </a:p>
          <a:p>
            <a:r>
              <a:rPr lang="en-US" sz="1600" dirty="0">
                <a:solidFill>
                  <a:srgbClr val="0070C0"/>
                </a:solidFill>
              </a:rPr>
              <a:t>def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my_function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B050"/>
                </a:solidFill>
              </a:rPr>
              <a:t>x, y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7030A0"/>
                </a:solidFill>
              </a:rPr>
              <a:t>z=1.5</a:t>
            </a:r>
            <a:r>
              <a:rPr lang="en-US" sz="1600" dirty="0"/>
              <a:t>): </a:t>
            </a:r>
          </a:p>
          <a:p>
            <a:r>
              <a:rPr lang="en-US" sz="1600" dirty="0"/>
              <a:t>	if z &gt; 1: </a:t>
            </a:r>
          </a:p>
          <a:p>
            <a:r>
              <a:rPr lang="en-US" sz="1600" dirty="0"/>
              <a:t>		return z * (x + y) </a:t>
            </a:r>
          </a:p>
          <a:p>
            <a:r>
              <a:rPr lang="en-US" sz="1600" dirty="0"/>
              <a:t>	else: </a:t>
            </a:r>
          </a:p>
          <a:p>
            <a:r>
              <a:rPr lang="en-US" sz="1600" dirty="0"/>
              <a:t>		return z / (x + y)</a:t>
            </a:r>
            <a:endParaRPr lang="pt-BR" altLang="pt-BR" sz="1600" dirty="0">
              <a:latin typeface="Verdana" panose="020B0604030504040204" pitchFamily="34" charset="0"/>
              <a:ea typeface="Arial Unicode MS" pitchFamily="34" charset="-128"/>
            </a:endParaRPr>
          </a:p>
          <a:p>
            <a:pPr algn="just"/>
            <a:endParaRPr lang="pt-BR" altLang="pt-BR" sz="1800" dirty="0">
              <a:latin typeface="Verdana" panose="020B0604030504040204" pitchFamily="34" charset="0"/>
              <a:ea typeface="Arial Unicode MS" pitchFamily="34" charset="-128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BD7669B-95D5-4BE6-979A-70C13999C8CE}"/>
              </a:ext>
            </a:extLst>
          </p:cNvPr>
          <p:cNvSpPr/>
          <p:nvPr/>
        </p:nvSpPr>
        <p:spPr>
          <a:xfrm>
            <a:off x="-108520" y="365187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55FBE1-969E-3731-141E-6772E72C4D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</a:t>
            </a:fld>
            <a:endParaRPr lang="pt-BR"/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0727C6E2-897A-CA6B-45DE-1563761EEB38}"/>
              </a:ext>
            </a:extLst>
          </p:cNvPr>
          <p:cNvCxnSpPr>
            <a:cxnSpLocks/>
          </p:cNvCxnSpPr>
          <p:nvPr/>
        </p:nvCxnSpPr>
        <p:spPr>
          <a:xfrm>
            <a:off x="323528" y="2139702"/>
            <a:ext cx="360527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1A92347-34B3-1C35-CBFA-F6CDD803E72B}"/>
              </a:ext>
            </a:extLst>
          </p:cNvPr>
          <p:cNvSpPr txBox="1"/>
          <p:nvPr/>
        </p:nvSpPr>
        <p:spPr>
          <a:xfrm>
            <a:off x="71987" y="1616482"/>
            <a:ext cx="12241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Começa com </a:t>
            </a:r>
            <a:r>
              <a:rPr lang="pt-BR" sz="1400" b="1" dirty="0" err="1">
                <a:solidFill>
                  <a:srgbClr val="0070C0"/>
                </a:solidFill>
              </a:rPr>
              <a:t>def</a:t>
            </a:r>
            <a:endParaRPr lang="pt-BR" sz="1400" b="1" dirty="0">
              <a:solidFill>
                <a:srgbClr val="0070C0"/>
              </a:solidFill>
            </a:endParaRP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99102ED9-1F4C-3970-6A99-25830A5D186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606037" y="1948181"/>
            <a:ext cx="136695" cy="604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1554ABF-0AC4-EBCD-6C91-05DD6F35AF8C}"/>
              </a:ext>
            </a:extLst>
          </p:cNvPr>
          <p:cNvSpPr txBox="1"/>
          <p:nvPr/>
        </p:nvSpPr>
        <p:spPr>
          <a:xfrm>
            <a:off x="993969" y="1640404"/>
            <a:ext cx="1497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Nome da função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E21107AD-6538-9689-E95F-65A23556CBA9}"/>
              </a:ext>
            </a:extLst>
          </p:cNvPr>
          <p:cNvCxnSpPr>
            <a:cxnSpLocks/>
          </p:cNvCxnSpPr>
          <p:nvPr/>
        </p:nvCxnSpPr>
        <p:spPr>
          <a:xfrm flipH="1">
            <a:off x="2339752" y="1491630"/>
            <a:ext cx="324962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B2F605A-4971-80D7-0961-C25BD5E966CB}"/>
              </a:ext>
            </a:extLst>
          </p:cNvPr>
          <p:cNvSpPr txBox="1"/>
          <p:nvPr/>
        </p:nvSpPr>
        <p:spPr>
          <a:xfrm>
            <a:off x="2123728" y="1013996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B050"/>
                </a:solidFill>
              </a:rPr>
              <a:t>Argumentos Posicionais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737A5DB1-B125-D68D-BE34-185534D503C8}"/>
              </a:ext>
            </a:extLst>
          </p:cNvPr>
          <p:cNvCxnSpPr>
            <a:cxnSpLocks/>
          </p:cNvCxnSpPr>
          <p:nvPr/>
        </p:nvCxnSpPr>
        <p:spPr>
          <a:xfrm flipH="1">
            <a:off x="2915816" y="1616482"/>
            <a:ext cx="792527" cy="955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84A0FD2-B63D-C293-06DF-BCDA666FD3B8}"/>
              </a:ext>
            </a:extLst>
          </p:cNvPr>
          <p:cNvSpPr txBox="1"/>
          <p:nvPr/>
        </p:nvSpPr>
        <p:spPr>
          <a:xfrm>
            <a:off x="3483212" y="1128403"/>
            <a:ext cx="1295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7030A0"/>
                </a:solidFill>
              </a:rPr>
              <a:t>Argumentos Nomeados</a:t>
            </a:r>
          </a:p>
        </p:txBody>
      </p:sp>
    </p:spTree>
    <p:extLst>
      <p:ext uri="{BB962C8B-B14F-4D97-AF65-F5344CB8AC3E}">
        <p14:creationId xmlns:p14="http://schemas.microsoft.com/office/powerpoint/2010/main" val="242252367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>
            <a:extLst>
              <a:ext uri="{FF2B5EF4-FFF2-40B4-BE49-F238E27FC236}">
                <a16:creationId xmlns:a16="http://schemas.microsoft.com/office/drawing/2014/main" id="{E55AE67F-9B3D-4B5A-AF98-44A5D4E08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512" y="987574"/>
            <a:ext cx="9144000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000" dirty="0">
                <a:ea typeface="Arial Unicode MS" pitchFamily="34" charset="-128"/>
              </a:rPr>
              <a:t>Ex31:</a:t>
            </a:r>
          </a:p>
          <a:p>
            <a:pPr algn="just"/>
            <a:r>
              <a:rPr lang="pt-BR" altLang="pt-BR" sz="2000" dirty="0">
                <a:ea typeface="Arial Unicode MS" pitchFamily="34" charset="-128"/>
              </a:rPr>
              <a:t>Considere a lista de datas abaixo e verifique quais sã </a:t>
            </a:r>
            <a:r>
              <a:rPr lang="pt-BR" altLang="pt-BR" sz="2000" dirty="0" err="1">
                <a:ea typeface="Arial Unicode MS" pitchFamily="34" charset="-128"/>
              </a:rPr>
              <a:t>oas</a:t>
            </a:r>
            <a:r>
              <a:rPr lang="pt-BR" altLang="pt-BR" sz="2000" dirty="0">
                <a:ea typeface="Arial Unicode MS" pitchFamily="34" charset="-128"/>
              </a:rPr>
              <a:t> datas válidas</a:t>
            </a:r>
          </a:p>
          <a:p>
            <a:pPr algn="just"/>
            <a:endParaRPr lang="pt-BR" altLang="pt-BR" sz="2000" dirty="0">
              <a:ea typeface="Arial Unicode MS" pitchFamily="34" charset="-128"/>
            </a:endParaRPr>
          </a:p>
          <a:p>
            <a:pPr algn="just"/>
            <a:r>
              <a:rPr lang="pt-BR" altLang="pt-BR" sz="2000" dirty="0">
                <a:ea typeface="Arial Unicode MS" pitchFamily="34" charset="-128"/>
              </a:rPr>
              <a:t>Data = [‘31/01/2000’, ‘31/02/2000’, ‘31/03/2000’, ‘31/04/2000’, ‘31/05/2000’, ‘31/06/2000’, ‘31/07/2000’, ‘31/08/2000’]</a:t>
            </a:r>
          </a:p>
          <a:p>
            <a:pPr algn="just"/>
            <a:endParaRPr lang="pt-BR" altLang="pt-BR" sz="2000" dirty="0">
              <a:ea typeface="Arial Unicode MS" pitchFamily="34" charset="-128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B65E6F3-E62C-4A07-867F-EDB0B052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910" y="64501"/>
            <a:ext cx="840209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Funções</a:t>
            </a:r>
            <a:endParaRPr lang="pt-BR" altLang="pt-BR" sz="27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>
            <a:extLst>
              <a:ext uri="{FF2B5EF4-FFF2-40B4-BE49-F238E27FC236}">
                <a16:creationId xmlns:a16="http://schemas.microsoft.com/office/drawing/2014/main" id="{E55AE67F-9B3D-4B5A-AF98-44A5D4E08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" y="1635646"/>
            <a:ext cx="8784976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000" dirty="0">
                <a:ea typeface="Arial Unicode MS" pitchFamily="34" charset="-128"/>
              </a:rPr>
              <a:t>É possível chamar uma função dentro de uma função</a:t>
            </a:r>
          </a:p>
          <a:p>
            <a:pPr algn="just"/>
            <a:endParaRPr lang="pt-BR" altLang="pt-BR" sz="2000" dirty="0">
              <a:ea typeface="Arial Unicode MS" pitchFamily="34" charset="-128"/>
            </a:endParaRPr>
          </a:p>
          <a:p>
            <a:pPr algn="just"/>
            <a:r>
              <a:rPr lang="pt-BR" altLang="pt-BR" sz="2000" dirty="0">
                <a:ea typeface="Arial Unicode MS" pitchFamily="34" charset="-128"/>
              </a:rPr>
              <a:t>É possível chamar uma função dentro dela própria, esta situação em especial chama-se recursividade</a:t>
            </a:r>
          </a:p>
          <a:p>
            <a:pPr algn="just"/>
            <a:endParaRPr lang="pt-BR" altLang="pt-BR" sz="2000" dirty="0">
              <a:ea typeface="Arial Unicode MS" pitchFamily="34" charset="-128"/>
            </a:endParaRPr>
          </a:p>
          <a:p>
            <a:pPr algn="just"/>
            <a:endParaRPr lang="pt-BR" altLang="pt-BR" sz="2000" dirty="0">
              <a:ea typeface="Arial Unicode MS" pitchFamily="34" charset="-128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B65E6F3-E62C-4A07-867F-EDB0B052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910" y="64501"/>
            <a:ext cx="840209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Funções</a:t>
            </a:r>
            <a:endParaRPr lang="pt-BR" altLang="pt-BR" sz="27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68902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>
            <a:extLst>
              <a:ext uri="{FF2B5EF4-FFF2-40B4-BE49-F238E27FC236}">
                <a16:creationId xmlns:a16="http://schemas.microsoft.com/office/drawing/2014/main" id="{E55AE67F-9B3D-4B5A-AF98-44A5D4E08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" y="771550"/>
            <a:ext cx="8784976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pt-BR" sz="1800" dirty="0">
                <a:ea typeface="Arial Unicode MS" pitchFamily="34" charset="-128"/>
              </a:rPr>
              <a:t>def </a:t>
            </a:r>
            <a:r>
              <a:rPr lang="en-US" altLang="pt-BR" sz="1800" dirty="0" err="1">
                <a:ea typeface="Arial Unicode MS" pitchFamily="34" charset="-128"/>
              </a:rPr>
              <a:t>fibo</a:t>
            </a:r>
            <a:r>
              <a:rPr lang="en-US" altLang="pt-BR" sz="1800" dirty="0">
                <a:ea typeface="Arial Unicode MS" pitchFamily="34" charset="-128"/>
              </a:rPr>
              <a:t>(n):</a:t>
            </a:r>
          </a:p>
          <a:p>
            <a:pPr algn="just"/>
            <a:r>
              <a:rPr lang="en-US" altLang="pt-BR" sz="1800" dirty="0">
                <a:ea typeface="Arial Unicode MS" pitchFamily="34" charset="-128"/>
              </a:rPr>
              <a:t>    if n==1:</a:t>
            </a:r>
          </a:p>
          <a:p>
            <a:pPr algn="just"/>
            <a:r>
              <a:rPr lang="en-US" altLang="pt-BR" sz="1800" dirty="0">
                <a:ea typeface="Arial Unicode MS" pitchFamily="34" charset="-128"/>
              </a:rPr>
              <a:t>        return 0</a:t>
            </a:r>
          </a:p>
          <a:p>
            <a:pPr algn="just"/>
            <a:r>
              <a:rPr lang="en-US" altLang="pt-BR" sz="1800" dirty="0">
                <a:ea typeface="Arial Unicode MS" pitchFamily="34" charset="-128"/>
              </a:rPr>
              <a:t>    </a:t>
            </a:r>
            <a:r>
              <a:rPr lang="en-US" altLang="pt-BR" sz="1800" dirty="0" err="1">
                <a:ea typeface="Arial Unicode MS" pitchFamily="34" charset="-128"/>
              </a:rPr>
              <a:t>elif</a:t>
            </a:r>
            <a:r>
              <a:rPr lang="en-US" altLang="pt-BR" sz="1800" dirty="0">
                <a:ea typeface="Arial Unicode MS" pitchFamily="34" charset="-128"/>
              </a:rPr>
              <a:t> n==2:</a:t>
            </a:r>
          </a:p>
          <a:p>
            <a:pPr algn="just"/>
            <a:r>
              <a:rPr lang="en-US" altLang="pt-BR" sz="1800" dirty="0">
                <a:ea typeface="Arial Unicode MS" pitchFamily="34" charset="-128"/>
              </a:rPr>
              <a:t>        return 1</a:t>
            </a:r>
          </a:p>
          <a:p>
            <a:pPr algn="just"/>
            <a:r>
              <a:rPr lang="en-US" altLang="pt-BR" sz="1800" dirty="0">
                <a:ea typeface="Arial Unicode MS" pitchFamily="34" charset="-128"/>
              </a:rPr>
              <a:t>    else:</a:t>
            </a:r>
          </a:p>
          <a:p>
            <a:pPr algn="just"/>
            <a:r>
              <a:rPr lang="en-US" altLang="pt-BR" sz="1800" dirty="0">
                <a:ea typeface="Arial Unicode MS" pitchFamily="34" charset="-128"/>
              </a:rPr>
              <a:t>        return </a:t>
            </a:r>
            <a:r>
              <a:rPr lang="en-US" altLang="pt-BR" sz="1800" dirty="0" err="1">
                <a:ea typeface="Arial Unicode MS" pitchFamily="34" charset="-128"/>
              </a:rPr>
              <a:t>fibo</a:t>
            </a:r>
            <a:r>
              <a:rPr lang="en-US" altLang="pt-BR" sz="1800" dirty="0">
                <a:ea typeface="Arial Unicode MS" pitchFamily="34" charset="-128"/>
              </a:rPr>
              <a:t>(n-1) + </a:t>
            </a:r>
            <a:r>
              <a:rPr lang="en-US" altLang="pt-BR" sz="1800" dirty="0" err="1">
                <a:ea typeface="Arial Unicode MS" pitchFamily="34" charset="-128"/>
              </a:rPr>
              <a:t>fibo</a:t>
            </a:r>
            <a:r>
              <a:rPr lang="en-US" altLang="pt-BR" sz="1800" dirty="0">
                <a:ea typeface="Arial Unicode MS" pitchFamily="34" charset="-128"/>
              </a:rPr>
              <a:t>(n-2)</a:t>
            </a:r>
          </a:p>
          <a:p>
            <a:pPr algn="just"/>
            <a:endParaRPr lang="en-US" altLang="pt-BR" sz="1800" dirty="0">
              <a:ea typeface="Arial Unicode MS" pitchFamily="34" charset="-128"/>
            </a:endParaRPr>
          </a:p>
          <a:p>
            <a:pPr algn="just"/>
            <a:r>
              <a:rPr lang="pt-BR" altLang="pt-BR" sz="1800" dirty="0">
                <a:ea typeface="Arial Unicode MS" pitchFamily="34" charset="-128"/>
              </a:rPr>
              <a:t>n = </a:t>
            </a:r>
            <a:r>
              <a:rPr lang="pt-BR" altLang="pt-BR" sz="1800" dirty="0" err="1">
                <a:ea typeface="Arial Unicode MS" pitchFamily="34" charset="-128"/>
              </a:rPr>
              <a:t>int</a:t>
            </a:r>
            <a:r>
              <a:rPr lang="pt-BR" altLang="pt-BR" sz="1800" dirty="0">
                <a:ea typeface="Arial Unicode MS" pitchFamily="34" charset="-128"/>
              </a:rPr>
              <a:t>(input('Exibir ate o termo (maior que 2): '))</a:t>
            </a:r>
          </a:p>
          <a:p>
            <a:pPr algn="just"/>
            <a:r>
              <a:rPr lang="nn-NO" altLang="pt-BR" sz="1800" dirty="0">
                <a:ea typeface="Arial Unicode MS" pitchFamily="34" charset="-128"/>
              </a:rPr>
              <a:t>seq = []</a:t>
            </a:r>
          </a:p>
          <a:p>
            <a:pPr algn="just"/>
            <a:r>
              <a:rPr lang="nn-NO" altLang="pt-BR" sz="1800" dirty="0">
                <a:ea typeface="Arial Unicode MS" pitchFamily="34" charset="-128"/>
              </a:rPr>
              <a:t>for val in range(1,n+1):</a:t>
            </a:r>
          </a:p>
          <a:p>
            <a:pPr algn="just"/>
            <a:r>
              <a:rPr lang="nn-NO" altLang="pt-BR" sz="1800" dirty="0">
                <a:ea typeface="Arial Unicode MS" pitchFamily="34" charset="-128"/>
              </a:rPr>
              <a:t>        seq.append(fibo(val))</a:t>
            </a:r>
          </a:p>
          <a:p>
            <a:pPr algn="just"/>
            <a:r>
              <a:rPr lang="nn-NO" altLang="pt-BR" sz="1800" dirty="0">
                <a:ea typeface="Arial Unicode MS" pitchFamily="34" charset="-128"/>
              </a:rPr>
              <a:t>print (seq)</a:t>
            </a:r>
            <a:endParaRPr lang="pt-BR" altLang="pt-BR" sz="1800" dirty="0">
              <a:ea typeface="Arial Unicode MS" pitchFamily="34" charset="-128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B65E6F3-E62C-4A07-867F-EDB0B052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910" y="64501"/>
            <a:ext cx="840209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Funções</a:t>
            </a:r>
            <a:endParaRPr lang="pt-BR" altLang="pt-BR" sz="27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40428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>
            <a:extLst>
              <a:ext uri="{FF2B5EF4-FFF2-40B4-BE49-F238E27FC236}">
                <a16:creationId xmlns:a16="http://schemas.microsoft.com/office/drawing/2014/main" id="{E55AE67F-9B3D-4B5A-AF98-44A5D4E08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512" y="987574"/>
            <a:ext cx="9144000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000" dirty="0" err="1">
                <a:ea typeface="Arial Unicode MS" pitchFamily="34" charset="-128"/>
              </a:rPr>
              <a:t>Variáveris</a:t>
            </a:r>
            <a:r>
              <a:rPr lang="pt-BR" altLang="pt-BR" sz="2000" dirty="0">
                <a:ea typeface="Arial Unicode MS" pitchFamily="34" charset="-128"/>
              </a:rPr>
              <a:t> criadas dentro de uma função existem apenas dentro da função</a:t>
            </a:r>
          </a:p>
          <a:p>
            <a:pPr algn="just"/>
            <a:endParaRPr lang="pt-BR" altLang="pt-BR" sz="2000" dirty="0">
              <a:ea typeface="Arial Unicode MS" pitchFamily="34" charset="-128"/>
            </a:endParaRPr>
          </a:p>
          <a:p>
            <a:pPr algn="just"/>
            <a:r>
              <a:rPr lang="pt-BR" altLang="pt-BR" sz="2000" dirty="0">
                <a:ea typeface="Arial Unicode MS" pitchFamily="34" charset="-128"/>
              </a:rPr>
              <a:t>É possível utilizar uma variável externa à função definindo a variável dentro da função com a palavra reservada </a:t>
            </a:r>
            <a:r>
              <a:rPr lang="pt-BR" altLang="pt-BR" sz="2000" b="1" dirty="0">
                <a:ea typeface="Arial Unicode MS" pitchFamily="34" charset="-128"/>
              </a:rPr>
              <a:t>global</a:t>
            </a:r>
          </a:p>
          <a:p>
            <a:pPr algn="just"/>
            <a:endParaRPr lang="pt-BR" altLang="pt-BR" sz="2000" dirty="0">
              <a:ea typeface="Arial Unicode MS" pitchFamily="34" charset="-128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B65E6F3-E62C-4A07-867F-EDB0B052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719" y="51470"/>
            <a:ext cx="840209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Funções</a:t>
            </a:r>
            <a:endParaRPr lang="pt-BR" altLang="pt-BR" sz="27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28017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9014</TotalTime>
  <Words>829</Words>
  <Application>Microsoft Office PowerPoint</Application>
  <PresentationFormat>Apresentação na tela (16:9)</PresentationFormat>
  <Paragraphs>119</Paragraphs>
  <Slides>16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8</vt:i4>
      </vt:variant>
      <vt:variant>
        <vt:lpstr>Títulos de slides</vt:lpstr>
      </vt:variant>
      <vt:variant>
        <vt:i4>16</vt:i4>
      </vt:variant>
    </vt:vector>
  </HeadingPairs>
  <TitlesOfParts>
    <vt:vector size="30" baseType="lpstr">
      <vt:lpstr>Arial</vt:lpstr>
      <vt:lpstr>BitstreamVeraSansMono-Roman</vt:lpstr>
      <vt:lpstr>URWPalladioL-Roma</vt:lpstr>
      <vt:lpstr>Arial Unicode MS</vt:lpstr>
      <vt:lpstr>Calibri</vt:lpstr>
      <vt:lpstr>Verdana</vt:lpstr>
      <vt:lpstr>Personalizar design</vt:lpstr>
      <vt:lpstr>1_Personalizar design</vt:lpstr>
      <vt:lpstr>2_Personalizar design</vt:lpstr>
      <vt:lpstr>3_Personalizar design</vt:lpstr>
      <vt:lpstr>4_Personalizar design</vt:lpstr>
      <vt:lpstr>5_Personalizar design</vt:lpstr>
      <vt:lpstr>6_Personalizar design</vt:lpstr>
      <vt:lpstr>7_Personalizar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def short_function(x):   return x * 2   equiv_anon = lambda x: x * 2 x: x * 2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>Curso_Lógica - TREINA RECIFE</dc:subject>
  <dc:creator>Rogerio Aguiar</dc:creator>
  <cp:keywords>Treina Recife</cp:keywords>
  <cp:lastModifiedBy>Fernando Calabria</cp:lastModifiedBy>
  <cp:revision>12</cp:revision>
  <cp:lastPrinted>2023-04-24T16:47:04Z</cp:lastPrinted>
  <dcterms:created xsi:type="dcterms:W3CDTF">2020-01-19T22:21:58Z</dcterms:created>
  <dcterms:modified xsi:type="dcterms:W3CDTF">2025-04-09T12:02:22Z</dcterms:modified>
</cp:coreProperties>
</file>