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7.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97" r:id="rId2"/>
    <p:sldMasterId id="2147483708" r:id="rId3"/>
    <p:sldMasterId id="2147483717" r:id="rId4"/>
    <p:sldMasterId id="2147483752" r:id="rId5"/>
    <p:sldMasterId id="2147483764" r:id="rId6"/>
    <p:sldMasterId id="2147483775" r:id="rId7"/>
    <p:sldMasterId id="2147483786" r:id="rId8"/>
  </p:sldMasterIdLst>
  <p:notesMasterIdLst>
    <p:notesMasterId r:id="rId32"/>
  </p:notesMasterIdLst>
  <p:handoutMasterIdLst>
    <p:handoutMasterId r:id="rId33"/>
  </p:handoutMasterIdLst>
  <p:sldIdLst>
    <p:sldId id="256" r:id="rId9"/>
    <p:sldId id="2520" r:id="rId10"/>
    <p:sldId id="2524" r:id="rId11"/>
    <p:sldId id="2525" r:id="rId12"/>
    <p:sldId id="2526" r:id="rId13"/>
    <p:sldId id="2527" r:id="rId14"/>
    <p:sldId id="2528" r:id="rId15"/>
    <p:sldId id="2529" r:id="rId16"/>
    <p:sldId id="305" r:id="rId17"/>
    <p:sldId id="2530" r:id="rId18"/>
    <p:sldId id="2531" r:id="rId19"/>
    <p:sldId id="2532" r:id="rId20"/>
    <p:sldId id="2511" r:id="rId21"/>
    <p:sldId id="2533" r:id="rId22"/>
    <p:sldId id="2534" r:id="rId23"/>
    <p:sldId id="2535" r:id="rId24"/>
    <p:sldId id="2536" r:id="rId25"/>
    <p:sldId id="2521" r:id="rId26"/>
    <p:sldId id="2537" r:id="rId27"/>
    <p:sldId id="2538" r:id="rId28"/>
    <p:sldId id="2539" r:id="rId29"/>
    <p:sldId id="2540" r:id="rId30"/>
    <p:sldId id="2541" r:id="rId31"/>
  </p:sldIdLst>
  <p:sldSz cx="9144000" cy="5143500" type="screen16x9"/>
  <p:notesSz cx="10234613" cy="7104063"/>
  <p:embeddedFontLst>
    <p:embeddedFont>
      <p:font typeface="Verdana" panose="020B060403050404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gerio Aguiar" initials="RA" lastIdx="1" clrIdx="0">
    <p:extLst>
      <p:ext uri="{19B8F6BF-5375-455C-9EA6-DF929625EA0E}">
        <p15:presenceInfo xmlns:p15="http://schemas.microsoft.com/office/powerpoint/2012/main" userId="86fef4cc378c39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6960A"/>
    <a:srgbClr val="FFD243"/>
    <a:srgbClr val="FFEDB3"/>
    <a:srgbClr val="FFD9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E0EB87-6F86-4DAB-AA45-32A1FB75C8D8}">
  <a:tblStyle styleId="{18E0EB87-6F86-4DAB-AA45-32A1FB75C8D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Estilo Claro 3 - Ênfas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5" autoAdjust="0"/>
    <p:restoredTop sz="94561" autoAdjust="0"/>
  </p:normalViewPr>
  <p:slideViewPr>
    <p:cSldViewPr>
      <p:cViewPr varScale="1">
        <p:scale>
          <a:sx n="87" d="100"/>
          <a:sy n="87" d="100"/>
        </p:scale>
        <p:origin x="562" y="2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font" Target="fonts/font3.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font" Target="fonts/font2.fntdata"/><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E7BF670-571C-49EB-A6A7-5E570C99D281}"/>
              </a:ext>
            </a:extLst>
          </p:cNvPr>
          <p:cNvSpPr>
            <a:spLocks noGrp="1"/>
          </p:cNvSpPr>
          <p:nvPr>
            <p:ph type="hdr" sz="quarter"/>
          </p:nvPr>
        </p:nvSpPr>
        <p:spPr>
          <a:xfrm>
            <a:off x="4" y="0"/>
            <a:ext cx="4434618" cy="355920"/>
          </a:xfrm>
          <a:prstGeom prst="rect">
            <a:avLst/>
          </a:prstGeom>
        </p:spPr>
        <p:txBody>
          <a:bodyPr vert="horz" lIns="91426" tIns="45712" rIns="91426" bIns="45712" rtlCol="0"/>
          <a:lstStyle>
            <a:lvl1pPr algn="l">
              <a:defRPr sz="1200"/>
            </a:lvl1pPr>
          </a:lstStyle>
          <a:p>
            <a:r>
              <a:rPr lang="pt-BR"/>
              <a:t>TREINA RECIFE</a:t>
            </a:r>
          </a:p>
        </p:txBody>
      </p:sp>
      <p:sp>
        <p:nvSpPr>
          <p:cNvPr id="3" name="Espaço Reservado para Data 2">
            <a:extLst>
              <a:ext uri="{FF2B5EF4-FFF2-40B4-BE49-F238E27FC236}">
                <a16:creationId xmlns:a16="http://schemas.microsoft.com/office/drawing/2014/main" id="{D75051FA-D892-43F3-9386-D6D2639B6B5C}"/>
              </a:ext>
            </a:extLst>
          </p:cNvPr>
          <p:cNvSpPr>
            <a:spLocks noGrp="1"/>
          </p:cNvSpPr>
          <p:nvPr>
            <p:ph type="dt" sz="quarter" idx="1"/>
          </p:nvPr>
        </p:nvSpPr>
        <p:spPr>
          <a:xfrm>
            <a:off x="5797710" y="0"/>
            <a:ext cx="4434617" cy="355920"/>
          </a:xfrm>
          <a:prstGeom prst="rect">
            <a:avLst/>
          </a:prstGeom>
        </p:spPr>
        <p:txBody>
          <a:bodyPr vert="horz" lIns="91426" tIns="45712" rIns="91426" bIns="45712" rtlCol="0"/>
          <a:lstStyle>
            <a:lvl1pPr algn="r">
              <a:defRPr sz="1200"/>
            </a:lvl1pPr>
          </a:lstStyle>
          <a:p>
            <a:endParaRPr lang="pt-BR"/>
          </a:p>
        </p:txBody>
      </p:sp>
      <p:sp>
        <p:nvSpPr>
          <p:cNvPr id="4" name="Espaço Reservado para Rodapé 3">
            <a:extLst>
              <a:ext uri="{FF2B5EF4-FFF2-40B4-BE49-F238E27FC236}">
                <a16:creationId xmlns:a16="http://schemas.microsoft.com/office/drawing/2014/main" id="{2A9435AC-CCB6-4B40-878E-D29AC4114AFD}"/>
              </a:ext>
            </a:extLst>
          </p:cNvPr>
          <p:cNvSpPr>
            <a:spLocks noGrp="1"/>
          </p:cNvSpPr>
          <p:nvPr>
            <p:ph type="ftr" sz="quarter" idx="2"/>
          </p:nvPr>
        </p:nvSpPr>
        <p:spPr>
          <a:xfrm>
            <a:off x="4" y="6748145"/>
            <a:ext cx="4434618" cy="355920"/>
          </a:xfrm>
          <a:prstGeom prst="rect">
            <a:avLst/>
          </a:prstGeom>
        </p:spPr>
        <p:txBody>
          <a:bodyPr vert="horz" lIns="91426" tIns="45712" rIns="91426" bIns="45712" rtlCol="0" anchor="b"/>
          <a:lstStyle>
            <a:lvl1pPr algn="l">
              <a:defRPr sz="1200"/>
            </a:lvl1pPr>
          </a:lstStyle>
          <a:p>
            <a:r>
              <a:rPr lang="pt-BR"/>
              <a:t>SIGA NOSSO INSTAGRAM: @treina_recife</a:t>
            </a:r>
          </a:p>
        </p:txBody>
      </p:sp>
      <p:sp>
        <p:nvSpPr>
          <p:cNvPr id="5" name="Espaço Reservado para Número de Slide 4">
            <a:extLst>
              <a:ext uri="{FF2B5EF4-FFF2-40B4-BE49-F238E27FC236}">
                <a16:creationId xmlns:a16="http://schemas.microsoft.com/office/drawing/2014/main" id="{1EFB0033-2C8B-4436-B83A-797AC70BDE39}"/>
              </a:ext>
            </a:extLst>
          </p:cNvPr>
          <p:cNvSpPr>
            <a:spLocks noGrp="1"/>
          </p:cNvSpPr>
          <p:nvPr>
            <p:ph type="sldNum" sz="quarter" idx="3"/>
          </p:nvPr>
        </p:nvSpPr>
        <p:spPr>
          <a:xfrm>
            <a:off x="5797710" y="6748145"/>
            <a:ext cx="4434617" cy="355920"/>
          </a:xfrm>
          <a:prstGeom prst="rect">
            <a:avLst/>
          </a:prstGeom>
        </p:spPr>
        <p:txBody>
          <a:bodyPr vert="horz" lIns="91426" tIns="45712" rIns="91426" bIns="45712" rtlCol="0" anchor="b"/>
          <a:lstStyle>
            <a:lvl1pPr algn="r">
              <a:defRPr sz="1200"/>
            </a:lvl1pPr>
          </a:lstStyle>
          <a:p>
            <a:fld id="{0878DA2E-347B-46BB-8DBC-F2AFC9533DFB}" type="slidenum">
              <a:rPr lang="pt-BR" smtClean="0"/>
              <a:t>‹nº›</a:t>
            </a:fld>
            <a:endParaRPr lang="pt-BR"/>
          </a:p>
        </p:txBody>
      </p:sp>
    </p:spTree>
    <p:extLst>
      <p:ext uri="{BB962C8B-B14F-4D97-AF65-F5344CB8AC3E}">
        <p14:creationId xmlns:p14="http://schemas.microsoft.com/office/powerpoint/2010/main" val="311955194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23462" y="3374431"/>
            <a:ext cx="8187690" cy="3196828"/>
          </a:xfrm>
          <a:prstGeom prst="rect">
            <a:avLst/>
          </a:prstGeom>
          <a:noFill/>
          <a:ln>
            <a:noFill/>
          </a:ln>
        </p:spPr>
        <p:txBody>
          <a:bodyPr spcFirstLastPara="1" wrap="square" lIns="94765" tIns="94765" rIns="94765" bIns="9476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35f391192_00:notes"/>
          <p:cNvSpPr>
            <a:spLocks noGrp="1" noRot="1" noChangeAspect="1"/>
          </p:cNvSpPr>
          <p:nvPr>
            <p:ph type="sldImg" idx="2"/>
          </p:nvPr>
        </p:nvSpPr>
        <p:spPr>
          <a:xfrm>
            <a:off x="2749550" y="533400"/>
            <a:ext cx="4735513" cy="26638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35f391192_00:notes"/>
          <p:cNvSpPr txBox="1">
            <a:spLocks noGrp="1"/>
          </p:cNvSpPr>
          <p:nvPr>
            <p:ph type="body" idx="1"/>
          </p:nvPr>
        </p:nvSpPr>
        <p:spPr>
          <a:xfrm>
            <a:off x="1023462" y="3374431"/>
            <a:ext cx="8187690" cy="3196828"/>
          </a:xfrm>
          <a:prstGeom prst="rect">
            <a:avLst/>
          </a:prstGeom>
        </p:spPr>
        <p:txBody>
          <a:bodyPr spcFirstLastPara="1" wrap="square" lIns="94765" tIns="94765" rIns="94765" bIns="9476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D6304-95F1-D5B9-8273-C5F43F328AB3}"/>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C7A8331D-5D50-7F0F-185C-D36DB170A931}"/>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568F521B-6415-77E9-9D51-3507360AD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304195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DA51F-6821-6183-3323-A5822A474F78}"/>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551B1339-F995-AFD9-823D-3FE9F55E9DD8}"/>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6F068261-27D6-B404-F412-CA05CCB6BF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21762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95F81-43FC-65D4-A4DE-882819DF73C6}"/>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F8C293AD-41B0-391B-A858-3E3AADE69746}"/>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74C3CA43-17FE-AF98-CAC8-AB6076ACA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3120758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8B859196-7097-4B81-9F07-CE2A16BE5D6D}"/>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622DE7CD-C43C-46C1-8045-76700F97E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3507910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4BCC7-D3AF-7C12-47AC-A325B790F203}"/>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E2A03913-0744-1770-EB4F-703C75B3E3D5}"/>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EE918C79-0C6C-E2C5-724D-11533D5C4F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11459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C9C17-3AFA-E82A-ECE0-57C95330C802}"/>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59780232-8FC5-9545-7A31-38A2F4959E58}"/>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4D77CE78-1AA0-DC40-1934-770AB2333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1851682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21DF5-BD00-6EB7-8BE1-CD825CBDC3C9}"/>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030FF68C-73FD-D538-4B12-223BBCE88CD9}"/>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2E1DB118-B105-E2D6-71F7-CA59B07E0B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991052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5958C-4B83-D3F9-5706-5D3E41E543F0}"/>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5CAC807A-17AB-027C-25A2-DDB399DD0119}"/>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45F56A66-6562-BE8C-8582-5C27B1566B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966282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8B859196-7097-4B81-9F07-CE2A16BE5D6D}"/>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622DE7CD-C43C-46C1-8045-76700F97E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1302571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5C586-C725-916C-9F89-6A032A6ED46E}"/>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FA70FEF3-5B17-AE90-2B10-C6807BD3488D}"/>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CC87CC39-5DD4-3F58-4EE1-957668C0B4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3900553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8B859196-7097-4B81-9F07-CE2A16BE5D6D}"/>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622DE7CD-C43C-46C1-8045-76700F97E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33CBF-BCE1-FBF3-AE63-12E0A587A892}"/>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DFAF9213-F86D-8387-869B-FD63B1FFC38B}"/>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BA15050B-9C29-4B33-F546-6233AF05BD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1136932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8D95F-EBC2-48E4-7C0C-ED70CE952E0F}"/>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3B499B3D-A523-2C39-25C3-7DB04DA8296E}"/>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89847F20-0EAF-1B04-B922-9F22DA957B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430522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50FDD-58FB-EF30-0D9E-F34535410F37}"/>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9E9EF916-C34C-A38E-3D1B-93E45E6E26B6}"/>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9AEEA437-D8F1-2A01-9244-E62A800A1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847788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062B3-D753-5115-FD6D-4450E16E1CF2}"/>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E8BC1994-7778-2955-2571-34F659DCA68F}"/>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06D24D48-FD5F-C36B-B769-AA6CEFF1F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88011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AC99F-C3C5-7601-D7F3-9792F46B717B}"/>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31455E66-E1AA-63E7-0C9F-F5340C7AA277}"/>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DE88D3FC-8F16-17B5-CB71-193EDAABF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6649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DBEEB-445F-1E24-B7E2-AC9A1F070F0F}"/>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9E04E5F3-59C4-C4CC-B281-008FCEA05EF3}"/>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31ADAE56-2618-63A8-86B4-08A5B7A07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127914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3764-CBCB-2305-F1B6-D2EC9CE7639C}"/>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BBDC5514-C4E2-0EDE-B48E-84CCDCA38E5A}"/>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AEC418BD-D673-5CC7-35D0-CF2BDAE6D1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128466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E8DA1-9D9F-2C70-EAED-F0C9159FF2E8}"/>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B9A995B2-7182-8EDD-F20D-36A3A37E22EE}"/>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BDFFFECF-4735-69C6-8D90-3946A2101D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652804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52A86-3E0D-C87B-0220-CA412189CB94}"/>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25B90D27-F224-467F-EABF-F8823729DED8}"/>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42068C78-4361-1B26-8D41-9A1735720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79224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5AD92-4460-6919-A08E-32F45E063E3B}"/>
            </a:ext>
          </a:extLst>
        </p:cNvPr>
        <p:cNvGrpSpPr/>
        <p:nvPr/>
      </p:nvGrpSpPr>
      <p:grpSpPr>
        <a:xfrm>
          <a:off x="0" y="0"/>
          <a:ext cx="0" cy="0"/>
          <a:chOff x="0" y="0"/>
          <a:chExt cx="0" cy="0"/>
        </a:xfrm>
      </p:grpSpPr>
      <p:sp>
        <p:nvSpPr>
          <p:cNvPr id="124931" name="Rectangle 2">
            <a:extLst>
              <a:ext uri="{FF2B5EF4-FFF2-40B4-BE49-F238E27FC236}">
                <a16:creationId xmlns:a16="http://schemas.microsoft.com/office/drawing/2014/main" id="{A884CAD5-7BC6-15E7-EE9D-D9D5085C9D5C}"/>
              </a:ext>
            </a:extLst>
          </p:cNvPr>
          <p:cNvSpPr>
            <a:spLocks noGrp="1" noRot="1" noChangeAspect="1" noChangeArrowheads="1" noTextEdit="1"/>
          </p:cNvSpPr>
          <p:nvPr>
            <p:ph type="sldImg"/>
          </p:nvPr>
        </p:nvSpPr>
        <p:spPr>
          <a:xfrm>
            <a:off x="141288" y="768350"/>
            <a:ext cx="6821487" cy="3836988"/>
          </a:xfrm>
          <a:ln/>
        </p:spPr>
      </p:sp>
      <p:sp>
        <p:nvSpPr>
          <p:cNvPr id="124932" name="Rectangle 3">
            <a:extLst>
              <a:ext uri="{FF2B5EF4-FFF2-40B4-BE49-F238E27FC236}">
                <a16:creationId xmlns:a16="http://schemas.microsoft.com/office/drawing/2014/main" id="{18575D4B-1A53-6765-81BE-595D1AC00F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extLst>
      <p:ext uri="{BB962C8B-B14F-4D97-AF65-F5344CB8AC3E}">
        <p14:creationId xmlns:p14="http://schemas.microsoft.com/office/powerpoint/2010/main" val="242871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a:extLst>
              <a:ext uri="{FF2B5EF4-FFF2-40B4-BE49-F238E27FC236}">
                <a16:creationId xmlns:a16="http://schemas.microsoft.com/office/drawing/2014/main" id="{8B859196-7097-4B81-9F07-CE2A16BE5D6D}"/>
              </a:ext>
            </a:extLst>
          </p:cNvPr>
          <p:cNvSpPr>
            <a:spLocks noGrp="1" noRot="1" noChangeAspect="1" noChangeArrowheads="1" noTextEdit="1"/>
          </p:cNvSpPr>
          <p:nvPr>
            <p:ph type="sldImg"/>
          </p:nvPr>
        </p:nvSpPr>
        <p:spPr>
          <a:xfrm>
            <a:off x="2749550" y="533400"/>
            <a:ext cx="4735513" cy="2663825"/>
          </a:xfrm>
          <a:ln/>
        </p:spPr>
      </p:sp>
      <p:sp>
        <p:nvSpPr>
          <p:cNvPr id="124932" name="Rectangle 3">
            <a:extLst>
              <a:ext uri="{FF2B5EF4-FFF2-40B4-BE49-F238E27FC236}">
                <a16:creationId xmlns:a16="http://schemas.microsoft.com/office/drawing/2014/main" id="{622DE7CD-C43C-46C1-8045-76700F97E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pt-B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719693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31963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43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dirty="0"/>
          </a:p>
        </p:txBody>
      </p:sp>
    </p:spTree>
    <p:extLst>
      <p:ext uri="{BB962C8B-B14F-4D97-AF65-F5344CB8AC3E}">
        <p14:creationId xmlns:p14="http://schemas.microsoft.com/office/powerpoint/2010/main" val="1578214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441372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21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10038" y="651273"/>
            <a:ext cx="7886700" cy="2139553"/>
          </a:xfr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 texto mestre</a:t>
            </a:r>
          </a:p>
        </p:txBody>
      </p:sp>
    </p:spTree>
    <p:extLst>
      <p:ext uri="{BB962C8B-B14F-4D97-AF65-F5344CB8AC3E}">
        <p14:creationId xmlns:p14="http://schemas.microsoft.com/office/powerpoint/2010/main" val="2725572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lide de Título">
    <p:bg>
      <p:bgPr>
        <a:no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2701926"/>
            <a:ext cx="6858000" cy="1241425"/>
          </a:xfrm>
          <a:prstGeom prst="rect">
            <a:avLst/>
          </a:prstGeo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2452276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970766" y="112735"/>
            <a:ext cx="7697245" cy="569934"/>
          </a:xfrm>
          <a:prstGeom prst="rect">
            <a:avLst/>
          </a:prstGeom>
        </p:spPr>
        <p:txBody>
          <a:bodyPr/>
          <a:lstStyle/>
          <a:p>
            <a:r>
              <a:rPr lang="pt-BR"/>
              <a:t>Clique para editar o título Mestre</a:t>
            </a:r>
          </a:p>
        </p:txBody>
      </p:sp>
      <p:sp>
        <p:nvSpPr>
          <p:cNvPr id="3" name="Espaço Reservado para Conteúdo 2"/>
          <p:cNvSpPr>
            <a:spLocks noGrp="1"/>
          </p:cNvSpPr>
          <p:nvPr>
            <p:ph idx="1" hasCustomPrompt="1"/>
          </p:nvPr>
        </p:nvSpPr>
        <p:spPr>
          <a:xfrm>
            <a:off x="488515" y="908137"/>
            <a:ext cx="8179496" cy="372418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cxnSp>
        <p:nvCxnSpPr>
          <p:cNvPr id="5" name="Conector Reto 2">
            <a:extLst>
              <a:ext uri="{FF2B5EF4-FFF2-40B4-BE49-F238E27FC236}">
                <a16:creationId xmlns:a16="http://schemas.microsoft.com/office/drawing/2014/main" id="{A54C1E0A-58EA-4ED6-87A5-BCBEB0312BF3}"/>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864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hasCustomPrompt="1"/>
          </p:nvPr>
        </p:nvSpPr>
        <p:spPr>
          <a:xfrm>
            <a:off x="628650" y="883086"/>
            <a:ext cx="3867150" cy="3749240"/>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4648200" y="883086"/>
            <a:ext cx="3867150" cy="3749240"/>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Título 1">
            <a:extLst>
              <a:ext uri="{FF2B5EF4-FFF2-40B4-BE49-F238E27FC236}">
                <a16:creationId xmlns:a16="http://schemas.microsoft.com/office/drawing/2014/main" id="{78EE3940-AE51-425E-A374-7F269534C5F2}"/>
              </a:ext>
            </a:extLst>
          </p:cNvPr>
          <p:cNvSpPr>
            <a:spLocks noGrp="1"/>
          </p:cNvSpPr>
          <p:nvPr>
            <p:ph type="title" hasCustomPrompt="1"/>
          </p:nvPr>
        </p:nvSpPr>
        <p:spPr>
          <a:xfrm>
            <a:off x="970766" y="112735"/>
            <a:ext cx="7697245" cy="569934"/>
          </a:xfrm>
          <a:prstGeom prst="rect">
            <a:avLst/>
          </a:prstGeom>
        </p:spPr>
        <p:txBody>
          <a:bodyPr/>
          <a:lstStyle/>
          <a:p>
            <a:r>
              <a:rPr lang="pt-BR"/>
              <a:t>Clique para editar o título Mestre</a:t>
            </a:r>
          </a:p>
        </p:txBody>
      </p:sp>
      <p:cxnSp>
        <p:nvCxnSpPr>
          <p:cNvPr id="10" name="Conector Reto 2">
            <a:extLst>
              <a:ext uri="{FF2B5EF4-FFF2-40B4-BE49-F238E27FC236}">
                <a16:creationId xmlns:a16="http://schemas.microsoft.com/office/drawing/2014/main" id="{FBA56684-365A-4994-98AE-18C21E9D6797}"/>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105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cxnSp>
        <p:nvCxnSpPr>
          <p:cNvPr id="8" name="Conector Reto 2">
            <a:extLst>
              <a:ext uri="{FF2B5EF4-FFF2-40B4-BE49-F238E27FC236}">
                <a16:creationId xmlns:a16="http://schemas.microsoft.com/office/drawing/2014/main" id="{FBCBEC26-2ADD-479F-A36A-293A1DFB0514}"/>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0642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8012147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3296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3252509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7107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bg>
      <p:bgPr>
        <a:noFill/>
        <a:effectLst/>
      </p:bgPr>
    </p:bg>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2701926"/>
            <a:ext cx="6858000" cy="1241425"/>
          </a:xfrm>
          <a:prstGeom prst="rect">
            <a:avLst/>
          </a:prstGeo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576767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970766" y="112735"/>
            <a:ext cx="7697245" cy="569934"/>
          </a:xfrm>
          <a:prstGeom prst="rect">
            <a:avLst/>
          </a:prstGeom>
        </p:spPr>
        <p:txBody>
          <a:bodyPr/>
          <a:lstStyle/>
          <a:p>
            <a:r>
              <a:rPr lang="pt-BR"/>
              <a:t>Clique para editar o título Mestre</a:t>
            </a:r>
          </a:p>
        </p:txBody>
      </p:sp>
      <p:sp>
        <p:nvSpPr>
          <p:cNvPr id="3" name="Espaço Reservado para Conteúdo 2"/>
          <p:cNvSpPr>
            <a:spLocks noGrp="1"/>
          </p:cNvSpPr>
          <p:nvPr>
            <p:ph idx="1" hasCustomPrompt="1"/>
          </p:nvPr>
        </p:nvSpPr>
        <p:spPr>
          <a:xfrm>
            <a:off x="488515" y="908137"/>
            <a:ext cx="8179496" cy="3724188"/>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cxnSp>
        <p:nvCxnSpPr>
          <p:cNvPr id="5" name="Conector Reto 2">
            <a:extLst>
              <a:ext uri="{FF2B5EF4-FFF2-40B4-BE49-F238E27FC236}">
                <a16:creationId xmlns:a16="http://schemas.microsoft.com/office/drawing/2014/main" id="{A54C1E0A-58EA-4ED6-87A5-BCBEB0312BF3}"/>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51393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Espaço Reservado para Conteúdo 2"/>
          <p:cNvSpPr>
            <a:spLocks noGrp="1"/>
          </p:cNvSpPr>
          <p:nvPr>
            <p:ph sz="half" idx="1" hasCustomPrompt="1"/>
          </p:nvPr>
        </p:nvSpPr>
        <p:spPr>
          <a:xfrm>
            <a:off x="628650" y="883086"/>
            <a:ext cx="3867150" cy="3749240"/>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hasCustomPrompt="1"/>
          </p:nvPr>
        </p:nvSpPr>
        <p:spPr>
          <a:xfrm>
            <a:off x="4648200" y="883086"/>
            <a:ext cx="3867150" cy="3749240"/>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8" name="Título 1">
            <a:extLst>
              <a:ext uri="{FF2B5EF4-FFF2-40B4-BE49-F238E27FC236}">
                <a16:creationId xmlns:a16="http://schemas.microsoft.com/office/drawing/2014/main" id="{78EE3940-AE51-425E-A374-7F269534C5F2}"/>
              </a:ext>
            </a:extLst>
          </p:cNvPr>
          <p:cNvSpPr>
            <a:spLocks noGrp="1"/>
          </p:cNvSpPr>
          <p:nvPr>
            <p:ph type="title" hasCustomPrompt="1"/>
          </p:nvPr>
        </p:nvSpPr>
        <p:spPr>
          <a:xfrm>
            <a:off x="970766" y="112735"/>
            <a:ext cx="7697245" cy="569934"/>
          </a:xfrm>
          <a:prstGeom prst="rect">
            <a:avLst/>
          </a:prstGeom>
        </p:spPr>
        <p:txBody>
          <a:bodyPr/>
          <a:lstStyle/>
          <a:p>
            <a:r>
              <a:rPr lang="pt-BR"/>
              <a:t>Clique para editar o título Mestre</a:t>
            </a:r>
          </a:p>
        </p:txBody>
      </p:sp>
      <p:cxnSp>
        <p:nvCxnSpPr>
          <p:cNvPr id="10" name="Conector Reto 2">
            <a:extLst>
              <a:ext uri="{FF2B5EF4-FFF2-40B4-BE49-F238E27FC236}">
                <a16:creationId xmlns:a16="http://schemas.microsoft.com/office/drawing/2014/main" id="{FBA56684-365A-4994-98AE-18C21E9D6797}"/>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53955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cxnSp>
        <p:nvCxnSpPr>
          <p:cNvPr id="8" name="Conector Reto 2">
            <a:extLst>
              <a:ext uri="{FF2B5EF4-FFF2-40B4-BE49-F238E27FC236}">
                <a16:creationId xmlns:a16="http://schemas.microsoft.com/office/drawing/2014/main" id="{FBCBEC26-2ADD-479F-A36A-293A1DFB0514}"/>
              </a:ext>
            </a:extLst>
          </p:cNvPr>
          <p:cNvCxnSpPr/>
          <p:nvPr userDrawn="1"/>
        </p:nvCxnSpPr>
        <p:spPr>
          <a:xfrm>
            <a:off x="965593"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4883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8348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3118444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67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6462403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6"/>
            <a:ext cx="6858000" cy="1241425"/>
          </a:xfrm>
          <a:prstGeom prst="rect">
            <a:avLst/>
          </a:prstGeom>
        </p:spPr>
        <p:txBody>
          <a:bodyPr/>
          <a:lstStyle>
            <a:lvl1pPr marL="0" indent="0" algn="ctr">
              <a:buNone/>
              <a:defRPr sz="2400"/>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4"/>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4"/>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4"/>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406544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9"/>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4"/>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4"/>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4"/>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515287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9"/>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4"/>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4"/>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4"/>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2260956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9"/>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4"/>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4"/>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4"/>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178184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43475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189" lvl="0" indent="-342892">
              <a:spcBef>
                <a:spcPts val="600"/>
              </a:spcBef>
              <a:spcAft>
                <a:spcPts val="0"/>
              </a:spcAft>
              <a:buSzPts val="1800"/>
              <a:buChar char="◂"/>
              <a:defRPr sz="1800"/>
            </a:lvl1pPr>
            <a:lvl2pPr marL="914378" lvl="1" indent="-342892">
              <a:spcBef>
                <a:spcPts val="0"/>
              </a:spcBef>
              <a:spcAft>
                <a:spcPts val="0"/>
              </a:spcAft>
              <a:buSzPts val="1800"/>
              <a:buChar char="◂"/>
              <a:defRPr sz="1800"/>
            </a:lvl2pPr>
            <a:lvl3pPr marL="1371566" lvl="2" indent="-342892">
              <a:spcBef>
                <a:spcPts val="0"/>
              </a:spcBef>
              <a:spcAft>
                <a:spcPts val="0"/>
              </a:spcAft>
              <a:buSzPts val="1800"/>
              <a:buChar char="◂"/>
              <a:defRPr sz="1800"/>
            </a:lvl3pPr>
            <a:lvl4pPr marL="1828754" lvl="3" indent="-342892">
              <a:spcBef>
                <a:spcPts val="0"/>
              </a:spcBef>
              <a:spcAft>
                <a:spcPts val="0"/>
              </a:spcAft>
              <a:buSzPts val="1800"/>
              <a:buChar char="◂"/>
              <a:defRPr sz="1800"/>
            </a:lvl4pPr>
            <a:lvl5pPr marL="2285943" lvl="4" indent="-342892">
              <a:spcBef>
                <a:spcPts val="0"/>
              </a:spcBef>
              <a:spcAft>
                <a:spcPts val="0"/>
              </a:spcAft>
              <a:buSzPts val="1800"/>
              <a:buChar char="○"/>
              <a:defRPr sz="1800"/>
            </a:lvl5pPr>
            <a:lvl6pPr marL="2743132" lvl="5" indent="-342892">
              <a:spcBef>
                <a:spcPts val="0"/>
              </a:spcBef>
              <a:spcAft>
                <a:spcPts val="0"/>
              </a:spcAft>
              <a:buSzPts val="1800"/>
              <a:buChar char="■"/>
              <a:defRPr sz="1800"/>
            </a:lvl6pPr>
            <a:lvl7pPr marL="3200320" lvl="6" indent="-342892">
              <a:spcBef>
                <a:spcPts val="0"/>
              </a:spcBef>
              <a:spcAft>
                <a:spcPts val="0"/>
              </a:spcAft>
              <a:buSzPts val="1800"/>
              <a:buChar char="●"/>
              <a:defRPr sz="1800"/>
            </a:lvl7pPr>
            <a:lvl8pPr marL="3657509" lvl="7" indent="-342892">
              <a:spcBef>
                <a:spcPts val="0"/>
              </a:spcBef>
              <a:spcAft>
                <a:spcPts val="0"/>
              </a:spcAft>
              <a:buSzPts val="1800"/>
              <a:buChar char="○"/>
              <a:defRPr sz="1800"/>
            </a:lvl8pPr>
            <a:lvl9pPr marL="4114697" lvl="8" indent="-342892">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189" lvl="0" indent="-342892">
              <a:spcBef>
                <a:spcPts val="600"/>
              </a:spcBef>
              <a:spcAft>
                <a:spcPts val="0"/>
              </a:spcAft>
              <a:buSzPts val="1800"/>
              <a:buChar char="◂"/>
              <a:defRPr sz="1800"/>
            </a:lvl1pPr>
            <a:lvl2pPr marL="914378" lvl="1" indent="-342892">
              <a:spcBef>
                <a:spcPts val="0"/>
              </a:spcBef>
              <a:spcAft>
                <a:spcPts val="0"/>
              </a:spcAft>
              <a:buSzPts val="1800"/>
              <a:buChar char="◂"/>
              <a:defRPr sz="1800"/>
            </a:lvl2pPr>
            <a:lvl3pPr marL="1371566" lvl="2" indent="-342892">
              <a:spcBef>
                <a:spcPts val="0"/>
              </a:spcBef>
              <a:spcAft>
                <a:spcPts val="0"/>
              </a:spcAft>
              <a:buSzPts val="1800"/>
              <a:buChar char="◂"/>
              <a:defRPr sz="1800"/>
            </a:lvl3pPr>
            <a:lvl4pPr marL="1828754" lvl="3" indent="-342892">
              <a:spcBef>
                <a:spcPts val="0"/>
              </a:spcBef>
              <a:spcAft>
                <a:spcPts val="0"/>
              </a:spcAft>
              <a:buSzPts val="1800"/>
              <a:buChar char="◂"/>
              <a:defRPr sz="1800"/>
            </a:lvl4pPr>
            <a:lvl5pPr marL="2285943" lvl="4" indent="-342892">
              <a:spcBef>
                <a:spcPts val="0"/>
              </a:spcBef>
              <a:spcAft>
                <a:spcPts val="0"/>
              </a:spcAft>
              <a:buSzPts val="1800"/>
              <a:buChar char="○"/>
              <a:defRPr sz="1800"/>
            </a:lvl5pPr>
            <a:lvl6pPr marL="2743132" lvl="5" indent="-342892">
              <a:spcBef>
                <a:spcPts val="0"/>
              </a:spcBef>
              <a:spcAft>
                <a:spcPts val="0"/>
              </a:spcAft>
              <a:buSzPts val="1800"/>
              <a:buChar char="■"/>
              <a:defRPr sz="1800"/>
            </a:lvl6pPr>
            <a:lvl7pPr marL="3200320" lvl="6" indent="-342892">
              <a:spcBef>
                <a:spcPts val="0"/>
              </a:spcBef>
              <a:spcAft>
                <a:spcPts val="0"/>
              </a:spcAft>
              <a:buSzPts val="1800"/>
              <a:buChar char="●"/>
              <a:defRPr sz="1800"/>
            </a:lvl7pPr>
            <a:lvl8pPr marL="3657509" lvl="7" indent="-342892">
              <a:spcBef>
                <a:spcPts val="0"/>
              </a:spcBef>
              <a:spcAft>
                <a:spcPts val="0"/>
              </a:spcAft>
              <a:buSzPts val="1800"/>
              <a:buChar char="○"/>
              <a:defRPr sz="1800"/>
            </a:lvl8pPr>
            <a:lvl9pPr marL="4114697" lvl="8" indent="-342892">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pt-BR" smtClean="0"/>
              <a:pPr algn="r"/>
              <a:t>‹nº›</a:t>
            </a:fld>
            <a:endParaRPr lang="pt-BR"/>
          </a:p>
        </p:txBody>
      </p:sp>
    </p:spTree>
    <p:extLst>
      <p:ext uri="{BB962C8B-B14F-4D97-AF65-F5344CB8AC3E}">
        <p14:creationId xmlns:p14="http://schemas.microsoft.com/office/powerpoint/2010/main" val="1437979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8375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5100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10038" y="651274"/>
            <a:ext cx="7886700" cy="2139553"/>
          </a:xfr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pt-BR"/>
              <a:t>Clique para editar o texto mestre</a:t>
            </a:r>
          </a:p>
        </p:txBody>
      </p:sp>
    </p:spTree>
    <p:extLst>
      <p:ext uri="{BB962C8B-B14F-4D97-AF65-F5344CB8AC3E}">
        <p14:creationId xmlns:p14="http://schemas.microsoft.com/office/powerpoint/2010/main" val="38846619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Soment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467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9674326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403617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8683187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7604715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11964015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6943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72855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568246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47540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65803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10038" y="651273"/>
            <a:ext cx="7886700" cy="2139553"/>
          </a:xfr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 texto mestre</a:t>
            </a:r>
          </a:p>
        </p:txBody>
      </p:sp>
    </p:spTree>
    <p:extLst>
      <p:ext uri="{BB962C8B-B14F-4D97-AF65-F5344CB8AC3E}">
        <p14:creationId xmlns:p14="http://schemas.microsoft.com/office/powerpoint/2010/main" val="328180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520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4081014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6499471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40569807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98411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41662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12307528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3533915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0458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10038" y="651273"/>
            <a:ext cx="7886700" cy="2139553"/>
          </a:xfrm>
        </p:spPr>
        <p:txBody>
          <a:bodyPr anchor="b"/>
          <a:lstStyle>
            <a:lvl1pPr>
              <a:defRPr sz="4500"/>
            </a:lvl1pPr>
          </a:lstStyle>
          <a:p>
            <a:r>
              <a:rPr lang="pt-BR"/>
              <a:t>Clique para editar o título mestre</a:t>
            </a:r>
          </a:p>
        </p:txBody>
      </p:sp>
      <p:sp>
        <p:nvSpPr>
          <p:cNvPr id="3" name="Espaço Reservado para Texto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 texto mestre</a:t>
            </a:r>
          </a:p>
        </p:txBody>
      </p:sp>
    </p:spTree>
    <p:extLst>
      <p:ext uri="{BB962C8B-B14F-4D97-AF65-F5344CB8AC3E}">
        <p14:creationId xmlns:p14="http://schemas.microsoft.com/office/powerpoint/2010/main" val="433057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7409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39318893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41530337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0587779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35D73F-79D4-4E78-B363-D0BB759D09EE}"/>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711D9A9-EA49-4B93-805B-DE1DFB8E24B7}"/>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4" name="Espaço Reservado para Rodapé 3">
            <a:extLst>
              <a:ext uri="{FF2B5EF4-FFF2-40B4-BE49-F238E27FC236}">
                <a16:creationId xmlns:a16="http://schemas.microsoft.com/office/drawing/2014/main" id="{0EC25406-6D5A-4EBE-8813-C182B959EB02}"/>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D39C440C-4283-4610-8299-4EA64A80B8E3}"/>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3689458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3246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bg1"/>
        </a:solidFill>
        <a:effectLst/>
      </p:bgPr>
    </p:bg>
    <p:spTree>
      <p:nvGrpSpPr>
        <p:cNvPr id="1" name="Shape 9"/>
        <p:cNvGrpSpPr/>
        <p:nvPr/>
      </p:nvGrpSpPr>
      <p:grpSpPr>
        <a:xfrm>
          <a:off x="0" y="0"/>
          <a:ext cx="0" cy="0"/>
          <a:chOff x="0" y="0"/>
          <a:chExt cx="0" cy="0"/>
        </a:xfrm>
      </p:grpSpPr>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spTree>
    <p:extLst>
      <p:ext uri="{BB962C8B-B14F-4D97-AF65-F5344CB8AC3E}">
        <p14:creationId xmlns:p14="http://schemas.microsoft.com/office/powerpoint/2010/main" val="6578292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3"/>
        <p:cNvGrpSpPr/>
        <p:nvPr/>
      </p:nvGrpSpPr>
      <p:grpSpPr>
        <a:xfrm>
          <a:off x="0" y="0"/>
          <a:ext cx="0" cy="0"/>
          <a:chOff x="0" y="0"/>
          <a:chExt cx="0" cy="0"/>
        </a:xfrm>
      </p:grpSpPr>
      <p:sp>
        <p:nvSpPr>
          <p:cNvPr id="341" name="Google Shape;341;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2" name="Google Shape;342;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3" name="Google Shape;343;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4" name="Google Shape;3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extLst>
      <p:ext uri="{BB962C8B-B14F-4D97-AF65-F5344CB8AC3E}">
        <p14:creationId xmlns:p14="http://schemas.microsoft.com/office/powerpoint/2010/main" val="27564416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4810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3899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970A3-1965-40C7-8B88-CEA08CEC6317}"/>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97073DA-BAB4-4407-82A3-8283D854C4D2}"/>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0EE596E1-E056-4BE4-9C2D-4064B8886672}"/>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0CCDD559-2037-4107-BDE7-64DDA7A4E7D7}"/>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3C842E7C-0068-4C68-993E-FC7F4BEFC318}"/>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30015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A0EEB-4626-4348-8120-340180536375}"/>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EF84E1-91B1-4064-8368-1284C4EBF183}"/>
              </a:ext>
            </a:extLst>
          </p:cNvPr>
          <p:cNvSpPr>
            <a:spLocks noGrp="1"/>
          </p:cNvSpPr>
          <p:nvPr>
            <p:ph idx="1"/>
          </p:nvPr>
        </p:nvSpPr>
        <p:spPr>
          <a:xfrm>
            <a:off x="628650" y="1370013"/>
            <a:ext cx="788670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FA6E08-5AFF-471B-AE89-83AC2B99C40A}"/>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5" name="Espaço Reservado para Rodapé 4">
            <a:extLst>
              <a:ext uri="{FF2B5EF4-FFF2-40B4-BE49-F238E27FC236}">
                <a16:creationId xmlns:a16="http://schemas.microsoft.com/office/drawing/2014/main" id="{41FD1392-862B-4647-ACD4-30F187E6A2BA}"/>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2D24D2D3-6A37-4410-9830-0803F90972E6}"/>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22188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B459D-0B63-4DEE-9099-8F6DBCE55BA2}"/>
              </a:ext>
            </a:extLst>
          </p:cNvPr>
          <p:cNvSpPr>
            <a:spLocks noGrp="1"/>
          </p:cNvSpPr>
          <p:nvPr>
            <p:ph type="title"/>
          </p:nvPr>
        </p:nvSpPr>
        <p:spPr>
          <a:xfrm>
            <a:off x="628650" y="274638"/>
            <a:ext cx="7886700" cy="993775"/>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34B28A2-45DC-413D-9272-44158B4B5F6D}"/>
              </a:ext>
            </a:extLst>
          </p:cNvPr>
          <p:cNvSpPr>
            <a:spLocks noGrp="1"/>
          </p:cNvSpPr>
          <p:nvPr>
            <p:ph sz="half" idx="1"/>
          </p:nvPr>
        </p:nvSpPr>
        <p:spPr>
          <a:xfrm>
            <a:off x="62865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2C5933-B921-40F0-A2E3-63FF21A56552}"/>
              </a:ext>
            </a:extLst>
          </p:cNvPr>
          <p:cNvSpPr>
            <a:spLocks noGrp="1"/>
          </p:cNvSpPr>
          <p:nvPr>
            <p:ph sz="half" idx="2"/>
          </p:nvPr>
        </p:nvSpPr>
        <p:spPr>
          <a:xfrm>
            <a:off x="4648200" y="1370013"/>
            <a:ext cx="3867150" cy="3262312"/>
          </a:xfrm>
          <a:prstGeom prst="rect">
            <a:avLst/>
          </a:prstGeo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D6CDCB1-1A19-462D-855A-3733CACF0125}"/>
              </a:ext>
            </a:extLst>
          </p:cNvPr>
          <p:cNvSpPr>
            <a:spLocks noGrp="1"/>
          </p:cNvSpPr>
          <p:nvPr>
            <p:ph type="dt" sz="half" idx="10"/>
          </p:nvPr>
        </p:nvSpPr>
        <p:spPr>
          <a:xfrm>
            <a:off x="628650" y="4767263"/>
            <a:ext cx="2057400" cy="274637"/>
          </a:xfrm>
          <a:prstGeom prst="rect">
            <a:avLst/>
          </a:prstGeom>
        </p:spPr>
        <p:txBody>
          <a:bodyPr/>
          <a:lstStyle/>
          <a:p>
            <a:endParaRPr lang="pt-BR"/>
          </a:p>
        </p:txBody>
      </p:sp>
      <p:sp>
        <p:nvSpPr>
          <p:cNvPr id="6" name="Espaço Reservado para Rodapé 5">
            <a:extLst>
              <a:ext uri="{FF2B5EF4-FFF2-40B4-BE49-F238E27FC236}">
                <a16:creationId xmlns:a16="http://schemas.microsoft.com/office/drawing/2014/main" id="{1A99B034-54B6-4524-B724-B93A39CE5B79}"/>
              </a:ext>
            </a:extLst>
          </p:cNvPr>
          <p:cNvSpPr>
            <a:spLocks noGrp="1"/>
          </p:cNvSpPr>
          <p:nvPr>
            <p:ph type="ftr" sz="quarter" idx="11"/>
          </p:nvPr>
        </p:nvSpPr>
        <p:spPr>
          <a:xfrm>
            <a:off x="3028950" y="4767263"/>
            <a:ext cx="3086100" cy="274637"/>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0EC38795-7C4E-4BAC-BE5E-10FF519DC7EF}"/>
              </a:ext>
            </a:extLst>
          </p:cNvPr>
          <p:cNvSpPr>
            <a:spLocks noGrp="1"/>
          </p:cNvSpPr>
          <p:nvPr>
            <p:ph type="sldNum" sz="quarter" idx="12"/>
          </p:nvPr>
        </p:nvSpPr>
        <p:spPr>
          <a:xfrm>
            <a:off x="6457950" y="4767263"/>
            <a:ext cx="2057400" cy="274637"/>
          </a:xfrm>
          <a:prstGeom prst="rect">
            <a:avLst/>
          </a:prstGeom>
        </p:spPr>
        <p:txBody>
          <a:bodyPr/>
          <a:lstStyle/>
          <a:p>
            <a:fld id="{70762D7C-B095-46E1-8BDD-3106C898DD58}" type="slidenum">
              <a:rPr lang="pt-BR" smtClean="0"/>
              <a:t>‹nº›</a:t>
            </a:fld>
            <a:endParaRPr lang="pt-BR"/>
          </a:p>
        </p:txBody>
      </p:sp>
    </p:spTree>
    <p:extLst>
      <p:ext uri="{BB962C8B-B14F-4D97-AF65-F5344CB8AC3E}">
        <p14:creationId xmlns:p14="http://schemas.microsoft.com/office/powerpoint/2010/main" val="79441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1.jpe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3.png"/><Relationship Id="rId4" Type="http://schemas.openxmlformats.org/officeDocument/2006/relationships/slideLayout" Target="../slideLayouts/slideLayout26.xml"/><Relationship Id="rId9"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image" Target="../media/image1.jpe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heme" Target="../theme/theme5.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image" Target="../media/image1.jpeg"/><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heme" Target="../theme/theme6.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image" Target="../media/image1.jpeg"/><Relationship Id="rId5" Type="http://schemas.openxmlformats.org/officeDocument/2006/relationships/slideLayout" Target="../slideLayouts/slideLayout54.xml"/><Relationship Id="rId10" Type="http://schemas.openxmlformats.org/officeDocument/2006/relationships/theme" Target="../theme/theme7.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image" Target="../media/image1.jpeg"/><Relationship Id="rId5" Type="http://schemas.openxmlformats.org/officeDocument/2006/relationships/slideLayout" Target="../slideLayouts/slideLayout63.xml"/><Relationship Id="rId10" Type="http://schemas.openxmlformats.org/officeDocument/2006/relationships/theme" Target="../theme/theme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0"/>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dirty="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8"/>
            <a:ext cx="2258952" cy="276999"/>
          </a:xfrm>
          <a:prstGeom prst="rect">
            <a:avLst/>
          </a:prstGeom>
        </p:spPr>
        <p:txBody>
          <a:bodyPr wrap="none">
            <a:spAutoFit/>
          </a:bodyPr>
          <a:lstStyle/>
          <a:p>
            <a:r>
              <a:rPr lang="pt-BR" sz="1200" dirty="0">
                <a:solidFill>
                  <a:schemeClr val="bg1"/>
                </a:solidFill>
              </a:rPr>
              <a:t>Prof. Luiz Fernando Calábria©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4" y="4889677"/>
            <a:ext cx="1141659"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cxnSp>
        <p:nvCxnSpPr>
          <p:cNvPr id="3" name="Conector reto 2">
            <a:extLst>
              <a:ext uri="{FF2B5EF4-FFF2-40B4-BE49-F238E27FC236}">
                <a16:creationId xmlns:a16="http://schemas.microsoft.com/office/drawing/2014/main" id="{5DF72620-CC94-48B2-9CA0-99175298C71C}"/>
              </a:ext>
            </a:extLst>
          </p:cNvPr>
          <p:cNvCxnSpPr>
            <a:cxnSpLocks/>
          </p:cNvCxnSpPr>
          <p:nvPr userDrawn="1"/>
        </p:nvCxnSpPr>
        <p:spPr>
          <a:xfrm>
            <a:off x="965593" y="685780"/>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8"/>
          <a:stretch>
            <a:fillRect/>
          </a:stretch>
        </p:blipFill>
        <p:spPr>
          <a:xfrm>
            <a:off x="116840" y="58420"/>
            <a:ext cx="698500" cy="698500"/>
          </a:xfrm>
          <a:prstGeom prst="rect">
            <a:avLst/>
          </a:prstGeom>
        </p:spPr>
      </p:pic>
    </p:spTree>
    <p:extLst>
      <p:ext uri="{BB962C8B-B14F-4D97-AF65-F5344CB8AC3E}">
        <p14:creationId xmlns:p14="http://schemas.microsoft.com/office/powerpoint/2010/main" val="22877100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72" r:id="rId4"/>
    <p:sldLayoutId id="2147483673" r:id="rId5"/>
    <p:sldLayoutId id="21474836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0"/>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8"/>
            <a:ext cx="2550698" cy="276999"/>
          </a:xfrm>
          <a:prstGeom prst="rect">
            <a:avLst/>
          </a:prstGeom>
        </p:spPr>
        <p:txBody>
          <a:bodyPr wrap="none">
            <a:spAutoFit/>
          </a:bodyPr>
          <a:lstStyle/>
          <a:p>
            <a:r>
              <a:rPr lang="pt-BR" sz="1200">
                <a:solidFill>
                  <a:schemeClr val="bg1"/>
                </a:solidFill>
              </a:rPr>
              <a:t>Prof. ME Rogério Aguiar Teixeira©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4" y="4889677"/>
            <a:ext cx="1141659"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11"/>
          <a:stretch>
            <a:fillRect/>
          </a:stretch>
        </p:blipFill>
        <p:spPr>
          <a:xfrm>
            <a:off x="8291830" y="125875"/>
            <a:ext cx="698500" cy="698500"/>
          </a:xfrm>
          <a:prstGeom prst="rect">
            <a:avLst/>
          </a:prstGeom>
        </p:spPr>
      </p:pic>
    </p:spTree>
    <p:extLst>
      <p:ext uri="{BB962C8B-B14F-4D97-AF65-F5344CB8AC3E}">
        <p14:creationId xmlns:p14="http://schemas.microsoft.com/office/powerpoint/2010/main" val="274692727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6" r:id="rId8"/>
    <p:sldLayoutId id="214748370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ACB779-9ED4-4CA3-AD7C-1B3921CA3D15}"/>
              </a:ext>
            </a:extLst>
          </p:cNvPr>
          <p:cNvSpPr/>
          <p:nvPr userDrawn="1"/>
        </p:nvSpPr>
        <p:spPr>
          <a:xfrm>
            <a:off x="0" y="4805506"/>
            <a:ext cx="9144000" cy="3372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1" name="Retângulo 10"/>
          <p:cNvSpPr/>
          <p:nvPr userDrawn="1"/>
        </p:nvSpPr>
        <p:spPr>
          <a:xfrm>
            <a:off x="0" y="4752912"/>
            <a:ext cx="9144000" cy="45719"/>
          </a:xfrm>
          <a:prstGeom prst="rect">
            <a:avLst/>
          </a:prstGeom>
          <a:solidFill>
            <a:srgbClr val="002060"/>
          </a:solidFill>
          <a:ln>
            <a:noFill/>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
        <p:nvSpPr>
          <p:cNvPr id="15" name="Retângulo 14"/>
          <p:cNvSpPr/>
          <p:nvPr userDrawn="1"/>
        </p:nvSpPr>
        <p:spPr>
          <a:xfrm>
            <a:off x="42929" y="4874433"/>
            <a:ext cx="6275561" cy="25391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pt-BR" sz="1050" b="1"/>
              <a:t>Prof. Rogério Aguiar – Gestão de Indicadores                                                         </a:t>
            </a:r>
            <a:r>
              <a:rPr lang="pt-BR" sz="1000" b="1">
                <a:solidFill>
                  <a:srgbClr val="002060"/>
                </a:solidFill>
              </a:rPr>
              <a:t>@treina_recife</a:t>
            </a:r>
          </a:p>
        </p:txBody>
      </p:sp>
      <p:pic>
        <p:nvPicPr>
          <p:cNvPr id="9" name="Imagem 6" descr="Uma imagem contendo objeto, relógio&#10;&#10;Descrição gerada com muito alta confiança">
            <a:extLst>
              <a:ext uri="{FF2B5EF4-FFF2-40B4-BE49-F238E27FC236}">
                <a16:creationId xmlns:a16="http://schemas.microsoft.com/office/drawing/2014/main" id="{20ED25C1-20A9-423A-B615-98F84AAD0F1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29632" y="4836335"/>
            <a:ext cx="1171439" cy="268931"/>
          </a:xfrm>
          <a:prstGeom prst="rect">
            <a:avLst/>
          </a:prstGeom>
          <a:effectLst>
            <a:outerShdw blurRad="1079500" dist="50800" dir="5400000" algn="ctr" rotWithShape="0">
              <a:srgbClr val="000000">
                <a:alpha val="0"/>
              </a:srgbClr>
            </a:outerShdw>
          </a:effectLst>
        </p:spPr>
      </p:pic>
      <p:cxnSp>
        <p:nvCxnSpPr>
          <p:cNvPr id="8" name="Conector Reto 2">
            <a:extLst>
              <a:ext uri="{FF2B5EF4-FFF2-40B4-BE49-F238E27FC236}">
                <a16:creationId xmlns:a16="http://schemas.microsoft.com/office/drawing/2014/main" id="{E8A7539D-EA4B-49C8-B485-9C98BFBABB28}"/>
              </a:ext>
            </a:extLst>
          </p:cNvPr>
          <p:cNvCxnSpPr>
            <a:cxnSpLocks/>
          </p:cNvCxnSpPr>
          <p:nvPr userDrawn="1"/>
        </p:nvCxnSpPr>
        <p:spPr>
          <a:xfrm>
            <a:off x="251520" y="685790"/>
            <a:ext cx="8389560" cy="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7" name="Imagem 6">
            <a:extLst>
              <a:ext uri="{FF2B5EF4-FFF2-40B4-BE49-F238E27FC236}">
                <a16:creationId xmlns:a16="http://schemas.microsoft.com/office/drawing/2014/main" id="{A86612F9-FE85-49A8-BC73-D2EEC555DCDB}"/>
              </a:ext>
            </a:extLst>
          </p:cNvPr>
          <p:cNvPicPr>
            <a:picLocks noChangeAspect="1"/>
          </p:cNvPicPr>
          <p:nvPr userDrawn="1"/>
        </p:nvPicPr>
        <p:blipFill>
          <a:blip r:embed="rId10"/>
          <a:stretch>
            <a:fillRect/>
          </a:stretch>
        </p:blipFill>
        <p:spPr>
          <a:xfrm>
            <a:off x="6948264" y="4857843"/>
            <a:ext cx="810090" cy="225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37414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6" r:id="rId7"/>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ACB779-9ED4-4CA3-AD7C-1B3921CA3D15}"/>
              </a:ext>
            </a:extLst>
          </p:cNvPr>
          <p:cNvSpPr/>
          <p:nvPr userDrawn="1"/>
        </p:nvSpPr>
        <p:spPr>
          <a:xfrm>
            <a:off x="0" y="4805506"/>
            <a:ext cx="9144000" cy="3372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1" name="Retângulo 10"/>
          <p:cNvSpPr/>
          <p:nvPr userDrawn="1"/>
        </p:nvSpPr>
        <p:spPr>
          <a:xfrm>
            <a:off x="0" y="4752912"/>
            <a:ext cx="9144000" cy="45719"/>
          </a:xfrm>
          <a:prstGeom prst="rect">
            <a:avLst/>
          </a:prstGeom>
          <a:solidFill>
            <a:srgbClr val="002060"/>
          </a:solidFill>
          <a:ln>
            <a:noFill/>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
        <p:nvSpPr>
          <p:cNvPr id="15" name="Retângulo 14"/>
          <p:cNvSpPr/>
          <p:nvPr userDrawn="1"/>
        </p:nvSpPr>
        <p:spPr>
          <a:xfrm>
            <a:off x="42929" y="4874433"/>
            <a:ext cx="6275561" cy="253916"/>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pt-BR" sz="1050" b="1"/>
              <a:t>Prof. Rogério Aguiar – Gestão de Indicadores                                                         </a:t>
            </a:r>
            <a:r>
              <a:rPr lang="pt-BR" sz="1000" b="1">
                <a:solidFill>
                  <a:srgbClr val="002060"/>
                </a:solidFill>
              </a:rPr>
              <a:t>@treina_recife</a:t>
            </a:r>
          </a:p>
        </p:txBody>
      </p:sp>
      <p:pic>
        <p:nvPicPr>
          <p:cNvPr id="9" name="Imagem 6" descr="Uma imagem contendo objeto, relógio&#10;&#10;Descrição gerada com muito alta confiança">
            <a:extLst>
              <a:ext uri="{FF2B5EF4-FFF2-40B4-BE49-F238E27FC236}">
                <a16:creationId xmlns:a16="http://schemas.microsoft.com/office/drawing/2014/main" id="{20ED25C1-20A9-423A-B615-98F84AAD0F12}"/>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29632" y="4836335"/>
            <a:ext cx="1171439" cy="268931"/>
          </a:xfrm>
          <a:prstGeom prst="rect">
            <a:avLst/>
          </a:prstGeom>
          <a:effectLst>
            <a:outerShdw blurRad="1079500" dist="50800" dir="5400000" algn="ctr" rotWithShape="0">
              <a:srgbClr val="000000">
                <a:alpha val="0"/>
              </a:srgbClr>
            </a:outerShdw>
          </a:effectLst>
        </p:spPr>
      </p:pic>
      <p:cxnSp>
        <p:nvCxnSpPr>
          <p:cNvPr id="8" name="Conector Reto 2">
            <a:extLst>
              <a:ext uri="{FF2B5EF4-FFF2-40B4-BE49-F238E27FC236}">
                <a16:creationId xmlns:a16="http://schemas.microsoft.com/office/drawing/2014/main" id="{E8A7539D-EA4B-49C8-B485-9C98BFBABB28}"/>
              </a:ext>
            </a:extLst>
          </p:cNvPr>
          <p:cNvCxnSpPr>
            <a:cxnSpLocks/>
          </p:cNvCxnSpPr>
          <p:nvPr userDrawn="1"/>
        </p:nvCxnSpPr>
        <p:spPr>
          <a:xfrm>
            <a:off x="251520" y="685790"/>
            <a:ext cx="8389560" cy="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7" name="Imagem 6">
            <a:extLst>
              <a:ext uri="{FF2B5EF4-FFF2-40B4-BE49-F238E27FC236}">
                <a16:creationId xmlns:a16="http://schemas.microsoft.com/office/drawing/2014/main" id="{A86612F9-FE85-49A8-BC73-D2EEC555DCDB}"/>
              </a:ext>
            </a:extLst>
          </p:cNvPr>
          <p:cNvPicPr>
            <a:picLocks noChangeAspect="1"/>
          </p:cNvPicPr>
          <p:nvPr userDrawn="1"/>
        </p:nvPicPr>
        <p:blipFill>
          <a:blip r:embed="rId10"/>
          <a:stretch>
            <a:fillRect/>
          </a:stretch>
        </p:blipFill>
        <p:spPr>
          <a:xfrm>
            <a:off x="6948264" y="4857843"/>
            <a:ext cx="810090" cy="225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7871434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5" r:id="rId7"/>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1"/>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sz="1800"/>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9"/>
            <a:ext cx="2550698" cy="276999"/>
          </a:xfrm>
          <a:prstGeom prst="rect">
            <a:avLst/>
          </a:prstGeom>
        </p:spPr>
        <p:txBody>
          <a:bodyPr wrap="none">
            <a:spAutoFit/>
          </a:bodyPr>
          <a:lstStyle/>
          <a:p>
            <a:r>
              <a:rPr lang="pt-BR" sz="1200">
                <a:solidFill>
                  <a:schemeClr val="bg1"/>
                </a:solidFill>
              </a:rPr>
              <a:t>Prof. ME Rogério Aguiar Teixeira©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5" y="4889677"/>
            <a:ext cx="1103187"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cxnSp>
        <p:nvCxnSpPr>
          <p:cNvPr id="3" name="Conector reto 2">
            <a:extLst>
              <a:ext uri="{FF2B5EF4-FFF2-40B4-BE49-F238E27FC236}">
                <a16:creationId xmlns:a16="http://schemas.microsoft.com/office/drawing/2014/main" id="{5DF72620-CC94-48B2-9CA0-99175298C71C}"/>
              </a:ext>
            </a:extLst>
          </p:cNvPr>
          <p:cNvCxnSpPr>
            <a:cxnSpLocks/>
          </p:cNvCxnSpPr>
          <p:nvPr userDrawn="1"/>
        </p:nvCxnSpPr>
        <p:spPr>
          <a:xfrm>
            <a:off x="965594" y="685781"/>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12"/>
          <a:stretch>
            <a:fillRect/>
          </a:stretch>
        </p:blipFill>
        <p:spPr>
          <a:xfrm>
            <a:off x="116841" y="58421"/>
            <a:ext cx="698500" cy="698500"/>
          </a:xfrm>
          <a:prstGeom prst="rect">
            <a:avLst/>
          </a:prstGeom>
        </p:spPr>
      </p:pic>
    </p:spTree>
    <p:extLst>
      <p:ext uri="{BB962C8B-B14F-4D97-AF65-F5344CB8AC3E}">
        <p14:creationId xmlns:p14="http://schemas.microsoft.com/office/powerpoint/2010/main" val="1636664955"/>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9" r:id="rId6"/>
    <p:sldLayoutId id="2147483760" r:id="rId7"/>
    <p:sldLayoutId id="2147483761" r:id="rId8"/>
    <p:sldLayoutId id="2147483762" r:id="rId9"/>
    <p:sldLayoutId id="2147483763" r:id="rId10"/>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0"/>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8"/>
            <a:ext cx="2550698" cy="276999"/>
          </a:xfrm>
          <a:prstGeom prst="rect">
            <a:avLst/>
          </a:prstGeom>
        </p:spPr>
        <p:txBody>
          <a:bodyPr wrap="none">
            <a:spAutoFit/>
          </a:bodyPr>
          <a:lstStyle/>
          <a:p>
            <a:r>
              <a:rPr lang="pt-BR" sz="1200">
                <a:solidFill>
                  <a:schemeClr val="bg1"/>
                </a:solidFill>
              </a:rPr>
              <a:t>Prof. ME Rogério Aguiar Teixeira©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4" y="4889677"/>
            <a:ext cx="1141659"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12"/>
          <a:stretch>
            <a:fillRect/>
          </a:stretch>
        </p:blipFill>
        <p:spPr>
          <a:xfrm>
            <a:off x="8291830" y="125875"/>
            <a:ext cx="698500" cy="698500"/>
          </a:xfrm>
          <a:prstGeom prst="rect">
            <a:avLst/>
          </a:prstGeom>
        </p:spPr>
      </p:pic>
    </p:spTree>
    <p:extLst>
      <p:ext uri="{BB962C8B-B14F-4D97-AF65-F5344CB8AC3E}">
        <p14:creationId xmlns:p14="http://schemas.microsoft.com/office/powerpoint/2010/main" val="17416112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0"/>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8"/>
            <a:ext cx="2550698" cy="276999"/>
          </a:xfrm>
          <a:prstGeom prst="rect">
            <a:avLst/>
          </a:prstGeom>
        </p:spPr>
        <p:txBody>
          <a:bodyPr wrap="none">
            <a:spAutoFit/>
          </a:bodyPr>
          <a:lstStyle/>
          <a:p>
            <a:r>
              <a:rPr lang="pt-BR" sz="1200">
                <a:solidFill>
                  <a:schemeClr val="bg1"/>
                </a:solidFill>
              </a:rPr>
              <a:t>Prof. ME Rogério Aguiar Teixeira©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4" y="4889677"/>
            <a:ext cx="1141659"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11"/>
          <a:stretch>
            <a:fillRect/>
          </a:stretch>
        </p:blipFill>
        <p:spPr>
          <a:xfrm>
            <a:off x="8291830" y="125875"/>
            <a:ext cx="698500" cy="698500"/>
          </a:xfrm>
          <a:prstGeom prst="rect">
            <a:avLst/>
          </a:prstGeom>
        </p:spPr>
      </p:pic>
    </p:spTree>
    <p:extLst>
      <p:ext uri="{BB962C8B-B14F-4D97-AF65-F5344CB8AC3E}">
        <p14:creationId xmlns:p14="http://schemas.microsoft.com/office/powerpoint/2010/main" val="2998820299"/>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4" r:id="rId8"/>
    <p:sldLayoutId id="2147483785"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32BF1A3-4844-4F3E-BC58-288EF4F68624}"/>
              </a:ext>
            </a:extLst>
          </p:cNvPr>
          <p:cNvSpPr/>
          <p:nvPr userDrawn="1"/>
        </p:nvSpPr>
        <p:spPr>
          <a:xfrm>
            <a:off x="-5302" y="4765610"/>
            <a:ext cx="9144000" cy="113507"/>
          </a:xfrm>
          <a:prstGeom prst="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14687055-DADE-49BD-B02A-667E7949D097}"/>
              </a:ext>
            </a:extLst>
          </p:cNvPr>
          <p:cNvSpPr/>
          <p:nvPr userDrawn="1"/>
        </p:nvSpPr>
        <p:spPr>
          <a:xfrm>
            <a:off x="0" y="4887068"/>
            <a:ext cx="9144000" cy="25143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5E72F5FA-DFFC-4B53-94BA-D7EE10B4C3DE}"/>
              </a:ext>
            </a:extLst>
          </p:cNvPr>
          <p:cNvSpPr/>
          <p:nvPr userDrawn="1"/>
        </p:nvSpPr>
        <p:spPr>
          <a:xfrm>
            <a:off x="7788648" y="4902457"/>
            <a:ext cx="1350050" cy="261610"/>
          </a:xfrm>
          <a:prstGeom prst="rect">
            <a:avLst/>
          </a:prstGeom>
        </p:spPr>
        <p:txBody>
          <a:bodyPr wrap="none">
            <a:spAutoFit/>
          </a:bodyPr>
          <a:lstStyle/>
          <a:p>
            <a:r>
              <a:rPr lang="pt-BR" sz="1100">
                <a:solidFill>
                  <a:schemeClr val="bg1"/>
                </a:solidFill>
              </a:rPr>
              <a:t>treinarecife.com.br</a:t>
            </a:r>
          </a:p>
        </p:txBody>
      </p:sp>
      <p:sp>
        <p:nvSpPr>
          <p:cNvPr id="14" name="Retângulo 13">
            <a:extLst>
              <a:ext uri="{FF2B5EF4-FFF2-40B4-BE49-F238E27FC236}">
                <a16:creationId xmlns:a16="http://schemas.microsoft.com/office/drawing/2014/main" id="{A367BCA5-88C9-405B-8F28-67F39104D45F}"/>
              </a:ext>
            </a:extLst>
          </p:cNvPr>
          <p:cNvSpPr/>
          <p:nvPr userDrawn="1"/>
        </p:nvSpPr>
        <p:spPr>
          <a:xfrm>
            <a:off x="0" y="4887068"/>
            <a:ext cx="2550698" cy="276999"/>
          </a:xfrm>
          <a:prstGeom prst="rect">
            <a:avLst/>
          </a:prstGeom>
        </p:spPr>
        <p:txBody>
          <a:bodyPr wrap="none">
            <a:spAutoFit/>
          </a:bodyPr>
          <a:lstStyle/>
          <a:p>
            <a:r>
              <a:rPr lang="pt-BR" sz="1200">
                <a:solidFill>
                  <a:schemeClr val="bg1"/>
                </a:solidFill>
              </a:rPr>
              <a:t>Prof. ME Rogério Aguiar Teixeira©</a:t>
            </a:r>
          </a:p>
        </p:txBody>
      </p:sp>
      <p:sp>
        <p:nvSpPr>
          <p:cNvPr id="15" name="Retângulo 14">
            <a:extLst>
              <a:ext uri="{FF2B5EF4-FFF2-40B4-BE49-F238E27FC236}">
                <a16:creationId xmlns:a16="http://schemas.microsoft.com/office/drawing/2014/main" id="{E1DB5263-F56B-40D0-938C-66DD22E20C5B}"/>
              </a:ext>
            </a:extLst>
          </p:cNvPr>
          <p:cNvSpPr/>
          <p:nvPr userDrawn="1"/>
        </p:nvSpPr>
        <p:spPr>
          <a:xfrm>
            <a:off x="3822274" y="4889677"/>
            <a:ext cx="1141659" cy="261610"/>
          </a:xfrm>
          <a:prstGeom prst="rect">
            <a:avLst/>
          </a:prstGeom>
        </p:spPr>
        <p:txBody>
          <a:bodyPr wrap="none">
            <a:spAutoFit/>
          </a:bodyPr>
          <a:lstStyle/>
          <a:p>
            <a:r>
              <a:rPr lang="pt-BR" sz="1100">
                <a:solidFill>
                  <a:schemeClr val="bg1"/>
                </a:solidFill>
              </a:rPr>
              <a:t>@</a:t>
            </a:r>
            <a:r>
              <a:rPr lang="pt-BR" sz="1100" err="1">
                <a:solidFill>
                  <a:schemeClr val="bg1"/>
                </a:solidFill>
              </a:rPr>
              <a:t>treina_recife</a:t>
            </a:r>
            <a:endParaRPr lang="pt-BR" sz="1100">
              <a:solidFill>
                <a:schemeClr val="bg1"/>
              </a:solidFill>
            </a:endParaRPr>
          </a:p>
        </p:txBody>
      </p:sp>
      <p:cxnSp>
        <p:nvCxnSpPr>
          <p:cNvPr id="3" name="Conector reto 2">
            <a:extLst>
              <a:ext uri="{FF2B5EF4-FFF2-40B4-BE49-F238E27FC236}">
                <a16:creationId xmlns:a16="http://schemas.microsoft.com/office/drawing/2014/main" id="{5DF72620-CC94-48B2-9CA0-99175298C71C}"/>
              </a:ext>
            </a:extLst>
          </p:cNvPr>
          <p:cNvCxnSpPr>
            <a:cxnSpLocks/>
          </p:cNvCxnSpPr>
          <p:nvPr userDrawn="1"/>
        </p:nvCxnSpPr>
        <p:spPr>
          <a:xfrm>
            <a:off x="965593" y="685780"/>
            <a:ext cx="7675487" cy="10"/>
          </a:xfrm>
          <a:prstGeom prst="line">
            <a:avLst/>
          </a:prstGeom>
          <a:ln w="28575">
            <a:solidFill>
              <a:srgbClr val="002060"/>
            </a:solidFill>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pic>
        <p:nvPicPr>
          <p:cNvPr id="5" name="Imagem 4" descr="Uma imagem contendo texto, desenho&#10;&#10;Descrição gerada automaticamente">
            <a:extLst>
              <a:ext uri="{FF2B5EF4-FFF2-40B4-BE49-F238E27FC236}">
                <a16:creationId xmlns:a16="http://schemas.microsoft.com/office/drawing/2014/main" id="{46F6FD7A-155A-43A9-9503-34077F254F43}"/>
              </a:ext>
            </a:extLst>
          </p:cNvPr>
          <p:cNvPicPr>
            <a:picLocks noChangeAspect="1"/>
          </p:cNvPicPr>
          <p:nvPr userDrawn="1"/>
        </p:nvPicPr>
        <p:blipFill>
          <a:blip r:embed="rId11"/>
          <a:stretch>
            <a:fillRect/>
          </a:stretch>
        </p:blipFill>
        <p:spPr>
          <a:xfrm>
            <a:off x="116840" y="58420"/>
            <a:ext cx="698500" cy="698500"/>
          </a:xfrm>
          <a:prstGeom prst="rect">
            <a:avLst/>
          </a:prstGeom>
        </p:spPr>
      </p:pic>
    </p:spTree>
    <p:extLst>
      <p:ext uri="{BB962C8B-B14F-4D97-AF65-F5344CB8AC3E}">
        <p14:creationId xmlns:p14="http://schemas.microsoft.com/office/powerpoint/2010/main" val="312244004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26"/>
        <p:cNvGrpSpPr/>
        <p:nvPr/>
      </p:nvGrpSpPr>
      <p:grpSpPr>
        <a:xfrm>
          <a:off x="0" y="0"/>
          <a:ext cx="0" cy="0"/>
          <a:chOff x="0" y="0"/>
          <a:chExt cx="0" cy="0"/>
        </a:xfrm>
      </p:grpSpPr>
      <p:sp>
        <p:nvSpPr>
          <p:cNvPr id="76" name="Rectangle 75">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82112"/>
            <a:ext cx="9144000" cy="19613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EB02B1E5-D423-487D-A55F-B7BB2F3597D2}"/>
              </a:ext>
            </a:extLst>
          </p:cNvPr>
          <p:cNvSpPr/>
          <p:nvPr/>
        </p:nvSpPr>
        <p:spPr>
          <a:xfrm>
            <a:off x="530258" y="3376747"/>
            <a:ext cx="8074057" cy="90545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600" b="1" kern="1200" cap="none" spc="0" dirty="0" err="1">
                <a:ln w="12700">
                  <a:solidFill>
                    <a:schemeClr val="accent1"/>
                  </a:solidFill>
                  <a:prstDash val="solid"/>
                </a:ln>
                <a:solidFill>
                  <a:srgbClr val="FFFFFF"/>
                </a:solidFill>
                <a:effectLst>
                  <a:outerShdw dist="38100" dir="2640000" algn="bl" rotWithShape="0">
                    <a:schemeClr val="accent1"/>
                  </a:outerShdw>
                </a:effectLst>
                <a:latin typeface="+mj-lt"/>
                <a:ea typeface="+mj-ea"/>
                <a:cs typeface="+mj-cs"/>
              </a:rPr>
              <a:t>Estruturas</a:t>
            </a:r>
            <a:r>
              <a:rPr lang="en-US" sz="5600" b="1" kern="1200" cap="none" spc="0" dirty="0">
                <a:ln w="12700">
                  <a:solidFill>
                    <a:schemeClr val="accent1"/>
                  </a:solidFill>
                  <a:prstDash val="solid"/>
                </a:ln>
                <a:solidFill>
                  <a:srgbClr val="FFFFFF"/>
                </a:solidFill>
                <a:effectLst>
                  <a:outerShdw dist="38100" dir="2640000" algn="bl" rotWithShape="0">
                    <a:schemeClr val="accent1"/>
                  </a:outerShdw>
                </a:effectLst>
                <a:latin typeface="+mj-lt"/>
                <a:ea typeface="+mj-ea"/>
                <a:cs typeface="+mj-cs"/>
              </a:rPr>
              <a:t> de Dados</a:t>
            </a:r>
          </a:p>
        </p:txBody>
      </p:sp>
      <p:pic>
        <p:nvPicPr>
          <p:cNvPr id="20" name="Imagem 19" descr="Uma imagem contendo objeto, relógio, computador, monitor&#10;&#10;Descrição gerada automaticamente">
            <a:extLst>
              <a:ext uri="{FF2B5EF4-FFF2-40B4-BE49-F238E27FC236}">
                <a16:creationId xmlns:a16="http://schemas.microsoft.com/office/drawing/2014/main" id="{DF68962B-33C0-4F9F-ADD2-F89885802642}"/>
              </a:ext>
            </a:extLst>
          </p:cNvPr>
          <p:cNvPicPr>
            <a:picLocks noChangeAspect="1"/>
          </p:cNvPicPr>
          <p:nvPr/>
        </p:nvPicPr>
        <p:blipFill>
          <a:blip r:embed="rId3"/>
          <a:stretch>
            <a:fillRect/>
          </a:stretch>
        </p:blipFill>
        <p:spPr>
          <a:xfrm>
            <a:off x="530258" y="539545"/>
            <a:ext cx="7443991" cy="1712121"/>
          </a:xfrm>
          <a:prstGeom prst="rect">
            <a:avLst/>
          </a:prstGeom>
        </p:spPr>
      </p:pic>
      <p:pic>
        <p:nvPicPr>
          <p:cNvPr id="3" name="Imagem 2">
            <a:extLst>
              <a:ext uri="{FF2B5EF4-FFF2-40B4-BE49-F238E27FC236}">
                <a16:creationId xmlns:a16="http://schemas.microsoft.com/office/drawing/2014/main" id="{BCD569AE-4467-415A-ABC5-E1D9460B1E32}"/>
              </a:ext>
            </a:extLst>
          </p:cNvPr>
          <p:cNvPicPr>
            <a:picLocks noChangeAspect="1"/>
          </p:cNvPicPr>
          <p:nvPr/>
        </p:nvPicPr>
        <p:blipFill>
          <a:blip r:embed="rId4"/>
          <a:stretch>
            <a:fillRect/>
          </a:stretch>
        </p:blipFill>
        <p:spPr>
          <a:xfrm>
            <a:off x="7557236" y="4588039"/>
            <a:ext cx="1390822" cy="394791"/>
          </a:xfrm>
          <a:prstGeom prst="rect">
            <a:avLst/>
          </a:prstGeom>
        </p:spPr>
      </p:pic>
      <p:sp>
        <p:nvSpPr>
          <p:cNvPr id="19" name="Retângulo 2">
            <a:extLst>
              <a:ext uri="{FF2B5EF4-FFF2-40B4-BE49-F238E27FC236}">
                <a16:creationId xmlns:a16="http://schemas.microsoft.com/office/drawing/2014/main" id="{F479B6A1-F4E7-45AA-A3C1-D4BB37054866}"/>
              </a:ext>
            </a:extLst>
          </p:cNvPr>
          <p:cNvSpPr>
            <a:spLocks noChangeArrowheads="1"/>
          </p:cNvSpPr>
          <p:nvPr/>
        </p:nvSpPr>
        <p:spPr bwMode="auto">
          <a:xfrm>
            <a:off x="4707503" y="2725432"/>
            <a:ext cx="4436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1800" b="1" i="1" dirty="0"/>
              <a:t>Prof. Luiz Fernando Calábria</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0B026-B1E3-57D0-E4F1-CDF359451983}"/>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57CA34A1-3649-8212-66F8-581DB1926041}"/>
              </a:ext>
            </a:extLst>
          </p:cNvPr>
          <p:cNvSpPr>
            <a:spLocks noChangeArrowheads="1"/>
          </p:cNvSpPr>
          <p:nvPr/>
        </p:nvSpPr>
        <p:spPr bwMode="auto">
          <a:xfrm>
            <a:off x="323528" y="771550"/>
            <a:ext cx="835292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altLang="pt-BR" sz="2400" dirty="0">
                <a:latin typeface="Verdana" panose="020B0604030504040204" pitchFamily="34" charset="0"/>
                <a:ea typeface="Verdana" panose="020B0604030504040204" pitchFamily="34" charset="0"/>
              </a:rPr>
              <a:t>As regras para os índices são as mesmas das listas. Como são imutáveis, uma vez criadas não podemos adicionar nem remover elementos de uma tupla. Os métodos relacionados a inclusão, remoção ou alteração de dados, por exemplo </a:t>
            </a:r>
            <a:r>
              <a:rPr lang="pt-BR" altLang="pt-BR" sz="2400" dirty="0" err="1">
                <a:latin typeface="Verdana" panose="020B0604030504040204" pitchFamily="34" charset="0"/>
                <a:ea typeface="Verdana" panose="020B0604030504040204" pitchFamily="34" charset="0"/>
              </a:rPr>
              <a:t>append</a:t>
            </a:r>
            <a:r>
              <a:rPr lang="pt-BR" altLang="pt-BR" sz="2400" dirty="0">
                <a:latin typeface="Verdana" panose="020B0604030504040204" pitchFamily="34" charset="0"/>
                <a:ea typeface="Verdana" panose="020B0604030504040204" pitchFamily="34" charset="0"/>
              </a:rPr>
              <a:t>, não existem na tupla.</a:t>
            </a:r>
          </a:p>
        </p:txBody>
      </p:sp>
      <p:sp>
        <p:nvSpPr>
          <p:cNvPr id="18435" name="Text Box 4">
            <a:extLst>
              <a:ext uri="{FF2B5EF4-FFF2-40B4-BE49-F238E27FC236}">
                <a16:creationId xmlns:a16="http://schemas.microsoft.com/office/drawing/2014/main" id="{AC409A32-A189-58FD-6D5D-1D3C754F7901}"/>
              </a:ext>
            </a:extLst>
          </p:cNvPr>
          <p:cNvSpPr txBox="1">
            <a:spLocks noChangeArrowheads="1"/>
          </p:cNvSpPr>
          <p:nvPr/>
        </p:nvSpPr>
        <p:spPr bwMode="auto">
          <a:xfrm>
            <a:off x="899592" y="123478"/>
            <a:ext cx="72008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Tupla</a:t>
            </a:r>
          </a:p>
          <a:p>
            <a:pPr eaLnBrk="1" hangingPunct="1">
              <a:spcBef>
                <a:spcPct val="50000"/>
              </a:spcBef>
            </a:pP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21822627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6FDF9-8107-FBFB-CE54-C21E141D2CA4}"/>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047CB81A-5E87-6E1F-16D8-0C0C4FBCA30C}"/>
              </a:ext>
            </a:extLst>
          </p:cNvPr>
          <p:cNvSpPr>
            <a:spLocks noChangeArrowheads="1"/>
          </p:cNvSpPr>
          <p:nvPr/>
        </p:nvSpPr>
        <p:spPr bwMode="auto">
          <a:xfrm>
            <a:off x="323528" y="771550"/>
            <a:ext cx="835292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latin typeface="Inter"/>
              </a:rPr>
              <a:t>Não é possível atribuir valores aos itens individuais de uma tupla, no entanto, é possível criar tuplas que contenham objetos mutáveis, como listas.</a:t>
            </a:r>
          </a:p>
          <a:p>
            <a:pPr algn="just"/>
            <a:endParaRPr lang="pt-BR" altLang="pt-BR" sz="2400" dirty="0">
              <a:latin typeface="Inter"/>
              <a:ea typeface="Verdana" panose="020B0604030504040204" pitchFamily="34" charset="0"/>
            </a:endParaRPr>
          </a:p>
          <a:p>
            <a:pPr algn="just"/>
            <a:r>
              <a:rPr lang="pt-BR" altLang="pt-BR" sz="2400" dirty="0">
                <a:latin typeface="Inter"/>
                <a:ea typeface="Verdana" panose="020B0604030504040204" pitchFamily="34" charset="0"/>
              </a:rPr>
              <a:t>Lista1 = [3,4]</a:t>
            </a:r>
          </a:p>
          <a:p>
            <a:pPr algn="just"/>
            <a:r>
              <a:rPr lang="pt-BR" altLang="pt-BR" sz="1800" dirty="0">
                <a:latin typeface="Verdana" panose="020B0604030504040204" pitchFamily="34" charset="0"/>
                <a:ea typeface="Verdana" panose="020B0604030504040204" pitchFamily="34" charset="0"/>
              </a:rPr>
              <a:t>Tupla1 = (1,2,Lista1)</a:t>
            </a:r>
          </a:p>
        </p:txBody>
      </p:sp>
      <p:sp>
        <p:nvSpPr>
          <p:cNvPr id="18435" name="Text Box 4">
            <a:extLst>
              <a:ext uri="{FF2B5EF4-FFF2-40B4-BE49-F238E27FC236}">
                <a16:creationId xmlns:a16="http://schemas.microsoft.com/office/drawing/2014/main" id="{507ED75E-6867-FBF0-5EC4-ECCAA81B527B}"/>
              </a:ext>
            </a:extLst>
          </p:cNvPr>
          <p:cNvSpPr txBox="1">
            <a:spLocks noChangeArrowheads="1"/>
          </p:cNvSpPr>
          <p:nvPr/>
        </p:nvSpPr>
        <p:spPr bwMode="auto">
          <a:xfrm>
            <a:off x="899592" y="123478"/>
            <a:ext cx="72008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Tupla</a:t>
            </a:r>
          </a:p>
          <a:p>
            <a:pPr eaLnBrk="1" hangingPunct="1">
              <a:spcBef>
                <a:spcPct val="50000"/>
              </a:spcBef>
            </a:pP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4211897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0" dur="500"/>
                                        <p:tgtEl>
                                          <p:spTgt spid="182275">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2275">
                                            <p:txEl>
                                              <p:pRg st="3" end="3"/>
                                            </p:txEl>
                                          </p:spTgt>
                                        </p:tgtEl>
                                        <p:attrNameLst>
                                          <p:attrName>style.visibility</p:attrName>
                                        </p:attrNameLst>
                                      </p:cBhvr>
                                      <p:to>
                                        <p:strVal val="visible"/>
                                      </p:to>
                                    </p:set>
                                    <p:animEffect transition="in" filter="barn(inVertical)">
                                      <p:cBhvr>
                                        <p:cTn id="13" dur="500"/>
                                        <p:tgtEl>
                                          <p:spTgt spid="182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68500-9CB0-27E0-27DC-0F755A7E9BA7}"/>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6E90C667-E4D3-2059-9701-B1DD8F70A969}"/>
              </a:ext>
            </a:extLst>
          </p:cNvPr>
          <p:cNvSpPr>
            <a:spLocks noChangeArrowheads="1"/>
          </p:cNvSpPr>
          <p:nvPr/>
        </p:nvSpPr>
        <p:spPr bwMode="auto">
          <a:xfrm>
            <a:off x="323528" y="771550"/>
            <a:ext cx="835292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latin typeface="Inter"/>
              </a:rPr>
              <a:t>Quando é necessário armazenar uma coleção de dados que não possa ser alterada, prefira usar tuplas a listas. Outra vantagem é que tuplas podem ser usadas como chaves de dicionários, que apresentaremos a seguir.</a:t>
            </a:r>
          </a:p>
        </p:txBody>
      </p:sp>
      <p:sp>
        <p:nvSpPr>
          <p:cNvPr id="18435" name="Text Box 4">
            <a:extLst>
              <a:ext uri="{FF2B5EF4-FFF2-40B4-BE49-F238E27FC236}">
                <a16:creationId xmlns:a16="http://schemas.microsoft.com/office/drawing/2014/main" id="{00EC1905-E96D-BE39-B856-AD2E54D8FAC2}"/>
              </a:ext>
            </a:extLst>
          </p:cNvPr>
          <p:cNvSpPr txBox="1">
            <a:spLocks noChangeArrowheads="1"/>
          </p:cNvSpPr>
          <p:nvPr/>
        </p:nvSpPr>
        <p:spPr bwMode="auto">
          <a:xfrm>
            <a:off x="899592" y="123478"/>
            <a:ext cx="72008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Tupla</a:t>
            </a:r>
          </a:p>
          <a:p>
            <a:pPr eaLnBrk="1" hangingPunct="1">
              <a:spcBef>
                <a:spcPct val="50000"/>
              </a:spcBef>
            </a:pP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8826751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87960088-159D-49AB-842B-E8127F92C9B8}"/>
              </a:ext>
            </a:extLst>
          </p:cNvPr>
          <p:cNvSpPr>
            <a:spLocks noChangeArrowheads="1"/>
          </p:cNvSpPr>
          <p:nvPr/>
        </p:nvSpPr>
        <p:spPr bwMode="auto">
          <a:xfrm>
            <a:off x="323528" y="771550"/>
            <a:ext cx="835292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latin typeface="Inter"/>
              </a:rPr>
              <a:t>O Python também inclui um tipo de dados para conjuntos. Um conjunto, diferente de uma sequência, é uma coleção não ordenada e que não admite elementos duplicados.</a:t>
            </a:r>
          </a:p>
          <a:p>
            <a:pPr algn="just"/>
            <a:endParaRPr lang="pt-BR" sz="2400" dirty="0">
              <a:latin typeface="Inter"/>
            </a:endParaRPr>
          </a:p>
          <a:p>
            <a:pPr algn="just"/>
            <a:r>
              <a:rPr lang="pt-BR" sz="2400" dirty="0">
                <a:latin typeface="Inter"/>
              </a:rPr>
              <a:t>Chaves ou a função set() podem ser usados para criar conjuntos.</a:t>
            </a:r>
          </a:p>
        </p:txBody>
      </p:sp>
      <p:sp>
        <p:nvSpPr>
          <p:cNvPr id="18435" name="Text Box 4">
            <a:extLst>
              <a:ext uri="{FF2B5EF4-FFF2-40B4-BE49-F238E27FC236}">
                <a16:creationId xmlns:a16="http://schemas.microsoft.com/office/drawing/2014/main" id="{5CACB99D-6C7E-4FA6-B207-19058B85811B}"/>
              </a:ext>
            </a:extLst>
          </p:cNvPr>
          <p:cNvSpPr txBox="1">
            <a:spLocks noChangeArrowheads="1"/>
          </p:cNvSpPr>
          <p:nvPr/>
        </p:nvSpPr>
        <p:spPr bwMode="auto">
          <a:xfrm>
            <a:off x="1043607"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Conjuntos</a:t>
            </a:r>
          </a:p>
        </p:txBody>
      </p:sp>
    </p:spTree>
    <p:extLst>
      <p:ext uri="{BB962C8B-B14F-4D97-AF65-F5344CB8AC3E}">
        <p14:creationId xmlns:p14="http://schemas.microsoft.com/office/powerpoint/2010/main" val="34196414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0" dur="5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06BC4-2CE5-95E4-E1CD-4FD3CA587558}"/>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12805164-8890-EFE9-313B-CFE568946C26}"/>
              </a:ext>
            </a:extLst>
          </p:cNvPr>
          <p:cNvSpPr>
            <a:spLocks noChangeArrowheads="1"/>
          </p:cNvSpPr>
          <p:nvPr/>
        </p:nvSpPr>
        <p:spPr bwMode="auto">
          <a:xfrm>
            <a:off x="323528" y="771550"/>
            <a:ext cx="835292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latin typeface="Inter"/>
              </a:rPr>
              <a:t>frutas = {'laranja', 'banana', 'uva', 'pera', 'laranja', 'uva', 'abacate'}</a:t>
            </a:r>
          </a:p>
          <a:p>
            <a:pPr algn="just"/>
            <a:r>
              <a:rPr lang="pt-BR" sz="2400" dirty="0">
                <a:latin typeface="Inter"/>
              </a:rPr>
              <a:t>print(frutas)</a:t>
            </a:r>
          </a:p>
          <a:p>
            <a:pPr algn="just"/>
            <a:r>
              <a:rPr lang="pt-BR" sz="2400" dirty="0">
                <a:latin typeface="Inter"/>
              </a:rPr>
              <a:t>    &gt; {'uva', 'abacate', 'pera', 'banana', 'laranja'} &lt;</a:t>
            </a:r>
          </a:p>
        </p:txBody>
      </p:sp>
      <p:sp>
        <p:nvSpPr>
          <p:cNvPr id="18435" name="Text Box 4">
            <a:extLst>
              <a:ext uri="{FF2B5EF4-FFF2-40B4-BE49-F238E27FC236}">
                <a16:creationId xmlns:a16="http://schemas.microsoft.com/office/drawing/2014/main" id="{B3C7F765-3F76-4F73-789E-13BF43B33F07}"/>
              </a:ext>
            </a:extLst>
          </p:cNvPr>
          <p:cNvSpPr txBox="1">
            <a:spLocks noChangeArrowheads="1"/>
          </p:cNvSpPr>
          <p:nvPr/>
        </p:nvSpPr>
        <p:spPr bwMode="auto">
          <a:xfrm>
            <a:off x="1043607"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Conjuntos</a:t>
            </a:r>
          </a:p>
        </p:txBody>
      </p:sp>
    </p:spTree>
    <p:extLst>
      <p:ext uri="{BB962C8B-B14F-4D97-AF65-F5344CB8AC3E}">
        <p14:creationId xmlns:p14="http://schemas.microsoft.com/office/powerpoint/2010/main" val="41942177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barn(inVertical)">
                                      <p:cBhvr>
                                        <p:cTn id="10" dur="500"/>
                                        <p:tgtEl>
                                          <p:spTgt spid="182275">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3" dur="5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0E20C-3ACB-E053-D9BC-9AAF1FDCCA24}"/>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FD73AD10-DF82-037F-0793-A35E1BAE37EA}"/>
              </a:ext>
            </a:extLst>
          </p:cNvPr>
          <p:cNvSpPr>
            <a:spLocks noChangeArrowheads="1"/>
          </p:cNvSpPr>
          <p:nvPr/>
        </p:nvSpPr>
        <p:spPr bwMode="auto">
          <a:xfrm>
            <a:off x="323528" y="771550"/>
            <a:ext cx="8352928"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latin typeface="Inter"/>
              </a:rPr>
              <a:t>Usos básicos incluem testes de associação e eliminação de entradas duplicadas. Os objetos de conjunto também suportam operações matemáticas como união, interseção, diferença e diferença simétrica. Podemos transformar um texto em um conjunto com a </a:t>
            </a:r>
            <a:r>
              <a:rPr lang="pt-BR" sz="2400" dirty="0" err="1">
                <a:latin typeface="Inter"/>
              </a:rPr>
              <a:t>frunção</a:t>
            </a:r>
            <a:r>
              <a:rPr lang="pt-BR" sz="2400" dirty="0">
                <a:latin typeface="Inter"/>
              </a:rPr>
              <a:t> set() e testar os operações:</a:t>
            </a:r>
          </a:p>
        </p:txBody>
      </p:sp>
      <p:sp>
        <p:nvSpPr>
          <p:cNvPr id="18435" name="Text Box 4">
            <a:extLst>
              <a:ext uri="{FF2B5EF4-FFF2-40B4-BE49-F238E27FC236}">
                <a16:creationId xmlns:a16="http://schemas.microsoft.com/office/drawing/2014/main" id="{6F6DE03E-1A17-F3AF-E96F-BE9CD950E3EE}"/>
              </a:ext>
            </a:extLst>
          </p:cNvPr>
          <p:cNvSpPr txBox="1">
            <a:spLocks noChangeArrowheads="1"/>
          </p:cNvSpPr>
          <p:nvPr/>
        </p:nvSpPr>
        <p:spPr bwMode="auto">
          <a:xfrm>
            <a:off x="1043607"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Conjuntos</a:t>
            </a:r>
          </a:p>
        </p:txBody>
      </p:sp>
    </p:spTree>
    <p:extLst>
      <p:ext uri="{BB962C8B-B14F-4D97-AF65-F5344CB8AC3E}">
        <p14:creationId xmlns:p14="http://schemas.microsoft.com/office/powerpoint/2010/main" val="21337725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573F5-B02F-E94F-7408-58F2BE0BE780}"/>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CEE8BBA6-A1FE-623E-2E7B-8FF31E28D3AD}"/>
              </a:ext>
            </a:extLst>
          </p:cNvPr>
          <p:cNvSpPr>
            <a:spLocks noChangeArrowheads="1"/>
          </p:cNvSpPr>
          <p:nvPr/>
        </p:nvSpPr>
        <p:spPr bwMode="auto">
          <a:xfrm>
            <a:off x="323528" y="771550"/>
            <a:ext cx="8352928"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altLang="pt-BR" sz="2400" dirty="0">
                <a:latin typeface="Verdana" panose="020B0604030504040204" pitchFamily="34" charset="0"/>
                <a:ea typeface="Verdana" panose="020B0604030504040204" pitchFamily="34" charset="0"/>
              </a:rPr>
              <a:t>a =  set('abacate')</a:t>
            </a:r>
          </a:p>
          <a:p>
            <a:pPr algn="just"/>
            <a:r>
              <a:rPr lang="pt-BR" altLang="pt-BR" sz="2400" dirty="0">
                <a:latin typeface="Verdana" panose="020B0604030504040204" pitchFamily="34" charset="0"/>
                <a:ea typeface="Verdana" panose="020B0604030504040204" pitchFamily="34" charset="0"/>
              </a:rPr>
              <a:t>b = set('abacaxi')</a:t>
            </a:r>
          </a:p>
          <a:p>
            <a:pPr algn="just"/>
            <a:r>
              <a:rPr lang="pt-BR" altLang="pt-BR" sz="2400" dirty="0">
                <a:latin typeface="Verdana" panose="020B0604030504040204" pitchFamily="34" charset="0"/>
                <a:ea typeface="Verdana" panose="020B0604030504040204" pitchFamily="34" charset="0"/>
              </a:rPr>
              <a:t>print(a)</a:t>
            </a:r>
          </a:p>
          <a:p>
            <a:pPr algn="just"/>
            <a:r>
              <a:rPr lang="pt-BR" altLang="pt-BR" sz="2400" dirty="0">
                <a:latin typeface="Verdana" panose="020B0604030504040204" pitchFamily="34" charset="0"/>
                <a:ea typeface="Verdana" panose="020B0604030504040204" pitchFamily="34" charset="0"/>
              </a:rPr>
              <a:t> &gt; {'a', 'e', 'c', 't', 'b'} &lt;</a:t>
            </a:r>
          </a:p>
          <a:p>
            <a:pPr algn="just"/>
            <a:r>
              <a:rPr lang="pt-BR" altLang="pt-BR" sz="2400" dirty="0">
                <a:latin typeface="Verdana" panose="020B0604030504040204" pitchFamily="34" charset="0"/>
                <a:ea typeface="Verdana" panose="020B0604030504040204" pitchFamily="34" charset="0"/>
              </a:rPr>
              <a:t>print(b)</a:t>
            </a:r>
          </a:p>
          <a:p>
            <a:pPr algn="just"/>
            <a:r>
              <a:rPr lang="pt-BR" altLang="pt-BR" sz="2400" dirty="0">
                <a:latin typeface="Verdana" panose="020B0604030504040204" pitchFamily="34" charset="0"/>
                <a:ea typeface="Verdana" panose="020B0604030504040204" pitchFamily="34" charset="0"/>
              </a:rPr>
              <a:t> &gt;{'a', 'x', 'i', 'c', 'b'} &lt;</a:t>
            </a:r>
          </a:p>
          <a:p>
            <a:pPr algn="just"/>
            <a:r>
              <a:rPr lang="pt-BR" altLang="pt-BR" sz="2400" dirty="0">
                <a:latin typeface="Verdana" panose="020B0604030504040204" pitchFamily="34" charset="0"/>
                <a:ea typeface="Verdana" panose="020B0604030504040204" pitchFamily="34" charset="0"/>
              </a:rPr>
              <a:t>print(a - b)                             # diferença</a:t>
            </a:r>
          </a:p>
          <a:p>
            <a:pPr algn="just"/>
            <a:r>
              <a:rPr lang="pt-BR" altLang="pt-BR" sz="2400" dirty="0">
                <a:latin typeface="Verdana" panose="020B0604030504040204" pitchFamily="34" charset="0"/>
                <a:ea typeface="Verdana" panose="020B0604030504040204" pitchFamily="34" charset="0"/>
              </a:rPr>
              <a:t> &gt; {'e', 't'} &lt;</a:t>
            </a:r>
          </a:p>
          <a:p>
            <a:pPr algn="just"/>
            <a:r>
              <a:rPr lang="pt-BR" altLang="pt-BR" sz="2400" dirty="0">
                <a:latin typeface="Verdana" panose="020B0604030504040204" pitchFamily="34" charset="0"/>
                <a:ea typeface="Verdana" panose="020B0604030504040204" pitchFamily="34" charset="0"/>
              </a:rPr>
              <a:t>print (a | b)                            # união </a:t>
            </a:r>
          </a:p>
          <a:p>
            <a:pPr algn="just"/>
            <a:r>
              <a:rPr lang="pt-BR" altLang="pt-BR" sz="2400" dirty="0">
                <a:latin typeface="Verdana" panose="020B0604030504040204" pitchFamily="34" charset="0"/>
                <a:ea typeface="Verdana" panose="020B0604030504040204" pitchFamily="34" charset="0"/>
              </a:rPr>
              <a:t> &gt; {'c', 'b', 'i', 't', 'x', 'e', 'a'} &lt;</a:t>
            </a:r>
          </a:p>
          <a:p>
            <a:pPr algn="just"/>
            <a:endParaRPr lang="pt-BR" altLang="pt-BR" sz="2400"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240D0185-F04E-6340-F28D-AB301100886C}"/>
              </a:ext>
            </a:extLst>
          </p:cNvPr>
          <p:cNvSpPr txBox="1">
            <a:spLocks noChangeArrowheads="1"/>
          </p:cNvSpPr>
          <p:nvPr/>
        </p:nvSpPr>
        <p:spPr bwMode="auto">
          <a:xfrm>
            <a:off x="1043607"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Conjuntos</a:t>
            </a:r>
          </a:p>
        </p:txBody>
      </p:sp>
    </p:spTree>
    <p:extLst>
      <p:ext uri="{BB962C8B-B14F-4D97-AF65-F5344CB8AC3E}">
        <p14:creationId xmlns:p14="http://schemas.microsoft.com/office/powerpoint/2010/main" val="1022509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Effect transition="in" filter="barn(inVertical)">
                                      <p:cBhvr>
                                        <p:cTn id="7" dur="500"/>
                                        <p:tgtEl>
                                          <p:spTgt spid="182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2" dur="500"/>
                                        <p:tgtEl>
                                          <p:spTgt spid="182275">
                                            <p:txEl>
                                              <p:pRg st="2" end="2"/>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2275">
                                            <p:txEl>
                                              <p:pRg st="3" end="3"/>
                                            </p:txEl>
                                          </p:spTgt>
                                        </p:tgtEl>
                                        <p:attrNameLst>
                                          <p:attrName>style.visibility</p:attrName>
                                        </p:attrNameLst>
                                      </p:cBhvr>
                                      <p:to>
                                        <p:strVal val="visible"/>
                                      </p:to>
                                    </p:set>
                                    <p:animEffect transition="in" filter="barn(inVertical)">
                                      <p:cBhvr>
                                        <p:cTn id="15" dur="500"/>
                                        <p:tgtEl>
                                          <p:spTgt spid="18227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82275">
                                            <p:txEl>
                                              <p:pRg st="4" end="4"/>
                                            </p:txEl>
                                          </p:spTgt>
                                        </p:tgtEl>
                                        <p:attrNameLst>
                                          <p:attrName>style.visibility</p:attrName>
                                        </p:attrNameLst>
                                      </p:cBhvr>
                                      <p:to>
                                        <p:strVal val="visible"/>
                                      </p:to>
                                    </p:set>
                                    <p:animEffect transition="in" filter="barn(inVertical)">
                                      <p:cBhvr>
                                        <p:cTn id="20" dur="500"/>
                                        <p:tgtEl>
                                          <p:spTgt spid="182275">
                                            <p:txEl>
                                              <p:pRg st="4" end="4"/>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82275">
                                            <p:txEl>
                                              <p:pRg st="5" end="5"/>
                                            </p:txEl>
                                          </p:spTgt>
                                        </p:tgtEl>
                                        <p:attrNameLst>
                                          <p:attrName>style.visibility</p:attrName>
                                        </p:attrNameLst>
                                      </p:cBhvr>
                                      <p:to>
                                        <p:strVal val="visible"/>
                                      </p:to>
                                    </p:set>
                                    <p:animEffect transition="in" filter="barn(inVertical)">
                                      <p:cBhvr>
                                        <p:cTn id="23" dur="500"/>
                                        <p:tgtEl>
                                          <p:spTgt spid="18227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82275">
                                            <p:txEl>
                                              <p:pRg st="6" end="6"/>
                                            </p:txEl>
                                          </p:spTgt>
                                        </p:tgtEl>
                                        <p:attrNameLst>
                                          <p:attrName>style.visibility</p:attrName>
                                        </p:attrNameLst>
                                      </p:cBhvr>
                                      <p:to>
                                        <p:strVal val="visible"/>
                                      </p:to>
                                    </p:set>
                                    <p:animEffect transition="in" filter="barn(inVertical)">
                                      <p:cBhvr>
                                        <p:cTn id="28" dur="500"/>
                                        <p:tgtEl>
                                          <p:spTgt spid="182275">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2275">
                                            <p:txEl>
                                              <p:pRg st="7" end="7"/>
                                            </p:txEl>
                                          </p:spTgt>
                                        </p:tgtEl>
                                        <p:attrNameLst>
                                          <p:attrName>style.visibility</p:attrName>
                                        </p:attrNameLst>
                                      </p:cBhvr>
                                      <p:to>
                                        <p:strVal val="visible"/>
                                      </p:to>
                                    </p:set>
                                    <p:animEffect transition="in" filter="barn(inVertical)">
                                      <p:cBhvr>
                                        <p:cTn id="31" dur="500"/>
                                        <p:tgtEl>
                                          <p:spTgt spid="18227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82275">
                                            <p:txEl>
                                              <p:pRg st="8" end="8"/>
                                            </p:txEl>
                                          </p:spTgt>
                                        </p:tgtEl>
                                        <p:attrNameLst>
                                          <p:attrName>style.visibility</p:attrName>
                                        </p:attrNameLst>
                                      </p:cBhvr>
                                      <p:to>
                                        <p:strVal val="visible"/>
                                      </p:to>
                                    </p:set>
                                    <p:animEffect transition="in" filter="barn(inVertical)">
                                      <p:cBhvr>
                                        <p:cTn id="36" dur="500"/>
                                        <p:tgtEl>
                                          <p:spTgt spid="182275">
                                            <p:txEl>
                                              <p:pRg st="8" end="8"/>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2275">
                                            <p:txEl>
                                              <p:pRg st="9" end="9"/>
                                            </p:txEl>
                                          </p:spTgt>
                                        </p:tgtEl>
                                        <p:attrNameLst>
                                          <p:attrName>style.visibility</p:attrName>
                                        </p:attrNameLst>
                                      </p:cBhvr>
                                      <p:to>
                                        <p:strVal val="visible"/>
                                      </p:to>
                                    </p:set>
                                    <p:animEffect transition="in" filter="barn(inVertical)">
                                      <p:cBhvr>
                                        <p:cTn id="39" dur="500"/>
                                        <p:tgtEl>
                                          <p:spTgt spid="182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0A3DA-F311-7506-4036-BEB08EBC9A85}"/>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23B92ABB-A5F2-641D-3E24-7B5D07ED08B4}"/>
              </a:ext>
            </a:extLst>
          </p:cNvPr>
          <p:cNvSpPr>
            <a:spLocks noChangeArrowheads="1"/>
          </p:cNvSpPr>
          <p:nvPr/>
        </p:nvSpPr>
        <p:spPr bwMode="auto">
          <a:xfrm>
            <a:off x="323528" y="771550"/>
            <a:ext cx="8352928"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altLang="pt-BR" sz="2400" dirty="0">
                <a:latin typeface="Verdana" panose="020B0604030504040204" pitchFamily="34" charset="0"/>
                <a:ea typeface="Verdana" panose="020B0604030504040204" pitchFamily="34" charset="0"/>
              </a:rPr>
              <a:t>print (a &amp; b)                            # interseção</a:t>
            </a:r>
          </a:p>
          <a:p>
            <a:pPr algn="just"/>
            <a:r>
              <a:rPr lang="pt-BR" altLang="pt-BR" sz="2400" dirty="0">
                <a:latin typeface="Verdana" panose="020B0604030504040204" pitchFamily="34" charset="0"/>
                <a:ea typeface="Verdana" panose="020B0604030504040204" pitchFamily="34" charset="0"/>
              </a:rPr>
              <a:t> &gt; {'a', 'c', 'b'} &lt;</a:t>
            </a:r>
          </a:p>
          <a:p>
            <a:pPr algn="just"/>
            <a:r>
              <a:rPr lang="pt-BR" altLang="pt-BR" sz="2400" dirty="0">
                <a:latin typeface="Verdana" panose="020B0604030504040204" pitchFamily="34" charset="0"/>
                <a:ea typeface="Verdana" panose="020B0604030504040204" pitchFamily="34" charset="0"/>
              </a:rPr>
              <a:t>print(a ^ b)                            # diferença simétrica</a:t>
            </a:r>
          </a:p>
          <a:p>
            <a:pPr algn="just"/>
            <a:r>
              <a:rPr lang="pt-BR" altLang="pt-BR" sz="2400" dirty="0">
                <a:latin typeface="Verdana" panose="020B0604030504040204" pitchFamily="34" charset="0"/>
                <a:ea typeface="Verdana" panose="020B0604030504040204" pitchFamily="34" charset="0"/>
              </a:rPr>
              <a:t> &gt; {'i', 't', 'x', 'e'} &lt;</a:t>
            </a:r>
          </a:p>
        </p:txBody>
      </p:sp>
      <p:sp>
        <p:nvSpPr>
          <p:cNvPr id="18435" name="Text Box 4">
            <a:extLst>
              <a:ext uri="{FF2B5EF4-FFF2-40B4-BE49-F238E27FC236}">
                <a16:creationId xmlns:a16="http://schemas.microsoft.com/office/drawing/2014/main" id="{E04B1586-460B-2C52-31B7-8FBEB308998E}"/>
              </a:ext>
            </a:extLst>
          </p:cNvPr>
          <p:cNvSpPr txBox="1">
            <a:spLocks noChangeArrowheads="1"/>
          </p:cNvSpPr>
          <p:nvPr/>
        </p:nvSpPr>
        <p:spPr bwMode="auto">
          <a:xfrm>
            <a:off x="1043607"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Conjuntos</a:t>
            </a:r>
          </a:p>
        </p:txBody>
      </p:sp>
    </p:spTree>
    <p:extLst>
      <p:ext uri="{BB962C8B-B14F-4D97-AF65-F5344CB8AC3E}">
        <p14:creationId xmlns:p14="http://schemas.microsoft.com/office/powerpoint/2010/main" val="27740101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barn(inVertical)">
                                      <p:cBhvr>
                                        <p:cTn id="10" dur="500"/>
                                        <p:tgtEl>
                                          <p:spTgt spid="1822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5" dur="500"/>
                                        <p:tgtEl>
                                          <p:spTgt spid="182275">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82275">
                                            <p:txEl>
                                              <p:pRg st="3" end="3"/>
                                            </p:txEl>
                                          </p:spTgt>
                                        </p:tgtEl>
                                        <p:attrNameLst>
                                          <p:attrName>style.visibility</p:attrName>
                                        </p:attrNameLst>
                                      </p:cBhvr>
                                      <p:to>
                                        <p:strVal val="visible"/>
                                      </p:to>
                                    </p:set>
                                    <p:animEffect transition="in" filter="barn(inVertical)">
                                      <p:cBhvr>
                                        <p:cTn id="18" dur="500"/>
                                        <p:tgtEl>
                                          <p:spTgt spid="182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87960088-159D-49AB-842B-E8127F92C9B8}"/>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t>Dicionário é outra estrutura de dados em Python e seus elementos, sendo estruturadas de forma não ordenada assim como os conjuntos. Ainda assim, essa não é a principal diferença com as listas. Os dicionários são estruturas poderosas e muito utilizadas, já que podemos acessar seus elementos através de chaves e não por sua posição. Em outras linguagens, este tipo é conhecido como “matrizes associativas”, ou “estrutura chave-valor”;</a:t>
            </a: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5CACB99D-6C7E-4FA6-B207-19058B85811B}"/>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289635327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7597E-1A0D-B9DB-BB0A-585F6BB79F19}"/>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2E1F1DF0-DB0A-8953-AB61-396997884037}"/>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b="0" i="0" dirty="0">
                <a:effectLst/>
                <a:latin typeface="Inter"/>
              </a:rPr>
              <a:t>Qualquer chave de um dicionário é associada (ou mapeada) a um valor. Os valores podem ser qualquer tipo de dado do Python. Portanto, os dicionários são pares de chave-valor não ordenados.</a:t>
            </a:r>
          </a:p>
          <a:p>
            <a:pPr algn="just"/>
            <a:r>
              <a:rPr lang="pt-BR" sz="2400" b="0" i="0" dirty="0">
                <a:effectLst/>
                <a:latin typeface="Inter"/>
              </a:rPr>
              <a:t>Os dicionários pertencem ao tipo de mapeamento integrado e não sequenciais como as listas, tuplas e </a:t>
            </a:r>
            <a:r>
              <a:rPr lang="pt-BR" sz="2400" b="0" i="1" dirty="0" err="1">
                <a:effectLst/>
                <a:latin typeface="Inter"/>
              </a:rPr>
              <a:t>strings</a:t>
            </a:r>
            <a:r>
              <a:rPr lang="pt-BR" sz="2400" b="0" i="0" dirty="0">
                <a:effectLst/>
                <a:latin typeface="Inter"/>
              </a:rPr>
              <a:t>.</a:t>
            </a:r>
          </a:p>
          <a:p>
            <a:pPr algn="just"/>
            <a:endParaRPr lang="pt-BR" sz="2400" dirty="0">
              <a:latin typeface="Inter"/>
            </a:endParaRPr>
          </a:p>
          <a:p>
            <a:pPr algn="just"/>
            <a:r>
              <a:rPr lang="pt-BR" sz="2400" b="0" i="0" dirty="0">
                <a:effectLst/>
                <a:latin typeface="Inter"/>
              </a:rPr>
              <a:t>pessoa = {'nome': 'João', 'idade': 25, 'cidade': 'São Paulo’}</a:t>
            </a:r>
          </a:p>
          <a:p>
            <a:pPr algn="just"/>
            <a:r>
              <a:rPr lang="pt-BR" altLang="pt-BR" sz="2400" dirty="0">
                <a:latin typeface="+mn-lt"/>
                <a:ea typeface="Arial Unicode MS" pitchFamily="34" charset="-128"/>
              </a:rPr>
              <a:t>Os dicionários são delimitados por chaves ({}) e suas chaves ('nome', 'idade' e 'cidade') por aspas. Já os valores podem ser de qualquer tipo. No exemplo acima, temos duas </a:t>
            </a:r>
            <a:r>
              <a:rPr lang="pt-BR" altLang="pt-BR" sz="2400" dirty="0" err="1">
                <a:latin typeface="+mn-lt"/>
                <a:ea typeface="Arial Unicode MS" pitchFamily="34" charset="-128"/>
              </a:rPr>
              <a:t>strings</a:t>
            </a:r>
            <a:r>
              <a:rPr lang="pt-BR" altLang="pt-BR" sz="2400" dirty="0">
                <a:latin typeface="+mn-lt"/>
                <a:ea typeface="Arial Unicode MS" pitchFamily="34" charset="-128"/>
              </a:rPr>
              <a:t> e um int.</a:t>
            </a: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929F35C1-CEC4-4F42-C412-F3BF96FE1235}"/>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41012551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87960088-159D-49AB-842B-E8127F92C9B8}"/>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lgn="just" rtl="0" eaLnBrk="0" hangingPunct="0">
              <a:buNone/>
            </a:pPr>
            <a:r>
              <a:rPr lang="pt-BR" sz="2000">
                <a:solidFill>
                  <a:srgbClr val="000000"/>
                </a:solidFill>
                <a:effectLst/>
                <a:latin typeface="Arial" panose="020B0604020202020204" pitchFamily="34" charset="0"/>
              </a:rPr>
              <a:t>Uma lista é uma coleção ordenada de valores, onde cada elemento é reconhecido por um índice que começa em 0. A estrutura é bastante simples: as listas são cercadas por colchetes, e seus itens são separados por vírgulas:</a:t>
            </a:r>
          </a:p>
          <a:p>
            <a:pPr marL="0" indent="0" algn="just" rtl="0" eaLnBrk="0" hangingPunct="0">
              <a:buNone/>
            </a:pPr>
            <a:br>
              <a:rPr lang="pt-BR" sz="2000">
                <a:solidFill>
                  <a:srgbClr val="000000"/>
                </a:solidFill>
                <a:effectLst/>
                <a:latin typeface="Arial" panose="020B0604020202020204" pitchFamily="34" charset="0"/>
              </a:rPr>
            </a:br>
            <a:r>
              <a:rPr lang="pt-BR" sz="2000">
                <a:solidFill>
                  <a:srgbClr val="000000"/>
                </a:solidFill>
                <a:effectLst/>
                <a:latin typeface="Arial" panose="020B0604020202020204" pitchFamily="34" charset="0"/>
              </a:rPr>
              <a:t>lista1 = [1, 2, 3, 4]</a:t>
            </a:r>
          </a:p>
          <a:p>
            <a:pPr marL="0" indent="0" algn="just" rtl="0" eaLnBrk="0" hangingPunct="0">
              <a:buNone/>
            </a:pPr>
            <a:r>
              <a:rPr lang="pt-BR" sz="2000">
                <a:solidFill>
                  <a:srgbClr val="000000"/>
                </a:solidFill>
                <a:effectLst/>
                <a:latin typeface="Arial" panose="020B0604020202020204" pitchFamily="34" charset="0"/>
              </a:rPr>
              <a:t>lista2 = [‘João’, ‘José’, ‘Carlos’]</a:t>
            </a:r>
            <a:endParaRPr lang="pt-BR" sz="2000" dirty="0">
              <a:cs typeface="Arial" panose="020B0604020202020204" pitchFamily="34" charset="0"/>
            </a:endParaRPr>
          </a:p>
        </p:txBody>
      </p:sp>
      <p:sp>
        <p:nvSpPr>
          <p:cNvPr id="18435" name="Text Box 4">
            <a:extLst>
              <a:ext uri="{FF2B5EF4-FFF2-40B4-BE49-F238E27FC236}">
                <a16:creationId xmlns:a16="http://schemas.microsoft.com/office/drawing/2014/main" id="{5CACB99D-6C7E-4FA6-B207-19058B85811B}"/>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0C5A62B1-F847-400E-83E9-420837D9CF35}"/>
              </a:ext>
            </a:extLst>
          </p:cNvPr>
          <p:cNvSpPr/>
          <p:nvPr/>
        </p:nvSpPr>
        <p:spPr>
          <a:xfrm>
            <a:off x="4317101" y="2229736"/>
            <a:ext cx="4572000" cy="307777"/>
          </a:xfrm>
          <a:prstGeom prst="rect">
            <a:avLst/>
          </a:prstGeom>
        </p:spPr>
        <p:txBody>
          <a:bodyPr>
            <a:spAutoFit/>
          </a:bodyPr>
          <a:lstStyle/>
          <a:p>
            <a:endParaRPr lang="pt-BR"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BAAB4-BDBE-9296-D176-20C2F3082869}"/>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4EBD205A-0883-46C0-14CB-054486345AC4}"/>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b="0" i="0" dirty="0">
                <a:effectLst/>
                <a:latin typeface="Inter"/>
              </a:rPr>
              <a:t>Não é possível acessar um elemento de um dicionário por um índice como na lista. Devemos acessá-los por sua chave</a:t>
            </a:r>
          </a:p>
          <a:p>
            <a:pPr algn="just"/>
            <a:endParaRPr lang="pt-BR" sz="2400" b="0" i="0" dirty="0">
              <a:effectLst/>
              <a:latin typeface="Inter"/>
            </a:endParaRPr>
          </a:p>
          <a:p>
            <a:pPr algn="just"/>
            <a:r>
              <a:rPr lang="pt-BR" sz="2400" dirty="0">
                <a:latin typeface="Inter"/>
              </a:rPr>
              <a:t>print(pessoa['nome'])</a:t>
            </a:r>
          </a:p>
          <a:p>
            <a:pPr algn="just"/>
            <a:r>
              <a:rPr lang="pt-BR" sz="2400" dirty="0">
                <a:latin typeface="Inter"/>
              </a:rPr>
              <a:t> &gt; 'João' &lt;</a:t>
            </a: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3848E464-8871-A89C-DE53-99770E63E690}"/>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96144250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0C1BD-8C66-5696-FBB4-E0CEBF87A867}"/>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3EB60A4A-B2A3-B8FD-7713-9E6A7C8A9155}"/>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b="0" i="0" dirty="0">
                <a:effectLst/>
                <a:latin typeface="Inter"/>
              </a:rPr>
              <a:t>Se precisarmos adicionar algum elemento, como por exemplo, o país, basta fazermos:</a:t>
            </a:r>
          </a:p>
          <a:p>
            <a:pPr algn="just"/>
            <a:endParaRPr lang="pt-BR" sz="2400" b="0" i="0" dirty="0">
              <a:effectLst/>
              <a:latin typeface="Inter"/>
            </a:endParaRPr>
          </a:p>
          <a:p>
            <a:pPr algn="just"/>
            <a:r>
              <a:rPr lang="pt-BR" sz="2400" b="0" i="0" dirty="0">
                <a:effectLst/>
                <a:latin typeface="Inter"/>
              </a:rPr>
              <a:t>pessoa1['país'] = 'Brasil'</a:t>
            </a:r>
            <a:endParaRPr lang="pt-BR" sz="1800" b="0" i="0" dirty="0">
              <a:effectLst/>
              <a:latin typeface="Inter"/>
            </a:endParaRP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219F12F8-EA5D-4A9A-5817-5ED7D255E7B5}"/>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19377283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94BBA-32F7-A8B6-3ABC-0BB6EBF4523B}"/>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173CF205-8907-82DD-30A4-40D30782DE62}"/>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b="0" i="0" dirty="0">
                <a:effectLst/>
                <a:latin typeface="Inter"/>
              </a:rPr>
              <a:t>o dicionário possui um método chamado </a:t>
            </a:r>
            <a:r>
              <a:rPr lang="pt-BR" sz="2400" b="0" i="0" dirty="0" err="1">
                <a:effectLst/>
                <a:latin typeface="Inter"/>
              </a:rPr>
              <a:t>keys</a:t>
            </a:r>
            <a:r>
              <a:rPr lang="pt-BR" sz="2400" b="0" i="0" dirty="0">
                <a:effectLst/>
                <a:latin typeface="Inter"/>
              </a:rPr>
              <a:t>() que devolve o conjunto de suas chaves</a:t>
            </a:r>
          </a:p>
          <a:p>
            <a:pPr algn="just"/>
            <a:endParaRPr lang="pt-BR" sz="2400" dirty="0">
              <a:latin typeface="Inter"/>
            </a:endParaRPr>
          </a:p>
          <a:p>
            <a:pPr algn="just"/>
            <a:r>
              <a:rPr lang="pt-BR" sz="2400" b="0" i="0" dirty="0">
                <a:effectLst/>
                <a:latin typeface="Inter"/>
              </a:rPr>
              <a:t>Assim como um método chamado </a:t>
            </a:r>
            <a:r>
              <a:rPr lang="pt-BR" sz="2400" b="0" i="0" dirty="0" err="1">
                <a:effectLst/>
                <a:latin typeface="Inter"/>
              </a:rPr>
              <a:t>values</a:t>
            </a:r>
            <a:r>
              <a:rPr lang="pt-BR" sz="2400" b="0" i="0" dirty="0">
                <a:effectLst/>
                <a:latin typeface="Inter"/>
              </a:rPr>
              <a:t>() que retorna seus valores</a:t>
            </a: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0A465B23-2554-9969-B75B-384068B63583}"/>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117406113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00F8B-3E96-9936-8616-DB433DAD0F7A}"/>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8BF62F29-9C99-866E-CCEA-CD6323CF50CC}"/>
              </a:ext>
            </a:extLst>
          </p:cNvPr>
          <p:cNvSpPr>
            <a:spLocks noChangeArrowheads="1"/>
          </p:cNvSpPr>
          <p:nvPr/>
        </p:nvSpPr>
        <p:spPr bwMode="auto">
          <a:xfrm>
            <a:off x="323528" y="771550"/>
            <a:ext cx="835292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b="0" i="0" dirty="0">
                <a:effectLst/>
                <a:latin typeface="Inter"/>
              </a:rPr>
              <a:t>as chaves de um dicionário não podem ser iguais para não causar conflito. Além disso, somente tipos de dados imutáveis podem ser usados como chaves, ou seja, nenhuma lista ou dicionário pode ser usado. Caso isso aconteça, recebemos um erro. Já as tuplas, como chaves, são permitidas</a:t>
            </a:r>
          </a:p>
          <a:p>
            <a:pPr algn="just"/>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a:p>
            <a:pPr marL="342900" indent="-342900" algn="just">
              <a:buFont typeface="Arial" panose="020B0604020202020204" pitchFamily="34" charset="0"/>
              <a:buChar char="•"/>
            </a:pPr>
            <a:endParaRPr lang="pt-BR" altLang="pt-BR" sz="2400" b="1" dirty="0">
              <a:latin typeface="Verdana" panose="020B0604030504040204" pitchFamily="34" charset="0"/>
              <a:ea typeface="Verdana" panose="020B0604030504040204" pitchFamily="34" charset="0"/>
            </a:endParaRPr>
          </a:p>
        </p:txBody>
      </p:sp>
      <p:sp>
        <p:nvSpPr>
          <p:cNvPr id="18435" name="Text Box 4">
            <a:extLst>
              <a:ext uri="{FF2B5EF4-FFF2-40B4-BE49-F238E27FC236}">
                <a16:creationId xmlns:a16="http://schemas.microsoft.com/office/drawing/2014/main" id="{84912904-9F0C-51AF-3994-E14CF2BD0DFD}"/>
              </a:ext>
            </a:extLst>
          </p:cNvPr>
          <p:cNvSpPr txBox="1">
            <a:spLocks noChangeArrowheads="1"/>
          </p:cNvSpPr>
          <p:nvPr/>
        </p:nvSpPr>
        <p:spPr bwMode="auto">
          <a:xfrm>
            <a:off x="971599" y="123478"/>
            <a:ext cx="76328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pt-BR" sz="2700" b="1" i="1" dirty="0" err="1">
                <a:solidFill>
                  <a:srgbClr val="0033CC"/>
                </a:solidFill>
                <a:latin typeface="Verdana" panose="020B0604030504040204" pitchFamily="34" charset="0"/>
              </a:rPr>
              <a:t>Dicionário</a:t>
            </a:r>
            <a:endParaRPr lang="pt-BR" altLang="pt-BR" sz="2700" b="1" i="1" dirty="0">
              <a:solidFill>
                <a:srgbClr val="0033CC"/>
              </a:solidFill>
              <a:latin typeface="Verdana" panose="020B0604030504040204" pitchFamily="34" charset="0"/>
            </a:endParaRPr>
          </a:p>
        </p:txBody>
      </p:sp>
    </p:spTree>
    <p:extLst>
      <p:ext uri="{BB962C8B-B14F-4D97-AF65-F5344CB8AC3E}">
        <p14:creationId xmlns:p14="http://schemas.microsoft.com/office/powerpoint/2010/main" val="54725456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CE817-F6DA-EA27-DF20-BD8E64852800}"/>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14887277-E413-240F-84AF-55E6F6A8528E}"/>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a:cs typeface="Arial" panose="020B0604020202020204" pitchFamily="34" charset="0"/>
              </a:rPr>
              <a:t>O primeiro exemplo é uma lista com 4 inteiros, o segundo é uma lista contendo três </a:t>
            </a:r>
            <a:r>
              <a:rPr lang="pt-BR" sz="2000" i="1" dirty="0" err="1">
                <a:cs typeface="Arial" panose="020B0604020202020204" pitchFamily="34" charset="0"/>
              </a:rPr>
              <a:t>strings</a:t>
            </a:r>
            <a:r>
              <a:rPr lang="pt-BR" sz="2000" dirty="0">
                <a:cs typeface="Arial" panose="020B0604020202020204" pitchFamily="34" charset="0"/>
              </a:rPr>
              <a:t>. Contudo, listas não precisam conter elementos de mesmo tipo. Podemos ter listas heterogêneas.</a:t>
            </a:r>
          </a:p>
          <a:p>
            <a:pPr algn="just"/>
            <a:endParaRPr lang="pt-BR" sz="2000" dirty="0">
              <a:cs typeface="Arial" panose="020B0604020202020204" pitchFamily="34" charset="0"/>
            </a:endParaRPr>
          </a:p>
          <a:p>
            <a:pPr algn="just"/>
            <a:r>
              <a:rPr lang="pt-BR" sz="2000" dirty="0">
                <a:cs typeface="Arial" panose="020B0604020202020204" pitchFamily="34" charset="0"/>
              </a:rPr>
              <a:t>Lista3 = [1,2,’João’,3,’Carlos’,4.5]</a:t>
            </a:r>
          </a:p>
        </p:txBody>
      </p:sp>
      <p:sp>
        <p:nvSpPr>
          <p:cNvPr id="18435" name="Text Box 4">
            <a:extLst>
              <a:ext uri="{FF2B5EF4-FFF2-40B4-BE49-F238E27FC236}">
                <a16:creationId xmlns:a16="http://schemas.microsoft.com/office/drawing/2014/main" id="{60AC8784-74A4-1AEF-9873-E06A27E01EA2}"/>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660BE5B3-F139-71FD-91D4-99B019CF4502}"/>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2421629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90F91-68DF-9E79-194E-90F4EACB80EB}"/>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48D2F88A-BAEF-611A-A207-E0A46E42EE68}"/>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err="1"/>
              <a:t>list.append</a:t>
            </a:r>
            <a:r>
              <a:rPr lang="pt-BR" sz="2000" dirty="0"/>
              <a:t>(x)</a:t>
            </a:r>
          </a:p>
          <a:p>
            <a:pPr algn="just"/>
            <a:r>
              <a:rPr lang="pt-BR" sz="2000" dirty="0"/>
              <a:t>Adiciona um item ao fim da lista. Equivalente a a[</a:t>
            </a:r>
            <a:r>
              <a:rPr lang="pt-BR" sz="2000" dirty="0" err="1"/>
              <a:t>len</a:t>
            </a:r>
            <a:r>
              <a:rPr lang="pt-BR" sz="2000" dirty="0"/>
              <a:t>(a):] = [x].</a:t>
            </a:r>
          </a:p>
          <a:p>
            <a:pPr algn="just"/>
            <a:endParaRPr lang="pt-BR" sz="2000" dirty="0"/>
          </a:p>
          <a:p>
            <a:pPr algn="just"/>
            <a:r>
              <a:rPr lang="pt-BR" sz="2000" dirty="0" err="1"/>
              <a:t>list.extend</a:t>
            </a:r>
            <a:r>
              <a:rPr lang="pt-BR" sz="2000" dirty="0"/>
              <a:t>(</a:t>
            </a:r>
            <a:r>
              <a:rPr lang="pt-BR" sz="2000" dirty="0" err="1"/>
              <a:t>iterable</a:t>
            </a:r>
            <a:r>
              <a:rPr lang="pt-BR" sz="2000" dirty="0"/>
              <a:t>)</a:t>
            </a:r>
          </a:p>
          <a:p>
            <a:pPr algn="just"/>
            <a:r>
              <a:rPr lang="pt-BR" sz="2000" dirty="0"/>
              <a:t>Prolonga a lista, adicionando no fim todos os elementos do argumento </a:t>
            </a:r>
            <a:r>
              <a:rPr lang="pt-BR" sz="2000" dirty="0" err="1"/>
              <a:t>iterable</a:t>
            </a:r>
            <a:r>
              <a:rPr lang="pt-BR" sz="2000" dirty="0"/>
              <a:t> passado como parâmetro. Equivalente a a[</a:t>
            </a:r>
            <a:r>
              <a:rPr lang="pt-BR" sz="2000" dirty="0" err="1"/>
              <a:t>len</a:t>
            </a:r>
            <a:r>
              <a:rPr lang="pt-BR" sz="2000" dirty="0"/>
              <a:t>(a):] = </a:t>
            </a:r>
            <a:r>
              <a:rPr lang="pt-BR" sz="2000" dirty="0" err="1"/>
              <a:t>iterable</a:t>
            </a:r>
            <a:r>
              <a:rPr lang="pt-BR" sz="2000" dirty="0"/>
              <a:t>.</a:t>
            </a:r>
          </a:p>
        </p:txBody>
      </p:sp>
      <p:sp>
        <p:nvSpPr>
          <p:cNvPr id="18435" name="Text Box 4">
            <a:extLst>
              <a:ext uri="{FF2B5EF4-FFF2-40B4-BE49-F238E27FC236}">
                <a16:creationId xmlns:a16="http://schemas.microsoft.com/office/drawing/2014/main" id="{14F2FFC2-27D3-9512-A9A2-46C1B3E0AD8A}"/>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D928477C-3384-455F-1485-83DCACD15ED9}"/>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46923541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FCC31-6957-91E8-DF95-F68D8FA3215F}"/>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3DBCDF88-31E9-3A16-0313-618F5AB91A3A}"/>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err="1"/>
              <a:t>list.insert</a:t>
            </a:r>
            <a:r>
              <a:rPr lang="pt-BR" sz="2000" dirty="0"/>
              <a:t>(i, x)</a:t>
            </a:r>
          </a:p>
          <a:p>
            <a:pPr algn="just"/>
            <a:r>
              <a:rPr lang="pt-BR" sz="2000" dirty="0"/>
              <a:t>Insere um item em uma dada posição. O primeiro argumento é o índice do elemento antes do qual será feita a inserção, assim </a:t>
            </a:r>
            <a:r>
              <a:rPr lang="pt-BR" sz="2000" dirty="0" err="1"/>
              <a:t>a.insert</a:t>
            </a:r>
            <a:r>
              <a:rPr lang="pt-BR" sz="2000" dirty="0"/>
              <a:t>(0, x) insere um elemento na frente da lista e </a:t>
            </a:r>
            <a:r>
              <a:rPr lang="pt-BR" sz="2000" dirty="0" err="1"/>
              <a:t>a.insert</a:t>
            </a:r>
            <a:r>
              <a:rPr lang="pt-BR" sz="2000" dirty="0"/>
              <a:t>(</a:t>
            </a:r>
            <a:r>
              <a:rPr lang="pt-BR" sz="2000" dirty="0" err="1"/>
              <a:t>len</a:t>
            </a:r>
            <a:r>
              <a:rPr lang="pt-BR" sz="2000" dirty="0"/>
              <a:t>(a), x) e equivale a </a:t>
            </a:r>
            <a:r>
              <a:rPr lang="pt-BR" sz="2000" dirty="0" err="1"/>
              <a:t>a.append</a:t>
            </a:r>
            <a:r>
              <a:rPr lang="pt-BR" sz="2000" dirty="0"/>
              <a:t>(x).</a:t>
            </a:r>
          </a:p>
          <a:p>
            <a:pPr algn="just"/>
            <a:endParaRPr lang="pt-BR" sz="2000" dirty="0"/>
          </a:p>
          <a:p>
            <a:pPr algn="just"/>
            <a:r>
              <a:rPr lang="pt-BR" sz="2000" dirty="0" err="1"/>
              <a:t>list.remove</a:t>
            </a:r>
            <a:r>
              <a:rPr lang="pt-BR" sz="2000" dirty="0"/>
              <a:t>(x)</a:t>
            </a:r>
          </a:p>
          <a:p>
            <a:pPr algn="just"/>
            <a:r>
              <a:rPr lang="pt-BR" sz="2000" dirty="0"/>
              <a:t>Remove o primeiro item encontrado na lista cujo valor é igual a x. Se não existir valor igual, uma exceção </a:t>
            </a:r>
            <a:r>
              <a:rPr lang="pt-BR" sz="2000" dirty="0" err="1"/>
              <a:t>ValueError</a:t>
            </a:r>
            <a:r>
              <a:rPr lang="pt-BR" sz="2000" dirty="0"/>
              <a:t> é levantada</a:t>
            </a:r>
            <a:r>
              <a:rPr lang="pt-BR" sz="2000" dirty="0">
                <a:solidFill>
                  <a:srgbClr val="444444"/>
                </a:solidFill>
              </a:rPr>
              <a:t>.</a:t>
            </a:r>
          </a:p>
        </p:txBody>
      </p:sp>
      <p:sp>
        <p:nvSpPr>
          <p:cNvPr id="18435" name="Text Box 4">
            <a:extLst>
              <a:ext uri="{FF2B5EF4-FFF2-40B4-BE49-F238E27FC236}">
                <a16:creationId xmlns:a16="http://schemas.microsoft.com/office/drawing/2014/main" id="{AFF56E90-CBB0-F978-9EE5-CFF34C14EDC3}"/>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13DE71D7-B35A-DA08-42C6-16617110C6A8}"/>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18678044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BEEBF-0747-D5A2-B5EE-AF0AC5B13F0E}"/>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2039DE8B-EE9A-32FD-AA3D-E637ACE2CB7E}"/>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err="1"/>
              <a:t>list.pop</a:t>
            </a:r>
            <a:r>
              <a:rPr lang="pt-BR" sz="2000" dirty="0"/>
              <a:t>([i])</a:t>
            </a:r>
          </a:p>
          <a:p>
            <a:pPr algn="just"/>
            <a:endParaRPr lang="pt-BR" sz="2000" dirty="0"/>
          </a:p>
          <a:p>
            <a:pPr algn="just"/>
            <a:r>
              <a:rPr lang="pt-BR" sz="2000" dirty="0"/>
              <a:t>Remove um item em uma dada posição na lista e o retorna. Se nenhum índice é especificado, </a:t>
            </a:r>
            <a:r>
              <a:rPr lang="pt-BR" sz="2000" dirty="0" err="1"/>
              <a:t>a.pop</a:t>
            </a:r>
            <a:r>
              <a:rPr lang="pt-BR" sz="2000" dirty="0"/>
              <a:t>() remove e devolve o último item da lista. (Os colchetes ao redor do i na demonstração do método indica que o parâmetro é opcional, e não que é necessário escrever estes colchetes ao chamar o método. Você verá este tipo de notação frequentemente na Biblioteca de Referência Python.)</a:t>
            </a:r>
          </a:p>
        </p:txBody>
      </p:sp>
      <p:sp>
        <p:nvSpPr>
          <p:cNvPr id="18435" name="Text Box 4">
            <a:extLst>
              <a:ext uri="{FF2B5EF4-FFF2-40B4-BE49-F238E27FC236}">
                <a16:creationId xmlns:a16="http://schemas.microsoft.com/office/drawing/2014/main" id="{167E4207-D44B-C267-F0C2-49F93DC65392}"/>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AAAF3648-6047-3D9B-1D1C-346C9528381E}"/>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271323542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096D5-7FEE-FE57-A101-72A4BA876AC2}"/>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5B4AA6BF-8BB5-7ED1-4371-BD8E28F4B836}"/>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err="1"/>
              <a:t>list.clear</a:t>
            </a:r>
            <a:r>
              <a:rPr lang="pt-BR" sz="2000" dirty="0"/>
              <a:t>()</a:t>
            </a:r>
          </a:p>
          <a:p>
            <a:pPr algn="just"/>
            <a:r>
              <a:rPr lang="pt-BR" sz="2000" dirty="0"/>
              <a:t>Remove todos os itens de uma lista. Equivalente a </a:t>
            </a:r>
            <a:r>
              <a:rPr lang="pt-BR" sz="2000" dirty="0" err="1"/>
              <a:t>del</a:t>
            </a:r>
            <a:r>
              <a:rPr lang="pt-BR" sz="2000" dirty="0"/>
              <a:t> a[:].</a:t>
            </a:r>
          </a:p>
          <a:p>
            <a:pPr algn="just"/>
            <a:endParaRPr lang="pt-BR" sz="2000" dirty="0"/>
          </a:p>
          <a:p>
            <a:pPr algn="just"/>
            <a:r>
              <a:rPr lang="pt-BR" sz="2000" dirty="0" err="1"/>
              <a:t>list.index</a:t>
            </a:r>
            <a:r>
              <a:rPr lang="pt-BR" sz="2000" dirty="0"/>
              <a:t>(x[, start[, </a:t>
            </a:r>
            <a:r>
              <a:rPr lang="pt-BR" sz="2000" dirty="0" err="1"/>
              <a:t>end</a:t>
            </a:r>
            <a:r>
              <a:rPr lang="pt-BR" sz="2000" dirty="0"/>
              <a:t>]])</a:t>
            </a:r>
          </a:p>
          <a:p>
            <a:pPr algn="just"/>
            <a:r>
              <a:rPr lang="pt-BR" sz="2000" dirty="0"/>
              <a:t>Devolve o índice base-zero do primeiro item cujo valor é igual a x, levantando </a:t>
            </a:r>
            <a:r>
              <a:rPr lang="pt-BR" sz="2000" dirty="0" err="1"/>
              <a:t>ValueError</a:t>
            </a:r>
            <a:r>
              <a:rPr lang="pt-BR" sz="2000" dirty="0"/>
              <a:t> se este valor não existe.</a:t>
            </a:r>
          </a:p>
          <a:p>
            <a:pPr algn="just"/>
            <a:endParaRPr lang="pt-BR" sz="2000" dirty="0"/>
          </a:p>
          <a:p>
            <a:pPr algn="just"/>
            <a:r>
              <a:rPr lang="pt-BR" sz="2000" dirty="0" err="1"/>
              <a:t>list.count</a:t>
            </a:r>
            <a:r>
              <a:rPr lang="pt-BR" sz="2000" dirty="0"/>
              <a:t>(x)</a:t>
            </a:r>
          </a:p>
          <a:p>
            <a:pPr algn="just"/>
            <a:r>
              <a:rPr lang="pt-BR" sz="2000" dirty="0"/>
              <a:t>Devolve o número de vezes em que x aparece na lista.</a:t>
            </a:r>
          </a:p>
        </p:txBody>
      </p:sp>
      <p:sp>
        <p:nvSpPr>
          <p:cNvPr id="18435" name="Text Box 4">
            <a:extLst>
              <a:ext uri="{FF2B5EF4-FFF2-40B4-BE49-F238E27FC236}">
                <a16:creationId xmlns:a16="http://schemas.microsoft.com/office/drawing/2014/main" id="{F25E7B82-8BFA-2139-4C22-AD151B29F4D7}"/>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E7F7396C-5BB9-F228-2C87-B5164E26F3FF}"/>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221320855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D7B5B-9EE4-B226-9B97-11D974FA652B}"/>
            </a:ext>
          </a:extLst>
        </p:cNvPr>
        <p:cNvGrpSpPr/>
        <p:nvPr/>
      </p:nvGrpSpPr>
      <p:grpSpPr>
        <a:xfrm>
          <a:off x="0" y="0"/>
          <a:ext cx="0" cy="0"/>
          <a:chOff x="0" y="0"/>
          <a:chExt cx="0" cy="0"/>
        </a:xfrm>
      </p:grpSpPr>
      <p:sp>
        <p:nvSpPr>
          <p:cNvPr id="182275" name="Rectangle 3">
            <a:extLst>
              <a:ext uri="{FF2B5EF4-FFF2-40B4-BE49-F238E27FC236}">
                <a16:creationId xmlns:a16="http://schemas.microsoft.com/office/drawing/2014/main" id="{749FA74C-8E9D-19E8-422B-7EA1731BA189}"/>
              </a:ext>
            </a:extLst>
          </p:cNvPr>
          <p:cNvSpPr>
            <a:spLocks noChangeArrowheads="1"/>
          </p:cNvSpPr>
          <p:nvPr/>
        </p:nvSpPr>
        <p:spPr bwMode="auto">
          <a:xfrm>
            <a:off x="312238" y="1059582"/>
            <a:ext cx="8657706" cy="3490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000" dirty="0" err="1"/>
              <a:t>list.sort</a:t>
            </a:r>
            <a:r>
              <a:rPr lang="pt-BR" sz="2000" dirty="0"/>
              <a:t>(*, </a:t>
            </a:r>
            <a:r>
              <a:rPr lang="pt-BR" sz="2000" dirty="0" err="1"/>
              <a:t>key</a:t>
            </a:r>
            <a:r>
              <a:rPr lang="pt-BR" sz="2000" dirty="0"/>
              <a:t>=</a:t>
            </a:r>
            <a:r>
              <a:rPr lang="pt-BR" sz="2000" dirty="0" err="1"/>
              <a:t>None</a:t>
            </a:r>
            <a:r>
              <a:rPr lang="pt-BR" sz="2000" dirty="0"/>
              <a:t>, reverse=False)</a:t>
            </a:r>
          </a:p>
          <a:p>
            <a:pPr algn="just"/>
            <a:r>
              <a:rPr lang="pt-BR" sz="2000" dirty="0"/>
              <a:t>Ordena os itens na lista (os argumentos podem ser usados para personalizar a ordenação, veja a função </a:t>
            </a:r>
            <a:r>
              <a:rPr lang="pt-BR" sz="2000" dirty="0" err="1"/>
              <a:t>sorted</a:t>
            </a:r>
            <a:r>
              <a:rPr lang="pt-BR" sz="2000" dirty="0"/>
              <a:t>() para maiores explicações).</a:t>
            </a:r>
          </a:p>
          <a:p>
            <a:pPr algn="just"/>
            <a:endParaRPr lang="pt-BR" sz="2000" dirty="0"/>
          </a:p>
          <a:p>
            <a:pPr algn="just"/>
            <a:r>
              <a:rPr lang="pt-BR" sz="2000" dirty="0" err="1"/>
              <a:t>list.reverse</a:t>
            </a:r>
            <a:r>
              <a:rPr lang="pt-BR" sz="2000" dirty="0"/>
              <a:t>()</a:t>
            </a:r>
          </a:p>
          <a:p>
            <a:pPr algn="just"/>
            <a:r>
              <a:rPr lang="pt-BR" sz="2000" dirty="0"/>
              <a:t>Inverte a ordem dos elementos na lista.</a:t>
            </a:r>
          </a:p>
          <a:p>
            <a:pPr algn="just"/>
            <a:endParaRPr lang="pt-BR" sz="2000" dirty="0"/>
          </a:p>
          <a:p>
            <a:pPr algn="just"/>
            <a:r>
              <a:rPr lang="pt-BR" sz="2000" dirty="0" err="1"/>
              <a:t>list.copy</a:t>
            </a:r>
            <a:r>
              <a:rPr lang="pt-BR" sz="2000" dirty="0"/>
              <a:t>()</a:t>
            </a:r>
          </a:p>
          <a:p>
            <a:pPr algn="just"/>
            <a:r>
              <a:rPr lang="pt-BR" sz="2000" dirty="0"/>
              <a:t>Devolve uma cópia rasa da lista. Equivalente a </a:t>
            </a:r>
            <a:r>
              <a:rPr lang="pt-BR" sz="2000" dirty="0" err="1"/>
              <a:t>a</a:t>
            </a:r>
            <a:r>
              <a:rPr lang="pt-BR" sz="2000" dirty="0"/>
              <a:t>[:].</a:t>
            </a:r>
          </a:p>
        </p:txBody>
      </p:sp>
      <p:sp>
        <p:nvSpPr>
          <p:cNvPr id="18435" name="Text Box 4">
            <a:extLst>
              <a:ext uri="{FF2B5EF4-FFF2-40B4-BE49-F238E27FC236}">
                <a16:creationId xmlns:a16="http://schemas.microsoft.com/office/drawing/2014/main" id="{40AE5BD4-9188-8347-5372-158FA0E4E932}"/>
              </a:ext>
            </a:extLst>
          </p:cNvPr>
          <p:cNvSpPr txBox="1">
            <a:spLocks noChangeArrowheads="1"/>
          </p:cNvSpPr>
          <p:nvPr/>
        </p:nvSpPr>
        <p:spPr bwMode="auto">
          <a:xfrm>
            <a:off x="839159" y="158447"/>
            <a:ext cx="902093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Listas</a:t>
            </a:r>
          </a:p>
        </p:txBody>
      </p:sp>
      <p:sp>
        <p:nvSpPr>
          <p:cNvPr id="2" name="Retângulo 1">
            <a:extLst>
              <a:ext uri="{FF2B5EF4-FFF2-40B4-BE49-F238E27FC236}">
                <a16:creationId xmlns:a16="http://schemas.microsoft.com/office/drawing/2014/main" id="{D2670A35-2603-1677-7614-87031F422AB1}"/>
              </a:ext>
            </a:extLst>
          </p:cNvPr>
          <p:cNvSpPr/>
          <p:nvPr/>
        </p:nvSpPr>
        <p:spPr>
          <a:xfrm>
            <a:off x="4317101" y="2229736"/>
            <a:ext cx="4572000" cy="307777"/>
          </a:xfrm>
          <a:prstGeom prst="rect">
            <a:avLst/>
          </a:prstGeom>
        </p:spPr>
        <p:txBody>
          <a:bodyPr>
            <a:spAutoFit/>
          </a:bodyPr>
          <a:lstStyle/>
          <a:p>
            <a:endParaRPr lang="pt-BR" dirty="0"/>
          </a:p>
        </p:txBody>
      </p:sp>
    </p:spTree>
    <p:extLst>
      <p:ext uri="{BB962C8B-B14F-4D97-AF65-F5344CB8AC3E}">
        <p14:creationId xmlns:p14="http://schemas.microsoft.com/office/powerpoint/2010/main" val="20961901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a:extLst>
              <a:ext uri="{FF2B5EF4-FFF2-40B4-BE49-F238E27FC236}">
                <a16:creationId xmlns:a16="http://schemas.microsoft.com/office/drawing/2014/main" id="{87960088-159D-49AB-842B-E8127F92C9B8}"/>
              </a:ext>
            </a:extLst>
          </p:cNvPr>
          <p:cNvSpPr>
            <a:spLocks noChangeArrowheads="1"/>
          </p:cNvSpPr>
          <p:nvPr/>
        </p:nvSpPr>
        <p:spPr bwMode="auto">
          <a:xfrm>
            <a:off x="323528" y="771550"/>
            <a:ext cx="835292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pt-BR" sz="2400" dirty="0"/>
              <a:t>Uma tupla é uma lista </a:t>
            </a:r>
            <a:r>
              <a:rPr lang="pt-BR" sz="2400" b="1" dirty="0"/>
              <a:t>imutável</a:t>
            </a:r>
            <a:r>
              <a:rPr lang="pt-BR" sz="2400" dirty="0"/>
              <a:t>, ou seja, uma tupla é uma sequência que não pode ser alterada depois de criada. Uma tupla é definida de forma parecida com uma lista com a diferença do delimitador. Enquanto listas utilizam colchetes como delimitadores, as tuplas usam parênteses</a:t>
            </a:r>
          </a:p>
          <a:p>
            <a:pPr algn="just"/>
            <a:endParaRPr lang="pt-BR" altLang="pt-BR" sz="2400" b="1" dirty="0">
              <a:latin typeface="Verdana" panose="020B0604030504040204" pitchFamily="34" charset="0"/>
              <a:ea typeface="Verdana" panose="020B0604030504040204" pitchFamily="34" charset="0"/>
            </a:endParaRPr>
          </a:p>
          <a:p>
            <a:pPr algn="just"/>
            <a:r>
              <a:rPr lang="pt-BR" altLang="pt-BR" sz="2400" dirty="0">
                <a:latin typeface="Verdana" panose="020B0604030504040204" pitchFamily="34" charset="0"/>
                <a:ea typeface="Verdana" panose="020B0604030504040204" pitchFamily="34" charset="0"/>
              </a:rPr>
              <a:t>Tupla1=(‘</a:t>
            </a:r>
            <a:r>
              <a:rPr lang="pt-BR" altLang="pt-BR" sz="2400" dirty="0" err="1">
                <a:latin typeface="Verdana" panose="020B0604030504040204" pitchFamily="34" charset="0"/>
                <a:ea typeface="Verdana" panose="020B0604030504040204" pitchFamily="34" charset="0"/>
              </a:rPr>
              <a:t>domingo’,’segunda’,’terça’,’quarta’,’quinta’,’sexta’,’sábado</a:t>
            </a:r>
            <a:r>
              <a:rPr lang="pt-BR" altLang="pt-BR" sz="2400" dirty="0">
                <a:latin typeface="Verdana" panose="020B0604030504040204" pitchFamily="34" charset="0"/>
                <a:ea typeface="Verdana" panose="020B0604030504040204" pitchFamily="34" charset="0"/>
              </a:rPr>
              <a:t>’)</a:t>
            </a:r>
          </a:p>
        </p:txBody>
      </p:sp>
      <p:sp>
        <p:nvSpPr>
          <p:cNvPr id="18435" name="Text Box 4">
            <a:extLst>
              <a:ext uri="{FF2B5EF4-FFF2-40B4-BE49-F238E27FC236}">
                <a16:creationId xmlns:a16="http://schemas.microsoft.com/office/drawing/2014/main" id="{5CACB99D-6C7E-4FA6-B207-19058B85811B}"/>
              </a:ext>
            </a:extLst>
          </p:cNvPr>
          <p:cNvSpPr txBox="1">
            <a:spLocks noChangeArrowheads="1"/>
          </p:cNvSpPr>
          <p:nvPr/>
        </p:nvSpPr>
        <p:spPr bwMode="auto">
          <a:xfrm>
            <a:off x="899592" y="123478"/>
            <a:ext cx="7200800"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pt-BR" altLang="pt-BR" sz="2700" b="1" i="1" dirty="0">
                <a:solidFill>
                  <a:srgbClr val="0033CC"/>
                </a:solidFill>
                <a:latin typeface="Verdana" panose="020B0604030504040204" pitchFamily="34" charset="0"/>
              </a:rPr>
              <a:t>Tupla</a:t>
            </a:r>
          </a:p>
          <a:p>
            <a:pPr eaLnBrk="1" hangingPunct="1">
              <a:spcBef>
                <a:spcPct val="50000"/>
              </a:spcBef>
            </a:pPr>
            <a:endParaRPr lang="pt-BR" altLang="pt-BR" sz="2700" b="1" i="1" dirty="0">
              <a:solidFill>
                <a:srgbClr val="0033CC"/>
              </a:solidFill>
              <a:latin typeface="Verdana" panose="020B060403050404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arn(inVertical)">
                                      <p:cBhvr>
                                        <p:cTn id="7" dur="500"/>
                                        <p:tgtEl>
                                          <p:spTgt spid="182275">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2275">
                                            <p:txEl>
                                              <p:pRg st="2" end="2"/>
                                            </p:txEl>
                                          </p:spTgt>
                                        </p:tgtEl>
                                        <p:attrNameLst>
                                          <p:attrName>style.visibility</p:attrName>
                                        </p:attrNameLst>
                                      </p:cBhvr>
                                      <p:to>
                                        <p:strVal val="visible"/>
                                      </p:to>
                                    </p:set>
                                    <p:animEffect transition="in" filter="barn(inVertical)">
                                      <p:cBhvr>
                                        <p:cTn id="10" dur="5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theme/theme1.xml><?xml version="1.0" encoding="utf-8"?>
<a:theme xmlns:a="http://schemas.openxmlformats.org/drawingml/2006/main" name="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Personalizar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opo de Leite">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10176</TotalTime>
  <Words>1292</Words>
  <Application>Microsoft Office PowerPoint</Application>
  <PresentationFormat>Apresentação na tela (16:9)</PresentationFormat>
  <Paragraphs>112</Paragraphs>
  <Slides>23</Slides>
  <Notes>23</Notes>
  <HiddenSlides>0</HiddenSlides>
  <MMClips>0</MMClips>
  <ScaleCrop>false</ScaleCrop>
  <HeadingPairs>
    <vt:vector size="6" baseType="variant">
      <vt:variant>
        <vt:lpstr>Fontes usadas</vt:lpstr>
      </vt:variant>
      <vt:variant>
        <vt:i4>4</vt:i4>
      </vt:variant>
      <vt:variant>
        <vt:lpstr>Tema</vt:lpstr>
      </vt:variant>
      <vt:variant>
        <vt:i4>8</vt:i4>
      </vt:variant>
      <vt:variant>
        <vt:lpstr>Títulos de slides</vt:lpstr>
      </vt:variant>
      <vt:variant>
        <vt:i4>23</vt:i4>
      </vt:variant>
    </vt:vector>
  </HeadingPairs>
  <TitlesOfParts>
    <vt:vector size="35" baseType="lpstr">
      <vt:lpstr>Verdana</vt:lpstr>
      <vt:lpstr>Arial</vt:lpstr>
      <vt:lpstr>Inter</vt:lpstr>
      <vt:lpstr>Calibri</vt:lpstr>
      <vt:lpstr>Personalizar design</vt:lpstr>
      <vt:lpstr>1_Personalizar design</vt:lpstr>
      <vt:lpstr>2_Personalizar design</vt:lpstr>
      <vt:lpstr>3_Personalizar design</vt:lpstr>
      <vt:lpstr>4_Personalizar design</vt:lpstr>
      <vt:lpstr>5_Personalizar design</vt:lpstr>
      <vt:lpstr>6_Personalizar design</vt:lpstr>
      <vt:lpstr>7_Personalizar design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Curso_Lógica - TREINA RECIFE</dc:subject>
  <dc:creator>Rogerio Aguiar</dc:creator>
  <cp:keywords>Treina Recife</cp:keywords>
  <cp:lastModifiedBy>Fernando Calabria</cp:lastModifiedBy>
  <cp:revision>16</cp:revision>
  <cp:lastPrinted>2023-04-24T16:47:04Z</cp:lastPrinted>
  <dcterms:created xsi:type="dcterms:W3CDTF">2020-01-19T22:21:58Z</dcterms:created>
  <dcterms:modified xsi:type="dcterms:W3CDTF">2025-04-06T14:42:32Z</dcterms:modified>
</cp:coreProperties>
</file>