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30"/>
  </p:notesMasterIdLst>
  <p:handoutMasterIdLst>
    <p:handoutMasterId r:id="rId31"/>
  </p:handoutMasterIdLst>
  <p:sldIdLst>
    <p:sldId id="380" r:id="rId9"/>
    <p:sldId id="2642" r:id="rId10"/>
    <p:sldId id="2641" r:id="rId11"/>
    <p:sldId id="2552" r:id="rId12"/>
    <p:sldId id="2554" r:id="rId13"/>
    <p:sldId id="2550" r:id="rId14"/>
    <p:sldId id="2643" r:id="rId15"/>
    <p:sldId id="2644" r:id="rId16"/>
    <p:sldId id="2560" r:id="rId17"/>
    <p:sldId id="2561" r:id="rId18"/>
    <p:sldId id="2562" r:id="rId19"/>
    <p:sldId id="2563" r:id="rId20"/>
    <p:sldId id="2564" r:id="rId21"/>
    <p:sldId id="2574" r:id="rId22"/>
    <p:sldId id="2569" r:id="rId23"/>
    <p:sldId id="2565" r:id="rId24"/>
    <p:sldId id="3096" r:id="rId25"/>
    <p:sldId id="2573" r:id="rId26"/>
    <p:sldId id="391" r:id="rId27"/>
    <p:sldId id="395" r:id="rId28"/>
    <p:sldId id="2587" r:id="rId29"/>
  </p:sldIdLst>
  <p:sldSz cx="9144000" cy="5143500" type="screen16x9"/>
  <p:notesSz cx="10234613" cy="7104063"/>
  <p:embeddedFontLst>
    <p:embeddedFont>
      <p:font typeface="Cambria Math" panose="02040503050406030204" pitchFamily="18" charset="0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269" autoAdjust="0"/>
  </p:normalViewPr>
  <p:slideViewPr>
    <p:cSldViewPr snapToGrid="0">
      <p:cViewPr varScale="1">
        <p:scale>
          <a:sx n="87" d="100"/>
          <a:sy n="87" d="100"/>
        </p:scale>
        <p:origin x="56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font" Target="fonts/font3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5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7950" y="596900"/>
            <a:ext cx="5299075" cy="2981325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5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8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6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8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30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roduto.mercadolivre.com.br/MLB-816201729-carrinho-de-ferro-miniatura-fusca-policia-carro-brinquedo-_JM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66" name="AutoShape 4"/>
          <p:cNvSpPr>
            <a:spLocks noChangeArrowheads="1"/>
          </p:cNvSpPr>
          <p:nvPr/>
        </p:nvSpPr>
        <p:spPr bwMode="auto">
          <a:xfrm>
            <a:off x="530258" y="3376747"/>
            <a:ext cx="8074057" cy="905452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t-BR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Estruturas Repetitivas</a:t>
            </a:r>
          </a:p>
        </p:txBody>
      </p:sp>
      <p:pic>
        <p:nvPicPr>
          <p:cNvPr id="6" name="Imagem 5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3A980074-1406-4228-BB3B-661B0F63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1" y="561053"/>
            <a:ext cx="8176104" cy="188050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98" y="7301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1" y="759316"/>
            <a:ext cx="84876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Ex20 -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que permita receber um número inteiro via teclado e  exibir no vídeo a soma dos números contidos  de 1 até o numero recebido. </a:t>
            </a:r>
          </a:p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Ex.: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Se for recebido o número 5, exibir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  <a:sym typeface="Wingdings" panose="05000000000000000000" pitchFamily="2" charset="2"/>
              </a:rPr>
              <a:t> 15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(1+2+3+4+5)</a:t>
            </a:r>
          </a:p>
          <a:p>
            <a:endParaRPr lang="pt-BR" altLang="pt-BR" sz="16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6417"/>
              </p:ext>
            </p:extLst>
          </p:nvPr>
        </p:nvGraphicFramePr>
        <p:xfrm>
          <a:off x="147050" y="2023109"/>
          <a:ext cx="3262899" cy="12608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96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7976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15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36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5050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85526"/>
                  </p:ext>
                </p:extLst>
              </p:nvPr>
            </p:nvGraphicFramePr>
            <p:xfrm>
              <a:off x="3812316" y="2023109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o número informado, incrementado a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em 1 a cada volta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𝑝𝑎𝑟𝑐𝑒𝑙𝑎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85526"/>
                  </p:ext>
                </p:extLst>
              </p:nvPr>
            </p:nvGraphicFramePr>
            <p:xfrm>
              <a:off x="3812316" y="2023109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6954" r="-1875" b="-76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41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78" y="13113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3" y="82789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Ex21 -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que receba um número inteiro via teclado e  exiba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todos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os números impares inferiores a ele. </a:t>
            </a:r>
          </a:p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Ex.: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Se for recebido o número 7, exibir os números 1, 3 , 5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31116"/>
              </p:ext>
            </p:extLst>
          </p:nvPr>
        </p:nvGraphicFramePr>
        <p:xfrm>
          <a:off x="261350" y="1809749"/>
          <a:ext cx="3262899" cy="12608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96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7976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1, 3, 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1, 3, 5, 7, 9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= 1, 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7059533E-C9CD-4FB8-8E18-07EA7EAE4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4309"/>
              </p:ext>
            </p:extLst>
          </p:nvPr>
        </p:nvGraphicFramePr>
        <p:xfrm>
          <a:off x="3743736" y="1809749"/>
          <a:ext cx="4874484" cy="23344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194841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679643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– recebido apenas uma vez</a:t>
                      </a:r>
                      <a:endParaRPr lang="pt-BR" sz="1200" kern="120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? Exibido a cada volta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parcela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1196227">
                <a:tc gridSpan="2">
                  <a:txBody>
                    <a:bodyPr/>
                    <a:lstStyle/>
                    <a:p>
                      <a:r>
                        <a:rPr lang="pt-BR" sz="1200" b="0" i="1">
                          <a:latin typeface="+mn-lt"/>
                        </a:rPr>
                        <a:t>Criar um laço de repetição que varie o valor da variável </a:t>
                      </a:r>
                      <a:r>
                        <a:rPr lang="pt-BR" sz="1200" b="1" i="1">
                          <a:latin typeface="+mn-lt"/>
                        </a:rPr>
                        <a:t>parcela</a:t>
                      </a:r>
                      <a:r>
                        <a:rPr lang="pt-BR" sz="1200" b="0" i="1">
                          <a:latin typeface="+mn-lt"/>
                        </a:rPr>
                        <a:t> de 1 até o número informado  , a cada volta exibir o </a:t>
                      </a:r>
                      <a:r>
                        <a:rPr lang="pt-BR" sz="1200" b="1" i="1" err="1">
                          <a:latin typeface="+mn-lt"/>
                        </a:rPr>
                        <a:t>vlr_Impar</a:t>
                      </a:r>
                      <a:r>
                        <a:rPr lang="pt-BR" sz="1200" b="1" i="1">
                          <a:latin typeface="+mn-lt"/>
                        </a:rPr>
                        <a:t> </a:t>
                      </a:r>
                      <a:r>
                        <a:rPr lang="pt-BR" sz="1200" b="0" i="1">
                          <a:latin typeface="+mn-lt"/>
                        </a:rPr>
                        <a:t>e incrementar a </a:t>
                      </a:r>
                      <a:r>
                        <a:rPr lang="pt-BR" sz="1200" b="1" i="1">
                          <a:latin typeface="+mn-lt"/>
                        </a:rPr>
                        <a:t>parcela</a:t>
                      </a:r>
                      <a:r>
                        <a:rPr lang="pt-BR" sz="1200" b="0" i="1">
                          <a:latin typeface="+mn-lt"/>
                        </a:rPr>
                        <a:t> de 2 em 2 a cada volta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38" y="66097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1" y="80503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Ex22 – Sequencia aleatória: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que receba 5 úmeros digitados via teclado,  valores aleatórios, e  ao final exibir no vídeo a soma  e a média aritmética dos valores informados;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81753"/>
              </p:ext>
            </p:extLst>
          </p:nvPr>
        </p:nvGraphicFramePr>
        <p:xfrm>
          <a:off x="284210" y="1771649"/>
          <a:ext cx="2603645" cy="222123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727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052002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09436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9.8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40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270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54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78630"/>
                  </p:ext>
                </p:extLst>
              </p:nvPr>
            </p:nvGraphicFramePr>
            <p:xfrm>
              <a:off x="3260236" y="1771649"/>
              <a:ext cx="4751882" cy="24912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7223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Contador – utilizado para o controle das 5 voltas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contador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5, a cada volta receber um valor para o número, para cada número recebido 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numero</a:t>
                          </a:r>
                          <a:r>
                            <a:rPr lang="pt-BR" sz="1200" b="0" i="1">
                              <a:latin typeface="+mn-lt"/>
                            </a:rPr>
                            <a:t> no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</a:t>
                          </a:r>
                          <a:r>
                            <a:rPr lang="pt-BR" sz="1200" b="1" i="1">
                              <a:latin typeface="+mn-lt"/>
                            </a:rPr>
                            <a:t>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𝑛𝑢𝑚𝑒𝑟𝑜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𝑀𝑒𝑑𝑖𝑎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𝑆𝑜𝑚𝑎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78630"/>
                  </p:ext>
                </p:extLst>
              </p:nvPr>
            </p:nvGraphicFramePr>
            <p:xfrm>
              <a:off x="3260236" y="1771649"/>
              <a:ext cx="4751882" cy="24912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7223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Contador – utilizado para o controle das 5 voltas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5305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2" t="-86099" r="-1793" b="-62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99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7" y="157433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9891"/>
            <a:ext cx="899695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Verdana" panose="020B0604030504040204" pitchFamily="34" charset="0"/>
                <a:ea typeface="Arial Unicode MS" pitchFamily="34" charset="-128"/>
              </a:rPr>
              <a:t>Ex23 – Miscelâneas: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Elabore um programa  que receba valores aleatórios via teclado. Encerrar o recebimento quando receber o número com valor igual a 999, este não deverá entrar nos cálculos. </a:t>
            </a:r>
          </a:p>
          <a:p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Ao final exibir o que se segue: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quantidade de números digitados 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soma dos valores digitados          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média dos números pares digitados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44237"/>
              </p:ext>
            </p:extLst>
          </p:nvPr>
        </p:nvGraphicFramePr>
        <p:xfrm>
          <a:off x="536794" y="2380624"/>
          <a:ext cx="2937827" cy="20535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946269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999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valores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vlr_media_Par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7.333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999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qtd_numeros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60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vlr_media_Par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7965"/>
                  </p:ext>
                </p:extLst>
              </p:nvPr>
            </p:nvGraphicFramePr>
            <p:xfrm>
              <a:off x="4320018" y="1349926"/>
              <a:ext cx="4676932" cy="36361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5823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valor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qtd_Valores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qtd_Par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quando for informado 999 para 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, a cada volta receber um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 por volta e a cada volta, verificar:</a:t>
                          </a:r>
                          <a:endParaRPr lang="pt-BR" sz="1200" b="1" i="1">
                            <a:latin typeface="+mn-lt"/>
                          </a:endParaRP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o </a:t>
                          </a:r>
                          <a:r>
                            <a:rPr lang="pt-BR" sz="1200" b="1" i="1">
                              <a:latin typeface="+mn-lt"/>
                            </a:rPr>
                            <a:t>numero</a:t>
                          </a:r>
                          <a:r>
                            <a:rPr lang="pt-BR" sz="1200" b="0" i="1">
                              <a:latin typeface="+mn-lt"/>
                            </a:rPr>
                            <a:t> é </a:t>
                          </a:r>
                          <a:r>
                            <a:rPr lang="pt-BR" sz="1200" b="1" i="1">
                              <a:latin typeface="+mn-lt"/>
                            </a:rPr>
                            <a:t>Par </a:t>
                          </a:r>
                          <a:r>
                            <a:rPr lang="pt-BR" sz="1200" b="0" i="1">
                              <a:latin typeface="+mn-lt"/>
                            </a:rPr>
                            <a:t>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 </a:t>
                          </a:r>
                          <a:r>
                            <a:rPr lang="pt-BR" sz="1200" b="0" i="1">
                              <a:latin typeface="+mn-lt"/>
                            </a:rPr>
                            <a:t>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vlr_Soma_Par</a:t>
                          </a:r>
                          <a:r>
                            <a:rPr lang="pt-BR" sz="1200" b="1" i="1">
                              <a:latin typeface="+mn-lt"/>
                            </a:rPr>
                            <a:t> </a:t>
                          </a:r>
                          <a:r>
                            <a:rPr lang="pt-BR" sz="1200" b="0" i="1">
                              <a:latin typeface="+mn-lt"/>
                            </a:rPr>
                            <a:t>e contar 1 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qtd_PAR</a:t>
                          </a:r>
                          <a:r>
                            <a:rPr lang="pt-BR" sz="1200" b="1" i="1">
                              <a:latin typeface="+mn-lt"/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𝑃𝑎𝑟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𝑃𝑎𝑟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Independente de ser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 é </a:t>
                          </a:r>
                          <a:r>
                            <a:rPr lang="pt-BR" sz="1200" b="1" i="1">
                              <a:latin typeface="+mn-lt"/>
                            </a:rPr>
                            <a:t>Par</a:t>
                          </a:r>
                          <a:r>
                            <a:rPr lang="pt-BR" sz="1200" b="0" i="1">
                              <a:latin typeface="+mn-lt"/>
                            </a:rPr>
                            <a:t> ou </a:t>
                          </a:r>
                          <a:r>
                            <a:rPr lang="pt-BR" sz="1200" b="1" i="1">
                              <a:latin typeface="+mn-lt"/>
                            </a:rPr>
                            <a:t>Impar</a:t>
                          </a:r>
                          <a:r>
                            <a:rPr lang="pt-BR" sz="1200" b="0" i="1">
                              <a:latin typeface="+mn-lt"/>
                            </a:rPr>
                            <a:t> 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 </a:t>
                          </a:r>
                          <a:r>
                            <a:rPr lang="pt-BR" sz="1200" b="0" i="1">
                              <a:latin typeface="+mn-lt"/>
                            </a:rPr>
                            <a:t> 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</a:t>
                          </a:r>
                          <a:endParaRPr lang="pt-BR" sz="1200" b="1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𝑠𝑜𝑚𝑎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𝑉𝑎𝑙𝑜𝑟𝑒𝑠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𝑉𝑎𝑙𝑜𝑟𝑒𝑠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𝑀𝑒𝑑𝑖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𝑆𝑜𝑚𝑎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7965"/>
                  </p:ext>
                </p:extLst>
              </p:nvPr>
            </p:nvGraphicFramePr>
            <p:xfrm>
              <a:off x="4320018" y="1349926"/>
              <a:ext cx="4676932" cy="36361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5823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valor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qtd_Valores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qtd_Par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4979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51" t="-46829" r="-1953" b="-36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48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37" y="263178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" y="821810"/>
            <a:ext cx="82834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Ex24 – Peso 200kg: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Elabore um programa que receba pesos de pessoas </a:t>
            </a:r>
            <a:r>
              <a:rPr kumimoji="0" lang="pt-BR" alt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aleatóriamente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via teclado. Encerrar o recebimento quando receber um peso com valor superior  a 200 kg, este não deverá entrar nos cálculos. Ao final exibir  o menor peso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recebido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9B03448-4036-4EF8-A02E-11743B03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58506"/>
              </p:ext>
            </p:extLst>
          </p:nvPr>
        </p:nvGraphicFramePr>
        <p:xfrm>
          <a:off x="311941" y="1720046"/>
          <a:ext cx="3315679" cy="206537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551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7605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85.6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201.0 –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menor_Peso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40.0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67.0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85.0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55.0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75.0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201.0 –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menor_Peso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55.0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90004"/>
                  </p:ext>
                </p:extLst>
              </p:nvPr>
            </p:nvGraphicFramePr>
            <p:xfrm>
              <a:off x="4039849" y="1672674"/>
              <a:ext cx="4612370" cy="269272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peso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 9999 – atribuir o maior valor possível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a digitação de uma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com valor igual a 100.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o </a:t>
                          </a:r>
                          <a:r>
                            <a:rPr lang="pt-BR" sz="1200" b="1" i="1">
                              <a:latin typeface="+mn-lt"/>
                            </a:rPr>
                            <a:t>peso</a:t>
                          </a:r>
                          <a:r>
                            <a:rPr lang="pt-BR" sz="1200" b="0" i="1">
                              <a:latin typeface="+mn-lt"/>
                            </a:rPr>
                            <a:t> recebido for menor que o valor do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menor_Peso</a:t>
                          </a:r>
                          <a:r>
                            <a:rPr lang="pt-BR" sz="1200" b="0" i="1">
                              <a:latin typeface="+mn-lt"/>
                            </a:rPr>
                            <a:t>, atribuir a ela o valor do </a:t>
                          </a:r>
                          <a:r>
                            <a:rPr lang="pt-BR" sz="1200" b="1" i="1">
                              <a:latin typeface="+mn-lt"/>
                            </a:rPr>
                            <a:t>peso</a:t>
                          </a:r>
                          <a:r>
                            <a:rPr lang="pt-BR" sz="1200" b="0" i="1">
                              <a:latin typeface="+mn-lt"/>
                            </a:rPr>
                            <a:t>.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𝑝𝑒𝑠𝑜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𝑚𝑒𝑛𝑜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𝑃𝑒𝑠𝑜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i="1">
                              <a:latin typeface="+mn-lt"/>
                            </a:rPr>
                            <a:t>)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𝑚𝑒𝑛𝑜𝑟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𝑃𝑒𝑠𝑜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𝑝𝑒𝑠𝑜</m:t>
                              </m:r>
                            </m:oMath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90004"/>
                  </p:ext>
                </p:extLst>
              </p:nvPr>
            </p:nvGraphicFramePr>
            <p:xfrm>
              <a:off x="4039849" y="1672674"/>
              <a:ext cx="4612370" cy="269272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peso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 9999 – atribuir o maior valor possível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716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8" t="-98230" r="-1847" b="-6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" y="890390"/>
            <a:ext cx="82834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Verdana" panose="020B0604030504040204" pitchFamily="34" charset="0"/>
                <a:ea typeface="Arial Unicode MS" pitchFamily="34" charset="-128"/>
              </a:rPr>
              <a:t>Ex25 – Material Radioativo: </a:t>
            </a:r>
            <a:r>
              <a:rPr lang="pt-BR" altLang="pt-BR" dirty="0">
                <a:latin typeface="Verdana" panose="020B0604030504040204" pitchFamily="34" charset="0"/>
                <a:cs typeface="Times New Roman" panose="02020603050405020304" pitchFamily="18" charset="0"/>
              </a:rPr>
              <a:t>Um determinado material radioativo perde metade de sua massa a cada 50 segundos. Dada a massa inicial, em gramas, fazer um programa que determine o tempo necessário para que essa massa se torne menor do que 0,5g. Escreva ao final a massa inicial, a massa final e o tempo calculado em segundos. </a:t>
            </a:r>
            <a:endParaRPr lang="pt-BR" altLang="pt-BR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74903"/>
              </p:ext>
            </p:extLst>
          </p:nvPr>
        </p:nvGraphicFramePr>
        <p:xfrm>
          <a:off x="149901" y="2153330"/>
          <a:ext cx="3747541" cy="138303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0542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80170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14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250.0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250.0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massa_Final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0.48828125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tempo = 450 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1500.0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1500.0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Massa_Final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0.3662109375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 = 600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733705"/>
                  </p:ext>
                </p:extLst>
              </p:nvPr>
            </p:nvGraphicFramePr>
            <p:xfrm>
              <a:off x="4077325" y="2153330"/>
              <a:ext cx="4804345" cy="245605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13480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0865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tempo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496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tempo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Criar um laço de repetição que permaneça no laço enquanto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for superior ou igual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0.5g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, a cada volta dividir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pela metade e adicionar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50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a variável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tempo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ea typeface="Verdana" panose="020B0604030504040204" pitchFamily="34" charset="0"/>
                            <a:cs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𝑚𝑎𝑠𝑠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𝐹𝑖𝑛𝑎𝑙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𝑚𝑎𝑠𝑠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𝐹𝑖𝑛𝑎𝑙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𝑡𝑒𝑚𝑝𝑜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𝑡𝑒𝑚𝑝𝑜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+50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733705"/>
                  </p:ext>
                </p:extLst>
              </p:nvPr>
            </p:nvGraphicFramePr>
            <p:xfrm>
              <a:off x="4077325" y="2153330"/>
              <a:ext cx="4804345" cy="245605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13480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0865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tempo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tempo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17816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07" t="-88479" r="-1901" b="-64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69" y="87681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0522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30" y="214177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92" y="770378"/>
            <a:ext cx="82834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Ex26 – População: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Supondo que a população de um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seja da ordem de 90.000 de habitantes com uma taxa anual de crescimento de 3% e que a população de um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B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seja, aproximadamente, de 200.000 de habitantes com uma taxa anual de crescimento de 1,5%, fazer um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programa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que calcule e escreva o número de anos necessários para que a população do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ultrapasse ou iguale a população do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B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, mantida essas taxas de crescimento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/>
        </p:nvGraphicFramePr>
        <p:xfrm>
          <a:off x="202369" y="2374912"/>
          <a:ext cx="3507698" cy="10477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2229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0907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86393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14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90000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Anos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Anos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6281" y="2155373"/>
              <a:ext cx="5051727" cy="248336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111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06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Não há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qtd_Anos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90000,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200000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Criar um laço de repetição que permaneça no laço enquanto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pop_Pais_A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for inferior ou igual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pop_Pais_B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, a cada volta reajustar as populações  com os respectivos percentuais de crescimento 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qtd_Anos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>
                                <m:f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)     reajusta </a:t>
                          </a:r>
                          <a:r>
                            <a:rPr lang="pt-BR" sz="1200" b="0" i="1" err="1">
                              <a:latin typeface="Cambria Math" panose="02040503050406030204" pitchFamily="18" charset="0"/>
                            </a:rPr>
                            <a:t>PopA</a:t>
                          </a:r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em 3%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>
                                <m:f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pt-BR" sz="12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    reajusta </a:t>
                          </a:r>
                          <a:r>
                            <a:rPr lang="pt-BR" sz="1200" b="0" i="1" err="1">
                              <a:latin typeface="Cambria Math" panose="02040503050406030204" pitchFamily="18" charset="0"/>
                            </a:rPr>
                            <a:t>PopB</a:t>
                          </a:r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em 1.5%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𝐴𝑛𝑜𝑠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𝐴𝑛𝑜𝑠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6281" y="2155373"/>
              <a:ext cx="5051727" cy="248336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111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06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Não há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qtd_Anos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90000,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200000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45121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02" t="-86878" r="-1687" b="-67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0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" y="19512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" y="813626"/>
            <a:ext cx="85558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Ex27 – Idade 100: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Elabore um programa que receba idades de pessoas via teclado. Encerrar o recebimento quando receber uma idade com valor igual a 100, esta não deverá entrar nos cálculos. Ao final exibir a maior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idade recebida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9B03448-4036-4EF8-A02E-11743B032270}"/>
              </a:ext>
            </a:extLst>
          </p:cNvPr>
          <p:cNvGraphicFramePr>
            <a:graphicFrameLocks noGrp="1"/>
          </p:cNvGraphicFramePr>
          <p:nvPr/>
        </p:nvGraphicFramePr>
        <p:xfrm>
          <a:off x="311941" y="1819106"/>
          <a:ext cx="3203252" cy="189773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98113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1105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394085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maior_Idade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maior_Idade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9849" y="1771734"/>
              <a:ext cx="4612370" cy="25098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idade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a digitação de uma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com valor igual a 100.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recebida for maior que o valor da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maior_Idade</a:t>
                          </a:r>
                          <a:r>
                            <a:rPr lang="pt-BR" sz="1200" b="0" i="1">
                              <a:latin typeface="+mn-lt"/>
                            </a:rPr>
                            <a:t>, atribuir a ela o valor da idade.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𝑖𝑑𝑎𝑑𝑒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𝑚𝑎𝑖𝑜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𝐼𝑑𝑎𝑑𝑒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i="1">
                              <a:latin typeface="+mn-lt"/>
                            </a:rPr>
                            <a:t>)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𝑚𝑎𝑖𝑜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𝐼𝑑𝑎𝑑𝑒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𝑖𝑑𝑎𝑑𝑒</m:t>
                              </m:r>
                            </m:oMath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9849" y="1771734"/>
              <a:ext cx="4612370" cy="25098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idade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716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8" t="-84956" r="-1847" b="-6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185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0226"/>
            <a:ext cx="828349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Ex28 – Estatísticas: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Tem-se um conjunto de dados contendo a altura e o sexo (”M”, “F”) de  pessoas. Fazer um programa que receba um conjunto de dados por vez via teclado, o último conjunto terá o valor do sexo = “FIM”, calcule e escreva no vídeo o: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maior altura do grupo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média de altura das mulheres;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quantidade de pessoas do sexo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    masculino;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7627"/>
              </p:ext>
            </p:extLst>
          </p:nvPr>
        </p:nvGraphicFramePr>
        <p:xfrm>
          <a:off x="155971" y="2360664"/>
          <a:ext cx="3368891" cy="238887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1.85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media_Alt_F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1.573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qtd_Homens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1.95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media_Alt_F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1.61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qtd_Homens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28" y="0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BC1E6E6-65EC-49DB-B237-4700AAD2E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211978"/>
                  </p:ext>
                </p:extLst>
              </p:nvPr>
            </p:nvGraphicFramePr>
            <p:xfrm>
              <a:off x="3792511" y="1586639"/>
              <a:ext cx="5195518" cy="30592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maior_Altura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media_Alt_F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qtd_Homens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494886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infinito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𝑇𝑟𝑢𝑒</m:t>
                                  </m:r>
                                </m:e>
                              </m:d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receberemos 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caso seja igual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‘FIM’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utilizaremos o comando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𝑏𝑟𝑒𝑎𝑘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encerrar o laço.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maior altura é obtida como visto nos exercícios anteriores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‘F’ acumular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em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soma_Alt_F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qtd_F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𝐹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𝐹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𝑎𝑙𝑡𝑢𝑟𝑎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+1 </m:t>
                              </m:r>
                            </m:oMath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   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𝐻𝑜𝑚𝑒𝑛𝑠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𝐻𝑢𝑚𝑒𝑛𝑠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𝐴𝑙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𝐹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BC1E6E6-65EC-49DB-B237-4700AAD2E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211978"/>
                  </p:ext>
                </p:extLst>
              </p:nvPr>
            </p:nvGraphicFramePr>
            <p:xfrm>
              <a:off x="3792511" y="1586639"/>
              <a:ext cx="5195518" cy="30592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maior_Altura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media_Alt_F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qtd_Homens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768031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74570" r="-1641" b="-48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13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718E42D5-296C-46F7-BF57-8E89D375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22" y="120273"/>
            <a:ext cx="754973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–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Pensando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um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pouco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mais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F255FF-5AB0-4A89-82A8-BC8F48BF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62" y="890052"/>
            <a:ext cx="8539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EX29 - Fibonacci: </a:t>
            </a:r>
            <a:r>
              <a:rPr lang="pt-BR" alt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a série de Fibonacci até o termo N informado por teclado. A Série de Fibonacci é assim definida: 0, 1, 1, 2, 3, 5, 8, 13, 21, ...</a:t>
            </a:r>
            <a:endParaRPr lang="pt-BR" altLang="pt-B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E02AEAE-22F2-E3BD-2015-FB9E531B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78557"/>
              </p:ext>
            </p:extLst>
          </p:nvPr>
        </p:nvGraphicFramePr>
        <p:xfrm>
          <a:off x="346471" y="1736775"/>
          <a:ext cx="3368891" cy="94079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82855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209992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 = 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Seq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0, 1, 1, 2, 3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 = 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Seq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0, 1, 1, 2, 3, 5, 8, 13, 21, 34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819BC4E5-9252-E720-48C6-1E9419D5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193915"/>
                  </p:ext>
                </p:extLst>
              </p:nvPr>
            </p:nvGraphicFramePr>
            <p:xfrm>
              <a:off x="3792511" y="1563779"/>
              <a:ext cx="5195518" cy="323725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5380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14170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termo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28162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Sequencia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0530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qtd_Termos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tc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9006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494886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Gerar inicialmente os dois primeiros termos: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1 e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Sequencia =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)+”,”+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 um laço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que que fique no loop enquanto 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qtd_termo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for inferior ou igual ao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Termo</a:t>
                          </a:r>
                          <a:r>
                            <a:rPr lang="pt-BR" sz="1200" b="1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N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informado no teclado menos </a:t>
                          </a:r>
                          <a:r>
                            <a:rPr lang="pt-BR" sz="1200" b="1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2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pois os dois primeiros já foram gerados;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cada volta fazer os seguintes movimentos: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+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endParaRPr lang="pt-BR" sz="1200" b="0" i="1" kern="1200" baseline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sequencia = sequencia +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)+”,”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endParaRPr lang="pt-BR" sz="1200" b="0" i="1" kern="1200" baseline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Adicionar 1 a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qtd_Termo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.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819BC4E5-9252-E720-48C6-1E9419D5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193915"/>
                  </p:ext>
                </p:extLst>
              </p:nvPr>
            </p:nvGraphicFramePr>
            <p:xfrm>
              <a:off x="3792511" y="1563779"/>
              <a:ext cx="5195518" cy="323725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5380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14170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termo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Sequencia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qtd_Termos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tc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10312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55202" r="-1641" b="-40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49111" y="581139"/>
            <a:ext cx="360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Escrever os números de 1 a 5 no vídeo, como faríamos?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08"/>
            <a:ext cx="51373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pt-BR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Estrutura</a:t>
            </a:r>
            <a:r>
              <a:rPr kumimoji="0" lang="en-US" altLang="pt-BR" sz="27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de </a:t>
            </a:r>
            <a:r>
              <a:rPr kumimoji="0" lang="en-US" altLang="pt-BR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Repetição</a:t>
            </a:r>
            <a:endParaRPr kumimoji="0" lang="pt-BR" altLang="pt-BR" sz="27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C7EB3628-1CA8-499C-944F-2FAFE015A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08406"/>
              </p:ext>
            </p:extLst>
          </p:nvPr>
        </p:nvGraphicFramePr>
        <p:xfrm>
          <a:off x="113091" y="1211580"/>
          <a:ext cx="3540547" cy="2218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4567">
                  <a:extLst>
                    <a:ext uri="{9D8B030D-6E8A-4147-A177-3AD203B41FA5}">
                      <a16:colId xmlns:a16="http://schemas.microsoft.com/office/drawing/2014/main" val="2187462146"/>
                    </a:ext>
                  </a:extLst>
                </a:gridCol>
                <a:gridCol w="915289">
                  <a:extLst>
                    <a:ext uri="{9D8B030D-6E8A-4147-A177-3AD203B41FA5}">
                      <a16:colId xmlns:a16="http://schemas.microsoft.com/office/drawing/2014/main" val="252612459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9579838"/>
                    </a:ext>
                  </a:extLst>
                </a:gridCol>
              </a:tblGrid>
              <a:tr h="298134">
                <a:tc>
                  <a:txBody>
                    <a:bodyPr/>
                    <a:lstStyle/>
                    <a:p>
                      <a:r>
                        <a:rPr lang="pt-BR" altLang="pt-BR" sz="1200"/>
                        <a:t>Opção 01</a:t>
                      </a:r>
                      <a:endParaRPr lang="pt-BR" altLang="pt-BR" sz="1200" b="1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Opção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Opção 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200" b="1"/>
                        <a:t>print("1,2,3,4,5")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   </a:t>
                      </a:r>
                    </a:p>
                    <a:p>
                      <a:endParaRPr lang="pt-B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print</a:t>
                      </a:r>
                      <a:r>
                        <a:rPr lang="pt-BR" sz="1200" b="1"/>
                        <a:t>(‘1’)</a:t>
                      </a:r>
                      <a:endParaRPr lang="pt-BR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print(‘2’)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print(‘3’)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print(‘4’)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print(‘5’)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3089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C7679490-136A-41F1-A1C9-A0E1D4B2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17" y="3496160"/>
            <a:ext cx="7154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 se ao invés de cinco números ou cinco notas fossem 100, como fazer, copiando e colando?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40494E3-0C1C-454A-838B-CBBEA3B5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22" y="4109400"/>
            <a:ext cx="7699967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Claro que não! Precisamos de uma estrutura computacional que permita repetir instruções até que alguma condição seja satisfeita, não é?</a:t>
            </a:r>
            <a:endParaRPr kumimoji="0" lang="pt-BR" altLang="pt-BR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A95C3BC-4F4E-454C-9918-8A0FB731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016" y="537101"/>
            <a:ext cx="4265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Receber do teclado 5 notas de alunos e calcular a média aritmética, como faríamos?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D1481727-E643-4B87-9701-28386BBAC161}"/>
              </a:ext>
            </a:extLst>
          </p:cNvPr>
          <p:cNvGraphicFramePr>
            <a:graphicFrameLocks noGrp="1"/>
          </p:cNvGraphicFramePr>
          <p:nvPr/>
        </p:nvGraphicFramePr>
        <p:xfrm>
          <a:off x="4321512" y="1211580"/>
          <a:ext cx="4089883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89883">
                  <a:extLst>
                    <a:ext uri="{9D8B030D-6E8A-4147-A177-3AD203B41FA5}">
                      <a16:colId xmlns:a16="http://schemas.microsoft.com/office/drawing/2014/main" val="2187462146"/>
                    </a:ext>
                  </a:extLst>
                </a:gridCol>
              </a:tblGrid>
              <a:tr h="255586">
                <a:tc>
                  <a:txBody>
                    <a:bodyPr/>
                    <a:lstStyle/>
                    <a:p>
                      <a:r>
                        <a:rPr lang="pt-BR" altLang="pt-BR" sz="1200"/>
                        <a:t>Opção 01</a:t>
                      </a:r>
                      <a:endParaRPr lang="pt-BR" altLang="pt-BR" sz="1200" b="1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200" b="1"/>
                        <a:t>nota1 = input(‘informe a 1ª.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nota2 = input(‘informe o 2ª.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nota3 = input(‘informe o 3ª.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nota4 = input(‘informe o 4ª.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nota5 = input(‘informe o 5ª.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soma = (nota1 + nota2 + nota3 +nota4 + nota5)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media = soma / 5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print(‘A média calculada foi:’, media)   </a:t>
                      </a:r>
                    </a:p>
                    <a:p>
                      <a:endParaRPr lang="pt-BR" sz="1200" b="1"/>
                    </a:p>
                    <a:p>
                      <a:endParaRPr lang="pt-BR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308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632ACEF-2C59-4894-B875-B1F866D7F083}"/>
              </a:ext>
            </a:extLst>
          </p:cNvPr>
          <p:cNvSpPr txBox="1"/>
          <p:nvPr/>
        </p:nvSpPr>
        <p:spPr>
          <a:xfrm>
            <a:off x="3687715" y="603026"/>
            <a:ext cx="6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92194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8400" y="736340"/>
            <a:ext cx="88613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2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Ex30 - Pesquisa: </a:t>
            </a:r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Uma certa firma fez uma pesquisa de mercado para saber se as pessoas gostaram ou não de um novo produto lançado no mercado. Para isso, forneceu o sexo(“M” ou “F”) do entrevistado e sua resposta “sim” ou “não”). Sabendo-se que o último registro a ser lido contém o valor do sexo igual a “FIM”  calcule e escreva: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a) o número de pessoas que responderam sim;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b) o número de pessoas que responderam não;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c) a porcentagem de pessoas do sexo feminino que responderam sim em relação ao total de mulheres;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d)a porcentagem de pessoas do sexo masculino que responderam não  em relação ao total de respostas;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23" y="120273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5DD4268-93DA-B6E9-5AFE-DFD3DF218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21878"/>
              </p:ext>
            </p:extLst>
          </p:nvPr>
        </p:nvGraphicFramePr>
        <p:xfrm>
          <a:off x="58400" y="2306000"/>
          <a:ext cx="3169918" cy="25565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440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87541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88010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‘sim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qtd_Sim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qtd_Nao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50%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16%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qtd_Sim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qtd_Nao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perc_C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 0%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perc_D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0%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0D4EC814-947D-B34E-683B-2870EA80A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13205"/>
                  </p:ext>
                </p:extLst>
              </p:nvPr>
            </p:nvGraphicFramePr>
            <p:xfrm>
              <a:off x="3191032" y="2306000"/>
              <a:ext cx="5952968" cy="28375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530652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resposta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qtd_Nao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perc_C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perc_D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674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qtd_respostas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qtd_Homem_nao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qtd_mulher_sim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049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28528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infinito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𝑇𝑟𝑢𝑒</m:t>
                                  </m:r>
                                </m:e>
                              </m:d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receberemos o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caso seja igual a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‘FIM’ 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utilizaremos o comando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𝑏𝑟𝑒𝑎𝑘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encerrar o laço.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cada volta receber a resposta e acumular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qtd_Nao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qtd_Mulher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qtd_respostas</a:t>
                          </a:r>
                          <a:endParaRPr lang="pt-BR" sz="1200" b="1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‘F’ e resposta igual ‘sim’ somar 1 a 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qtd_mulher_sim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</m:oMath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e resposta = ‘não’ acumular 1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qtd_Homem_Nao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Ao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final calcular os percentuais :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𝑝𝑒𝑟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=(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𝑀𝑢𝑙h𝑒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𝑠𝑖𝑚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∗100)/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𝑀𝑢𝑙h𝑒𝑟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𝑝𝑒𝑟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=(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𝐻𝑜𝑚𝑒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𝑁𝑎𝑜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∗100)/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𝑅𝑒𝑠𝑝𝑜𝑠𝑡𝑎𝑠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0D4EC814-947D-B34E-683B-2870EA80A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13205"/>
                  </p:ext>
                </p:extLst>
              </p:nvPr>
            </p:nvGraphicFramePr>
            <p:xfrm>
              <a:off x="3191032" y="2306000"/>
              <a:ext cx="5952968" cy="28375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530652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resposta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qtd_Nao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perc_C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perc_D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674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qtd_respostas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qtd_Homem_nao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qtd_mulher_sim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049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2852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2" t="-87649" r="-1535" b="-59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780534"/>
            <a:ext cx="8435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Ex31 – Altura: 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Fazer um </a:t>
            </a:r>
            <a:r>
              <a:rPr lang="pt-BR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receba a altura e sexo de 10 pessoas via teclado  e escreva ao final  a menor altura do grupo e a média da altura dos meninos;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33620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BBC4F9-8F85-4C96-B97E-4B3EC7DC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7344"/>
              </p:ext>
            </p:extLst>
          </p:nvPr>
        </p:nvGraphicFramePr>
        <p:xfrm>
          <a:off x="120749" y="1741391"/>
          <a:ext cx="3368891" cy="19583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10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1.79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1.50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media_Alt_M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1.85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071758"/>
                  </p:ext>
                </p:extLst>
              </p:nvPr>
            </p:nvGraphicFramePr>
            <p:xfrm>
              <a:off x="3633440" y="1741391"/>
              <a:ext cx="5195518" cy="28290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menor_Altura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9.9999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de for ou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while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processe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10 voltas e receberemos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cada volta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menor altura é obtida como visto nos exercícios anteriores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acumular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em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soma_Alt_M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𝑎𝑙𝑡𝑢𝑟𝑎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+1 </m:t>
                              </m:r>
                            </m:oMath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𝐴𝑙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071758"/>
                  </p:ext>
                </p:extLst>
              </p:nvPr>
            </p:nvGraphicFramePr>
            <p:xfrm>
              <a:off x="3633440" y="1741391"/>
              <a:ext cx="5195518" cy="28290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menor_Altura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9.9999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85771" r="-1641" b="-5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20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1795685-3D2C-47A6-A9A8-3BAE022C3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1967B2-3D39-9612-BA3E-29ADC3E5E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1" r="-1" b="3248"/>
          <a:stretch/>
        </p:blipFill>
        <p:spPr>
          <a:xfrm>
            <a:off x="482569" y="10"/>
            <a:ext cx="8178862" cy="5143490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15BDA691-46A7-4C7D-9398-AEAD6CEA7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847963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CD5DAA0A-0AC7-40DE-96E8-1DE5C6B0F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847963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40" name="Imagem 39" descr="Desenho de carro preto&#10;&#10;Descrição gerada automaticamente">
            <a:extLst>
              <a:ext uri="{FF2B5EF4-FFF2-40B4-BE49-F238E27FC236}">
                <a16:creationId xmlns:a16="http://schemas.microsoft.com/office/drawing/2014/main" id="{CD7EA355-8CED-45E5-258B-DAC731B5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45547" y="4486900"/>
            <a:ext cx="1144647" cy="52578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4A8C5191-600C-38B1-64A0-E97A786E6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51547">
            <a:off x="3853725" y="3186751"/>
            <a:ext cx="1017461" cy="1756262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C00B0706-CD09-7475-117A-DE4EC78133BC}"/>
              </a:ext>
            </a:extLst>
          </p:cNvPr>
          <p:cNvSpPr txBox="1"/>
          <p:nvPr/>
        </p:nvSpPr>
        <p:spPr>
          <a:xfrm>
            <a:off x="3301466" y="3934077"/>
            <a:ext cx="199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Contador de voltas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C387636-F47C-A5B6-8181-38EE374EBC43}"/>
              </a:ext>
            </a:extLst>
          </p:cNvPr>
          <p:cNvSpPr txBox="1"/>
          <p:nvPr/>
        </p:nvSpPr>
        <p:spPr>
          <a:xfrm>
            <a:off x="2315516" y="4881880"/>
            <a:ext cx="417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Verifica se o contador já atingiu o limite informado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07DE51-7799-EE30-C12D-88B98E938AF2}"/>
              </a:ext>
            </a:extLst>
          </p:cNvPr>
          <p:cNvSpPr txBox="1"/>
          <p:nvPr/>
        </p:nvSpPr>
        <p:spPr>
          <a:xfrm>
            <a:off x="566443" y="4194991"/>
            <a:ext cx="114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Dê 10 voltas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38ADC4B-65CC-F55E-E570-309B657F8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327" y="912508"/>
            <a:ext cx="2946146" cy="29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B8F364D-F7CA-4DB4-90AD-5CE91240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5" y="3016971"/>
            <a:ext cx="3226386" cy="1468047"/>
          </a:xfrm>
          <a:prstGeom prst="rect">
            <a:avLst/>
          </a:prstGeom>
        </p:spPr>
      </p:pic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20040" y="787621"/>
            <a:ext cx="86566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altLang="pt-BR" sz="1800" b="1" i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 executa as instruções internas ao laço enquanto a condição for verdadeira, veja a sintaxe:</a:t>
            </a:r>
          </a:p>
          <a:p>
            <a:endParaRPr lang="pt-BR" altLang="pt-BR" sz="20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altLang="pt-BR" sz="1600" b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condição: 	</a:t>
            </a:r>
            <a:endParaRPr lang="pt-BR" altLang="pt-BR" sz="1600" b="1" i="1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instrução a ser executada enquanto a condição for verdadeira</a:t>
            </a:r>
          </a:p>
          <a:p>
            <a:pPr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   instrução a ser executada enquanto a condição for verdadeira</a:t>
            </a:r>
          </a:p>
          <a:p>
            <a:pPr eaLnBrk="1" hangingPunct="1"/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59" y="163566"/>
            <a:ext cx="851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O Python </a:t>
            </a:r>
            <a:r>
              <a:rPr lang="pt-BR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possui 2 estruturas: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while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e 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for</a:t>
            </a:r>
            <a:endParaRPr lang="pt-BR" altLang="pt-BR" sz="24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EA2DE9EB-21A8-42E7-997D-F5B09466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279" y="1179830"/>
            <a:ext cx="2815648" cy="415441"/>
          </a:xfrm>
          <a:prstGeom prst="rect">
            <a:avLst/>
          </a:prstGeom>
          <a:solidFill>
            <a:srgbClr val="FF0000"/>
          </a:solidFill>
          <a:ln w="9525">
            <a:solidFill>
              <a:srgbClr val="29292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050" b="1">
                <a:solidFill>
                  <a:schemeClr val="bg1"/>
                </a:solidFill>
                <a:latin typeface="Verdana" panose="020B0604030504040204" pitchFamily="34" charset="0"/>
                <a:ea typeface="Arial Unicode MS" pitchFamily="34" charset="-128"/>
              </a:rPr>
              <a:t>Permanece no laço enquanto a condição for VERDADEIRA</a:t>
            </a:r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FB3C3BCB-4765-4B4E-877D-723D8A2EA7ED}"/>
              </a:ext>
            </a:extLst>
          </p:cNvPr>
          <p:cNvGrpSpPr>
            <a:grpSpLocks/>
          </p:cNvGrpSpPr>
          <p:nvPr/>
        </p:nvGrpSpPr>
        <p:grpSpPr bwMode="auto">
          <a:xfrm>
            <a:off x="1046866" y="3742928"/>
            <a:ext cx="3047314" cy="742499"/>
            <a:chOff x="-11" y="3578"/>
            <a:chExt cx="1261" cy="276"/>
          </a:xfrm>
        </p:grpSpPr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9CEC05D0-A7AE-4294-AEA7-9CF2D3E9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581"/>
              <a:ext cx="193" cy="273"/>
            </a:xfrm>
            <a:prstGeom prst="curvedLeftArrow">
              <a:avLst>
                <a:gd name="adj1" fmla="val 44737"/>
                <a:gd name="adj2" fmla="val 89474"/>
                <a:gd name="adj3" fmla="val 33333"/>
              </a:avLst>
            </a:prstGeom>
            <a:solidFill>
              <a:srgbClr val="FFFF66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B1BF5EA2-1B6D-4141-8A83-F57E5A17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" y="3578"/>
              <a:ext cx="2" cy="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437B5048-C7B4-487D-B4D7-5A7992D5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10" y="2663490"/>
            <a:ext cx="4718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Escrever os números de 5 a 9 no vídeo</a:t>
            </a:r>
            <a:endParaRPr lang="pt-BR" altLang="pt-BR" sz="16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26DA75A-2381-42DF-8568-B6999C4BFE21}"/>
              </a:ext>
            </a:extLst>
          </p:cNvPr>
          <p:cNvCxnSpPr>
            <a:cxnSpLocks/>
          </p:cNvCxnSpPr>
          <p:nvPr/>
        </p:nvCxnSpPr>
        <p:spPr>
          <a:xfrm flipH="1" flipV="1">
            <a:off x="-32549" y="2523605"/>
            <a:ext cx="9129136" cy="39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5CDA552-5E3F-4CDE-A293-55E3CAFD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76429"/>
              </p:ext>
            </p:extLst>
          </p:nvPr>
        </p:nvGraphicFramePr>
        <p:xfrm>
          <a:off x="5948872" y="2679587"/>
          <a:ext cx="1195578" cy="1950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3436">
                  <a:extLst>
                    <a:ext uri="{9D8B030D-6E8A-4147-A177-3AD203B41FA5}">
                      <a16:colId xmlns:a16="http://schemas.microsoft.com/office/drawing/2014/main" val="295563609"/>
                    </a:ext>
                  </a:extLst>
                </a:gridCol>
                <a:gridCol w="632142">
                  <a:extLst>
                    <a:ext uri="{9D8B030D-6E8A-4147-A177-3AD203B41FA5}">
                      <a16:colId xmlns:a16="http://schemas.microsoft.com/office/drawing/2014/main" val="374627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Volta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n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1503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13315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2ª.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1103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3ª.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1186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4ª.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3321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5ª.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02740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6ª.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10 -Sai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0" y="810481"/>
            <a:ext cx="8656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Outro  exemplo como  </a:t>
            </a:r>
            <a:r>
              <a:rPr lang="pt-BR" altLang="pt-BR" sz="1800" b="1" i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" y="95192"/>
            <a:ext cx="851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Estruturas: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while</a:t>
            </a:r>
            <a:endParaRPr lang="pt-BR" altLang="pt-BR" sz="24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70725A4-759F-4DDB-A937-EA3F09E8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5" y="1895102"/>
            <a:ext cx="5377889" cy="1849537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80DBE23C-DA2C-4BFD-BF70-A44B42E5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8476"/>
            <a:ext cx="7842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>
                <a:latin typeface="Verdana" panose="020B0604030504040204" pitchFamily="34" charset="0"/>
                <a:ea typeface="Verdana" panose="020B0604030504040204" pitchFamily="34" charset="0"/>
              </a:rPr>
              <a:t>Receber do teclado 5 notas de alunos e calcular a média aritmética</a:t>
            </a:r>
            <a:endParaRPr lang="pt-BR" altLang="pt-BR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5CDA552-5E3F-4CDE-A293-55E3CAFD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09715"/>
              </p:ext>
            </p:extLst>
          </p:nvPr>
        </p:nvGraphicFramePr>
        <p:xfrm>
          <a:off x="5533504" y="1895102"/>
          <a:ext cx="3476943" cy="24514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29556360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746279511"/>
                    </a:ext>
                  </a:extLst>
                </a:gridCol>
                <a:gridCol w="508444">
                  <a:extLst>
                    <a:ext uri="{9D8B030D-6E8A-4147-A177-3AD203B41FA5}">
                      <a16:colId xmlns:a16="http://schemas.microsoft.com/office/drawing/2014/main" val="226302599"/>
                    </a:ext>
                  </a:extLst>
                </a:gridCol>
                <a:gridCol w="1125678">
                  <a:extLst>
                    <a:ext uri="{9D8B030D-6E8A-4147-A177-3AD203B41FA5}">
                      <a16:colId xmlns:a16="http://schemas.microsoft.com/office/drawing/2014/main" val="4009100176"/>
                    </a:ext>
                  </a:extLst>
                </a:gridCol>
                <a:gridCol w="859523">
                  <a:extLst>
                    <a:ext uri="{9D8B030D-6E8A-4147-A177-3AD203B41FA5}">
                      <a16:colId xmlns:a16="http://schemas.microsoft.com/office/drawing/2014/main" val="4053593708"/>
                    </a:ext>
                  </a:extLst>
                </a:gridCol>
              </a:tblGrid>
              <a:tr h="316021">
                <a:tc>
                  <a:txBody>
                    <a:bodyPr/>
                    <a:lstStyle/>
                    <a:p>
                      <a:r>
                        <a:rPr lang="pt-BR" sz="1000"/>
                        <a:t>Volta</a:t>
                      </a:r>
                      <a:endParaRPr lang="pt-BR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n</a:t>
                      </a:r>
                      <a:endParaRPr lang="pt-BR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soma = soma + nota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11911503"/>
                  </a:ext>
                </a:extLst>
              </a:tr>
              <a:tr h="129225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 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556113315"/>
                  </a:ext>
                </a:extLst>
              </a:tr>
              <a:tr h="129225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8.0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+ 8 = 8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582737933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2ª.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2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7.0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+ 7 = 15 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79511037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3ª.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3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10.0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+ 10 = 25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4011867"/>
                  </a:ext>
                </a:extLst>
              </a:tr>
              <a:tr h="269010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4ª.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4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0.0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+ 0 = 25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02533217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5ª.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8.0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+ 8 = 33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12302740"/>
                  </a:ext>
                </a:extLst>
              </a:tr>
              <a:tr h="195123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6ª.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6 -Sai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/5 = 6.60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3130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49431" y="713760"/>
            <a:ext cx="888578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é uma estrutura mais limitada, é a função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range()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 que delimita o alcance dos valores assumidos pela variável de controle e delimita a quantidade de voltas que o laço vai dar, veja os exemplos:</a:t>
            </a:r>
          </a:p>
          <a:p>
            <a:endParaRPr lang="pt-BR" altLang="pt-BR" sz="9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range(inicio, limite, incremento)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[Inicio, Limite)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range(0,5,1)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range(0,5)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range(5)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range(3, 10, 2)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3,5,7,9  [3,10)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endParaRPr lang="pt-BR" altLang="pt-BR" sz="18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pt-BR" altLang="pt-BR" sz="1800" b="1" i="1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endParaRPr lang="pt-BR" altLang="pt-BR" sz="1800" b="1" i="1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20537" y="3431870"/>
            <a:ext cx="7132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>
                <a:latin typeface="Verdana" panose="020B0604030504040204" pitchFamily="34" charset="0"/>
                <a:ea typeface="Arial Unicode MS" pitchFamily="34" charset="-128"/>
              </a:rPr>
              <a:t>Exemplo:  Faça um programa que escreva os  números de 1 até </a:t>
            </a:r>
            <a:r>
              <a:rPr lang="en-US" altLang="pt-BR" sz="1600" b="1">
                <a:latin typeface="Verdana" panose="020B0604030504040204" pitchFamily="34" charset="0"/>
                <a:ea typeface="Arial Unicode MS" pitchFamily="34" charset="-128"/>
              </a:rPr>
              <a:t>5 no </a:t>
            </a:r>
            <a:r>
              <a:rPr lang="en-US" altLang="pt-BR" sz="1600" b="1" err="1">
                <a:latin typeface="Verdana" panose="020B0604030504040204" pitchFamily="34" charset="0"/>
                <a:ea typeface="Arial Unicode MS" pitchFamily="34" charset="-128"/>
              </a:rPr>
              <a:t>vídeo</a:t>
            </a:r>
            <a:r>
              <a:rPr lang="pt-BR" altLang="pt-BR" sz="1600" b="1">
                <a:latin typeface="Verdana" panose="020B0604030504040204" pitchFamily="34" charset="0"/>
                <a:ea typeface="Arial Unicode MS" pitchFamily="34" charset="-128"/>
              </a:rPr>
              <a:t> </a:t>
            </a:r>
            <a:endParaRPr lang="en-US" altLang="pt-BR" sz="1600" b="1">
              <a:latin typeface="Verdana" panose="020B0604030504040204" pitchFamily="34" charset="0"/>
              <a:ea typeface="Arial Unicode MS" pitchFamily="34" charset="-128"/>
            </a:endParaRPr>
          </a:p>
        </p:txBody>
      </p:sp>
      <p:grpSp>
        <p:nvGrpSpPr>
          <p:cNvPr id="142343" name="Group 7"/>
          <p:cNvGrpSpPr>
            <a:grpSpLocks/>
          </p:cNvGrpSpPr>
          <p:nvPr/>
        </p:nvGrpSpPr>
        <p:grpSpPr bwMode="auto">
          <a:xfrm>
            <a:off x="4019215" y="4026248"/>
            <a:ext cx="3864225" cy="716622"/>
            <a:chOff x="-2456" y="3081"/>
            <a:chExt cx="4588" cy="343"/>
          </a:xfrm>
        </p:grpSpPr>
        <p:sp>
          <p:nvSpPr>
            <p:cNvPr id="142345" name="Rectangle 8"/>
            <p:cNvSpPr>
              <a:spLocks noChangeArrowheads="1"/>
            </p:cNvSpPr>
            <p:nvPr/>
          </p:nvSpPr>
          <p:spPr bwMode="auto">
            <a:xfrm>
              <a:off x="-1981" y="3108"/>
              <a:ext cx="4113" cy="27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050" b="1">
                  <a:solidFill>
                    <a:schemeClr val="bg1"/>
                  </a:solidFill>
                  <a:latin typeface="Verdana" panose="020B0604030504040204" pitchFamily="34" charset="0"/>
                  <a:ea typeface="Arial Unicode MS" pitchFamily="34" charset="-128"/>
                </a:rPr>
                <a:t>Permanece no laço enquanto a variável i não alcançar o limite informado pela função range(), vai até o limite -1</a:t>
              </a:r>
            </a:p>
          </p:txBody>
        </p:sp>
        <p:sp>
          <p:nvSpPr>
            <p:cNvPr id="290825" name="AutoShape 9"/>
            <p:cNvSpPr>
              <a:spLocks noChangeArrowheads="1"/>
            </p:cNvSpPr>
            <p:nvPr/>
          </p:nvSpPr>
          <p:spPr bwMode="auto">
            <a:xfrm>
              <a:off x="-2456" y="3081"/>
              <a:ext cx="304" cy="343"/>
            </a:xfrm>
            <a:prstGeom prst="curvedLeftArrow">
              <a:avLst>
                <a:gd name="adj1" fmla="val 44737"/>
                <a:gd name="adj2" fmla="val 89474"/>
                <a:gd name="adj3" fmla="val 33333"/>
              </a:avLst>
            </a:prstGeom>
            <a:solidFill>
              <a:srgbClr val="FFFF66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08" y="124527"/>
            <a:ext cx="7795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b="1" i="1">
                <a:solidFill>
                  <a:srgbClr val="0033CC"/>
                </a:solidFill>
                <a:latin typeface="Verdana" panose="020B0604030504040204" pitchFamily="34" charset="0"/>
              </a:rPr>
              <a:t>Estruturas:</a:t>
            </a:r>
            <a:r>
              <a:rPr lang="en-US" altLang="pt-BR" sz="28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>
                <a:solidFill>
                  <a:srgbClr val="FF0000"/>
                </a:solidFill>
                <a:latin typeface="Verdana" panose="020B0604030504040204" pitchFamily="34" charset="0"/>
              </a:rPr>
              <a:t>for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err="1">
                <a:latin typeface="Verdana" panose="020B0604030504040204" pitchFamily="34" charset="0"/>
              </a:rPr>
              <a:t>var_int</a:t>
            </a:r>
            <a:r>
              <a:rPr lang="en-US" altLang="pt-BR" sz="2700" b="1" i="1">
                <a:latin typeface="Verdana" panose="020B0604030504040204" pitchFamily="34" charset="0"/>
              </a:rPr>
              <a:t> </a:t>
            </a:r>
            <a:r>
              <a:rPr lang="en-US" altLang="pt-BR" sz="2700" b="1" i="1">
                <a:solidFill>
                  <a:srgbClr val="FF0000"/>
                </a:solidFill>
                <a:latin typeface="Verdana" panose="020B0604030504040204" pitchFamily="34" charset="0"/>
              </a:rPr>
              <a:t>in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 </a:t>
            </a:r>
            <a:r>
              <a:rPr lang="en-US" altLang="pt-BR" sz="2700" b="1" i="1" err="1">
                <a:latin typeface="Verdana" panose="020B0604030504040204" pitchFamily="34" charset="0"/>
              </a:rPr>
              <a:t>sequencia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:  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77F8D4-F848-4A46-8F9D-9841E025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1" y="3987865"/>
            <a:ext cx="3857549" cy="8481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5278C3-0273-4134-87FC-C04BFD44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17" y="3622706"/>
            <a:ext cx="570883" cy="1136329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D7072F0-55F4-45A8-A11B-C0865845B38D}"/>
              </a:ext>
            </a:extLst>
          </p:cNvPr>
          <p:cNvCxnSpPr>
            <a:cxnSpLocks/>
          </p:cNvCxnSpPr>
          <p:nvPr/>
        </p:nvCxnSpPr>
        <p:spPr>
          <a:xfrm flipH="1" flipV="1">
            <a:off x="7432" y="3395433"/>
            <a:ext cx="9129136" cy="39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46974" y="688384"/>
            <a:ext cx="87457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600" b="1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Em qualquer estrutura repetitiva podemos usar o comando  </a:t>
            </a:r>
            <a:r>
              <a:rPr lang="pt-BR" sz="1200" b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BREAK</a:t>
            </a:r>
            <a:r>
              <a:rPr lang="pt-BR" sz="1600" b="1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 para </a:t>
            </a:r>
            <a:r>
              <a:rPr lang="pt-BR" sz="1600" b="1" u="sng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interromper de forma abrupta o laço</a:t>
            </a:r>
            <a:endParaRPr lang="pt-BR" sz="1200" b="1">
              <a:latin typeface="Verdana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29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9573" y="224698"/>
            <a:ext cx="7912510" cy="39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100" b="1">
                <a:solidFill>
                  <a:srgbClr val="0033CC"/>
                </a:solidFill>
                <a:latin typeface="Verdana" pitchFamily="34" charset="0"/>
              </a:rPr>
              <a:t>Break</a:t>
            </a:r>
            <a:endParaRPr lang="pt-BR" sz="2100" b="1">
              <a:solidFill>
                <a:srgbClr val="0033CC"/>
              </a:solidFill>
              <a:latin typeface="Verdana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59EBBA-5E38-3F72-17EA-43718978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4" y="3339568"/>
            <a:ext cx="4232521" cy="111554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276629F-CCFE-9AAB-114D-567561F63186}"/>
              </a:ext>
            </a:extLst>
          </p:cNvPr>
          <p:cNvGrpSpPr/>
          <p:nvPr/>
        </p:nvGrpSpPr>
        <p:grpSpPr>
          <a:xfrm>
            <a:off x="146974" y="1346320"/>
            <a:ext cx="8121127" cy="1708651"/>
            <a:chOff x="146974" y="1338186"/>
            <a:chExt cx="8604985" cy="191050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99C8008-8988-FEFD-BE9B-00E658CA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974" y="1338186"/>
              <a:ext cx="8604985" cy="1910507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4086B7E-9B7A-FB30-998C-BD21D038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6116" y="2869397"/>
              <a:ext cx="238125" cy="37147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51F449-CFFA-DC71-E0B3-3F50A41C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D7C-B095-46E1-8BDD-3106C898DD58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87260" y="681305"/>
            <a:ext cx="8750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Escreva no vídeo os números de 10 a 20</a:t>
            </a:r>
            <a:endParaRPr lang="pt-BR" sz="1600" u="sng" dirty="0">
              <a:latin typeface="Verdana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4B66AA4-2390-4FAA-A421-35FA349B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" y="73342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Exemplo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3C9240-EA97-415E-90A2-04327566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5" y="1045841"/>
            <a:ext cx="2847819" cy="1056445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95EBD4-A086-4D2A-A4D1-A921A1B53F2F}"/>
              </a:ext>
            </a:extLst>
          </p:cNvPr>
          <p:cNvCxnSpPr>
            <a:cxnSpLocks/>
          </p:cNvCxnSpPr>
          <p:nvPr/>
        </p:nvCxnSpPr>
        <p:spPr>
          <a:xfrm flipH="1" flipV="1">
            <a:off x="4299505" y="1050637"/>
            <a:ext cx="4596" cy="882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C8067E3-0DBE-4A73-B1FD-147BB03E8F5E}"/>
              </a:ext>
            </a:extLst>
          </p:cNvPr>
          <p:cNvSpPr/>
          <p:nvPr/>
        </p:nvSpPr>
        <p:spPr>
          <a:xfrm>
            <a:off x="100659" y="1012487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D71FA1-B39F-4520-A34E-6F111003DF61}"/>
              </a:ext>
            </a:extLst>
          </p:cNvPr>
          <p:cNvSpPr/>
          <p:nvPr/>
        </p:nvSpPr>
        <p:spPr>
          <a:xfrm>
            <a:off x="4461211" y="974083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313725-4D10-4D56-9DC6-79117F9E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18" y="1081919"/>
            <a:ext cx="3362108" cy="71452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E5C351C-EBF4-E844-EFA1-BCB7516E1BE4}"/>
              </a:ext>
            </a:extLst>
          </p:cNvPr>
          <p:cNvCxnSpPr>
            <a:cxnSpLocks/>
          </p:cNvCxnSpPr>
          <p:nvPr/>
        </p:nvCxnSpPr>
        <p:spPr>
          <a:xfrm flipH="1">
            <a:off x="62363" y="2010641"/>
            <a:ext cx="9090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9177E1-FA8A-ADB9-2707-BE1E5A062242}"/>
              </a:ext>
            </a:extLst>
          </p:cNvPr>
          <p:cNvSpPr/>
          <p:nvPr/>
        </p:nvSpPr>
        <p:spPr>
          <a:xfrm>
            <a:off x="29847" y="2418408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58A439-F60D-2783-AE28-A10AB835145D}"/>
              </a:ext>
            </a:extLst>
          </p:cNvPr>
          <p:cNvSpPr/>
          <p:nvPr/>
        </p:nvSpPr>
        <p:spPr>
          <a:xfrm>
            <a:off x="4398868" y="2312239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</a:t>
            </a:r>
          </a:p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E011306-418F-9BA9-72B5-7FF6468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7" y="2034961"/>
            <a:ext cx="8539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Escreva no vídeo os números de 150 a 100;</a:t>
            </a:r>
            <a:endParaRPr lang="pt-BR" altLang="pt-BR" sz="1600" u="sng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0C5DBFE-118F-1395-380D-E4374BCC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04" y="2447417"/>
            <a:ext cx="2842976" cy="94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E96BC26-FF1A-A132-1D99-E6C2EFE2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103" y="2379081"/>
            <a:ext cx="4006496" cy="781809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B01AA10-A1D3-F2AD-03D3-237DE672B6B6}"/>
              </a:ext>
            </a:extLst>
          </p:cNvPr>
          <p:cNvCxnSpPr>
            <a:cxnSpLocks/>
          </p:cNvCxnSpPr>
          <p:nvPr/>
        </p:nvCxnSpPr>
        <p:spPr>
          <a:xfrm flipV="1">
            <a:off x="4299505" y="2422590"/>
            <a:ext cx="0" cy="9025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FFAA3-C5DA-E461-6B6A-0F3C51CD908A}"/>
              </a:ext>
            </a:extLst>
          </p:cNvPr>
          <p:cNvCxnSpPr>
            <a:cxnSpLocks/>
          </p:cNvCxnSpPr>
          <p:nvPr/>
        </p:nvCxnSpPr>
        <p:spPr>
          <a:xfrm flipH="1">
            <a:off x="29847" y="3451514"/>
            <a:ext cx="9090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402AC43E-1D8C-87FF-9153-6583AC53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0" y="3451514"/>
            <a:ext cx="814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Escreva no vídeo os números pares entre 10 e 50</a:t>
            </a:r>
            <a:endParaRPr lang="pt-BR" altLang="pt-BR" sz="1600" u="sng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84ACE15-DAD6-C0E1-9BF7-FDBB80581229}"/>
              </a:ext>
            </a:extLst>
          </p:cNvPr>
          <p:cNvSpPr/>
          <p:nvPr/>
        </p:nvSpPr>
        <p:spPr>
          <a:xfrm>
            <a:off x="62363" y="3806259"/>
            <a:ext cx="1052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  <a:r>
              <a:rPr lang="pt-BR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1EB62F1-C2FB-4B00-A42C-3FE66130B198}"/>
              </a:ext>
            </a:extLst>
          </p:cNvPr>
          <p:cNvSpPr/>
          <p:nvPr/>
        </p:nvSpPr>
        <p:spPr>
          <a:xfrm>
            <a:off x="4572000" y="3812595"/>
            <a:ext cx="811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63770D5-8938-E952-8454-50C11D880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904" y="3888575"/>
            <a:ext cx="2385132" cy="88180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79FB03-5F47-027A-F857-BE3DDF957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507" y="3790068"/>
            <a:ext cx="3368324" cy="677230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E7D8401-9F0F-DE71-5BDE-B0A938AC0DC2}"/>
              </a:ext>
            </a:extLst>
          </p:cNvPr>
          <p:cNvCxnSpPr>
            <a:cxnSpLocks/>
          </p:cNvCxnSpPr>
          <p:nvPr/>
        </p:nvCxnSpPr>
        <p:spPr>
          <a:xfrm flipV="1">
            <a:off x="4307001" y="3790068"/>
            <a:ext cx="0" cy="9025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98" y="123894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1" y="83551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Ex19 – Tabuada: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programa que permita exibir na tela a tabuada de um número inteiro informado via teclado – Observe que a tabuada deverá formato abaixo: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E7D239-8E4D-4047-9B4B-35BDEFD9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72" y="1750462"/>
            <a:ext cx="2059243" cy="286232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1 =  7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2 =  14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3 =  21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4 =  28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5 =  35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6 =  42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7 =  49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8 =  56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9 =  63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10 = 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C14D1EB9-1EFA-4486-8EA2-A6B650994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139735"/>
                  </p:ext>
                </p:extLst>
              </p:nvPr>
            </p:nvGraphicFramePr>
            <p:xfrm>
              <a:off x="3280915" y="1823458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resultado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o 10, incrementado a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 cada volta, a cada volta calcule e exiba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𝑟𝑒𝑠𝑢𝑙𝑡𝑎𝑑𝑜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𝑟𝑒𝑠𝑢𝑙𝑡𝑎𝑑𝑜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𝑝𝑎𝑟𝑐𝑒𝑙𝑎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C14D1EB9-1EFA-4486-8EA2-A6B650994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139735"/>
                  </p:ext>
                </p:extLst>
              </p:nvPr>
            </p:nvGraphicFramePr>
            <p:xfrm>
              <a:off x="3280915" y="1823458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resultado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7462" r="-1875" b="-71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16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7803</TotalTime>
  <Words>3691</Words>
  <Application>Microsoft Office PowerPoint</Application>
  <PresentationFormat>Apresentação na tela (16:9)</PresentationFormat>
  <Paragraphs>533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Calibri Light</vt:lpstr>
      <vt:lpstr>Arial</vt:lpstr>
      <vt:lpstr>Cambria Math</vt:lpstr>
      <vt:lpstr>Calibri</vt:lpstr>
      <vt:lpstr>Verdana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Break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8</cp:revision>
  <cp:lastPrinted>2023-04-24T16:47:04Z</cp:lastPrinted>
  <dcterms:created xsi:type="dcterms:W3CDTF">2020-01-19T22:21:58Z</dcterms:created>
  <dcterms:modified xsi:type="dcterms:W3CDTF">2025-04-08T00:24:31Z</dcterms:modified>
</cp:coreProperties>
</file>