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6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7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97" r:id="rId2"/>
    <p:sldMasterId id="2147483708" r:id="rId3"/>
    <p:sldMasterId id="2147483717" r:id="rId4"/>
    <p:sldMasterId id="2147483752" r:id="rId5"/>
    <p:sldMasterId id="2147483764" r:id="rId6"/>
    <p:sldMasterId id="2147483775" r:id="rId7"/>
    <p:sldMasterId id="2147483786" r:id="rId8"/>
  </p:sldMasterIdLst>
  <p:notesMasterIdLst>
    <p:notesMasterId r:id="rId24"/>
  </p:notesMasterIdLst>
  <p:handoutMasterIdLst>
    <p:handoutMasterId r:id="rId25"/>
  </p:handoutMasterIdLst>
  <p:sldIdLst>
    <p:sldId id="2646" r:id="rId9"/>
    <p:sldId id="2657" r:id="rId10"/>
    <p:sldId id="2650" r:id="rId11"/>
    <p:sldId id="2654" r:id="rId12"/>
    <p:sldId id="2577" r:id="rId13"/>
    <p:sldId id="2658" r:id="rId14"/>
    <p:sldId id="2659" r:id="rId15"/>
    <p:sldId id="2660" r:id="rId16"/>
    <p:sldId id="2661" r:id="rId17"/>
    <p:sldId id="2655" r:id="rId18"/>
    <p:sldId id="2578" r:id="rId19"/>
    <p:sldId id="346" r:id="rId20"/>
    <p:sldId id="2581" r:id="rId21"/>
    <p:sldId id="2582" r:id="rId22"/>
    <p:sldId id="2586" r:id="rId23"/>
  </p:sldIdLst>
  <p:sldSz cx="9144000" cy="5143500" type="screen16x9"/>
  <p:notesSz cx="10234613" cy="7104063"/>
  <p:embeddedFontLst>
    <p:embeddedFont>
      <p:font typeface="Cambria Math" panose="02040503050406030204" pitchFamily="18" charset="0"/>
      <p:regular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gerio Aguiar" initials="RA" lastIdx="1" clrIdx="0">
    <p:extLst>
      <p:ext uri="{19B8F6BF-5375-455C-9EA6-DF929625EA0E}">
        <p15:presenceInfo xmlns:p15="http://schemas.microsoft.com/office/powerpoint/2012/main" userId="86fef4cc378c39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960A"/>
    <a:srgbClr val="FFD243"/>
    <a:srgbClr val="FFEDB3"/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A2740E-EEB0-4EC1-8E07-84B544B9AA00}" v="1" dt="2023-05-09T21:19:43.391"/>
  </p1510:revLst>
</p1510:revInfo>
</file>

<file path=ppt/tableStyles.xml><?xml version="1.0" encoding="utf-8"?>
<a:tblStyleLst xmlns:a="http://schemas.openxmlformats.org/drawingml/2006/main" def="{18E0EB87-6F86-4DAB-AA45-32A1FB75C8D8}">
  <a:tblStyle styleId="{18E0EB87-6F86-4DAB-AA45-32A1FB75C8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4250" autoAdjust="0"/>
  </p:normalViewPr>
  <p:slideViewPr>
    <p:cSldViewPr snapToGrid="0">
      <p:cViewPr varScale="1">
        <p:scale>
          <a:sx n="93" d="100"/>
          <a:sy n="93" d="100"/>
        </p:scale>
        <p:origin x="392" y="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handoutMaster" Target="handoutMasters/handoutMaster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font" Target="fonts/font3.fntdata"/><Relationship Id="rId36" Type="http://schemas.microsoft.com/office/2015/10/relationships/revisionInfo" Target="revisionInfo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E7BF670-571C-49EB-A6A7-5E570C99D2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" y="0"/>
            <a:ext cx="4434618" cy="355920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l">
              <a:defRPr sz="1200"/>
            </a:lvl1pPr>
          </a:lstStyle>
          <a:p>
            <a:r>
              <a:rPr lang="pt-BR"/>
              <a:t>TREINA RECIFE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5051FA-D892-43F3-9386-D6D2639B6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710" y="0"/>
            <a:ext cx="4434617" cy="355920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9435AC-CCB6-4B40-878E-D29AC4114A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" y="6748145"/>
            <a:ext cx="4434618" cy="355920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l">
              <a:defRPr sz="1200"/>
            </a:lvl1pPr>
          </a:lstStyle>
          <a:p>
            <a:r>
              <a:rPr lang="pt-BR"/>
              <a:t>SIGA NOSSO INSTAGRAM: @treina_recife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FB0033-2C8B-4436-B83A-797AC70BDE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710" y="6748145"/>
            <a:ext cx="4434617" cy="355920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r">
              <a:defRPr sz="1200"/>
            </a:lvl1pPr>
          </a:lstStyle>
          <a:p>
            <a:fld id="{0878DA2E-347B-46BB-8DBC-F2AFC9533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55194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3462" y="3374431"/>
            <a:ext cx="8187690" cy="3196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65" tIns="94765" rIns="94765" bIns="9476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47950" y="596900"/>
            <a:ext cx="5299075" cy="2981325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929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093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14248">
              <a:buClrTx/>
              <a:buSzTx/>
              <a:buNone/>
              <a:defRPr/>
            </a:pPr>
            <a:r>
              <a:rPr lang="pt-BR" i="1" kern="1200" err="1"/>
              <a:t>rA</a:t>
            </a:r>
            <a:r>
              <a:rPr lang="pt-BR" i="1" kern="1200"/>
              <a:t>) frase[0:6]  </a:t>
            </a:r>
            <a:r>
              <a:rPr lang="pt-BR" i="1" kern="1200">
                <a:sym typeface="Wingdings" panose="05000000000000000000" pitchFamily="2" charset="2"/>
              </a:rPr>
              <a:t> da posição 0 até a 5</a:t>
            </a:r>
            <a:endParaRPr lang="pt-BR" i="1" kern="1200"/>
          </a:p>
          <a:p>
            <a:pPr marL="0" indent="0" defTabSz="914248">
              <a:buClrTx/>
              <a:buSzTx/>
              <a:buNone/>
              <a:defRPr/>
            </a:pPr>
            <a:r>
              <a:rPr lang="pt-BR" i="1" kern="1200" err="1"/>
              <a:t>rB</a:t>
            </a:r>
            <a:r>
              <a:rPr lang="pt-BR" i="1" kern="1200"/>
              <a:t>) frase[-5:]  </a:t>
            </a:r>
            <a:r>
              <a:rPr lang="pt-BR" i="1" kern="1200">
                <a:sym typeface="Wingdings" panose="05000000000000000000" pitchFamily="2" charset="2"/>
              </a:rPr>
              <a:t> Cinco últimos</a:t>
            </a:r>
            <a:endParaRPr lang="pt-BR" i="1" kern="1200"/>
          </a:p>
          <a:p>
            <a:endParaRPr lang="pt-BR"/>
          </a:p>
          <a:p>
            <a:r>
              <a:rPr lang="pt-BR"/>
              <a:t>frase= input('Frase:')</a:t>
            </a:r>
          </a:p>
          <a:p>
            <a:r>
              <a:rPr lang="pt-BR" err="1"/>
              <a:t>rC</a:t>
            </a:r>
            <a:r>
              <a:rPr lang="pt-BR"/>
              <a:t>=''</a:t>
            </a:r>
          </a:p>
          <a:p>
            <a:r>
              <a:rPr lang="pt-BR"/>
              <a:t>for x in range(4,-1,-1):</a:t>
            </a:r>
          </a:p>
          <a:p>
            <a:r>
              <a:rPr lang="pt-BR"/>
              <a:t>    </a:t>
            </a:r>
            <a:r>
              <a:rPr lang="pt-BR" err="1"/>
              <a:t>rC</a:t>
            </a:r>
            <a:r>
              <a:rPr lang="pt-BR"/>
              <a:t> = </a:t>
            </a:r>
            <a:r>
              <a:rPr lang="pt-BR" err="1"/>
              <a:t>rC</a:t>
            </a:r>
            <a:r>
              <a:rPr lang="pt-BR"/>
              <a:t> +frase[x]</a:t>
            </a:r>
          </a:p>
          <a:p>
            <a:r>
              <a:rPr lang="pt-BR"/>
              <a:t>print(</a:t>
            </a:r>
            <a:r>
              <a:rPr lang="pt-BR" err="1"/>
              <a:t>rC</a:t>
            </a:r>
            <a:r>
              <a:rPr lang="pt-B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0730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nome = input('Informe um nome: ')</a:t>
            </a:r>
          </a:p>
          <a:p>
            <a:r>
              <a:rPr lang="pt-BR" err="1"/>
              <a:t>tam</a:t>
            </a:r>
            <a:r>
              <a:rPr lang="pt-BR"/>
              <a:t> = </a:t>
            </a:r>
            <a:r>
              <a:rPr lang="pt-BR" err="1"/>
              <a:t>len</a:t>
            </a:r>
            <a:r>
              <a:rPr lang="pt-BR"/>
              <a:t>(nome)</a:t>
            </a:r>
          </a:p>
          <a:p>
            <a:r>
              <a:rPr lang="pt-BR" err="1"/>
              <a:t>if</a:t>
            </a:r>
            <a:r>
              <a:rPr lang="pt-BR"/>
              <a:t> (</a:t>
            </a:r>
            <a:r>
              <a:rPr lang="pt-BR" err="1"/>
              <a:t>tam</a:t>
            </a:r>
            <a:r>
              <a:rPr lang="pt-BR"/>
              <a:t> &lt; 10):</a:t>
            </a:r>
          </a:p>
          <a:p>
            <a:r>
              <a:rPr lang="pt-BR"/>
              <a:t>    print('*** Tamanho inválido - No </a:t>
            </a:r>
            <a:r>
              <a:rPr lang="pt-BR" err="1"/>
              <a:t>mínomo</a:t>
            </a:r>
            <a:r>
              <a:rPr lang="pt-BR"/>
              <a:t> 10 caracteres***')</a:t>
            </a:r>
          </a:p>
          <a:p>
            <a:r>
              <a:rPr lang="pt-BR"/>
              <a:t>    </a:t>
            </a:r>
            <a:r>
              <a:rPr lang="pt-BR" err="1"/>
              <a:t>exit</a:t>
            </a:r>
            <a:r>
              <a:rPr lang="pt-BR"/>
              <a:t>()  # encerra o programa</a:t>
            </a:r>
          </a:p>
          <a:p>
            <a:r>
              <a:rPr lang="pt-BR"/>
              <a:t>metade = </a:t>
            </a:r>
            <a:r>
              <a:rPr lang="pt-BR" err="1"/>
              <a:t>tam</a:t>
            </a:r>
            <a:r>
              <a:rPr lang="pt-BR"/>
              <a:t> // 2</a:t>
            </a:r>
          </a:p>
          <a:p>
            <a:r>
              <a:rPr lang="pt-BR"/>
              <a:t>p1 = nome[0:metade]</a:t>
            </a:r>
          </a:p>
          <a:p>
            <a:r>
              <a:rPr lang="pt-BR"/>
              <a:t>p2 = nome[metade:]</a:t>
            </a:r>
          </a:p>
          <a:p>
            <a:r>
              <a:rPr lang="pt-BR"/>
              <a:t>senha = p2[0:2]+'%%'+p1[-3:]</a:t>
            </a:r>
          </a:p>
          <a:p>
            <a:r>
              <a:rPr lang="pt-BR"/>
              <a:t>print(p1, p2, senha)</a:t>
            </a:r>
          </a:p>
        </p:txBody>
      </p:sp>
    </p:spTree>
    <p:extLst>
      <p:ext uri="{BB962C8B-B14F-4D97-AF65-F5344CB8AC3E}">
        <p14:creationId xmlns:p14="http://schemas.microsoft.com/office/powerpoint/2010/main" val="1479590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frase = input('Frase:')</a:t>
            </a:r>
          </a:p>
          <a:p>
            <a:r>
              <a:rPr lang="pt-BR" err="1"/>
              <a:t>tam</a:t>
            </a:r>
            <a:r>
              <a:rPr lang="pt-BR"/>
              <a:t> = </a:t>
            </a:r>
            <a:r>
              <a:rPr lang="pt-BR" err="1"/>
              <a:t>len</a:t>
            </a:r>
            <a:r>
              <a:rPr lang="pt-BR"/>
              <a:t>(frase)</a:t>
            </a:r>
          </a:p>
          <a:p>
            <a:pPr marL="457126" indent="-317448" defTabSz="914248">
              <a:defRPr/>
            </a:pPr>
            <a:r>
              <a:rPr lang="pt-BR" err="1"/>
              <a:t>frase_Inv</a:t>
            </a:r>
            <a:r>
              <a:rPr lang="pt-BR"/>
              <a:t> = ''</a:t>
            </a:r>
          </a:p>
          <a:p>
            <a:r>
              <a:rPr lang="pt-BR" err="1"/>
              <a:t>posicao</a:t>
            </a:r>
            <a:r>
              <a:rPr lang="pt-BR"/>
              <a:t> = </a:t>
            </a:r>
            <a:r>
              <a:rPr lang="pt-BR" err="1"/>
              <a:t>tam</a:t>
            </a:r>
            <a:r>
              <a:rPr lang="pt-BR"/>
              <a:t> - 1</a:t>
            </a:r>
          </a:p>
          <a:p>
            <a:r>
              <a:rPr lang="pt-BR" err="1"/>
              <a:t>while</a:t>
            </a:r>
            <a:r>
              <a:rPr lang="pt-BR"/>
              <a:t> (</a:t>
            </a:r>
            <a:r>
              <a:rPr lang="pt-BR" err="1"/>
              <a:t>posicao</a:t>
            </a:r>
            <a:r>
              <a:rPr lang="pt-BR"/>
              <a:t> &gt;= 0):</a:t>
            </a:r>
          </a:p>
          <a:p>
            <a:r>
              <a:rPr lang="pt-BR"/>
              <a:t>    </a:t>
            </a:r>
            <a:r>
              <a:rPr lang="pt-BR" err="1"/>
              <a:t>frase_Inv</a:t>
            </a:r>
            <a:r>
              <a:rPr lang="pt-BR"/>
              <a:t> = </a:t>
            </a:r>
            <a:r>
              <a:rPr lang="pt-BR" err="1"/>
              <a:t>frase_Inv</a:t>
            </a:r>
            <a:r>
              <a:rPr lang="pt-BR"/>
              <a:t> + frase[</a:t>
            </a:r>
            <a:r>
              <a:rPr lang="pt-BR" err="1"/>
              <a:t>posicao</a:t>
            </a:r>
            <a:r>
              <a:rPr lang="pt-BR"/>
              <a:t>]</a:t>
            </a:r>
          </a:p>
          <a:p>
            <a:r>
              <a:rPr lang="pt-BR"/>
              <a:t>    </a:t>
            </a:r>
            <a:r>
              <a:rPr lang="pt-BR" err="1"/>
              <a:t>posicao</a:t>
            </a:r>
            <a:r>
              <a:rPr lang="pt-BR"/>
              <a:t> = </a:t>
            </a:r>
            <a:r>
              <a:rPr lang="pt-BR" err="1"/>
              <a:t>posicao</a:t>
            </a:r>
            <a:r>
              <a:rPr lang="pt-BR"/>
              <a:t> - 1</a:t>
            </a:r>
          </a:p>
          <a:p>
            <a:r>
              <a:rPr lang="pt-BR"/>
              <a:t>print(</a:t>
            </a:r>
            <a:r>
              <a:rPr lang="pt-BR" err="1"/>
              <a:t>frase_Inv</a:t>
            </a:r>
            <a:r>
              <a:rPr lang="pt-BR"/>
              <a:t>)</a:t>
            </a:r>
          </a:p>
          <a:p>
            <a:r>
              <a:rPr lang="pt-BR"/>
              <a:t>print( </a:t>
            </a:r>
            <a:r>
              <a:rPr lang="pt-BR" err="1"/>
              <a:t>frase.upper</a:t>
            </a:r>
            <a:r>
              <a:rPr lang="pt-BR"/>
              <a:t>().</a:t>
            </a:r>
            <a:r>
              <a:rPr lang="pt-BR" err="1"/>
              <a:t>count</a:t>
            </a:r>
            <a:r>
              <a:rPr lang="pt-BR"/>
              <a:t>('A'))</a:t>
            </a:r>
          </a:p>
          <a:p>
            <a:endParaRPr lang="pt-BR"/>
          </a:p>
          <a:p>
            <a:r>
              <a:rPr lang="pt-BR"/>
              <a:t>for </a:t>
            </a:r>
            <a:r>
              <a:rPr lang="pt-BR" err="1"/>
              <a:t>posicao</a:t>
            </a:r>
            <a:r>
              <a:rPr lang="pt-BR"/>
              <a:t> in range(tam-1,-1,-1):</a:t>
            </a:r>
          </a:p>
          <a:p>
            <a:r>
              <a:rPr lang="pt-BR"/>
              <a:t>    </a:t>
            </a:r>
            <a:r>
              <a:rPr lang="pt-BR" err="1"/>
              <a:t>frase_Inv</a:t>
            </a:r>
            <a:r>
              <a:rPr lang="pt-BR"/>
              <a:t> = </a:t>
            </a:r>
            <a:r>
              <a:rPr lang="pt-BR" err="1"/>
              <a:t>frase_Inv</a:t>
            </a:r>
            <a:r>
              <a:rPr lang="pt-BR"/>
              <a:t> + frase[</a:t>
            </a:r>
            <a:r>
              <a:rPr lang="pt-BR" err="1"/>
              <a:t>posicao</a:t>
            </a:r>
            <a:r>
              <a:rPr lang="pt-BR"/>
              <a:t>]</a:t>
            </a:r>
          </a:p>
          <a:p>
            <a:r>
              <a:rPr lang="pt-BR"/>
              <a:t>print(</a:t>
            </a:r>
            <a:r>
              <a:rPr lang="pt-BR" err="1"/>
              <a:t>frase_Inv</a:t>
            </a:r>
            <a:r>
              <a:rPr lang="pt-BR"/>
              <a:t>)</a:t>
            </a:r>
          </a:p>
          <a:p>
            <a:r>
              <a:rPr lang="pt-BR"/>
              <a:t>print('*****')</a:t>
            </a:r>
          </a:p>
          <a:p>
            <a:r>
              <a:rPr lang="pt-BR" err="1"/>
              <a:t>frase_Inv</a:t>
            </a:r>
            <a:r>
              <a:rPr lang="pt-BR"/>
              <a:t> = ''</a:t>
            </a:r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084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94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406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713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BC56F-E720-0E9C-F01D-5A85BB1D8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9C0DBEE-8B88-6CFB-84CD-315FA92382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6A63966-5DB4-3F05-957F-B7652A6B1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34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AD2C9-EC64-D63B-9B0D-18CA4952D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F312342-28AD-6F37-A5E3-75DB5A09F1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32DC593-5B87-16B3-4C55-C528C0E4A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33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DE2F0-EC73-3EE8-F883-A661AECCC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15F7B0B-E280-F3EF-58B1-3BE9EF16F3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4C11722-E8D5-7A9D-231B-5F206FBCCC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888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57CE2-FEC8-F186-4726-40E27DAC9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FA1DBDB-CE13-FF26-EA58-13F2E08088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23DB92D-8E35-C306-E253-873106FBF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380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81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6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81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418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632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436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214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1372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216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25572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52276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14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05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25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3296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2509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107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767676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393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3955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83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83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240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8444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6790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544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2879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0956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184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3475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pt-BR" smtClean="0"/>
              <a:pPr algn="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9790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8375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51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4326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846619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6777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6172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3187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4715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015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6943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8557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2464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75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5205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5803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818034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14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9471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9807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1104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4166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07528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39150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4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18893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330572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9886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03375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77793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4586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3246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2928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4416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8104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89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55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13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15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6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65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72" r:id="rId4"/>
    <p:sldLayoutId id="2147483673" r:id="rId5"/>
    <p:sldLayoutId id="2147483678" r:id="rId6"/>
    <p:sldLayoutId id="2147483681" r:id="rId7"/>
    <p:sldLayoutId id="2147483682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2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6" r:id="rId8"/>
    <p:sldLayoutId id="214748370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374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6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7871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5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1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9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5" y="4889677"/>
            <a:ext cx="11031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4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6841" y="58421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6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9" r:id="rId6"/>
    <p:sldLayoutId id="2147483760" r:id="rId7"/>
    <p:sldLayoutId id="2147483761" r:id="rId8"/>
    <p:sldLayoutId id="2147483762" r:id="rId9"/>
    <p:sldLayoutId id="2147483763" r:id="rId10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2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4" r:id="rId8"/>
    <p:sldLayoutId id="214748378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4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0" name="Rectangle 76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61451" name="Rectangle 78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82112"/>
            <a:ext cx="9144000" cy="196138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1BB8BBC-0ACB-4B85-889D-C56E06DF4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258" y="3376747"/>
            <a:ext cx="8074057" cy="905452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altLang="pt-BR" sz="4900" kern="1200" dirty="0" err="1">
                <a:latin typeface="+mj-lt"/>
                <a:ea typeface="+mj-ea"/>
                <a:cs typeface="+mj-cs"/>
              </a:rPr>
              <a:t>Tratamento</a:t>
            </a:r>
            <a:r>
              <a:rPr lang="en-US" altLang="pt-BR" sz="4900" kern="1200" dirty="0">
                <a:latin typeface="+mj-lt"/>
                <a:ea typeface="+mj-ea"/>
                <a:cs typeface="+mj-cs"/>
              </a:rPr>
              <a:t> de </a:t>
            </a:r>
            <a:r>
              <a:rPr lang="en-US" altLang="pt-BR" sz="4900" kern="1200" dirty="0" err="1">
                <a:latin typeface="+mj-lt"/>
                <a:ea typeface="+mj-ea"/>
                <a:cs typeface="+mj-cs"/>
              </a:rPr>
              <a:t>Textos</a:t>
            </a:r>
            <a:r>
              <a:rPr lang="en-US" altLang="pt-BR" sz="4900" kern="1200" dirty="0">
                <a:latin typeface="+mj-lt"/>
                <a:ea typeface="+mj-ea"/>
                <a:cs typeface="+mj-cs"/>
              </a:rPr>
              <a:t>(str)</a:t>
            </a:r>
            <a:endParaRPr lang="en-US" altLang="pt-BR" sz="28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Imagem 5" descr="Uma imagem contendo objeto, relógio, computador, monitor&#10;&#10;Descrição gerada automaticamente">
            <a:extLst>
              <a:ext uri="{FF2B5EF4-FFF2-40B4-BE49-F238E27FC236}">
                <a16:creationId xmlns:a16="http://schemas.microsoft.com/office/drawing/2014/main" id="{9C92FA44-5DCC-411E-94D1-B6D7603EF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11" y="527059"/>
            <a:ext cx="8176104" cy="1880507"/>
          </a:xfrm>
          <a:prstGeom prst="rect">
            <a:avLst/>
          </a:prstGeom>
        </p:spPr>
      </p:pic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2745582" y="184547"/>
            <a:ext cx="519826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pt-BR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2" name="Retângulo 2">
            <a:extLst>
              <a:ext uri="{FF2B5EF4-FFF2-40B4-BE49-F238E27FC236}">
                <a16:creationId xmlns:a16="http://schemas.microsoft.com/office/drawing/2014/main" id="{EDD60BE6-BC83-099D-0BA4-63E3E83B5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7503" y="2725432"/>
            <a:ext cx="4436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b="1" i="1" dirty="0"/>
              <a:t>Prof. Luiz Fernando Calábria</a:t>
            </a:r>
          </a:p>
        </p:txBody>
      </p:sp>
    </p:spTree>
    <p:extLst>
      <p:ext uri="{BB962C8B-B14F-4D97-AF65-F5344CB8AC3E}">
        <p14:creationId xmlns:p14="http://schemas.microsoft.com/office/powerpoint/2010/main" val="5980028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164154" y="723948"/>
            <a:ext cx="8598612" cy="369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len</a:t>
            </a: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 </a:t>
            </a: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: </a:t>
            </a:r>
            <a:r>
              <a:rPr kumimoji="0" lang="pt-BR" altLang="pt-B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retorna um valor numérico com o tamanho do texto contido em uma conteúdo  texto - </a:t>
            </a:r>
            <a:r>
              <a:rPr kumimoji="0" lang="pt-BR" altLang="pt-B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str</a:t>
            </a:r>
            <a:r>
              <a:rPr kumimoji="0" lang="pt-BR" altLang="pt-B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altLang="pt-B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Arial Unicode MS" pitchFamily="34" charset="-128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  Sintaxe</a:t>
            </a:r>
            <a:r>
              <a:rPr kumimoji="0" lang="pt-BR" altLang="pt-B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:   </a:t>
            </a: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   </a:t>
            </a:r>
            <a:r>
              <a:rPr kumimoji="0" lang="pt-BR" altLang="pt-B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var_tipo_inteiro</a:t>
            </a: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 = </a:t>
            </a:r>
            <a:r>
              <a:rPr kumimoji="0" lang="pt-BR" altLang="pt-B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len</a:t>
            </a: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(conteúdo </a:t>
            </a:r>
            <a:r>
              <a:rPr kumimoji="0" lang="pt-BR" altLang="pt-B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str</a:t>
            </a: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altLang="pt-BR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Arial Unicode MS" pitchFamily="34" charset="-128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Exemplo1:</a:t>
            </a:r>
            <a:endParaRPr kumimoji="0" lang="pt-BR" altLang="pt-BR" sz="1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Arial Unicode MS" pitchFamily="34" charset="-128"/>
              <a:cs typeface="Arial"/>
              <a:sym typeface="Arial"/>
            </a:endParaRPr>
          </a:p>
          <a:p>
            <a:pPr lvl="0">
              <a:defRPr/>
            </a:pPr>
            <a:r>
              <a:rPr lang="pt-BR" altLang="pt-BR" sz="1800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n</a:t>
            </a:r>
            <a:r>
              <a:rPr kumimoji="0" lang="pt-BR" altLang="pt-BR" sz="18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ome</a:t>
            </a:r>
            <a:r>
              <a:rPr kumimoji="0" lang="pt-BR" altLang="pt-BR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 = “</a:t>
            </a:r>
            <a:r>
              <a:rPr lang="pt-BR" altLang="pt-BR" sz="1800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Prof. Rogério Aguiar”</a:t>
            </a:r>
            <a:endParaRPr kumimoji="0" lang="pt-BR" altLang="pt-BR" sz="1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Arial Unicode MS" pitchFamily="34" charset="-128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altLang="pt-BR" sz="1800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t</a:t>
            </a:r>
            <a:r>
              <a:rPr kumimoji="0" lang="pt-BR" altLang="pt-BR" sz="18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am</a:t>
            </a:r>
            <a:r>
              <a:rPr kumimoji="0" lang="pt-BR" altLang="pt-BR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 = </a:t>
            </a:r>
            <a:r>
              <a:rPr kumimoji="0" lang="pt-BR" altLang="pt-BR" sz="18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len</a:t>
            </a:r>
            <a:r>
              <a:rPr kumimoji="0" lang="pt-BR" altLang="pt-BR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(nome)  </a:t>
            </a:r>
            <a:r>
              <a:rPr kumimoji="0" lang="pt-BR" altLang="pt-BR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Wingdings" panose="05000000000000000000" pitchFamily="2" charset="2"/>
              </a:rPr>
              <a:t>  </a:t>
            </a:r>
            <a:r>
              <a:rPr kumimoji="0" lang="pt-BR" altLang="pt-BR" sz="18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Wingdings" panose="05000000000000000000" pitchFamily="2" charset="2"/>
              </a:rPr>
              <a:t>tam</a:t>
            </a:r>
            <a:r>
              <a:rPr kumimoji="0" lang="pt-BR" altLang="pt-BR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Wingdings" panose="05000000000000000000" pitchFamily="2" charset="2"/>
              </a:rPr>
              <a:t> = 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pt-BR" altLang="pt-BR" sz="1800" dirty="0">
              <a:solidFill>
                <a:prstClr val="black"/>
              </a:solidFill>
              <a:latin typeface="Verdana" panose="020B0604030504040204" pitchFamily="34" charset="0"/>
              <a:ea typeface="Arial Unicode MS" pitchFamily="34" charset="-128"/>
              <a:sym typeface="Wingdings" panose="05000000000000000000" pitchFamily="2" charset="2"/>
            </a:endParaRPr>
          </a:p>
          <a:p>
            <a:pPr>
              <a:defRPr/>
            </a:pPr>
            <a:r>
              <a:rPr lang="pt-BR" altLang="pt-BR" sz="1800" b="1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Exemplo2:</a:t>
            </a:r>
            <a:endParaRPr lang="pt-BR" altLang="pt-BR" sz="1800" dirty="0">
              <a:solidFill>
                <a:prstClr val="black"/>
              </a:solidFill>
              <a:latin typeface="Verdana" panose="020B0604030504040204" pitchFamily="34" charset="0"/>
              <a:ea typeface="Arial Unicode MS" pitchFamily="34" charset="-128"/>
            </a:endParaRPr>
          </a:p>
          <a:p>
            <a:pPr lvl="0">
              <a:defRPr/>
            </a:pPr>
            <a:r>
              <a:rPr lang="pt-BR" altLang="pt-BR" sz="1800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nome = input(“Informe uma frase:”)</a:t>
            </a:r>
          </a:p>
          <a:p>
            <a:pPr lvl="0">
              <a:defRPr/>
            </a:pPr>
            <a:r>
              <a:rPr lang="pt-BR" altLang="pt-BR" sz="1800" dirty="0" err="1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tam</a:t>
            </a:r>
            <a:r>
              <a:rPr lang="pt-BR" altLang="pt-BR" sz="1800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 = </a:t>
            </a:r>
            <a:r>
              <a:rPr lang="pt-BR" altLang="pt-BR" sz="1800" dirty="0" err="1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len</a:t>
            </a:r>
            <a:r>
              <a:rPr lang="pt-BR" altLang="pt-BR" sz="1800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(nome)</a:t>
            </a:r>
          </a:p>
          <a:p>
            <a:pPr lvl="0">
              <a:defRPr/>
            </a:pPr>
            <a:r>
              <a:rPr lang="pt-BR" altLang="pt-BR" sz="1800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print(“O tamanho da frase digitada foi: “, </a:t>
            </a:r>
            <a:r>
              <a:rPr lang="pt-BR" altLang="pt-BR" sz="1800" dirty="0" err="1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tam</a:t>
            </a:r>
            <a:r>
              <a:rPr lang="pt-BR" altLang="pt-BR" sz="1800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altLang="pt-BR" sz="1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Arial Unicode MS" pitchFamily="34" charset="-128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	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7D553D2-D820-4F33-9F20-12B611CAC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0262"/>
            <a:ext cx="6349712" cy="53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Tamanho do Texto – Função </a:t>
            </a:r>
            <a:r>
              <a:rPr kumimoji="0" lang="pt-BR" altLang="pt-B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len</a:t>
            </a:r>
            <a:r>
              <a:rPr kumimoji="0" lang="pt-BR" alt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65346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701359"/>
            <a:ext cx="826639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303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sym typeface="Arial"/>
              </a:rPr>
              <a:t>Faça um programa que receba uma data em uma variável tipo </a:t>
            </a:r>
            <a:r>
              <a:rPr kumimoji="0" lang="pt-BR" altLang="pt-BR" b="1" i="0" u="none" strike="noStrike" kern="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sym typeface="Arial"/>
              </a:rPr>
              <a:t>str</a:t>
            </a:r>
            <a:r>
              <a:rPr kumimoji="0" lang="pt-BR" altLang="pt-BR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sym typeface="Arial"/>
              </a:rPr>
              <a:t> no formato “DD/MM/AAAA” e calcule a soma do DD+MM+AAAA e exiba na tela.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altLang="pt-BR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 </a:t>
            </a:r>
            <a:endParaRPr kumimoji="0" lang="pt-BR" altLang="pt-BR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072791-ED03-4FD6-AE20-3972FA11B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145" y="89202"/>
            <a:ext cx="6349712" cy="53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4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Exemplo</a:t>
            </a:r>
            <a:endParaRPr kumimoji="0" lang="pt-BR" altLang="pt-BR" sz="2000" b="1" i="1" u="none" strike="noStrike" kern="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09D9914-2AAF-4EAF-8B20-BF05F4C4D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45350"/>
              </p:ext>
            </p:extLst>
          </p:nvPr>
        </p:nvGraphicFramePr>
        <p:xfrm>
          <a:off x="184249" y="1929169"/>
          <a:ext cx="2967555" cy="1096734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375828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351770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239957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67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data = “22/05/2020”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soma = 2047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data = “30/06/2020”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soma = 2056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3°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data = “02/12/1964”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soma = 1978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58305916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A8E864B9-BD03-4114-B6B0-9BE6E56EC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04" y="3259735"/>
            <a:ext cx="7716691" cy="1563030"/>
          </a:xfrm>
          <a:prstGeom prst="rect">
            <a:avLst/>
          </a:prstGeom>
        </p:spPr>
      </p:pic>
      <p:graphicFrame>
        <p:nvGraphicFramePr>
          <p:cNvPr id="6" name="Tabela 2">
            <a:extLst>
              <a:ext uri="{FF2B5EF4-FFF2-40B4-BE49-F238E27FC236}">
                <a16:creationId xmlns:a16="http://schemas.microsoft.com/office/drawing/2014/main" id="{57516AA3-6DE0-47E3-A2ED-806422C3E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3010"/>
              </p:ext>
            </p:extLst>
          </p:nvPr>
        </p:nvGraphicFramePr>
        <p:xfrm>
          <a:off x="3590268" y="1319817"/>
          <a:ext cx="5195518" cy="16484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{18E0EB87-6F86-4DAB-AA45-32A1FB75C8D8}</a:tableStyleId>
              </a:tblPr>
              <a:tblGrid>
                <a:gridCol w="1241342">
                  <a:extLst>
                    <a:ext uri="{9D8B030D-6E8A-4147-A177-3AD203B41FA5}">
                      <a16:colId xmlns:a16="http://schemas.microsoft.com/office/drawing/2014/main" val="2192095934"/>
                    </a:ext>
                  </a:extLst>
                </a:gridCol>
                <a:gridCol w="3954176">
                  <a:extLst>
                    <a:ext uri="{9D8B030D-6E8A-4147-A177-3AD203B41FA5}">
                      <a16:colId xmlns:a16="http://schemas.microsoft.com/office/drawing/2014/main" val="40931500"/>
                    </a:ext>
                  </a:extLst>
                </a:gridCol>
              </a:tblGrid>
              <a:tr h="252962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Entrada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data</a:t>
                      </a:r>
                      <a:endParaRPr lang="pt-BR" sz="1200" b="0" i="1" kern="1200">
                        <a:solidFill>
                          <a:srgbClr val="000000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70047"/>
                  </a:ext>
                </a:extLst>
              </a:tr>
              <a:tr h="252962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Saída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soma = 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49159"/>
                  </a:ext>
                </a:extLst>
              </a:tr>
              <a:tr h="252962">
                <a:tc>
                  <a:txBody>
                    <a:bodyPr/>
                    <a:lstStyle/>
                    <a:p>
                      <a:pPr algn="l"/>
                      <a:r>
                        <a:rPr lang="pt-BR" sz="1200">
                          <a:latin typeface="+mn-lt"/>
                        </a:rPr>
                        <a:t>Auxiliares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dia , </a:t>
                      </a:r>
                      <a:r>
                        <a:rPr lang="pt-BR" sz="1200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mes</a:t>
                      </a:r>
                      <a:r>
                        <a:rPr lang="pt-BR" sz="12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, ano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472750"/>
                  </a:ext>
                </a:extLst>
              </a:tr>
              <a:tr h="252962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kern="120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</a:rPr>
                        <a:t>Processamento</a:t>
                      </a:r>
                      <a:endParaRPr lang="pt-BR" sz="1200" kern="1200">
                        <a:solidFill>
                          <a:srgbClr val="000000"/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243260"/>
                  </a:ext>
                </a:extLst>
              </a:tr>
              <a:tr h="5511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Usar os métodos da classe </a:t>
                      </a:r>
                      <a:r>
                        <a:rPr lang="pt-BR" sz="1200" b="1" i="1" kern="1200" err="1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str</a:t>
                      </a:r>
                      <a:r>
                        <a:rPr lang="pt-BR" sz="1200" b="1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para separar </a:t>
                      </a:r>
                      <a:r>
                        <a:rPr lang="pt-BR" sz="1200" b="1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dia, </a:t>
                      </a:r>
                      <a:r>
                        <a:rPr lang="pt-BR" sz="1200" b="1" i="1" kern="1200" err="1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mes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  e </a:t>
                      </a:r>
                      <a:r>
                        <a:rPr lang="pt-BR" sz="1200" b="1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ano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, logo após somar os três e atribuir na variável </a:t>
                      </a:r>
                      <a:r>
                        <a:rPr lang="pt-BR" sz="1200" b="1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soma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02068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2A1279F4-4378-459B-AF16-E96FC1F30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636525"/>
              </p:ext>
            </p:extLst>
          </p:nvPr>
        </p:nvGraphicFramePr>
        <p:xfrm>
          <a:off x="184249" y="1295664"/>
          <a:ext cx="2118320" cy="518160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211832">
                  <a:extLst>
                    <a:ext uri="{9D8B030D-6E8A-4147-A177-3AD203B41FA5}">
                      <a16:colId xmlns:a16="http://schemas.microsoft.com/office/drawing/2014/main" val="3968356339"/>
                    </a:ext>
                  </a:extLst>
                </a:gridCol>
                <a:gridCol w="211832">
                  <a:extLst>
                    <a:ext uri="{9D8B030D-6E8A-4147-A177-3AD203B41FA5}">
                      <a16:colId xmlns:a16="http://schemas.microsoft.com/office/drawing/2014/main" val="3896102412"/>
                    </a:ext>
                  </a:extLst>
                </a:gridCol>
                <a:gridCol w="211832">
                  <a:extLst>
                    <a:ext uri="{9D8B030D-6E8A-4147-A177-3AD203B41FA5}">
                      <a16:colId xmlns:a16="http://schemas.microsoft.com/office/drawing/2014/main" val="2900523433"/>
                    </a:ext>
                  </a:extLst>
                </a:gridCol>
                <a:gridCol w="211832">
                  <a:extLst>
                    <a:ext uri="{9D8B030D-6E8A-4147-A177-3AD203B41FA5}">
                      <a16:colId xmlns:a16="http://schemas.microsoft.com/office/drawing/2014/main" val="2418140479"/>
                    </a:ext>
                  </a:extLst>
                </a:gridCol>
                <a:gridCol w="211832">
                  <a:extLst>
                    <a:ext uri="{9D8B030D-6E8A-4147-A177-3AD203B41FA5}">
                      <a16:colId xmlns:a16="http://schemas.microsoft.com/office/drawing/2014/main" val="455451444"/>
                    </a:ext>
                  </a:extLst>
                </a:gridCol>
                <a:gridCol w="211832">
                  <a:extLst>
                    <a:ext uri="{9D8B030D-6E8A-4147-A177-3AD203B41FA5}">
                      <a16:colId xmlns:a16="http://schemas.microsoft.com/office/drawing/2014/main" val="2378189976"/>
                    </a:ext>
                  </a:extLst>
                </a:gridCol>
                <a:gridCol w="211832">
                  <a:extLst>
                    <a:ext uri="{9D8B030D-6E8A-4147-A177-3AD203B41FA5}">
                      <a16:colId xmlns:a16="http://schemas.microsoft.com/office/drawing/2014/main" val="2813651020"/>
                    </a:ext>
                  </a:extLst>
                </a:gridCol>
                <a:gridCol w="211832">
                  <a:extLst>
                    <a:ext uri="{9D8B030D-6E8A-4147-A177-3AD203B41FA5}">
                      <a16:colId xmlns:a16="http://schemas.microsoft.com/office/drawing/2014/main" val="3767981868"/>
                    </a:ext>
                  </a:extLst>
                </a:gridCol>
                <a:gridCol w="211832">
                  <a:extLst>
                    <a:ext uri="{9D8B030D-6E8A-4147-A177-3AD203B41FA5}">
                      <a16:colId xmlns:a16="http://schemas.microsoft.com/office/drawing/2014/main" val="3045969161"/>
                    </a:ext>
                  </a:extLst>
                </a:gridCol>
                <a:gridCol w="211832">
                  <a:extLst>
                    <a:ext uri="{9D8B030D-6E8A-4147-A177-3AD203B41FA5}">
                      <a16:colId xmlns:a16="http://schemas.microsoft.com/office/drawing/2014/main" val="2091952908"/>
                    </a:ext>
                  </a:extLst>
                </a:gridCol>
              </a:tblGrid>
              <a:tr h="215968"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83172"/>
                  </a:ext>
                </a:extLst>
              </a:tr>
              <a:tr h="215968"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205625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CD1C3BB2-7669-4DD9-91F6-09B4394E5C46}"/>
              </a:ext>
            </a:extLst>
          </p:cNvPr>
          <p:cNvSpPr/>
          <p:nvPr/>
        </p:nvSpPr>
        <p:spPr>
          <a:xfrm>
            <a:off x="2930688" y="4001811"/>
            <a:ext cx="3995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sz="1200" noProof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Inicia na </a:t>
            </a:r>
            <a:r>
              <a:rPr lang="pt-BR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posição 6 e vai a até a posição final</a:t>
            </a:r>
            <a:endParaRPr kumimoji="0" lang="pt-BR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0D4C08E-5FC3-4861-BEBA-E26544051300}"/>
              </a:ext>
            </a:extLst>
          </p:cNvPr>
          <p:cNvSpPr/>
          <p:nvPr/>
        </p:nvSpPr>
        <p:spPr>
          <a:xfrm>
            <a:off x="2930688" y="3469575"/>
            <a:ext cx="35076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sz="1200" noProof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Inicia na posição </a:t>
            </a:r>
            <a:r>
              <a:rPr lang="pt-BR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0 e vai até a posição 1</a:t>
            </a:r>
            <a:endParaRPr kumimoji="0" lang="pt-BR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8ED9BC3-BE5B-4B57-811D-A1EB9E35D151}"/>
              </a:ext>
            </a:extLst>
          </p:cNvPr>
          <p:cNvSpPr/>
          <p:nvPr/>
        </p:nvSpPr>
        <p:spPr>
          <a:xfrm>
            <a:off x="2930688" y="3712833"/>
            <a:ext cx="35621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</a:t>
            </a:r>
            <a:r>
              <a:rPr kumimoji="0" lang="pt-BR" sz="1200" b="1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pt-BR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Inicia na posição 3 e vai até a posição 4 </a:t>
            </a:r>
            <a:endParaRPr kumimoji="0" lang="pt-BR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028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966651" y="196605"/>
            <a:ext cx="6033560" cy="37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000" b="1" dirty="0">
                <a:solidFill>
                  <a:srgbClr val="0033CC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Exercícios </a:t>
            </a:r>
          </a:p>
        </p:txBody>
      </p:sp>
      <p:sp>
        <p:nvSpPr>
          <p:cNvPr id="5" name="Retângulo 4"/>
          <p:cNvSpPr/>
          <p:nvPr/>
        </p:nvSpPr>
        <p:spPr>
          <a:xfrm>
            <a:off x="247035" y="797073"/>
            <a:ext cx="864992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pt-BR" b="1" u="sng" dirty="0">
                <a:latin typeface="Verdana" panose="020B0604030504040204" pitchFamily="34" charset="0"/>
              </a:rPr>
              <a:t>EX11 - </a:t>
            </a:r>
            <a:r>
              <a:rPr lang="en-US" altLang="pt-BR" b="1" u="sng" dirty="0" err="1">
                <a:latin typeface="Verdana" panose="020B0604030504040204" pitchFamily="34" charset="0"/>
              </a:rPr>
              <a:t>Conversão_de_Horas</a:t>
            </a:r>
            <a:r>
              <a:rPr lang="en-US" altLang="pt-BR" b="1" u="sng" dirty="0">
                <a:latin typeface="Verdana" panose="020B0604030504040204" pitchFamily="34" charset="0"/>
              </a:rPr>
              <a:t>:</a:t>
            </a:r>
            <a:r>
              <a:rPr lang="pt-BR" altLang="pt-BR" b="1" dirty="0">
                <a:latin typeface="Verdana" panose="020B0604030504040204" pitchFamily="34" charset="0"/>
              </a:rPr>
              <a:t> </a:t>
            </a:r>
            <a:r>
              <a:rPr lang="pt-BR" dirty="0">
                <a:latin typeface="Verdana" panose="020B0604030504040204" pitchFamily="34" charset="0"/>
              </a:rPr>
              <a:t>Faça um programa que receba via teclado o tempo de duração de um evento em uma fábrica expressa em segundos e mostre-o expresso em horas, minutos e segundos.</a:t>
            </a:r>
          </a:p>
          <a:p>
            <a:pPr algn="just"/>
            <a:endParaRPr lang="pt-BR" dirty="0">
              <a:latin typeface="Verdana" panose="020B0604030504040204" pitchFamily="34" charset="0"/>
            </a:endParaRPr>
          </a:p>
          <a:p>
            <a:pPr algn="just"/>
            <a:r>
              <a:rPr lang="pt-BR" dirty="0">
                <a:latin typeface="Verdana" panose="020B0604030504040204" pitchFamily="34" charset="0"/>
              </a:rPr>
              <a:t>Exemplo: </a:t>
            </a:r>
          </a:p>
          <a:p>
            <a:pPr algn="just"/>
            <a:r>
              <a:rPr lang="pt-BR" dirty="0">
                <a:latin typeface="Verdana" panose="020B0604030504040204" pitchFamily="34" charset="0"/>
              </a:rPr>
              <a:t>4.740s   </a:t>
            </a:r>
            <a:r>
              <a:rPr lang="pt-BR" dirty="0">
                <a:latin typeface="Verdana" panose="020B0604030504040204" pitchFamily="34" charset="0"/>
                <a:sym typeface="Wingdings" panose="05000000000000000000" pitchFamily="2" charset="2"/>
              </a:rPr>
              <a:t> 01:19:00   </a:t>
            </a:r>
          </a:p>
          <a:p>
            <a:pPr algn="just"/>
            <a:r>
              <a:rPr lang="pt-BR" dirty="0">
                <a:latin typeface="Verdana" panose="020B0604030504040204" pitchFamily="34" charset="0"/>
                <a:sym typeface="Wingdings" panose="05000000000000000000" pitchFamily="2" charset="2"/>
              </a:rPr>
              <a:t>37.673s  10:27:53</a:t>
            </a:r>
          </a:p>
          <a:p>
            <a:pPr algn="just"/>
            <a:r>
              <a:rPr lang="pt-BR" dirty="0">
                <a:latin typeface="Verdana" panose="020B0604030504040204" pitchFamily="34" charset="0"/>
                <a:sym typeface="Wingdings" panose="05000000000000000000" pitchFamily="2" charset="2"/>
              </a:rPr>
              <a:t>56.789s   15:46:29</a:t>
            </a:r>
          </a:p>
          <a:p>
            <a:pPr algn="just"/>
            <a:endParaRPr lang="pt-BR" dirty="0"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latin typeface="Verdana" panose="020B0604030504040204" pitchFamily="34" charset="0"/>
                <a:sym typeface="Wingdings" panose="05000000000000000000" pitchFamily="2" charset="2"/>
              </a:rPr>
              <a:t>Sabemos que: </a:t>
            </a:r>
          </a:p>
          <a:p>
            <a:pPr algn="just"/>
            <a:r>
              <a:rPr lang="pt-BR" dirty="0">
                <a:latin typeface="Verdana" panose="020B0604030504040204" pitchFamily="34" charset="0"/>
                <a:sym typeface="Wingdings" panose="05000000000000000000" pitchFamily="2" charset="2"/>
              </a:rPr>
              <a:t>1 hora tem 3600 segundos </a:t>
            </a:r>
          </a:p>
          <a:p>
            <a:pPr algn="just"/>
            <a:r>
              <a:rPr lang="pt-BR" dirty="0">
                <a:latin typeface="Verdana" panose="020B0604030504040204" pitchFamily="34" charset="0"/>
                <a:sym typeface="Wingdings" panose="05000000000000000000" pitchFamily="2" charset="2"/>
              </a:rPr>
              <a:t>1 minuto tem 60 segundos</a:t>
            </a:r>
          </a:p>
          <a:p>
            <a:pPr algn="just"/>
            <a:r>
              <a:rPr lang="pt-BR" sz="1800" dirty="0">
                <a:latin typeface="Verdana" panose="020B0604030504040204" pitchFamily="34" charset="0"/>
                <a:sym typeface="Wingdings" panose="05000000000000000000" pitchFamily="2" charset="2"/>
              </a:rPr>
              <a:t>			</a:t>
            </a:r>
            <a:endParaRPr lang="pt-BR" sz="1800" dirty="0">
              <a:latin typeface="Verdana" panose="020B0604030504040204" pitchFamily="34" charset="0"/>
            </a:endParaRPr>
          </a:p>
        </p:txBody>
      </p:sp>
      <p:pic>
        <p:nvPicPr>
          <p:cNvPr id="4" name="Picture 10" descr="https://writeteachlaugh.files.wordpress.com/2013/01/emoticon-question-marks.jpg">
            <a:extLst>
              <a:ext uri="{FF2B5EF4-FFF2-40B4-BE49-F238E27FC236}">
                <a16:creationId xmlns:a16="http://schemas.microsoft.com/office/drawing/2014/main" id="{55A67FC0-99CC-4903-B19D-97ACF0C44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593" y="3347822"/>
            <a:ext cx="1312437" cy="125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10" y="704147"/>
            <a:ext cx="8283491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>
              <a:defRPr/>
            </a:pP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sym typeface="Arial"/>
              </a:rPr>
              <a:t>Ex12 – 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sym typeface="Arial"/>
              </a:rPr>
              <a:t>Operação_Frase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sym typeface="Arial"/>
              </a:rPr>
              <a:t>: </a:t>
            </a:r>
            <a:r>
              <a:rPr lang="pt-BR" altLang="pt-BR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Faça um programa que receba uma frase qualquer informada via teclado e escreva no vídeo o que se segue:</a:t>
            </a:r>
          </a:p>
          <a:p>
            <a:pPr marL="158750" indent="-228600" algn="just">
              <a:buFontTx/>
              <a:buAutoNum type="alphaLcParenR"/>
              <a:defRPr/>
            </a:pPr>
            <a:r>
              <a:rPr lang="pt-BR" altLang="pt-BR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Os Primeiros 5(cinco) caracteres da frase;</a:t>
            </a:r>
          </a:p>
          <a:p>
            <a:pPr marL="266700" indent="-266700" algn="just">
              <a:buFontTx/>
              <a:buAutoNum type="alphaLcParenR"/>
              <a:defRPr/>
            </a:pPr>
            <a:r>
              <a:rPr lang="pt-BR" altLang="pt-BR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Os últimos 5(cinco) caracteres da frase;</a:t>
            </a:r>
          </a:p>
          <a:p>
            <a:pPr marL="266700" indent="-266700" algn="just">
              <a:buFontTx/>
              <a:buAutoNum type="alphaLcParenR"/>
              <a:defRPr/>
            </a:pPr>
            <a:r>
              <a:rPr lang="pt-BR" altLang="pt-BR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Os primeiros 5(cinco) caracteres da frase invertidos;</a:t>
            </a:r>
          </a:p>
          <a:p>
            <a:pPr marL="266700" indent="-266700" algn="just">
              <a:buFontTx/>
              <a:buAutoNum type="alphaLcParenR"/>
              <a:defRPr/>
            </a:pPr>
            <a:r>
              <a:rPr lang="pt-BR" altLang="pt-BR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A quantidade de caracteres contidos na frase;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sym typeface="Arial"/>
              </a:rPr>
              <a:t> 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E02DD62-316D-482A-BE9A-E15DA7049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297136"/>
              </p:ext>
            </p:extLst>
          </p:nvPr>
        </p:nvGraphicFramePr>
        <p:xfrm>
          <a:off x="135010" y="2396715"/>
          <a:ext cx="3403722" cy="188595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365125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924047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67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frase 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‘Curso da Treina Recife’ 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‘Curso’ 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rB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‘</a:t>
                      </a: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ecife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rC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‘</a:t>
                      </a: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osruC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22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frase 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‘Aprendendo Python’ 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‘</a:t>
                      </a: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Apren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’ 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rB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‘</a:t>
                      </a: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ython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rC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‘</a:t>
                      </a: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nerpA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17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2C4184A9-5FBB-4911-8D54-99148E488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766" y="149771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</a:t>
            </a:r>
          </a:p>
        </p:txBody>
      </p:sp>
      <p:graphicFrame>
        <p:nvGraphicFramePr>
          <p:cNvPr id="6" name="Tabela 2">
            <a:extLst>
              <a:ext uri="{FF2B5EF4-FFF2-40B4-BE49-F238E27FC236}">
                <a16:creationId xmlns:a16="http://schemas.microsoft.com/office/drawing/2014/main" id="{ABC1E6E6-65EC-49DB-B237-4700AAD2E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514469"/>
              </p:ext>
            </p:extLst>
          </p:nvPr>
        </p:nvGraphicFramePr>
        <p:xfrm>
          <a:off x="3606895" y="2396715"/>
          <a:ext cx="5195518" cy="228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{18E0EB87-6F86-4DAB-AA45-32A1FB75C8D8}</a:tableStyleId>
              </a:tblPr>
              <a:tblGrid>
                <a:gridCol w="1241342">
                  <a:extLst>
                    <a:ext uri="{9D8B030D-6E8A-4147-A177-3AD203B41FA5}">
                      <a16:colId xmlns:a16="http://schemas.microsoft.com/office/drawing/2014/main" val="2192095934"/>
                    </a:ext>
                  </a:extLst>
                </a:gridCol>
                <a:gridCol w="3954176">
                  <a:extLst>
                    <a:ext uri="{9D8B030D-6E8A-4147-A177-3AD203B41FA5}">
                      <a16:colId xmlns:a16="http://schemas.microsoft.com/office/drawing/2014/main" val="40931500"/>
                    </a:ext>
                  </a:extLst>
                </a:gridCol>
              </a:tblGrid>
              <a:tr h="274203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Entrada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frase</a:t>
                      </a:r>
                      <a:endParaRPr lang="pt-BR" sz="1200" b="0" i="1" kern="1200">
                        <a:solidFill>
                          <a:srgbClr val="000000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70047"/>
                  </a:ext>
                </a:extLst>
              </a:tr>
              <a:tr h="274203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Saída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200" b="0" i="1" kern="1200" err="1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rA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 =? </a:t>
                      </a:r>
                      <a:r>
                        <a:rPr lang="pt-BR" sz="1200" b="0" i="1" kern="1200" err="1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rB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 =? </a:t>
                      </a:r>
                      <a:r>
                        <a:rPr lang="pt-BR" sz="1200" b="0" i="1" kern="1200" err="1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rC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=? </a:t>
                      </a:r>
                      <a:r>
                        <a:rPr lang="pt-BR" sz="1200" b="0" i="1" kern="1200" err="1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rD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=?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49159"/>
                  </a:ext>
                </a:extLst>
              </a:tr>
              <a:tr h="274203">
                <a:tc>
                  <a:txBody>
                    <a:bodyPr/>
                    <a:lstStyle/>
                    <a:p>
                      <a:pPr algn="l"/>
                      <a:r>
                        <a:rPr lang="pt-BR" sz="1200">
                          <a:latin typeface="+mn-lt"/>
                        </a:rPr>
                        <a:t>Auxiliares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kern="120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472750"/>
                  </a:ext>
                </a:extLst>
              </a:tr>
              <a:tr h="274203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kern="120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</a:rPr>
                        <a:t>Processamento</a:t>
                      </a:r>
                      <a:endParaRPr lang="pt-BR" sz="1200" kern="1200">
                        <a:solidFill>
                          <a:srgbClr val="000000"/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243260"/>
                  </a:ext>
                </a:extLst>
              </a:tr>
              <a:tr h="3446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Usar os métodos da classe </a:t>
                      </a:r>
                      <a:r>
                        <a:rPr lang="pt-BR" sz="1200" b="1" i="1" kern="1200" err="1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str</a:t>
                      </a:r>
                      <a:r>
                        <a:rPr lang="pt-BR" sz="1200" b="1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para obter os resultados requeridos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kern="1200" err="1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rA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) frase[0:6]  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Wingdings" panose="05000000000000000000" pitchFamily="2" charset="2"/>
                        </a:rPr>
                        <a:t> da posição 0 até a 5</a:t>
                      </a:r>
                      <a:endParaRPr lang="pt-BR" sz="1200" b="0" i="1" kern="1200">
                        <a:solidFill>
                          <a:srgbClr val="000000"/>
                        </a:solidFill>
                        <a:latin typeface="+mn-lt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kern="1200" err="1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rB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) frase[-5:]  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Wingdings" panose="05000000000000000000" pitchFamily="2" charset="2"/>
                        </a:rPr>
                        <a:t> Cinco últimos</a:t>
                      </a:r>
                      <a:endParaRPr lang="pt-BR" sz="1200" b="0" i="1" kern="1200">
                        <a:solidFill>
                          <a:srgbClr val="000000"/>
                        </a:solidFill>
                        <a:latin typeface="+mn-lt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kern="1200" err="1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rC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) fazer um laço e concatenar as letras que estão da posição 4 até a posição 0 e depois exibir o resultado – for p in range(4,0,-1)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kern="1200" err="1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rD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) </a:t>
                      </a:r>
                      <a:r>
                        <a:rPr lang="pt-BR" sz="1200" b="0" i="1" kern="1200" err="1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len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(frase) 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Wingdings" panose="05000000000000000000" pitchFamily="2" charset="2"/>
                        </a:rPr>
                        <a:t> tamanho da frase</a:t>
                      </a:r>
                      <a:endParaRPr lang="pt-BR" sz="1200" b="0" i="1" kern="1200">
                        <a:solidFill>
                          <a:srgbClr val="000000"/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02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32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0" y="885343"/>
            <a:ext cx="8283491" cy="105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>
              <a:lnSpc>
                <a:spcPct val="115000"/>
              </a:lnSpc>
              <a:defRPr/>
            </a:pP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sym typeface="Arial"/>
              </a:rPr>
              <a:t>Ex13 - </a:t>
            </a:r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Receba um nome com, no mínimo,  10 caracteres via teclado. Com ele você deve gerar uma senha no seguinte formato: dividir o nome recebido em duas partes e concatenar os dois primeiros caracteres da segunda parte, com os caracteres “%%” e os três últimos caracteres da primeira parte. Exiba ao final a parte1, a parte 2 e a senha.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E02DD62-316D-482A-BE9A-E15DA7049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773312"/>
              </p:ext>
            </p:extLst>
          </p:nvPr>
        </p:nvGraphicFramePr>
        <p:xfrm>
          <a:off x="141660" y="2183818"/>
          <a:ext cx="4178880" cy="155067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48278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2142831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587771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67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nome 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</a:t>
                      </a:r>
                      <a:r>
                        <a:rPr lang="pt-BR" sz="1100"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TREINA_RECIFE’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      0123456789112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                012 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parte1 = ‘TRE</a:t>
                      </a:r>
                      <a:r>
                        <a:rPr lang="pt-BR" sz="1100" b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INA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’ 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parte2 = </a:t>
                      </a:r>
                      <a:r>
                        <a:rPr lang="pt-BR" sz="1100" b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‘_R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ECIFE’ ‘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Senha = ‘ _R%%INA’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frase 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</a:t>
                      </a:r>
                      <a:r>
                        <a:rPr lang="pt-BR" sz="1100"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JOSEFINA_SILVA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’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               </a:t>
                      </a:r>
                      <a:r>
                        <a:rPr lang="pt-BR" sz="1100"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01234567891111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                0123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                    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parte1 = ‘JOSE</a:t>
                      </a:r>
                      <a:r>
                        <a:rPr lang="pt-BR" sz="1100" b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FIN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’ 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parte1 = ‘</a:t>
                      </a:r>
                      <a:r>
                        <a:rPr lang="pt-BR" sz="1100" b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A_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SILVA’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senha  = ‘A_%%FIN’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2C4184A9-5FBB-4911-8D54-99148E488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391" y="61192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</a:t>
            </a:r>
          </a:p>
        </p:txBody>
      </p:sp>
      <p:graphicFrame>
        <p:nvGraphicFramePr>
          <p:cNvPr id="6" name="Tabela 2">
            <a:extLst>
              <a:ext uri="{FF2B5EF4-FFF2-40B4-BE49-F238E27FC236}">
                <a16:creationId xmlns:a16="http://schemas.microsoft.com/office/drawing/2014/main" id="{ABC1E6E6-65EC-49DB-B237-4700AAD2E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529362"/>
              </p:ext>
            </p:extLst>
          </p:nvPr>
        </p:nvGraphicFramePr>
        <p:xfrm>
          <a:off x="4488179" y="2183818"/>
          <a:ext cx="4437113" cy="2103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{18E0EB87-6F86-4DAB-AA45-32A1FB75C8D8}</a:tableStyleId>
              </a:tblPr>
              <a:tblGrid>
                <a:gridCol w="1060140">
                  <a:extLst>
                    <a:ext uri="{9D8B030D-6E8A-4147-A177-3AD203B41FA5}">
                      <a16:colId xmlns:a16="http://schemas.microsoft.com/office/drawing/2014/main" val="2192095934"/>
                    </a:ext>
                  </a:extLst>
                </a:gridCol>
                <a:gridCol w="3376973">
                  <a:extLst>
                    <a:ext uri="{9D8B030D-6E8A-4147-A177-3AD203B41FA5}">
                      <a16:colId xmlns:a16="http://schemas.microsoft.com/office/drawing/2014/main" val="40931500"/>
                    </a:ext>
                  </a:extLst>
                </a:gridCol>
              </a:tblGrid>
              <a:tr h="274203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Entrada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nome</a:t>
                      </a:r>
                      <a:endParaRPr lang="pt-BR" sz="1200" b="0" i="1" kern="1200">
                        <a:solidFill>
                          <a:srgbClr val="000000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70047"/>
                  </a:ext>
                </a:extLst>
              </a:tr>
              <a:tr h="274203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Saída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parte1 =? parte2 =? Senha=?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49159"/>
                  </a:ext>
                </a:extLst>
              </a:tr>
              <a:tr h="274203">
                <a:tc>
                  <a:txBody>
                    <a:bodyPr/>
                    <a:lstStyle/>
                    <a:p>
                      <a:pPr algn="l"/>
                      <a:r>
                        <a:rPr lang="pt-BR" sz="1200">
                          <a:latin typeface="+mn-lt"/>
                        </a:rPr>
                        <a:t>Auxiliares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metade, </a:t>
                      </a:r>
                      <a:r>
                        <a:rPr lang="pt-BR" sz="1200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tam</a:t>
                      </a:r>
                      <a:r>
                        <a:rPr lang="pt-BR" sz="12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_nome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472750"/>
                  </a:ext>
                </a:extLst>
              </a:tr>
              <a:tr h="274203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kern="120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</a:rPr>
                        <a:t>Processamento</a:t>
                      </a:r>
                      <a:endParaRPr lang="pt-BR" sz="1200" kern="1200">
                        <a:solidFill>
                          <a:srgbClr val="000000"/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243260"/>
                  </a:ext>
                </a:extLst>
              </a:tr>
              <a:tr h="3446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Calcular o tamanho do </a:t>
                      </a:r>
                      <a:r>
                        <a:rPr lang="pt-BR" sz="1200" b="1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nome 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e validar se o tamanho é superior a 10, em caso contrário dar uma mensagem e encerrar o programa</a:t>
                      </a:r>
                      <a:endParaRPr lang="pt-BR" sz="1200" b="1" i="1" kern="1200">
                        <a:solidFill>
                          <a:srgbClr val="000000"/>
                        </a:solidFill>
                        <a:latin typeface="+mn-lt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 Fazer a divisão inteira do </a:t>
                      </a:r>
                      <a:r>
                        <a:rPr lang="pt-BR" sz="1200" b="1" i="1" kern="1200" err="1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tam_nome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pt-BR" sz="1200" b="1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// 2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, daí separar em </a:t>
                      </a:r>
                      <a:r>
                        <a:rPr lang="pt-BR" sz="1200" b="1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parte1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 e </a:t>
                      </a:r>
                      <a:r>
                        <a:rPr lang="pt-BR" sz="1200" b="1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parte2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, a partir disto utilizar os métodos da classe </a:t>
                      </a:r>
                      <a:r>
                        <a:rPr lang="pt-BR" sz="1200" b="1" i="1" kern="1200" err="1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str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 para montar a </a:t>
                      </a:r>
                      <a:r>
                        <a:rPr lang="pt-BR" sz="1200" b="1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senha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 como solicitado.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02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45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79809" y="831348"/>
            <a:ext cx="392357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354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b="1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Ex14 - </a:t>
            </a:r>
            <a:r>
              <a:rPr lang="pt-BR" altLang="pt-BR" dirty="0">
                <a:latin typeface="Verdana" panose="020B0604030504040204" pitchFamily="34" charset="0"/>
                <a:ea typeface="Arial Unicode MS" pitchFamily="34" charset="-128"/>
              </a:rPr>
              <a:t>Elabore um </a:t>
            </a:r>
            <a:r>
              <a:rPr lang="pt-BR" dirty="0">
                <a:latin typeface="Verdana" pitchFamily="34" charset="0"/>
                <a:ea typeface="Arial Unicode MS" pitchFamily="34" charset="-128"/>
                <a:cs typeface="Arial Unicode MS" pitchFamily="34" charset="-128"/>
              </a:rPr>
              <a:t>programa</a:t>
            </a:r>
            <a:r>
              <a:rPr lang="pt-BR" altLang="pt-BR" dirty="0">
                <a:latin typeface="Verdana" panose="020B0604030504040204" pitchFamily="34" charset="0"/>
                <a:ea typeface="Arial Unicode MS" pitchFamily="34" charset="-128"/>
              </a:rPr>
              <a:t>  que permita receber uma frase via teclado e  exibir no vídeo a quantidade de letras “a” em qualquer grafia existentes na frase e  a frase recebida invertida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CA0CCBEA-5CF8-4C23-B8A1-32F9BD8AA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016" y="216115"/>
            <a:ext cx="34692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000" b="1" i="1" err="1">
                <a:solidFill>
                  <a:srgbClr val="0033CC"/>
                </a:solidFill>
                <a:latin typeface="Verdana" panose="020B0604030504040204" pitchFamily="34" charset="0"/>
              </a:rPr>
              <a:t>Exercício</a:t>
            </a:r>
            <a:endParaRPr lang="pt-BR" altLang="pt-BR" sz="2700" b="1" i="1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BBC4F9-8F85-4C96-B97E-4B3EC7DC5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21589"/>
              </p:ext>
            </p:extLst>
          </p:nvPr>
        </p:nvGraphicFramePr>
        <p:xfrm>
          <a:off x="182809" y="2062472"/>
          <a:ext cx="4118438" cy="121920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508506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3609932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+mn-lt"/>
                        </a:rPr>
                        <a:t>Teste</a:t>
                      </a:r>
                      <a:endParaRPr lang="pt-BR" sz="12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+mn-lt"/>
                        </a:rPr>
                        <a:t>Exemplos de Entrada</a:t>
                      </a:r>
                      <a:endParaRPr lang="pt-BR" sz="12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+mn-lt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+mn-lt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+mn-lt"/>
                        </a:rPr>
                        <a:t>1°</a:t>
                      </a: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frase </a:t>
                      </a:r>
                      <a:r>
                        <a:rPr lang="pt-BR" sz="12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‘A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ulas de lógica com Python para iniciantes’</a:t>
                      </a: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>
                          <a:effectLst/>
                          <a:latin typeface="+mn-lt"/>
                        </a:rPr>
                        <a:t>Exemplos de Saída</a:t>
                      </a:r>
                      <a:endParaRPr lang="pt-BR" sz="1200" b="1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4256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qtd_A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6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frase_Inv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‘</a:t>
                      </a:r>
                      <a:r>
                        <a:rPr lang="pt-B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setnaicini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arap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nohtyP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moc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acigól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ed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saluA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’</a:t>
                      </a: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3428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a 2">
                <a:extLst>
                  <a:ext uri="{FF2B5EF4-FFF2-40B4-BE49-F238E27FC236}">
                    <a16:creationId xmlns:a16="http://schemas.microsoft.com/office/drawing/2014/main" id="{065D75DC-9D1A-49E6-8468-C0F1408BA5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2267881"/>
                  </p:ext>
                </p:extLst>
              </p:nvPr>
            </p:nvGraphicFramePr>
            <p:xfrm>
              <a:off x="4301246" y="831348"/>
              <a:ext cx="4898628" cy="337904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170407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728221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80173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frase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57644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qtd_Letras_A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frase_Inv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111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posicao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tam_frase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1117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537875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Para achar a quantidade de letras ‘A’ utilizaremos dois  métodos da classe </a:t>
                          </a:r>
                          <a:r>
                            <a:rPr lang="pt-BR" sz="1200" b="0" i="1" kern="120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str</a:t>
                          </a: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: o </a:t>
                          </a:r>
                          <a:r>
                            <a:rPr lang="pt-BR" sz="1200" b="1" i="1" kern="120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upper</a:t>
                          </a:r>
                          <a:r>
                            <a:rPr lang="pt-BR" sz="1200" b="1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() </a:t>
                          </a: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e o </a:t>
                          </a:r>
                          <a:r>
                            <a:rPr lang="pt-BR" sz="1200" b="1" i="1" kern="120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count</a:t>
                          </a:r>
                          <a:r>
                            <a:rPr lang="pt-BR" sz="1200" b="1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()</a:t>
                          </a: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.</a:t>
                          </a:r>
                          <a:r>
                            <a:rPr lang="pt-BR" sz="1200" b="0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O </a:t>
                          </a:r>
                          <a:r>
                            <a:rPr lang="pt-BR" sz="1200" b="1" i="1" kern="1200" baseline="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upper</a:t>
                          </a:r>
                          <a:r>
                            <a:rPr lang="pt-BR" sz="1200" b="1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()</a:t>
                          </a:r>
                          <a:r>
                            <a:rPr lang="pt-BR" sz="1200" b="0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é necessário para colocarmos todas as letras em maiúsculo, pois como foi dito o Python e case </a:t>
                          </a:r>
                          <a:r>
                            <a:rPr lang="pt-BR" sz="1200" b="0" i="1" kern="1200" baseline="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sensitive</a:t>
                          </a:r>
                          <a:r>
                            <a:rPr lang="pt-BR" sz="1200" b="0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, ou seja, ‘a’ é diferente de ‘A’  e o </a:t>
                          </a:r>
                          <a:r>
                            <a:rPr lang="pt-BR" sz="1200" b="0" i="1" kern="1200" baseline="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count</a:t>
                          </a:r>
                          <a:r>
                            <a:rPr lang="pt-BR" sz="1200" b="0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() efetuará a contagem das letras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  <a:sym typeface="Wingdings" panose="05000000000000000000" pitchFamily="2" charset="2"/>
                            </a:rPr>
                            <a:t>    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𝑞𝑡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𝐿𝑒𝑡𝑟𝑎</m:t>
                                  </m:r>
                                  <m:sSub>
                                    <m:sSubPr>
                                      <m:ctrlP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𝐴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𝑓𝑟𝑎𝑠𝑒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.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𝑢𝑝𝑝𝑒𝑟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().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𝑐𝑜𝑢𝑛𝑡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(′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𝐴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’)</m:t>
                              </m:r>
                            </m:oMath>
                          </a14:m>
                          <a:endParaRPr lang="pt-BR" sz="1200" b="0" i="1" kern="1200" dirty="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200" b="0" i="1" kern="1200" dirty="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Para montar a frase invertida faremos um laço de for ou de </a:t>
                          </a:r>
                          <a:r>
                            <a:rPr lang="pt-BR" sz="1200" b="0" i="1" kern="120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while</a:t>
                          </a: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que processe</a:t>
                          </a:r>
                          <a:r>
                            <a:rPr lang="pt-BR" sz="1200" b="0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uma quantidade de voltas equivalente a quantidade de letras que a frase possua. O laço terá uma </a:t>
                          </a:r>
                          <a:r>
                            <a:rPr lang="pt-BR" sz="1200" b="0" i="1" kern="1200" baseline="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variavel</a:t>
                          </a:r>
                          <a:r>
                            <a:rPr lang="pt-BR" sz="1200" b="0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chamada </a:t>
                          </a:r>
                          <a:r>
                            <a:rPr lang="pt-BR" sz="1200" b="1" i="1" kern="1200" baseline="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posicao</a:t>
                          </a:r>
                          <a:r>
                            <a:rPr lang="pt-BR" sz="1200" b="0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que assumirá a cada volta uma posição da </a:t>
                          </a:r>
                          <a:r>
                            <a:rPr lang="pt-BR" sz="1200" b="1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frase</a:t>
                          </a:r>
                          <a:r>
                            <a:rPr lang="pt-BR" sz="1200" b="0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e percorrerá a mesma do final para o início concatenando cada letra na variável </a:t>
                          </a:r>
                          <a:r>
                            <a:rPr lang="pt-BR" sz="1200" b="1" i="1" kern="1200" baseline="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frase_Inv</a:t>
                          </a:r>
                          <a:r>
                            <a:rPr lang="pt-BR" sz="1200" b="1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ou Usar frase[::-1]</a:t>
                          </a:r>
                          <a:endParaRPr lang="pt-BR" sz="1200" b="1" i="1" kern="1200" dirty="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a 2">
                <a:extLst>
                  <a:ext uri="{FF2B5EF4-FFF2-40B4-BE49-F238E27FC236}">
                    <a16:creationId xmlns:a16="http://schemas.microsoft.com/office/drawing/2014/main" id="{065D75DC-9D1A-49E6-8468-C0F1408BA5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2267881"/>
                  </p:ext>
                </p:extLst>
              </p:nvPr>
            </p:nvGraphicFramePr>
            <p:xfrm>
              <a:off x="4301246" y="831348"/>
              <a:ext cx="4898628" cy="337904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170407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728221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80173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frase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57644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qtd_Letras_A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frase_Inv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111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posicao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tam_frase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1117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2118868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621" t="-60920" r="-1739" b="-402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3BA7EE3-182B-4E3B-85C6-3EDA1619B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37487"/>
              </p:ext>
            </p:extLst>
          </p:nvPr>
        </p:nvGraphicFramePr>
        <p:xfrm>
          <a:off x="182808" y="3343245"/>
          <a:ext cx="3717574" cy="114300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59011">
                  <a:extLst>
                    <a:ext uri="{9D8B030D-6E8A-4147-A177-3AD203B41FA5}">
                      <a16:colId xmlns:a16="http://schemas.microsoft.com/office/drawing/2014/main" val="142547416"/>
                    </a:ext>
                  </a:extLst>
                </a:gridCol>
                <a:gridCol w="3258563">
                  <a:extLst>
                    <a:ext uri="{9D8B030D-6E8A-4147-A177-3AD203B41FA5}">
                      <a16:colId xmlns:a16="http://schemas.microsoft.com/office/drawing/2014/main" val="1744366437"/>
                    </a:ext>
                  </a:extLst>
                </a:gridCol>
              </a:tblGrid>
              <a:tr h="1060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800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+mn-lt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+mn-lt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frase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‘Exercitando fatiamento de texto</a:t>
                      </a:r>
                      <a:r>
                        <a:rPr lang="pt-BR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’</a:t>
                      </a: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7638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>
                          <a:effectLst/>
                          <a:latin typeface="+mn-lt"/>
                        </a:rPr>
                        <a:t>Exemplos de Saída</a:t>
                      </a:r>
                      <a:endParaRPr lang="pt-BR" sz="1100" b="1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6271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qtd_A</a:t>
                      </a:r>
                      <a:r>
                        <a:rPr lang="pt-B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frase_Inv</a:t>
                      </a:r>
                      <a:r>
                        <a:rPr lang="pt-B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‘</a:t>
                      </a:r>
                      <a:r>
                        <a:rPr lang="pt-BR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otxet</a:t>
                      </a:r>
                      <a:r>
                        <a:rPr lang="pt-B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ed</a:t>
                      </a:r>
                      <a:r>
                        <a:rPr lang="pt-B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otnemaitaf</a:t>
                      </a:r>
                      <a:r>
                        <a:rPr lang="pt-B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odnaticrexE</a:t>
                      </a:r>
                      <a:r>
                        <a:rPr lang="pt-B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’</a:t>
                      </a: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331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54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21634DF-E376-4C92-BB9D-2F9BDE7C2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691" y="112982"/>
            <a:ext cx="6349712" cy="53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Fatiamento de Textos(</a:t>
            </a:r>
            <a:r>
              <a:rPr kumimoji="0" lang="pt-BR" altLang="pt-B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str</a:t>
            </a:r>
            <a:r>
              <a:rPr kumimoji="0" lang="pt-BR" alt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9D1CF3E-AE64-479F-911D-C6F609297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67" y="765130"/>
            <a:ext cx="5550994" cy="58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altLang="pt-BR" sz="1600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Dentre as várias operações que podemos fazer com o conteúdo de uma variável </a:t>
            </a:r>
            <a:r>
              <a:rPr lang="pt-BR" altLang="pt-BR" sz="1600" b="1" dirty="0" err="1">
                <a:solidFill>
                  <a:srgbClr val="FF0000"/>
                </a:solidFill>
                <a:latin typeface="Verdana" panose="020B0604030504040204" pitchFamily="34" charset="0"/>
                <a:ea typeface="Arial Unicode MS" pitchFamily="34" charset="-128"/>
              </a:rPr>
              <a:t>str</a:t>
            </a:r>
            <a:r>
              <a:rPr lang="pt-BR" altLang="pt-BR" sz="1600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 temos: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pt-BR" altLang="pt-BR" sz="700" b="1" dirty="0">
              <a:solidFill>
                <a:prstClr val="black"/>
              </a:solidFill>
              <a:latin typeface="Verdana" panose="020B0604030504040204" pitchFamily="34" charset="0"/>
              <a:ea typeface="Arial Unicode MS" pitchFamily="34" charset="-128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EF02EF0-1486-4969-A1DB-CC2F40AF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7" y="271525"/>
            <a:ext cx="20840" cy="9233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C10CDA1-5BB1-41BE-8C72-AB958A837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FA8E8FF9-92FD-4EA0-8F34-784B85A4D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91519"/>
              </p:ext>
            </p:extLst>
          </p:nvPr>
        </p:nvGraphicFramePr>
        <p:xfrm>
          <a:off x="182952" y="1377876"/>
          <a:ext cx="8778096" cy="3413809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2377296">
                  <a:extLst>
                    <a:ext uri="{9D8B030D-6E8A-4147-A177-3AD203B41FA5}">
                      <a16:colId xmlns:a16="http://schemas.microsoft.com/office/drawing/2014/main" val="1575156845"/>
                    </a:ext>
                  </a:extLst>
                </a:gridCol>
                <a:gridCol w="3555070">
                  <a:extLst>
                    <a:ext uri="{9D8B030D-6E8A-4147-A177-3AD203B41FA5}">
                      <a16:colId xmlns:a16="http://schemas.microsoft.com/office/drawing/2014/main" val="2931221680"/>
                    </a:ext>
                  </a:extLst>
                </a:gridCol>
                <a:gridCol w="1379239">
                  <a:extLst>
                    <a:ext uri="{9D8B030D-6E8A-4147-A177-3AD203B41FA5}">
                      <a16:colId xmlns:a16="http://schemas.microsoft.com/office/drawing/2014/main" val="614607615"/>
                    </a:ext>
                  </a:extLst>
                </a:gridCol>
                <a:gridCol w="1466491">
                  <a:extLst>
                    <a:ext uri="{9D8B030D-6E8A-4147-A177-3AD203B41FA5}">
                      <a16:colId xmlns:a16="http://schemas.microsoft.com/office/drawing/2014/main" val="1275915983"/>
                    </a:ext>
                  </a:extLst>
                </a:gridCol>
              </a:tblGrid>
              <a:tr h="285561">
                <a:tc>
                  <a:txBody>
                    <a:bodyPr/>
                    <a:lstStyle/>
                    <a:p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Sintaxe</a:t>
                      </a:r>
                      <a:endParaRPr lang="pt-BR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Efeito- Traz: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Exemplo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Resultado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101970"/>
                  </a:ext>
                </a:extLst>
              </a:tr>
              <a:tr h="442765">
                <a:tc>
                  <a:txBody>
                    <a:bodyPr/>
                    <a:lstStyle/>
                    <a:p>
                      <a:r>
                        <a:rPr kumimoji="0" lang="pt-BR" altLang="pt-B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len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</a:t>
                      </a:r>
                      <a:r>
                        <a:rPr kumimoji="0" lang="pt-BR" altLang="pt-B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variável_str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)</a:t>
                      </a:r>
                      <a:r>
                        <a:rPr kumimoji="0" lang="pt-BR" altLang="pt-BR" sz="1200" b="1" i="0" u="none" strike="noStrike" cap="none" normalizeH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endParaRPr lang="pt-BR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 tamanho inteiro do conteúdo da variável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print(</a:t>
                      </a:r>
                      <a:r>
                        <a:rPr kumimoji="0" lang="pt-BR" altLang="pt-B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len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(s))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44669"/>
                  </a:ext>
                </a:extLst>
              </a:tr>
              <a:tr h="331795">
                <a:tc>
                  <a:txBody>
                    <a:bodyPr/>
                    <a:lstStyle/>
                    <a:p>
                      <a:r>
                        <a:rPr kumimoji="0" lang="pt-BR" altLang="pt-B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variável_str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[</a:t>
                      </a:r>
                      <a:r>
                        <a:rPr kumimoji="0" lang="pt-BR" altLang="pt-B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pos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]</a:t>
                      </a:r>
                      <a:r>
                        <a:rPr kumimoji="0" lang="pt-BR" altLang="pt-BR" sz="1200" b="1" i="0" u="none" strike="noStrike" cap="none" normalizeH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endParaRPr lang="pt-BR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 conteúdo em determinada posição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print(s[4])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print(s[9])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196906"/>
                  </a:ext>
                </a:extLst>
              </a:tr>
              <a:tr h="285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variável_str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[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pos1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: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pos2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]</a:t>
                      </a:r>
                      <a:endParaRPr lang="pt-BR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 conteúdo em um intervalo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pos1</a:t>
                      </a: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até </a:t>
                      </a: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pos2-1</a:t>
                      </a: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[</a:t>
                      </a:r>
                      <a:r>
                        <a:rPr kumimoji="0" lang="pt-BR" altLang="pt-B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inicio:final</a:t>
                      </a: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print(s[0:3])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print(s[4:7])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abc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48933"/>
                  </a:ext>
                </a:extLst>
              </a:tr>
              <a:tr h="285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variável_str</a:t>
                      </a:r>
                      <a:r>
                        <a:rPr lang="pt-BR" altLang="pt-BR" sz="12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[pos1:] </a:t>
                      </a:r>
                      <a:endParaRPr lang="pt-BR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 conteúdo a partir da </a:t>
                      </a: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pos1</a:t>
                      </a: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até o final do 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print(s[4:])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123_XYZ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69011"/>
                  </a:ext>
                </a:extLst>
              </a:tr>
              <a:tr h="285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variável_str</a:t>
                      </a:r>
                      <a:r>
                        <a:rPr lang="pt-BR" altLang="pt-BR" sz="12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[:</a:t>
                      </a:r>
                      <a:r>
                        <a:rPr lang="pt-BR" altLang="pt-BR" sz="12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pos2</a:t>
                      </a:r>
                      <a:r>
                        <a:rPr lang="pt-BR" altLang="pt-BR" sz="12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]</a:t>
                      </a:r>
                      <a:r>
                        <a:rPr lang="pt-BR" altLang="pt-BR" sz="12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endParaRPr lang="pt-BR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 conteúdo </a:t>
                      </a:r>
                      <a:r>
                        <a:rPr lang="pt-BR" altLang="pt-BR"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 partir do </a:t>
                      </a:r>
                      <a:r>
                        <a:rPr lang="pt-BR" altLang="pt-BR" sz="1200" b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inicio</a:t>
                      </a:r>
                      <a:r>
                        <a:rPr lang="pt-BR" altLang="pt-BR"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da </a:t>
                      </a:r>
                      <a:r>
                        <a:rPr lang="pt-BR" altLang="pt-BR" sz="120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string</a:t>
                      </a:r>
                      <a:r>
                        <a:rPr lang="pt-BR" altLang="pt-BR"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até </a:t>
                      </a:r>
                      <a:r>
                        <a:rPr lang="pt-BR" altLang="pt-BR" sz="1200" b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pos2-1</a:t>
                      </a:r>
                      <a:r>
                        <a:rPr lang="pt-BR" altLang="pt-BR" sz="12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</a:t>
                      </a: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[</a:t>
                      </a:r>
                      <a:r>
                        <a:rPr kumimoji="0" lang="pt-BR" altLang="pt-BR" sz="12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inicio:final</a:t>
                      </a: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print(s[:7])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print(s[:3])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abc_123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41673"/>
                  </a:ext>
                </a:extLst>
              </a:tr>
              <a:tr h="285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1" dirty="0" err="1">
                          <a:solidFill>
                            <a:srgbClr val="303336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variável_str</a:t>
                      </a:r>
                      <a:r>
                        <a:rPr lang="pt-BR" altLang="pt-BR" sz="12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[-n:] </a:t>
                      </a:r>
                      <a:endParaRPr lang="pt-BR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 conteúdo dos 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 </a:t>
                      </a: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últimos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print(s[-3:])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948775"/>
                  </a:ext>
                </a:extLst>
              </a:tr>
              <a:tr h="285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1" dirty="0" err="1">
                          <a:solidFill>
                            <a:srgbClr val="303336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variável_str</a:t>
                      </a:r>
                      <a:r>
                        <a:rPr lang="pt-BR" altLang="pt-BR" sz="12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[:-n]</a:t>
                      </a:r>
                      <a:r>
                        <a:rPr lang="pt-BR" altLang="pt-BR" sz="12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endParaRPr lang="pt-BR" sz="12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 conteúdo sem  os 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 </a:t>
                      </a: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últimos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print(s[:-2])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abc_123_X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986250"/>
                  </a:ext>
                </a:extLst>
              </a:tr>
              <a:tr h="285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1" dirty="0" err="1">
                          <a:solidFill>
                            <a:srgbClr val="303336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variável_str</a:t>
                      </a:r>
                      <a:r>
                        <a:rPr lang="pt-BR" altLang="pt-BR" sz="12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[::-1]</a:t>
                      </a:r>
                      <a:r>
                        <a:rPr lang="pt-BR" altLang="pt-BR" sz="12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endParaRPr lang="pt-BR" sz="12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 conteúdo invertido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Print(s[::-1]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ZYX_321_cba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55625"/>
                  </a:ext>
                </a:extLst>
              </a:tr>
            </a:tbl>
          </a:graphicData>
        </a:graphic>
      </p:graphicFrame>
      <p:graphicFrame>
        <p:nvGraphicFramePr>
          <p:cNvPr id="17" name="Tabela 4">
            <a:extLst>
              <a:ext uri="{FF2B5EF4-FFF2-40B4-BE49-F238E27FC236}">
                <a16:creationId xmlns:a16="http://schemas.microsoft.com/office/drawing/2014/main" id="{24BD5BCE-1690-4155-AB9C-7CED1541E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33424"/>
              </p:ext>
            </p:extLst>
          </p:nvPr>
        </p:nvGraphicFramePr>
        <p:xfrm>
          <a:off x="5778121" y="90100"/>
          <a:ext cx="3115477" cy="914400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261711">
                  <a:extLst>
                    <a:ext uri="{9D8B030D-6E8A-4147-A177-3AD203B41FA5}">
                      <a16:colId xmlns:a16="http://schemas.microsoft.com/office/drawing/2014/main" val="39683563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6102412"/>
                    </a:ext>
                  </a:extLst>
                </a:gridCol>
                <a:gridCol w="286278">
                  <a:extLst>
                    <a:ext uri="{9D8B030D-6E8A-4147-A177-3AD203B41FA5}">
                      <a16:colId xmlns:a16="http://schemas.microsoft.com/office/drawing/2014/main" val="2900523433"/>
                    </a:ext>
                  </a:extLst>
                </a:gridCol>
                <a:gridCol w="286278">
                  <a:extLst>
                    <a:ext uri="{9D8B030D-6E8A-4147-A177-3AD203B41FA5}">
                      <a16:colId xmlns:a16="http://schemas.microsoft.com/office/drawing/2014/main" val="2418140479"/>
                    </a:ext>
                  </a:extLst>
                </a:gridCol>
                <a:gridCol w="286278">
                  <a:extLst>
                    <a:ext uri="{9D8B030D-6E8A-4147-A177-3AD203B41FA5}">
                      <a16:colId xmlns:a16="http://schemas.microsoft.com/office/drawing/2014/main" val="455451444"/>
                    </a:ext>
                  </a:extLst>
                </a:gridCol>
                <a:gridCol w="286278">
                  <a:extLst>
                    <a:ext uri="{9D8B030D-6E8A-4147-A177-3AD203B41FA5}">
                      <a16:colId xmlns:a16="http://schemas.microsoft.com/office/drawing/2014/main" val="2378189976"/>
                    </a:ext>
                  </a:extLst>
                </a:gridCol>
                <a:gridCol w="286278">
                  <a:extLst>
                    <a:ext uri="{9D8B030D-6E8A-4147-A177-3AD203B41FA5}">
                      <a16:colId xmlns:a16="http://schemas.microsoft.com/office/drawing/2014/main" val="2813651020"/>
                    </a:ext>
                  </a:extLst>
                </a:gridCol>
                <a:gridCol w="286278">
                  <a:extLst>
                    <a:ext uri="{9D8B030D-6E8A-4147-A177-3AD203B41FA5}">
                      <a16:colId xmlns:a16="http://schemas.microsoft.com/office/drawing/2014/main" val="3767981868"/>
                    </a:ext>
                  </a:extLst>
                </a:gridCol>
                <a:gridCol w="302410">
                  <a:extLst>
                    <a:ext uri="{9D8B030D-6E8A-4147-A177-3AD203B41FA5}">
                      <a16:colId xmlns:a16="http://schemas.microsoft.com/office/drawing/2014/main" val="3045969161"/>
                    </a:ext>
                  </a:extLst>
                </a:gridCol>
                <a:gridCol w="225422">
                  <a:extLst>
                    <a:ext uri="{9D8B030D-6E8A-4147-A177-3AD203B41FA5}">
                      <a16:colId xmlns:a16="http://schemas.microsoft.com/office/drawing/2014/main" val="2091952908"/>
                    </a:ext>
                  </a:extLst>
                </a:gridCol>
                <a:gridCol w="399986">
                  <a:extLst>
                    <a:ext uri="{9D8B030D-6E8A-4147-A177-3AD203B41FA5}">
                      <a16:colId xmlns:a16="http://schemas.microsoft.com/office/drawing/2014/main" val="1699840873"/>
                    </a:ext>
                  </a:extLst>
                </a:gridCol>
              </a:tblGrid>
              <a:tr h="217018">
                <a:tc gridSpan="11"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 </a:t>
                      </a:r>
                      <a:r>
                        <a:rPr lang="pt-BR" sz="1400" b="0" dirty="0"/>
                        <a:t>Variável </a:t>
                      </a:r>
                      <a:r>
                        <a:rPr lang="pt-BR" sz="1400" b="1" dirty="0"/>
                        <a:t>s</a:t>
                      </a:r>
                      <a:r>
                        <a:rPr lang="pt-BR" sz="1400" b="0" dirty="0"/>
                        <a:t> na memória RAM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83172"/>
                  </a:ext>
                </a:extLst>
              </a:tr>
              <a:tr h="172049"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205625"/>
                  </a:ext>
                </a:extLst>
              </a:tr>
              <a:tr h="217880"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rgbClr val="FF0000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rgbClr val="FF0000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53918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268ACF89-2DE3-5046-BE49-D9D9E9F75293}"/>
              </a:ext>
            </a:extLst>
          </p:cNvPr>
          <p:cNvSpPr txBox="1"/>
          <p:nvPr/>
        </p:nvSpPr>
        <p:spPr>
          <a:xfrm>
            <a:off x="5704401" y="1015846"/>
            <a:ext cx="461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s = 'abc_123_XYZ’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2075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21634DF-E376-4C92-BB9D-2F9BDE7C2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527" y="120473"/>
            <a:ext cx="7876223" cy="53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4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Fatiamento de Textos(</a:t>
            </a:r>
            <a:r>
              <a:rPr kumimoji="0" lang="pt-BR" altLang="pt-BR" sz="2400" b="1" i="1" u="none" strike="noStrike" kern="0" cap="none" spc="0" normalizeH="0" baseline="0" noProof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str</a:t>
            </a:r>
            <a:r>
              <a:rPr kumimoji="0" lang="pt-BR" altLang="pt-BR" sz="24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) - Relembrando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51A77B-C17B-49AD-AB99-F5DFEDD9B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35" y="894958"/>
            <a:ext cx="894386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Suponha a variável s = 'abc_123_XYZ’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EF02EF0-1486-4969-A1DB-CC2F40AF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7" y="271525"/>
            <a:ext cx="20840" cy="9233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C10CDA1-5BB1-41BE-8C72-AB958A837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5215949-2763-4571-A44A-9CA7B629DD99}"/>
              </a:ext>
            </a:extLst>
          </p:cNvPr>
          <p:cNvGraphicFramePr>
            <a:graphicFrameLocks noGrp="1"/>
          </p:cNvGraphicFramePr>
          <p:nvPr/>
        </p:nvGraphicFramePr>
        <p:xfrm>
          <a:off x="4428565" y="1416425"/>
          <a:ext cx="3835437" cy="701040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315891">
                  <a:extLst>
                    <a:ext uri="{9D8B030D-6E8A-4147-A177-3AD203B41FA5}">
                      <a16:colId xmlns:a16="http://schemas.microsoft.com/office/drawing/2014/main" val="396835633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896102412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900523433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418140479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455451444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378189976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813651020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3767981868"/>
                    </a:ext>
                  </a:extLst>
                </a:gridCol>
                <a:gridCol w="369712">
                  <a:extLst>
                    <a:ext uri="{9D8B030D-6E8A-4147-A177-3AD203B41FA5}">
                      <a16:colId xmlns:a16="http://schemas.microsoft.com/office/drawing/2014/main" val="3045969161"/>
                    </a:ext>
                  </a:extLst>
                </a:gridCol>
                <a:gridCol w="369712">
                  <a:extLst>
                    <a:ext uri="{9D8B030D-6E8A-4147-A177-3AD203B41FA5}">
                      <a16:colId xmlns:a16="http://schemas.microsoft.com/office/drawing/2014/main" val="2091952908"/>
                    </a:ext>
                  </a:extLst>
                </a:gridCol>
                <a:gridCol w="394881">
                  <a:extLst>
                    <a:ext uri="{9D8B030D-6E8A-4147-A177-3AD203B41FA5}">
                      <a16:colId xmlns:a16="http://schemas.microsoft.com/office/drawing/2014/main" val="1699840873"/>
                    </a:ext>
                  </a:extLst>
                </a:gridCol>
              </a:tblGrid>
              <a:tr h="232043"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83172"/>
                  </a:ext>
                </a:extLst>
              </a:tr>
              <a:tr h="285893"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205625"/>
                  </a:ext>
                </a:extLst>
              </a:tr>
            </a:tbl>
          </a:graphicData>
        </a:graphic>
      </p:graphicFrame>
      <p:sp>
        <p:nvSpPr>
          <p:cNvPr id="9" name="Seta: Dobrada para Cima 8">
            <a:extLst>
              <a:ext uri="{FF2B5EF4-FFF2-40B4-BE49-F238E27FC236}">
                <a16:creationId xmlns:a16="http://schemas.microsoft.com/office/drawing/2014/main" id="{45BBE702-981F-4EDE-8B26-3BC02C406F2F}"/>
              </a:ext>
            </a:extLst>
          </p:cNvPr>
          <p:cNvSpPr/>
          <p:nvPr/>
        </p:nvSpPr>
        <p:spPr>
          <a:xfrm rot="5400000">
            <a:off x="3886004" y="1347876"/>
            <a:ext cx="272486" cy="45897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69124DF-BDDC-333C-7346-D1FF8C48B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35" y="2571750"/>
            <a:ext cx="8516471" cy="183893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E2A4427-0C01-45B3-3E01-66DE91DAA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12" y="4323292"/>
            <a:ext cx="6887467" cy="32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2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21634DF-E376-4C92-BB9D-2F9BDE7C2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504" y="162728"/>
            <a:ext cx="6349712" cy="53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4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Métodos da </a:t>
            </a:r>
            <a:r>
              <a:rPr kumimoji="0" lang="pt-BR" altLang="pt-BR" sz="2400" b="1" i="1" u="none" strike="noStrike" kern="0" cap="none" spc="0" normalizeH="0" baseline="0" noProof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class</a:t>
            </a:r>
            <a:r>
              <a:rPr kumimoji="0" lang="pt-BR" altLang="pt-BR" sz="24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pt-BR" altLang="pt-BR" sz="2400" b="1" i="1" u="none" strike="noStrike" kern="0" cap="none" spc="0" normalizeH="0" baseline="0" noProof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str</a:t>
            </a:r>
            <a:endParaRPr kumimoji="0" lang="pt-BR" altLang="pt-BR" sz="2400" b="1" i="1" u="none" strike="noStrike" kern="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51A77B-C17B-49AD-AB99-F5DFEDD9B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70" y="3561720"/>
            <a:ext cx="8147964" cy="13372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EF02EF0-1486-4969-A1DB-CC2F40AF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7" y="271525"/>
            <a:ext cx="20840" cy="9233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C10CDA1-5BB1-41BE-8C72-AB958A837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57F40231-B3CE-4DB0-BAE0-C7920BC01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157231"/>
              </p:ext>
            </p:extLst>
          </p:nvPr>
        </p:nvGraphicFramePr>
        <p:xfrm>
          <a:off x="100067" y="1161402"/>
          <a:ext cx="8899287" cy="3405461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1894428">
                  <a:extLst>
                    <a:ext uri="{9D8B030D-6E8A-4147-A177-3AD203B41FA5}">
                      <a16:colId xmlns:a16="http://schemas.microsoft.com/office/drawing/2014/main" val="1055849795"/>
                    </a:ext>
                  </a:extLst>
                </a:gridCol>
                <a:gridCol w="3095090">
                  <a:extLst>
                    <a:ext uri="{9D8B030D-6E8A-4147-A177-3AD203B41FA5}">
                      <a16:colId xmlns:a16="http://schemas.microsoft.com/office/drawing/2014/main" val="877723129"/>
                    </a:ext>
                  </a:extLst>
                </a:gridCol>
                <a:gridCol w="2329132">
                  <a:extLst>
                    <a:ext uri="{9D8B030D-6E8A-4147-A177-3AD203B41FA5}">
                      <a16:colId xmlns:a16="http://schemas.microsoft.com/office/drawing/2014/main" val="1185829459"/>
                    </a:ext>
                  </a:extLst>
                </a:gridCol>
                <a:gridCol w="1580637">
                  <a:extLst>
                    <a:ext uri="{9D8B030D-6E8A-4147-A177-3AD203B41FA5}">
                      <a16:colId xmlns:a16="http://schemas.microsoft.com/office/drawing/2014/main" val="3256124073"/>
                    </a:ext>
                  </a:extLst>
                </a:gridCol>
              </a:tblGrid>
              <a:tr h="324795">
                <a:tc>
                  <a:txBody>
                    <a:bodyPr/>
                    <a:lstStyle/>
                    <a:p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Método</a:t>
                      </a:r>
                      <a:endParaRPr lang="pt-BR" sz="14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Efeito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Exemplo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Resultado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348623"/>
                  </a:ext>
                </a:extLst>
              </a:tr>
              <a:tr h="324795">
                <a:tc>
                  <a:txBody>
                    <a:bodyPr/>
                    <a:lstStyle/>
                    <a:p>
                      <a:r>
                        <a:rPr kumimoji="0" lang="pt-BR" altLang="pt-BR" sz="14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s.lower</a:t>
                      </a: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()</a:t>
                      </a:r>
                      <a:r>
                        <a:rPr kumimoji="0" lang="pt-BR" altLang="pt-BR" sz="1400" b="1" i="0" u="none" strike="noStrike" cap="none" normalizeH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endParaRPr lang="pt-BR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Retorna um </a:t>
                      </a:r>
                      <a:r>
                        <a:rPr kumimoji="0" lang="pt-BR" altLang="pt-B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com todas as letras 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minúsculas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print(</a:t>
                      </a:r>
                      <a:r>
                        <a:rPr kumimoji="0" lang="pt-BR" altLang="pt-BR" sz="1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s.lower</a:t>
                      </a: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())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abc_123_</a:t>
                      </a: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xyz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340513"/>
                  </a:ext>
                </a:extLst>
              </a:tr>
              <a:tr h="579759">
                <a:tc>
                  <a:txBody>
                    <a:bodyPr/>
                    <a:lstStyle/>
                    <a:p>
                      <a:r>
                        <a:rPr kumimoji="0" lang="pt-BR" sz="1400" b="1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s.upper</a:t>
                      </a:r>
                      <a:r>
                        <a:rPr kumimoji="0" lang="pt-BR" sz="1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Retorna um </a:t>
                      </a:r>
                      <a:r>
                        <a:rPr kumimoji="0" lang="pt-BR" altLang="pt-B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com todas as letras 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maiúsculas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print(</a:t>
                      </a:r>
                      <a:r>
                        <a:rPr kumimoji="0" lang="pt-BR" altLang="pt-BR" sz="1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s.upper</a:t>
                      </a: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ABC</a:t>
                      </a: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_123_XYZ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020985"/>
                  </a:ext>
                </a:extLst>
              </a:tr>
              <a:tr h="579759">
                <a:tc>
                  <a:txBody>
                    <a:bodyPr/>
                    <a:lstStyle/>
                    <a:p>
                      <a:r>
                        <a:rPr lang="pt-BR" altLang="pt-BR" sz="1400" b="1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s.title</a:t>
                      </a:r>
                      <a:r>
                        <a:rPr lang="pt-BR" altLang="pt-BR" sz="1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()</a:t>
                      </a:r>
                      <a:endParaRPr lang="pt-BR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Retorna uma </a:t>
                      </a:r>
                      <a:r>
                        <a:rPr lang="pt-BR" altLang="pt-BR" sz="120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lang="pt-BR" altLang="pt-BR"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com a </a:t>
                      </a:r>
                      <a:r>
                        <a:rPr lang="pt-BR" altLang="pt-BR" sz="12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primeira letra maiúscula </a:t>
                      </a:r>
                      <a:r>
                        <a:rPr lang="pt-BR" altLang="pt-BR"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para cada sequencia de letras</a:t>
                      </a:r>
                      <a:endParaRPr kumimoji="0" lang="pt-BR" altLang="pt-B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print(</a:t>
                      </a:r>
                      <a:r>
                        <a:rPr kumimoji="0" lang="pt-BR" altLang="pt-BR" sz="1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s.title</a:t>
                      </a: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bc_123_xyz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56296"/>
                  </a:ext>
                </a:extLst>
              </a:tr>
              <a:tr h="8238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s.find</a:t>
                      </a:r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(‘texto’)</a:t>
                      </a:r>
                    </a:p>
                    <a:p>
                      <a:pPr marL="0" algn="l" defTabSz="914400" rtl="0" eaLnBrk="1" latinLnBrk="0" hangingPunct="1"/>
                      <a:endParaRPr lang="pt-BR" sz="1400" b="1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Pesquisa um </a:t>
                      </a:r>
                      <a:r>
                        <a:rPr lang="pt-BR" altLang="pt-BR" sz="1200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substring</a:t>
                      </a:r>
                      <a:r>
                        <a:rPr lang="pt-BR" altLang="pt-BR" sz="12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 em s e retorna um número inteiro, indicando a posição se encontrar, ou -1 caso não encontre.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print(</a:t>
                      </a:r>
                      <a:r>
                        <a:rPr kumimoji="0" lang="pt-BR" altLang="pt-BR" sz="1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s.find</a:t>
                      </a: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(‘123’))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print(</a:t>
                      </a:r>
                      <a:r>
                        <a:rPr kumimoji="0" lang="pt-BR" altLang="pt-BR" sz="1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s.find</a:t>
                      </a: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(‘m’))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182311"/>
                  </a:ext>
                </a:extLst>
              </a:tr>
              <a:tr h="579759">
                <a:tc>
                  <a:txBody>
                    <a:bodyPr/>
                    <a:lstStyle/>
                    <a:p>
                      <a:r>
                        <a:rPr lang="pt-BR" altLang="pt-BR" sz="1400" b="1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s.replace</a:t>
                      </a:r>
                      <a:r>
                        <a:rPr lang="pt-BR" altLang="pt-BR" sz="1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(‘_’,‘*’)</a:t>
                      </a:r>
                      <a:endParaRPr lang="pt-BR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Substitui no texto o primeiro caractere pelo segundo, caso exista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kumimoji="0" lang="pt-BR" altLang="pt-BR" sz="14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s.replace</a:t>
                      </a: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(‘</a:t>
                      </a:r>
                      <a:r>
                        <a:rPr kumimoji="0" lang="pt-BR" altLang="pt-BR" sz="1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_</a:t>
                      </a: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’,’</a:t>
                      </a:r>
                      <a:r>
                        <a:rPr kumimoji="0" lang="pt-BR" altLang="pt-BR" sz="1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*</a:t>
                      </a: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’))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abc</a:t>
                      </a:r>
                      <a:r>
                        <a:rPr kumimoji="0" lang="pt-BR" alt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*</a:t>
                      </a:r>
                      <a:r>
                        <a:rPr kumimoji="0" lang="pt-BR" altLang="pt-B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123</a:t>
                      </a:r>
                      <a:r>
                        <a:rPr kumimoji="0" lang="pt-BR" alt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*</a:t>
                      </a:r>
                      <a:r>
                        <a:rPr kumimoji="0" lang="pt-BR" altLang="pt-B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XYZ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929304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EAAD3F12-BD56-4627-A906-62A8DE469873}"/>
              </a:ext>
            </a:extLst>
          </p:cNvPr>
          <p:cNvSpPr/>
          <p:nvPr/>
        </p:nvSpPr>
        <p:spPr>
          <a:xfrm>
            <a:off x="44171" y="730334"/>
            <a:ext cx="4011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0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Suponha s </a:t>
            </a:r>
            <a:r>
              <a:rPr kumimoji="0" lang="pt-BR" altLang="pt-BR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= </a:t>
            </a:r>
            <a:r>
              <a:rPr kumimoji="0" lang="pt-BR" altLang="pt-BR" sz="20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'abc_123_XYZ</a:t>
            </a:r>
            <a:r>
              <a:rPr kumimoji="0" lang="pt-BR" altLang="pt-BR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'</a:t>
            </a:r>
            <a:endParaRPr kumimoji="0" lang="pt-B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BB88C1ED-4012-44F4-977E-AF7F7BD1E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89653"/>
              </p:ext>
            </p:extLst>
          </p:nvPr>
        </p:nvGraphicFramePr>
        <p:xfrm>
          <a:off x="5088797" y="125311"/>
          <a:ext cx="3835437" cy="701040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315891">
                  <a:extLst>
                    <a:ext uri="{9D8B030D-6E8A-4147-A177-3AD203B41FA5}">
                      <a16:colId xmlns:a16="http://schemas.microsoft.com/office/drawing/2014/main" val="396835633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896102412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900523433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418140479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455451444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378189976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813651020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3767981868"/>
                    </a:ext>
                  </a:extLst>
                </a:gridCol>
                <a:gridCol w="369712">
                  <a:extLst>
                    <a:ext uri="{9D8B030D-6E8A-4147-A177-3AD203B41FA5}">
                      <a16:colId xmlns:a16="http://schemas.microsoft.com/office/drawing/2014/main" val="3045969161"/>
                    </a:ext>
                  </a:extLst>
                </a:gridCol>
                <a:gridCol w="369712">
                  <a:extLst>
                    <a:ext uri="{9D8B030D-6E8A-4147-A177-3AD203B41FA5}">
                      <a16:colId xmlns:a16="http://schemas.microsoft.com/office/drawing/2014/main" val="2091952908"/>
                    </a:ext>
                  </a:extLst>
                </a:gridCol>
                <a:gridCol w="394881">
                  <a:extLst>
                    <a:ext uri="{9D8B030D-6E8A-4147-A177-3AD203B41FA5}">
                      <a16:colId xmlns:a16="http://schemas.microsoft.com/office/drawing/2014/main" val="1699840873"/>
                    </a:ext>
                  </a:extLst>
                </a:gridCol>
              </a:tblGrid>
              <a:tr h="232043"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83172"/>
                  </a:ext>
                </a:extLst>
              </a:tr>
              <a:tr h="285893"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_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_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205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41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21634DF-E376-4C92-BB9D-2F9BDE7C2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569" y="123515"/>
            <a:ext cx="6349712" cy="53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4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Métodos da </a:t>
            </a:r>
            <a:r>
              <a:rPr kumimoji="0" lang="pt-BR" altLang="pt-BR" sz="2400" b="1" i="1" u="none" strike="noStrike" kern="0" cap="none" spc="0" normalizeH="0" baseline="0" noProof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class</a:t>
            </a:r>
            <a:r>
              <a:rPr kumimoji="0" lang="pt-BR" altLang="pt-BR" sz="24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pt-BR" altLang="pt-BR" sz="2400" b="1" i="1" u="none" strike="noStrike" kern="0" cap="none" spc="0" normalizeH="0" baseline="0" noProof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str</a:t>
            </a:r>
            <a:endParaRPr kumimoji="0" lang="pt-BR" altLang="pt-BR" sz="2400" b="1" i="1" u="none" strike="noStrike" kern="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51A77B-C17B-49AD-AB99-F5DFEDD9B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70" y="3561720"/>
            <a:ext cx="8147964" cy="13372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EF02EF0-1486-4969-A1DB-CC2F40AF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7" y="271525"/>
            <a:ext cx="20840" cy="9233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C10CDA1-5BB1-41BE-8C72-AB958A837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57F40231-B3CE-4DB0-BAE0-C7920BC01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8712"/>
              </p:ext>
            </p:extLst>
          </p:nvPr>
        </p:nvGraphicFramePr>
        <p:xfrm>
          <a:off x="87086" y="1491963"/>
          <a:ext cx="8897092" cy="3110776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1845231">
                  <a:extLst>
                    <a:ext uri="{9D8B030D-6E8A-4147-A177-3AD203B41FA5}">
                      <a16:colId xmlns:a16="http://schemas.microsoft.com/office/drawing/2014/main" val="1055849795"/>
                    </a:ext>
                  </a:extLst>
                </a:gridCol>
                <a:gridCol w="3140015">
                  <a:extLst>
                    <a:ext uri="{9D8B030D-6E8A-4147-A177-3AD203B41FA5}">
                      <a16:colId xmlns:a16="http://schemas.microsoft.com/office/drawing/2014/main" val="877723129"/>
                    </a:ext>
                  </a:extLst>
                </a:gridCol>
                <a:gridCol w="1984076">
                  <a:extLst>
                    <a:ext uri="{9D8B030D-6E8A-4147-A177-3AD203B41FA5}">
                      <a16:colId xmlns:a16="http://schemas.microsoft.com/office/drawing/2014/main" val="1185829459"/>
                    </a:ext>
                  </a:extLst>
                </a:gridCol>
                <a:gridCol w="1927770">
                  <a:extLst>
                    <a:ext uri="{9D8B030D-6E8A-4147-A177-3AD203B41FA5}">
                      <a16:colId xmlns:a16="http://schemas.microsoft.com/office/drawing/2014/main" val="2019742888"/>
                    </a:ext>
                  </a:extLst>
                </a:gridCol>
              </a:tblGrid>
              <a:tr h="579759">
                <a:tc>
                  <a:txBody>
                    <a:bodyPr/>
                    <a:lstStyle/>
                    <a:p>
                      <a:r>
                        <a:rPr lang="pt-BR" altLang="pt-BR" sz="1400" b="1" err="1">
                          <a:solidFill>
                            <a:srgbClr val="303336"/>
                          </a:solidFill>
                          <a:latin typeface="Verdana" panose="020B0604030504040204" pitchFamily="34" charset="0"/>
                        </a:rPr>
                        <a:t>s.isalpha</a:t>
                      </a:r>
                      <a:r>
                        <a:rPr lang="pt-BR" altLang="pt-BR" sz="1400" b="1">
                          <a:solidFill>
                            <a:srgbClr val="303336"/>
                          </a:solidFill>
                          <a:latin typeface="Verdana" panose="020B0604030504040204" pitchFamily="34" charset="0"/>
                        </a:rPr>
                        <a:t>()</a:t>
                      </a:r>
                      <a:endParaRPr lang="pt-BR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Retorna</a:t>
                      </a:r>
                      <a:r>
                        <a:rPr lang="pt-BR" altLang="pt-BR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pt-BR" altLang="pt-BR" sz="1400" b="0" dirty="0" err="1">
                          <a:solidFill>
                            <a:srgbClr val="FF0000"/>
                          </a:solidFill>
                          <a:latin typeface="Verdana" panose="020B0604030504040204" pitchFamily="34" charset="0"/>
                        </a:rPr>
                        <a:t>True</a:t>
                      </a:r>
                      <a:r>
                        <a:rPr lang="pt-BR" altLang="pt-BR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pt-BR" altLang="pt-BR" sz="1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caso a </a:t>
                      </a:r>
                      <a:r>
                        <a:rPr lang="pt-BR" altLang="pt-BR" sz="14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lang="pt-BR" altLang="pt-BR" sz="1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contenha </a:t>
                      </a:r>
                      <a:r>
                        <a:rPr lang="pt-BR" altLang="pt-BR" sz="1400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</a:rPr>
                        <a:t>apenas letras</a:t>
                      </a:r>
                      <a:r>
                        <a:rPr lang="pt-BR" altLang="pt-BR" sz="1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, se não  </a:t>
                      </a:r>
                      <a:r>
                        <a:rPr lang="pt-BR" altLang="pt-BR" sz="1400" b="0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</a:rPr>
                        <a:t>False</a:t>
                      </a:r>
                      <a:r>
                        <a:rPr lang="pt-BR" altLang="pt-BR" sz="1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kumimoji="0" lang="pt-BR" altLang="pt-BR" sz="14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s.isalpha</a:t>
                      </a: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False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716005"/>
                  </a:ext>
                </a:extLst>
              </a:tr>
              <a:tr h="579759">
                <a:tc>
                  <a:txBody>
                    <a:bodyPr/>
                    <a:lstStyle/>
                    <a:p>
                      <a:r>
                        <a:rPr lang="pt-BR" altLang="pt-BR" sz="1400" b="1" err="1">
                          <a:solidFill>
                            <a:srgbClr val="303336"/>
                          </a:solidFill>
                          <a:latin typeface="Verdana" panose="020B0604030504040204" pitchFamily="34" charset="0"/>
                        </a:rPr>
                        <a:t>s.isnumeric</a:t>
                      </a:r>
                      <a:r>
                        <a:rPr lang="pt-BR" altLang="pt-BR" sz="1400" b="1">
                          <a:solidFill>
                            <a:srgbClr val="303336"/>
                          </a:solidFill>
                          <a:latin typeface="Verdana" panose="020B0604030504040204" pitchFamily="34" charset="0"/>
                        </a:rPr>
                        <a:t>()</a:t>
                      </a:r>
                      <a:endParaRPr lang="pt-BR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Retorna </a:t>
                      </a:r>
                      <a:r>
                        <a:rPr lang="pt-BR" altLang="pt-BR" sz="1400" err="1">
                          <a:solidFill>
                            <a:srgbClr val="FF0000"/>
                          </a:solidFill>
                          <a:latin typeface="Verdana" panose="020B0604030504040204" pitchFamily="34" charset="0"/>
                        </a:rPr>
                        <a:t>True</a:t>
                      </a:r>
                      <a:r>
                        <a:rPr lang="pt-BR" altLang="pt-BR"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caso a </a:t>
                      </a:r>
                      <a:r>
                        <a:rPr lang="pt-BR" altLang="pt-BR" sz="140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lang="pt-BR" altLang="pt-BR"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contenha </a:t>
                      </a:r>
                      <a:r>
                        <a:rPr lang="pt-BR" altLang="pt-BR" sz="1400">
                          <a:solidFill>
                            <a:srgbClr val="FF0000"/>
                          </a:solidFill>
                          <a:latin typeface="Verdana" panose="020B0604030504040204" pitchFamily="34" charset="0"/>
                        </a:rPr>
                        <a:t>apenas números</a:t>
                      </a:r>
                      <a:r>
                        <a:rPr lang="pt-BR" altLang="pt-BR"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, se não False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kumimoji="0" lang="pt-BR" altLang="pt-BR" sz="14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s.isnumeric</a:t>
                      </a: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False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263041"/>
                  </a:ext>
                </a:extLst>
              </a:tr>
              <a:tr h="823868">
                <a:tc>
                  <a:txBody>
                    <a:bodyPr/>
                    <a:lstStyle/>
                    <a:p>
                      <a:r>
                        <a:rPr lang="pt-BR" sz="1400" b="1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s.split</a:t>
                      </a:r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(‘_’)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Retorna uma lista de </a:t>
                      </a:r>
                      <a:r>
                        <a:rPr lang="pt-BR" altLang="pt-BR" sz="14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strings</a:t>
                      </a:r>
                      <a:r>
                        <a:rPr lang="pt-BR" altLang="pt-BR" sz="1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, utilizando o caractere passado como delimitador da separação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kumimoji="0" lang="pt-BR" altLang="pt-BR" sz="14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s.split</a:t>
                      </a: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(‘-’))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['abc', '123', 'XYZ']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645739"/>
                  </a:ext>
                </a:extLst>
              </a:tr>
              <a:tr h="823868">
                <a:tc>
                  <a:txBody>
                    <a:bodyPr/>
                    <a:lstStyle/>
                    <a:p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“ “.Join()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4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Retona</a:t>
                      </a:r>
                      <a:r>
                        <a:rPr lang="pt-BR" altLang="pt-BR" sz="14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uma </a:t>
                      </a:r>
                      <a:r>
                        <a:rPr lang="pt-BR" altLang="pt-BR" sz="14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lang="pt-BR" altLang="pt-BR" sz="14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com o conteúdo da lista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print(“_“.</a:t>
                      </a:r>
                      <a:r>
                        <a:rPr kumimoji="0" lang="pt-BR" altLang="pt-B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join</a:t>
                      </a:r>
                      <a:r>
                        <a:rPr kumimoji="0" lang="pt-BR" altLang="pt-B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(['abc', '123', 'XYZ’])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  <a:sym typeface="Arial"/>
                        </a:rPr>
                        <a:t>'abc_123_XYZ</a:t>
                      </a:r>
                      <a:r>
                        <a:rPr kumimoji="0" lang="pt-BR" altLang="pt-B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  <a:sym typeface="Arial"/>
                        </a:rPr>
                        <a:t>'</a:t>
                      </a:r>
                      <a:endParaRPr kumimoji="0" lang="pt-BR" altLang="pt-BR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982566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24970EE3-E650-4743-9A68-B55BC2273547}"/>
              </a:ext>
            </a:extLst>
          </p:cNvPr>
          <p:cNvSpPr/>
          <p:nvPr/>
        </p:nvSpPr>
        <p:spPr>
          <a:xfrm>
            <a:off x="44171" y="730334"/>
            <a:ext cx="4011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Suponha s </a:t>
            </a:r>
            <a:r>
              <a:rPr kumimoji="0" lang="pt-BR" altLang="pt-B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= </a:t>
            </a:r>
            <a:r>
              <a:rPr kumimoji="0" lang="pt-BR" altLang="pt-BR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'abc_123_XYZ</a:t>
            </a:r>
            <a:r>
              <a:rPr kumimoji="0" lang="pt-BR" altLang="pt-B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'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9" name="Tabela 4">
            <a:extLst>
              <a:ext uri="{FF2B5EF4-FFF2-40B4-BE49-F238E27FC236}">
                <a16:creationId xmlns:a16="http://schemas.microsoft.com/office/drawing/2014/main" id="{A2D3EEF1-8D90-499E-A723-13E5AF7BB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287764"/>
              </p:ext>
            </p:extLst>
          </p:nvPr>
        </p:nvGraphicFramePr>
        <p:xfrm>
          <a:off x="5013163" y="123515"/>
          <a:ext cx="3835437" cy="701040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315891">
                  <a:extLst>
                    <a:ext uri="{9D8B030D-6E8A-4147-A177-3AD203B41FA5}">
                      <a16:colId xmlns:a16="http://schemas.microsoft.com/office/drawing/2014/main" val="396835633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896102412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900523433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418140479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455451444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378189976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813651020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3767981868"/>
                    </a:ext>
                  </a:extLst>
                </a:gridCol>
                <a:gridCol w="369712">
                  <a:extLst>
                    <a:ext uri="{9D8B030D-6E8A-4147-A177-3AD203B41FA5}">
                      <a16:colId xmlns:a16="http://schemas.microsoft.com/office/drawing/2014/main" val="3045969161"/>
                    </a:ext>
                  </a:extLst>
                </a:gridCol>
                <a:gridCol w="369712">
                  <a:extLst>
                    <a:ext uri="{9D8B030D-6E8A-4147-A177-3AD203B41FA5}">
                      <a16:colId xmlns:a16="http://schemas.microsoft.com/office/drawing/2014/main" val="2091952908"/>
                    </a:ext>
                  </a:extLst>
                </a:gridCol>
                <a:gridCol w="394881">
                  <a:extLst>
                    <a:ext uri="{9D8B030D-6E8A-4147-A177-3AD203B41FA5}">
                      <a16:colId xmlns:a16="http://schemas.microsoft.com/office/drawing/2014/main" val="1699840873"/>
                    </a:ext>
                  </a:extLst>
                </a:gridCol>
              </a:tblGrid>
              <a:tr h="232043"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83172"/>
                  </a:ext>
                </a:extLst>
              </a:tr>
              <a:tr h="342673"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_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_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205625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34A81A9-ABC4-4222-0BD3-2D23C1527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130327"/>
              </p:ext>
            </p:extLst>
          </p:nvPr>
        </p:nvGraphicFramePr>
        <p:xfrm>
          <a:off x="100067" y="1136460"/>
          <a:ext cx="8899287" cy="355503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1853093">
                  <a:extLst>
                    <a:ext uri="{9D8B030D-6E8A-4147-A177-3AD203B41FA5}">
                      <a16:colId xmlns:a16="http://schemas.microsoft.com/office/drawing/2014/main" val="3046966656"/>
                    </a:ext>
                  </a:extLst>
                </a:gridCol>
                <a:gridCol w="3093293">
                  <a:extLst>
                    <a:ext uri="{9D8B030D-6E8A-4147-A177-3AD203B41FA5}">
                      <a16:colId xmlns:a16="http://schemas.microsoft.com/office/drawing/2014/main" val="2716360544"/>
                    </a:ext>
                  </a:extLst>
                </a:gridCol>
                <a:gridCol w="1984075">
                  <a:extLst>
                    <a:ext uri="{9D8B030D-6E8A-4147-A177-3AD203B41FA5}">
                      <a16:colId xmlns:a16="http://schemas.microsoft.com/office/drawing/2014/main" val="3976900104"/>
                    </a:ext>
                  </a:extLst>
                </a:gridCol>
                <a:gridCol w="1968826">
                  <a:extLst>
                    <a:ext uri="{9D8B030D-6E8A-4147-A177-3AD203B41FA5}">
                      <a16:colId xmlns:a16="http://schemas.microsoft.com/office/drawing/2014/main" val="2019380397"/>
                    </a:ext>
                  </a:extLst>
                </a:gridCol>
              </a:tblGrid>
              <a:tr h="355503">
                <a:tc>
                  <a:txBody>
                    <a:bodyPr/>
                    <a:lstStyle/>
                    <a:p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Método</a:t>
                      </a:r>
                      <a:endParaRPr lang="pt-BR" sz="14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Efeito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Exemplo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Resultado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422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98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CCEB7-DC21-B452-8021-C614332C8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270990E-F2A8-BFB0-214E-BA06A7D14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569" y="123515"/>
            <a:ext cx="6349712" cy="53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Métodos da </a:t>
            </a:r>
            <a:r>
              <a:rPr kumimoji="0" lang="pt-BR" altLang="pt-B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class</a:t>
            </a:r>
            <a:r>
              <a:rPr kumimoji="0" lang="pt-BR" alt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pt-BR" altLang="pt-B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str</a:t>
            </a:r>
            <a:endParaRPr kumimoji="0" lang="pt-BR" altLang="pt-BR" sz="2400" b="1" i="1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92A8603-E2F6-CB8B-FFA2-45E1E6185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70" y="3561720"/>
            <a:ext cx="8147964" cy="13372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DD23CE4-BDE0-DCEF-F40E-80D9C2B5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7" y="271525"/>
            <a:ext cx="20840" cy="9233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A97CC2D-9EA9-F4DE-D1E4-FAC98F61E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4D8F6808-3F98-4F88-3112-BBC6BF99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742551"/>
              </p:ext>
            </p:extLst>
          </p:nvPr>
        </p:nvGraphicFramePr>
        <p:xfrm>
          <a:off x="89647" y="1410780"/>
          <a:ext cx="8888384" cy="3204579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2908663">
                  <a:extLst>
                    <a:ext uri="{9D8B030D-6E8A-4147-A177-3AD203B41FA5}">
                      <a16:colId xmlns:a16="http://schemas.microsoft.com/office/drawing/2014/main" val="1055849795"/>
                    </a:ext>
                  </a:extLst>
                </a:gridCol>
                <a:gridCol w="2348753">
                  <a:extLst>
                    <a:ext uri="{9D8B030D-6E8A-4147-A177-3AD203B41FA5}">
                      <a16:colId xmlns:a16="http://schemas.microsoft.com/office/drawing/2014/main" val="877723129"/>
                    </a:ext>
                  </a:extLst>
                </a:gridCol>
                <a:gridCol w="1822176">
                  <a:extLst>
                    <a:ext uri="{9D8B030D-6E8A-4147-A177-3AD203B41FA5}">
                      <a16:colId xmlns:a16="http://schemas.microsoft.com/office/drawing/2014/main" val="1185829459"/>
                    </a:ext>
                  </a:extLst>
                </a:gridCol>
                <a:gridCol w="1808792">
                  <a:extLst>
                    <a:ext uri="{9D8B030D-6E8A-4147-A177-3AD203B41FA5}">
                      <a16:colId xmlns:a16="http://schemas.microsoft.com/office/drawing/2014/main" val="2019742888"/>
                    </a:ext>
                  </a:extLst>
                </a:gridCol>
              </a:tblGrid>
              <a:tr h="409311">
                <a:tc>
                  <a:txBody>
                    <a:bodyPr/>
                    <a:lstStyle/>
                    <a:p>
                      <a:r>
                        <a:rPr lang="pt-BR" altLang="pt-BR" sz="1200" b="1" dirty="0" err="1">
                          <a:solidFill>
                            <a:srgbClr val="303336"/>
                          </a:solidFill>
                          <a:latin typeface="Verdana" panose="020B0604030504040204" pitchFamily="34" charset="0"/>
                        </a:rPr>
                        <a:t>s.lstrip</a:t>
                      </a:r>
                      <a:r>
                        <a:rPr lang="pt-BR" altLang="pt-BR" sz="1200" b="1" dirty="0">
                          <a:solidFill>
                            <a:srgbClr val="303336"/>
                          </a:solidFill>
                          <a:latin typeface="Verdana" panose="020B0604030504040204" pitchFamily="34" charset="0"/>
                        </a:rPr>
                        <a:t>()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Retira espaços a esquerda da </a:t>
                      </a:r>
                      <a:r>
                        <a:rPr lang="pt-BR" altLang="pt-BR" sz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</a:t>
                      </a:r>
                      <a:endParaRPr lang="pt-BR" altLang="pt-BR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kumimoji="0" lang="pt-BR" altLang="pt-B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lstrip</a:t>
                      </a: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  <a:sym typeface="Arial"/>
                        </a:rPr>
                        <a:t>‘Curso de Python  </a:t>
                      </a:r>
                      <a:r>
                        <a:rPr kumimoji="0" lang="pt-BR" altLang="pt-BR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  <a:sym typeface="Arial"/>
                        </a:rPr>
                        <a:t>‘</a:t>
                      </a:r>
                      <a:endParaRPr kumimoji="0" lang="pt-BR" altLang="pt-B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716005"/>
                  </a:ext>
                </a:extLst>
              </a:tr>
              <a:tr h="410221">
                <a:tc>
                  <a:txBody>
                    <a:bodyPr/>
                    <a:lstStyle/>
                    <a:p>
                      <a:r>
                        <a:rPr lang="pt-BR" altLang="pt-BR" sz="1200" b="1" dirty="0" err="1">
                          <a:solidFill>
                            <a:srgbClr val="303336"/>
                          </a:solidFill>
                          <a:latin typeface="Verdana" panose="020B0604030504040204" pitchFamily="34" charset="0"/>
                        </a:rPr>
                        <a:t>s.rstrip</a:t>
                      </a:r>
                      <a:r>
                        <a:rPr lang="pt-BR" altLang="pt-BR" sz="1200" b="1" dirty="0">
                          <a:solidFill>
                            <a:srgbClr val="303336"/>
                          </a:solidFill>
                          <a:latin typeface="Verdana" panose="020B0604030504040204" pitchFamily="34" charset="0"/>
                        </a:rPr>
                        <a:t>()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Retira espaços a direita da </a:t>
                      </a:r>
                      <a:r>
                        <a:rPr lang="pt-BR" altLang="pt-BR" sz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</a:t>
                      </a:r>
                      <a:endParaRPr lang="pt-BR" altLang="pt-BR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kumimoji="0" lang="pt-BR" altLang="pt-B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s.rstrip</a:t>
                      </a: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  <a:sym typeface="Arial"/>
                        </a:rPr>
                        <a:t>‘  Curso de Python</a:t>
                      </a:r>
                      <a:r>
                        <a:rPr kumimoji="0" lang="pt-BR" altLang="pt-BR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  <a:sym typeface="Arial"/>
                        </a:rPr>
                        <a:t>‘</a:t>
                      </a:r>
                      <a:endParaRPr kumimoji="0" lang="pt-BR" altLang="pt-B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263041"/>
                  </a:ext>
                </a:extLst>
              </a:tr>
              <a:tr h="482414">
                <a:tc>
                  <a:txBody>
                    <a:bodyPr/>
                    <a:lstStyle/>
                    <a:p>
                      <a:r>
                        <a:rPr lang="pt-BR" sz="1200" b="1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s.strip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Retira espaços a </a:t>
                      </a:r>
                      <a:r>
                        <a:rPr lang="pt-BR" altLang="pt-BR" sz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esquerdae</a:t>
                      </a: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a direita da </a:t>
                      </a:r>
                      <a:r>
                        <a:rPr lang="pt-BR" altLang="pt-BR" sz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</a:t>
                      </a:r>
                      <a:endParaRPr lang="pt-BR" altLang="pt-BR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kumimoji="0" lang="pt-BR" altLang="pt-B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s.strip</a:t>
                      </a: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  <a:sym typeface="Arial"/>
                        </a:rPr>
                        <a:t>‘Curso de Python</a:t>
                      </a:r>
                      <a:r>
                        <a:rPr kumimoji="0" lang="pt-BR" altLang="pt-BR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  <a:sym typeface="Arial"/>
                        </a:rPr>
                        <a:t>‘</a:t>
                      </a:r>
                      <a:endParaRPr kumimoji="0" lang="pt-BR" altLang="pt-B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645739"/>
                  </a:ext>
                </a:extLst>
              </a:tr>
              <a:tr h="665935">
                <a:tc>
                  <a:txBody>
                    <a:bodyPr/>
                    <a:lstStyle/>
                    <a:p>
                      <a:r>
                        <a:rPr lang="pt-BR" sz="1200" b="1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t.ljust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(‘</a:t>
                      </a:r>
                      <a:r>
                        <a:rPr lang="pt-BR" sz="1200" b="1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caracter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’,tamanho)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Completa a </a:t>
                      </a:r>
                      <a:r>
                        <a:rPr lang="pt-BR" altLang="pt-BR" sz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com o </a:t>
                      </a:r>
                      <a:r>
                        <a:rPr lang="pt-BR" altLang="pt-BR" sz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caracter</a:t>
                      </a: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informado a esquerda</a:t>
                      </a:r>
                      <a:endParaRPr lang="pt-BR" altLang="pt-BR" sz="12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kumimoji="0" lang="pt-BR" altLang="pt-B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t.ljust</a:t>
                      </a: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(‘0’,4))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‘0058’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982566"/>
                  </a:ext>
                </a:extLst>
              </a:tr>
              <a:tr h="501750">
                <a:tc>
                  <a:txBody>
                    <a:bodyPr/>
                    <a:lstStyle/>
                    <a:p>
                      <a:r>
                        <a:rPr lang="pt-BR" sz="1200" b="1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t.rjust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(‘</a:t>
                      </a:r>
                      <a:r>
                        <a:rPr lang="pt-BR" sz="1200" b="1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caracter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’,tamanho)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Completa a </a:t>
                      </a:r>
                      <a:r>
                        <a:rPr lang="pt-BR" altLang="pt-BR" sz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com o </a:t>
                      </a:r>
                      <a:r>
                        <a:rPr lang="pt-BR" altLang="pt-BR" sz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caracter</a:t>
                      </a: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informado a direita</a:t>
                      </a:r>
                      <a:endParaRPr lang="pt-BR" altLang="pt-BR" sz="12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pt-BR" sz="12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kumimoji="0" lang="pt-BR" altLang="pt-B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t.rjust</a:t>
                      </a: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(‘0’,4))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‘5800’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72835"/>
                  </a:ext>
                </a:extLst>
              </a:tr>
              <a:tr h="501750">
                <a:tc>
                  <a:txBody>
                    <a:bodyPr/>
                    <a:lstStyle/>
                    <a:p>
                      <a:r>
                        <a:rPr lang="pt-BR" sz="1200" b="1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T.center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(tamanho)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Coloca a </a:t>
                      </a:r>
                      <a:r>
                        <a:rPr lang="pt-BR" altLang="pt-BR" sz="12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lang="pt-BR" altLang="pt-BR" sz="12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no centro do tamanho informado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kumimoji="0" lang="pt-BR" altLang="pt-B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t.center</a:t>
                      </a: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(6))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‘  58  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090841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FC89B8A8-AEB9-1BAB-09F6-14707E65D5EC}"/>
              </a:ext>
            </a:extLst>
          </p:cNvPr>
          <p:cNvSpPr/>
          <p:nvPr/>
        </p:nvSpPr>
        <p:spPr>
          <a:xfrm>
            <a:off x="44171" y="730334"/>
            <a:ext cx="86741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Suponha s </a:t>
            </a:r>
            <a:r>
              <a:rPr kumimoji="0" lang="pt-BR" altLang="pt-B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= </a:t>
            </a:r>
            <a:r>
              <a:rPr kumimoji="0" lang="pt-BR" altLang="pt-BR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‘  Curso de Python  </a:t>
            </a:r>
            <a:r>
              <a:rPr kumimoji="0" lang="pt-BR" altLang="pt-B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‘ </a:t>
            </a:r>
            <a:r>
              <a:rPr kumimoji="0" lang="pt-BR" altLang="pt-BR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 t = ‘58’</a:t>
            </a:r>
            <a:endParaRPr kumimoji="0" lang="pt-BR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E014259-31AF-8BD0-FFE6-41705D93B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77098"/>
              </p:ext>
            </p:extLst>
          </p:nvPr>
        </p:nvGraphicFramePr>
        <p:xfrm>
          <a:off x="100067" y="1136460"/>
          <a:ext cx="8899287" cy="274320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2895682">
                  <a:extLst>
                    <a:ext uri="{9D8B030D-6E8A-4147-A177-3AD203B41FA5}">
                      <a16:colId xmlns:a16="http://schemas.microsoft.com/office/drawing/2014/main" val="3046966656"/>
                    </a:ext>
                  </a:extLst>
                </a:gridCol>
                <a:gridCol w="2050704">
                  <a:extLst>
                    <a:ext uri="{9D8B030D-6E8A-4147-A177-3AD203B41FA5}">
                      <a16:colId xmlns:a16="http://schemas.microsoft.com/office/drawing/2014/main" val="2716360544"/>
                    </a:ext>
                  </a:extLst>
                </a:gridCol>
                <a:gridCol w="2105615">
                  <a:extLst>
                    <a:ext uri="{9D8B030D-6E8A-4147-A177-3AD203B41FA5}">
                      <a16:colId xmlns:a16="http://schemas.microsoft.com/office/drawing/2014/main" val="3976900104"/>
                    </a:ext>
                  </a:extLst>
                </a:gridCol>
                <a:gridCol w="1847286">
                  <a:extLst>
                    <a:ext uri="{9D8B030D-6E8A-4147-A177-3AD203B41FA5}">
                      <a16:colId xmlns:a16="http://schemas.microsoft.com/office/drawing/2014/main" val="2019380397"/>
                    </a:ext>
                  </a:extLst>
                </a:gridCol>
              </a:tblGrid>
              <a:tr h="256911">
                <a:tc>
                  <a:txBody>
                    <a:bodyPr/>
                    <a:lstStyle/>
                    <a:p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Método</a:t>
                      </a:r>
                      <a:endParaRPr lang="pt-BR" sz="1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Efeito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Exemplo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Resultado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422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50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C5E84-7004-B52A-F112-ED3350135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633C7F4-530D-3ED5-C7A8-9229E0AF5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569" y="123515"/>
            <a:ext cx="6349712" cy="53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Métodos da </a:t>
            </a:r>
            <a:r>
              <a:rPr kumimoji="0" lang="pt-BR" altLang="pt-B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class</a:t>
            </a:r>
            <a:r>
              <a:rPr kumimoji="0" lang="pt-BR" alt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pt-BR" altLang="pt-B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str</a:t>
            </a:r>
            <a:endParaRPr kumimoji="0" lang="pt-BR" altLang="pt-BR" sz="2400" b="1" i="1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26127D8-FF43-27CC-81B4-D78D6A9F8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70" y="3561720"/>
            <a:ext cx="8147964" cy="13372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BBA56E2-6CDA-47DB-0D9E-2A2EF12C8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7" y="271525"/>
            <a:ext cx="20840" cy="9233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29267EB-B975-E7E7-1B30-D162B795D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EDAF564D-77CA-4689-1009-451568A6A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03354"/>
              </p:ext>
            </p:extLst>
          </p:nvPr>
        </p:nvGraphicFramePr>
        <p:xfrm>
          <a:off x="0" y="2316798"/>
          <a:ext cx="8888384" cy="1763494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2908663">
                  <a:extLst>
                    <a:ext uri="{9D8B030D-6E8A-4147-A177-3AD203B41FA5}">
                      <a16:colId xmlns:a16="http://schemas.microsoft.com/office/drawing/2014/main" val="1055849795"/>
                    </a:ext>
                  </a:extLst>
                </a:gridCol>
                <a:gridCol w="2226833">
                  <a:extLst>
                    <a:ext uri="{9D8B030D-6E8A-4147-A177-3AD203B41FA5}">
                      <a16:colId xmlns:a16="http://schemas.microsoft.com/office/drawing/2014/main" val="877723129"/>
                    </a:ext>
                  </a:extLst>
                </a:gridCol>
                <a:gridCol w="1825118">
                  <a:extLst>
                    <a:ext uri="{9D8B030D-6E8A-4147-A177-3AD203B41FA5}">
                      <a16:colId xmlns:a16="http://schemas.microsoft.com/office/drawing/2014/main" val="1185829459"/>
                    </a:ext>
                  </a:extLst>
                </a:gridCol>
                <a:gridCol w="1927770">
                  <a:extLst>
                    <a:ext uri="{9D8B030D-6E8A-4147-A177-3AD203B41FA5}">
                      <a16:colId xmlns:a16="http://schemas.microsoft.com/office/drawing/2014/main" val="2019742888"/>
                    </a:ext>
                  </a:extLst>
                </a:gridCol>
              </a:tblGrid>
              <a:tr h="1031974">
                <a:tc>
                  <a:txBody>
                    <a:bodyPr/>
                    <a:lstStyle/>
                    <a:p>
                      <a:r>
                        <a:rPr lang="pt-BR" sz="1200" b="1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s.count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(‘texto’)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Retorna quantas vezes a </a:t>
                      </a:r>
                      <a:r>
                        <a:rPr lang="pt-BR" altLang="pt-BR" sz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‘texto’ aparece no texto pesquisado, podemos delimitá-lo </a:t>
                      </a:r>
                      <a:r>
                        <a:rPr lang="pt-BR" altLang="pt-BR" sz="12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s.count</a:t>
                      </a:r>
                      <a:r>
                        <a:rPr lang="pt-BR" altLang="pt-BR" sz="12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(‘texto’, inicio, fim)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kumimoji="0" lang="pt-BR" alt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</a:rPr>
                        <a:t>s.count</a:t>
                      </a:r>
                      <a:r>
                        <a:rPr kumimoji="0" lang="pt-BR" alt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</a:rPr>
                        <a:t>(‘o’))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716005"/>
                  </a:ext>
                </a:extLst>
              </a:tr>
              <a:tr h="395922">
                <a:tc>
                  <a:txBody>
                    <a:bodyPr/>
                    <a:lstStyle/>
                    <a:p>
                      <a:r>
                        <a:rPr lang="pt-BR" sz="1200" b="1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s.Format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(</a:t>
                      </a:r>
                      <a:r>
                        <a:rPr lang="pt-BR" sz="1200" b="1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curso,horas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Preenche onde estiver as chaves com o conteúdo das variáveis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lang="pt-BR" sz="1400" b="0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s.Format</a:t>
                      </a:r>
                      <a:r>
                        <a:rPr lang="pt-BR" sz="1400" b="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(</a:t>
                      </a:r>
                      <a:r>
                        <a:rPr lang="pt-BR" sz="1400" b="0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curso,horas</a:t>
                      </a:r>
                      <a:r>
                        <a:rPr lang="pt-BR" sz="1400" b="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400" dirty="0">
                          <a:solidFill>
                            <a:prstClr val="black"/>
                          </a:solidFill>
                          <a:latin typeface="Verdana" panose="020B0604030504040204" pitchFamily="34" charset="0"/>
                        </a:rPr>
                        <a:t>curso de </a:t>
                      </a:r>
                      <a:r>
                        <a:rPr kumimoji="0" lang="pt-BR" altLang="pt-BR" sz="140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  <a:sym typeface="Arial"/>
                        </a:rPr>
                        <a:t>Python</a:t>
                      </a:r>
                      <a:r>
                        <a:rPr lang="pt-BR" altLang="pt-BR" sz="1400" dirty="0">
                          <a:solidFill>
                            <a:prstClr val="black"/>
                          </a:solidFill>
                          <a:latin typeface="Verdana" panose="020B0604030504040204" pitchFamily="34" charset="0"/>
                        </a:rPr>
                        <a:t> com </a:t>
                      </a:r>
                      <a:r>
                        <a:rPr lang="pt-BR" sz="1400" dirty="0">
                          <a:solidFill>
                            <a:prstClr val="black"/>
                          </a:solidFill>
                          <a:latin typeface="Verdana" panose="020B0604030504040204" pitchFamily="34" charset="0"/>
                        </a:rPr>
                        <a:t>48</a:t>
                      </a:r>
                      <a:r>
                        <a:rPr lang="pt-BR" altLang="pt-BR" sz="1400" dirty="0">
                          <a:solidFill>
                            <a:prstClr val="black"/>
                          </a:solidFill>
                          <a:latin typeface="Verdana" panose="020B0604030504040204" pitchFamily="34" charset="0"/>
                        </a:rPr>
                        <a:t> horas</a:t>
                      </a:r>
                      <a:endParaRPr kumimoji="0" lang="pt-BR" alt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717750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FFB45383-4E2A-DDF1-67F0-6EB485F5D7B6}"/>
              </a:ext>
            </a:extLst>
          </p:cNvPr>
          <p:cNvSpPr/>
          <p:nvPr/>
        </p:nvSpPr>
        <p:spPr>
          <a:xfrm>
            <a:off x="44171" y="730334"/>
            <a:ext cx="86741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Suponha: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altLang="pt-BR" sz="2000" dirty="0">
                <a:solidFill>
                  <a:prstClr val="black"/>
                </a:solidFill>
                <a:latin typeface="Verdana" panose="020B0604030504040204" pitchFamily="34" charset="0"/>
              </a:rPr>
              <a:t>s = ‘curso de {} com {} horas’</a:t>
            </a:r>
            <a:endParaRPr kumimoji="0" lang="pt-BR" altLang="pt-BR" sz="20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altLang="pt-BR" sz="2000" dirty="0">
                <a:solidFill>
                  <a:prstClr val="black"/>
                </a:solidFill>
                <a:latin typeface="Verdana" panose="020B0604030504040204" pitchFamily="34" charset="0"/>
              </a:rPr>
              <a:t>curso</a:t>
            </a:r>
            <a:r>
              <a:rPr kumimoji="0" lang="pt-BR" altLang="pt-BR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 =</a:t>
            </a:r>
            <a:r>
              <a:rPr kumimoji="0" lang="pt-BR" altLang="pt-B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 </a:t>
            </a:r>
            <a:r>
              <a:rPr kumimoji="0" lang="pt-BR" altLang="pt-BR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‘Python</a:t>
            </a:r>
            <a:r>
              <a:rPr kumimoji="0" lang="pt-BR" altLang="pt-B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‘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2000" dirty="0">
                <a:solidFill>
                  <a:prstClr val="black"/>
                </a:solidFill>
                <a:latin typeface="Verdana" panose="020B0604030504040204" pitchFamily="34" charset="0"/>
              </a:rPr>
              <a:t>horas = 48</a:t>
            </a:r>
            <a:endParaRPr kumimoji="0" lang="pt-BR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B93B9A9-5047-1D33-520D-40546C1A4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541099"/>
              </p:ext>
            </p:extLst>
          </p:nvPr>
        </p:nvGraphicFramePr>
        <p:xfrm>
          <a:off x="33268" y="2042478"/>
          <a:ext cx="8899287" cy="274320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2895682">
                  <a:extLst>
                    <a:ext uri="{9D8B030D-6E8A-4147-A177-3AD203B41FA5}">
                      <a16:colId xmlns:a16="http://schemas.microsoft.com/office/drawing/2014/main" val="3046966656"/>
                    </a:ext>
                  </a:extLst>
                </a:gridCol>
                <a:gridCol w="2238102">
                  <a:extLst>
                    <a:ext uri="{9D8B030D-6E8A-4147-A177-3AD203B41FA5}">
                      <a16:colId xmlns:a16="http://schemas.microsoft.com/office/drawing/2014/main" val="2716360544"/>
                    </a:ext>
                  </a:extLst>
                </a:gridCol>
                <a:gridCol w="1837509">
                  <a:extLst>
                    <a:ext uri="{9D8B030D-6E8A-4147-A177-3AD203B41FA5}">
                      <a16:colId xmlns:a16="http://schemas.microsoft.com/office/drawing/2014/main" val="3976900104"/>
                    </a:ext>
                  </a:extLst>
                </a:gridCol>
                <a:gridCol w="1927994">
                  <a:extLst>
                    <a:ext uri="{9D8B030D-6E8A-4147-A177-3AD203B41FA5}">
                      <a16:colId xmlns:a16="http://schemas.microsoft.com/office/drawing/2014/main" val="2019380397"/>
                    </a:ext>
                  </a:extLst>
                </a:gridCol>
              </a:tblGrid>
              <a:tr h="256911">
                <a:tc>
                  <a:txBody>
                    <a:bodyPr/>
                    <a:lstStyle/>
                    <a:p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Método</a:t>
                      </a:r>
                      <a:endParaRPr lang="pt-BR" sz="1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Efeito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Exemplo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Resultado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422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30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F689-3ED5-5A71-6EF3-A1FD1ACDB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A585C91-E13A-BFFF-856F-23EF7A1A1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569" y="123515"/>
            <a:ext cx="6349712" cy="53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Métodos da </a:t>
            </a:r>
            <a:r>
              <a:rPr kumimoji="0" lang="pt-BR" altLang="pt-B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class</a:t>
            </a:r>
            <a:r>
              <a:rPr kumimoji="0" lang="pt-BR" alt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pt-BR" altLang="pt-B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str</a:t>
            </a:r>
            <a:endParaRPr kumimoji="0" lang="pt-BR" altLang="pt-BR" sz="2400" b="1" i="1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326BF1-1A96-6BCE-5B49-002883A1A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70" y="3561720"/>
            <a:ext cx="8147964" cy="13372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48671C2-77A7-7F8C-2310-A86FCF2C8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7" y="271525"/>
            <a:ext cx="20840" cy="9233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EF906A7-F62E-3129-4D00-EBDDA75BE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767AB2-84EC-115F-1B86-28E901764DFC}"/>
              </a:ext>
            </a:extLst>
          </p:cNvPr>
          <p:cNvSpPr/>
          <p:nvPr/>
        </p:nvSpPr>
        <p:spPr>
          <a:xfrm>
            <a:off x="954354" y="730334"/>
            <a:ext cx="81479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1800" dirty="0"/>
              <a:t>Se a variável for numérica podemos definir o formato do numero, formatos: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1800" dirty="0"/>
              <a:t>.2f  =&gt; arredonda para 2 casas decimais</a:t>
            </a:r>
          </a:p>
          <a:p>
            <a:pPr>
              <a:defRPr/>
            </a:pPr>
            <a:r>
              <a:rPr lang="pt-BR" sz="1800" dirty="0"/>
              <a:t>, .2f  =&gt; arredonda para 2 casas decimais com separador de milhar</a:t>
            </a:r>
          </a:p>
          <a:p>
            <a:pPr>
              <a:defRPr/>
            </a:pPr>
            <a:r>
              <a:rPr lang="pt-BR" sz="1800" dirty="0"/>
              <a:t>.3e =&gt; apresenta em notação científica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1800" dirty="0"/>
              <a:t>.2% =&gt; multiplica por 100 e apresenta em percentual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 =&gt; para inteiros, mostra em decimal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 =&gt; para inteiros, mostra em hexadecimal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1800" dirty="0"/>
              <a:t>o </a:t>
            </a: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=&gt; para inteiros, mostra em octal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1800" dirty="0"/>
              <a:t>b </a:t>
            </a: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=&gt; para inteiros, mostra em binário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1800" dirty="0"/>
              <a:t>&gt;10.2f =&gt; Alinha à direita em 10 espaços com duas casas decimais</a:t>
            </a:r>
          </a:p>
          <a:p>
            <a:pPr>
              <a:defRPr/>
            </a:pPr>
            <a:r>
              <a:rPr lang="pt-BR" sz="1800" dirty="0"/>
              <a:t>&lt;10.2f =&gt; Alinha à esquerda em 10 espaços com duas casas decimais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1800" dirty="0"/>
              <a:t>^10.2f =&gt; Alinha no centro em 10 espaços com duas casas decimais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1800" dirty="0"/>
              <a:t>010.2f =&gt; preenche com 0 a esquerda com 10 espaços com duas casas 	  decimais</a:t>
            </a:r>
            <a:endParaRPr kumimoji="0" lang="pt-BR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746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AE7B2-FDDB-7883-8258-D9D2B3CAB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D6304BB-1EFB-A978-B6E5-9D4700FDD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569" y="123515"/>
            <a:ext cx="6349712" cy="53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Strings</a:t>
            </a:r>
            <a:r>
              <a:rPr kumimoji="0" lang="pt-BR" alt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Especiais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F0C79D6-077A-FE65-1979-19DE7D686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70" y="3561720"/>
            <a:ext cx="8147964" cy="13372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74ED936-08D5-1F17-C0B6-E2A41078B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7" y="271525"/>
            <a:ext cx="20840" cy="9233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0424C42-4BA1-1218-2026-768FBC274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B01494A-4CA9-11BC-7116-85086C3B7B16}"/>
              </a:ext>
            </a:extLst>
          </p:cNvPr>
          <p:cNvSpPr/>
          <p:nvPr/>
        </p:nvSpPr>
        <p:spPr>
          <a:xfrm>
            <a:off x="954354" y="730334"/>
            <a:ext cx="76322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Em </a:t>
            </a:r>
            <a:r>
              <a:rPr kumimoji="0" lang="pt-BR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python</a:t>
            </a: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temos algumas </a:t>
            </a:r>
            <a:r>
              <a:rPr kumimoji="0" lang="pt-BR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strings</a:t>
            </a: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especiais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pt-BR" sz="18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800" dirty="0"/>
              <a:t>F-</a:t>
            </a:r>
            <a:r>
              <a:rPr lang="pt-BR" sz="1800" dirty="0" err="1"/>
              <a:t>strings</a:t>
            </a:r>
            <a:r>
              <a:rPr lang="pt-BR" sz="1800" dirty="0"/>
              <a:t>: Formatação de </a:t>
            </a:r>
            <a:r>
              <a:rPr lang="pt-BR" sz="1800" dirty="0" err="1"/>
              <a:t>strings</a:t>
            </a:r>
            <a:r>
              <a:rPr lang="pt-BR" sz="1800" dirty="0"/>
              <a:t>, funciona como o método </a:t>
            </a:r>
            <a:r>
              <a:rPr lang="pt-BR" sz="1800" dirty="0" err="1"/>
              <a:t>format</a:t>
            </a:r>
            <a:r>
              <a:rPr lang="pt-BR" sz="1800" dirty="0"/>
              <a:t>: 	</a:t>
            </a:r>
            <a:r>
              <a:rPr lang="pt-BR" sz="1800" dirty="0" err="1"/>
              <a:t>f"Nome</a:t>
            </a:r>
            <a:r>
              <a:rPr lang="pt-BR" sz="1800" dirty="0"/>
              <a:t>: {nome}, Idade: {sal:,.2f}“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pt-BR" sz="18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800" dirty="0"/>
              <a:t>R-</a:t>
            </a:r>
            <a:r>
              <a:rPr lang="pt-BR" sz="1800" dirty="0" err="1"/>
              <a:t>string</a:t>
            </a:r>
            <a:r>
              <a:rPr lang="pt-BR" sz="1800" dirty="0"/>
              <a:t>: </a:t>
            </a:r>
            <a:r>
              <a:rPr lang="pt-BR" sz="1800" dirty="0" err="1"/>
              <a:t>Strings</a:t>
            </a:r>
            <a:r>
              <a:rPr lang="pt-BR" sz="1800" dirty="0"/>
              <a:t> brutas (</a:t>
            </a:r>
            <a:r>
              <a:rPr lang="pt-BR" sz="1800" dirty="0" err="1"/>
              <a:t>raw</a:t>
            </a:r>
            <a:r>
              <a:rPr lang="pt-BR" sz="1800" dirty="0"/>
              <a:t> </a:t>
            </a:r>
            <a:r>
              <a:rPr lang="pt-BR" sz="1800" dirty="0" err="1"/>
              <a:t>strings</a:t>
            </a:r>
            <a:r>
              <a:rPr lang="pt-BR" sz="1800" dirty="0"/>
              <a:t>), onde barras invertidas não são 		     interpretadas como caracteres especiais</a:t>
            </a:r>
          </a:p>
          <a:p>
            <a:pPr lvl="4">
              <a:defRPr/>
            </a:pPr>
            <a:r>
              <a:rPr lang="pt-BR" sz="1800" dirty="0"/>
              <a:t>	 </a:t>
            </a:r>
            <a:r>
              <a:rPr lang="pt-BR" sz="1800" dirty="0" err="1"/>
              <a:t>r"C</a:t>
            </a:r>
            <a:r>
              <a:rPr lang="pt-BR" sz="1800" dirty="0"/>
              <a:t>:\Users\Documents\arquivo.txt“</a:t>
            </a:r>
          </a:p>
          <a:p>
            <a:pPr lvl="4">
              <a:defRPr/>
            </a:pPr>
            <a:endParaRPr lang="pt-BR" sz="1800" dirty="0"/>
          </a:p>
          <a:p>
            <a:pPr marL="285750" lvl="4" indent="-285750"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B-</a:t>
            </a:r>
            <a:r>
              <a:rPr lang="pt-BR" sz="1800" dirty="0" err="1"/>
              <a:t>string</a:t>
            </a:r>
            <a:r>
              <a:rPr lang="pt-BR" sz="1800" dirty="0"/>
              <a:t>: </a:t>
            </a:r>
            <a:r>
              <a:rPr lang="pt-BR" sz="1800" dirty="0" err="1"/>
              <a:t>Strings</a:t>
            </a:r>
            <a:r>
              <a:rPr lang="pt-BR" sz="1800" dirty="0"/>
              <a:t> de bytes, usadas para manipulação de dados binários</a:t>
            </a:r>
          </a:p>
        </p:txBody>
      </p:sp>
    </p:spTree>
    <p:extLst>
      <p:ext uri="{BB962C8B-B14F-4D97-AF65-F5344CB8AC3E}">
        <p14:creationId xmlns:p14="http://schemas.microsoft.com/office/powerpoint/2010/main" val="103469861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8328</TotalTime>
  <Words>2435</Words>
  <Application>Microsoft Office PowerPoint</Application>
  <PresentationFormat>Apresentação na tela (16:9)</PresentationFormat>
  <Paragraphs>486</Paragraphs>
  <Slides>15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8</vt:i4>
      </vt:variant>
      <vt:variant>
        <vt:lpstr>Títulos de slides</vt:lpstr>
      </vt:variant>
      <vt:variant>
        <vt:i4>15</vt:i4>
      </vt:variant>
    </vt:vector>
  </HeadingPairs>
  <TitlesOfParts>
    <vt:vector size="30" baseType="lpstr">
      <vt:lpstr>Verdana</vt:lpstr>
      <vt:lpstr>Courier New</vt:lpstr>
      <vt:lpstr>Calibri Light</vt:lpstr>
      <vt:lpstr>Arial</vt:lpstr>
      <vt:lpstr>Wingdings</vt:lpstr>
      <vt:lpstr>Cambria Math</vt:lpstr>
      <vt:lpstr>Calibri</vt:lpstr>
      <vt:lpstr>Personalizar design</vt:lpstr>
      <vt:lpstr>1_Personalizar design</vt:lpstr>
      <vt:lpstr>2_Personalizar design</vt:lpstr>
      <vt:lpstr>3_Personalizar design</vt:lpstr>
      <vt:lpstr>4_Personalizar design</vt:lpstr>
      <vt:lpstr>5_Personalizar design</vt:lpstr>
      <vt:lpstr>6_Personalizar design</vt:lpstr>
      <vt:lpstr>7_Personalizar design</vt:lpstr>
      <vt:lpstr>Tratamento de Textos(str)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Curso_Lógica - TREINA RECIFE</dc:subject>
  <dc:creator>Rogerio Aguiar</dc:creator>
  <cp:keywords>Treina Recife</cp:keywords>
  <cp:lastModifiedBy>Fernando Calabria</cp:lastModifiedBy>
  <cp:revision>9</cp:revision>
  <cp:lastPrinted>2023-04-24T16:47:04Z</cp:lastPrinted>
  <dcterms:created xsi:type="dcterms:W3CDTF">2020-01-19T22:21:58Z</dcterms:created>
  <dcterms:modified xsi:type="dcterms:W3CDTF">2025-04-06T16:22:04Z</dcterms:modified>
</cp:coreProperties>
</file>