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78" r:id="rId22"/>
    <p:sldId id="276" r:id="rId23"/>
    <p:sldId id="279" r:id="rId24"/>
    <p:sldId id="281" r:id="rId25"/>
    <p:sldId id="282" r:id="rId26"/>
    <p:sldId id="280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301" r:id="rId40"/>
    <p:sldId id="302" r:id="rId41"/>
    <p:sldId id="298" r:id="rId42"/>
    <p:sldId id="300" r:id="rId43"/>
    <p:sldId id="299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6574B-6F47-4447-860F-CA6D08B23409}" v="556" dt="2024-10-27T23:06:53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E3DC5-44D6-48F9-A8E2-E2C5C6D5BE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D99A6F9-46A8-4D33-B487-BE8B3D360746}">
      <dgm:prSet phldrT="[Text]"/>
      <dgm:spPr/>
      <dgm:t>
        <a:bodyPr/>
        <a:lstStyle/>
        <a:p>
          <a:r>
            <a:rPr lang="en-US" dirty="0"/>
            <a:t>Send GET Request to API</a:t>
          </a:r>
        </a:p>
      </dgm:t>
    </dgm:pt>
    <dgm:pt modelId="{0C0A23A8-AC81-4CE1-8ECE-1EAD804D8822}" type="parTrans" cxnId="{6D69EBB0-28A8-4B3A-803D-373A36D882A4}">
      <dgm:prSet/>
      <dgm:spPr/>
      <dgm:t>
        <a:bodyPr/>
        <a:lstStyle/>
        <a:p>
          <a:endParaRPr lang="en-US"/>
        </a:p>
      </dgm:t>
    </dgm:pt>
    <dgm:pt modelId="{464E37A2-37BA-444B-ADCF-3671A7A86FD2}" type="sibTrans" cxnId="{6D69EBB0-28A8-4B3A-803D-373A36D882A4}">
      <dgm:prSet/>
      <dgm:spPr/>
      <dgm:t>
        <a:bodyPr/>
        <a:lstStyle/>
        <a:p>
          <a:endParaRPr lang="en-US"/>
        </a:p>
      </dgm:t>
    </dgm:pt>
    <dgm:pt modelId="{F1065132-B6D7-4FBF-B3C7-88B71E365ADF}">
      <dgm:prSet phldrT="[Text]"/>
      <dgm:spPr/>
      <dgm:t>
        <a:bodyPr/>
        <a:lstStyle/>
        <a:p>
          <a:r>
            <a:rPr lang="en-US" dirty="0"/>
            <a:t>Filter Data for Falcon 9 </a:t>
          </a:r>
        </a:p>
      </dgm:t>
    </dgm:pt>
    <dgm:pt modelId="{A048C681-D75A-49EA-875F-9E819E63892F}" type="parTrans" cxnId="{AC69D0DA-0CCF-4AE4-9B08-FDABB8E70945}">
      <dgm:prSet/>
      <dgm:spPr/>
      <dgm:t>
        <a:bodyPr/>
        <a:lstStyle/>
        <a:p>
          <a:endParaRPr lang="en-US"/>
        </a:p>
      </dgm:t>
    </dgm:pt>
    <dgm:pt modelId="{7A806A11-229D-49F7-A4C2-DA71027DA73A}" type="sibTrans" cxnId="{AC69D0DA-0CCF-4AE4-9B08-FDABB8E70945}">
      <dgm:prSet/>
      <dgm:spPr/>
      <dgm:t>
        <a:bodyPr/>
        <a:lstStyle/>
        <a:p>
          <a:endParaRPr lang="en-US"/>
        </a:p>
      </dgm:t>
    </dgm:pt>
    <dgm:pt modelId="{7D07CDD5-ED68-4AC3-A058-576D86C58A42}">
      <dgm:prSet phldrT="[Text]"/>
      <dgm:spPr/>
      <dgm:t>
        <a:bodyPr/>
        <a:lstStyle/>
        <a:p>
          <a:r>
            <a:rPr lang="en-US" dirty="0"/>
            <a:t>Manage Outliers</a:t>
          </a:r>
        </a:p>
      </dgm:t>
    </dgm:pt>
    <dgm:pt modelId="{6ABF2ED4-4682-4F92-8078-55DEE9B09689}" type="parTrans" cxnId="{4F68EBF3-F9A6-4F0D-95C1-6A19BB0F047A}">
      <dgm:prSet/>
      <dgm:spPr/>
      <dgm:t>
        <a:bodyPr/>
        <a:lstStyle/>
        <a:p>
          <a:endParaRPr lang="en-US"/>
        </a:p>
      </dgm:t>
    </dgm:pt>
    <dgm:pt modelId="{1104A5A6-AAA2-4D07-8648-A9C4A1862F81}" type="sibTrans" cxnId="{4F68EBF3-F9A6-4F0D-95C1-6A19BB0F047A}">
      <dgm:prSet/>
      <dgm:spPr/>
      <dgm:t>
        <a:bodyPr/>
        <a:lstStyle/>
        <a:p>
          <a:endParaRPr lang="en-US"/>
        </a:p>
      </dgm:t>
    </dgm:pt>
    <dgm:pt modelId="{7FB3EC54-18DE-4FFB-BC10-4461A51DF13E}" type="pres">
      <dgm:prSet presAssocID="{100E3DC5-44D6-48F9-A8E2-E2C5C6D5BEB4}" presName="Name0" presStyleCnt="0">
        <dgm:presLayoutVars>
          <dgm:dir/>
          <dgm:resizeHandles val="exact"/>
        </dgm:presLayoutVars>
      </dgm:prSet>
      <dgm:spPr/>
    </dgm:pt>
    <dgm:pt modelId="{EA1A7E99-AD9D-4496-B5C7-B46F6233867E}" type="pres">
      <dgm:prSet presAssocID="{4D99A6F9-46A8-4D33-B487-BE8B3D360746}" presName="node" presStyleLbl="node1" presStyleIdx="0" presStyleCnt="3" custScaleX="115162">
        <dgm:presLayoutVars>
          <dgm:bulletEnabled val="1"/>
        </dgm:presLayoutVars>
      </dgm:prSet>
      <dgm:spPr/>
    </dgm:pt>
    <dgm:pt modelId="{4AD1D144-06E0-428E-8702-C217273CDA53}" type="pres">
      <dgm:prSet presAssocID="{464E37A2-37BA-444B-ADCF-3671A7A86FD2}" presName="sibTrans" presStyleLbl="sibTrans2D1" presStyleIdx="0" presStyleCnt="2"/>
      <dgm:spPr/>
    </dgm:pt>
    <dgm:pt modelId="{9AE70CA8-9E8A-420B-89ED-365D76E6D2DD}" type="pres">
      <dgm:prSet presAssocID="{464E37A2-37BA-444B-ADCF-3671A7A86FD2}" presName="connectorText" presStyleLbl="sibTrans2D1" presStyleIdx="0" presStyleCnt="2"/>
      <dgm:spPr/>
    </dgm:pt>
    <dgm:pt modelId="{84E3E811-D873-4C1F-8453-9B2FB9E3EFCB}" type="pres">
      <dgm:prSet presAssocID="{F1065132-B6D7-4FBF-B3C7-88B71E365ADF}" presName="node" presStyleLbl="node1" presStyleIdx="1" presStyleCnt="3" custLinFactNeighborX="-2141" custLinFactNeighborY="1735">
        <dgm:presLayoutVars>
          <dgm:bulletEnabled val="1"/>
        </dgm:presLayoutVars>
      </dgm:prSet>
      <dgm:spPr/>
    </dgm:pt>
    <dgm:pt modelId="{3A0B3EFC-158D-4CCD-8433-0BFF94B5B4F4}" type="pres">
      <dgm:prSet presAssocID="{7A806A11-229D-49F7-A4C2-DA71027DA73A}" presName="sibTrans" presStyleLbl="sibTrans2D1" presStyleIdx="1" presStyleCnt="2"/>
      <dgm:spPr/>
    </dgm:pt>
    <dgm:pt modelId="{B48BE349-0AB7-4F83-8D6C-9620CC33D5F1}" type="pres">
      <dgm:prSet presAssocID="{7A806A11-229D-49F7-A4C2-DA71027DA73A}" presName="connectorText" presStyleLbl="sibTrans2D1" presStyleIdx="1" presStyleCnt="2"/>
      <dgm:spPr/>
    </dgm:pt>
    <dgm:pt modelId="{95A24D7F-8181-4738-8354-9E0C31641411}" type="pres">
      <dgm:prSet presAssocID="{7D07CDD5-ED68-4AC3-A058-576D86C58A42}" presName="node" presStyleLbl="node1" presStyleIdx="2" presStyleCnt="3">
        <dgm:presLayoutVars>
          <dgm:bulletEnabled val="1"/>
        </dgm:presLayoutVars>
      </dgm:prSet>
      <dgm:spPr/>
    </dgm:pt>
  </dgm:ptLst>
  <dgm:cxnLst>
    <dgm:cxn modelId="{AA081713-ED58-47E9-8175-27967EC0EB28}" type="presOf" srcId="{100E3DC5-44D6-48F9-A8E2-E2C5C6D5BEB4}" destId="{7FB3EC54-18DE-4FFB-BC10-4461A51DF13E}" srcOrd="0" destOrd="0" presId="urn:microsoft.com/office/officeart/2005/8/layout/process1"/>
    <dgm:cxn modelId="{029C2C15-4774-4CB1-BD06-407B0B049B59}" type="presOf" srcId="{F1065132-B6D7-4FBF-B3C7-88B71E365ADF}" destId="{84E3E811-D873-4C1F-8453-9B2FB9E3EFCB}" srcOrd="0" destOrd="0" presId="urn:microsoft.com/office/officeart/2005/8/layout/process1"/>
    <dgm:cxn modelId="{7D01764A-59C4-4DB0-A79C-7BCC3EFFA0E5}" type="presOf" srcId="{464E37A2-37BA-444B-ADCF-3671A7A86FD2}" destId="{9AE70CA8-9E8A-420B-89ED-365D76E6D2DD}" srcOrd="1" destOrd="0" presId="urn:microsoft.com/office/officeart/2005/8/layout/process1"/>
    <dgm:cxn modelId="{72D88C72-BDDE-4C66-96DF-DF758F4892BA}" type="presOf" srcId="{4D99A6F9-46A8-4D33-B487-BE8B3D360746}" destId="{EA1A7E99-AD9D-4496-B5C7-B46F6233867E}" srcOrd="0" destOrd="0" presId="urn:microsoft.com/office/officeart/2005/8/layout/process1"/>
    <dgm:cxn modelId="{D628878F-03CD-418A-AE04-6BE98CD48242}" type="presOf" srcId="{7A806A11-229D-49F7-A4C2-DA71027DA73A}" destId="{B48BE349-0AB7-4F83-8D6C-9620CC33D5F1}" srcOrd="1" destOrd="0" presId="urn:microsoft.com/office/officeart/2005/8/layout/process1"/>
    <dgm:cxn modelId="{6D69EBB0-28A8-4B3A-803D-373A36D882A4}" srcId="{100E3DC5-44D6-48F9-A8E2-E2C5C6D5BEB4}" destId="{4D99A6F9-46A8-4D33-B487-BE8B3D360746}" srcOrd="0" destOrd="0" parTransId="{0C0A23A8-AC81-4CE1-8ECE-1EAD804D8822}" sibTransId="{464E37A2-37BA-444B-ADCF-3671A7A86FD2}"/>
    <dgm:cxn modelId="{272DC9D4-9535-4E26-A4BA-BFD25F82C9A4}" type="presOf" srcId="{7A806A11-229D-49F7-A4C2-DA71027DA73A}" destId="{3A0B3EFC-158D-4CCD-8433-0BFF94B5B4F4}" srcOrd="0" destOrd="0" presId="urn:microsoft.com/office/officeart/2005/8/layout/process1"/>
    <dgm:cxn modelId="{AC69D0DA-0CCF-4AE4-9B08-FDABB8E70945}" srcId="{100E3DC5-44D6-48F9-A8E2-E2C5C6D5BEB4}" destId="{F1065132-B6D7-4FBF-B3C7-88B71E365ADF}" srcOrd="1" destOrd="0" parTransId="{A048C681-D75A-49EA-875F-9E819E63892F}" sibTransId="{7A806A11-229D-49F7-A4C2-DA71027DA73A}"/>
    <dgm:cxn modelId="{041BCEDD-B590-4C41-A44C-8A553E50F2E6}" type="presOf" srcId="{464E37A2-37BA-444B-ADCF-3671A7A86FD2}" destId="{4AD1D144-06E0-428E-8702-C217273CDA53}" srcOrd="0" destOrd="0" presId="urn:microsoft.com/office/officeart/2005/8/layout/process1"/>
    <dgm:cxn modelId="{044CF1E2-A5C3-4E22-898C-7F503BEB0A9A}" type="presOf" srcId="{7D07CDD5-ED68-4AC3-A058-576D86C58A42}" destId="{95A24D7F-8181-4738-8354-9E0C31641411}" srcOrd="0" destOrd="0" presId="urn:microsoft.com/office/officeart/2005/8/layout/process1"/>
    <dgm:cxn modelId="{4F68EBF3-F9A6-4F0D-95C1-6A19BB0F047A}" srcId="{100E3DC5-44D6-48F9-A8E2-E2C5C6D5BEB4}" destId="{7D07CDD5-ED68-4AC3-A058-576D86C58A42}" srcOrd="2" destOrd="0" parTransId="{6ABF2ED4-4682-4F92-8078-55DEE9B09689}" sibTransId="{1104A5A6-AAA2-4D07-8648-A9C4A1862F81}"/>
    <dgm:cxn modelId="{6D6A58FA-C973-4A22-8F85-CDDD14CA26C5}" type="presParOf" srcId="{7FB3EC54-18DE-4FFB-BC10-4461A51DF13E}" destId="{EA1A7E99-AD9D-4496-B5C7-B46F6233867E}" srcOrd="0" destOrd="0" presId="urn:microsoft.com/office/officeart/2005/8/layout/process1"/>
    <dgm:cxn modelId="{04E2707B-2429-4365-BD56-1BBF30FD3381}" type="presParOf" srcId="{7FB3EC54-18DE-4FFB-BC10-4461A51DF13E}" destId="{4AD1D144-06E0-428E-8702-C217273CDA53}" srcOrd="1" destOrd="0" presId="urn:microsoft.com/office/officeart/2005/8/layout/process1"/>
    <dgm:cxn modelId="{BD59003A-0925-46DF-97AB-CCFDBFD3FE8B}" type="presParOf" srcId="{4AD1D144-06E0-428E-8702-C217273CDA53}" destId="{9AE70CA8-9E8A-420B-89ED-365D76E6D2DD}" srcOrd="0" destOrd="0" presId="urn:microsoft.com/office/officeart/2005/8/layout/process1"/>
    <dgm:cxn modelId="{1CC7177C-422B-4323-84C7-5F21412AC2FA}" type="presParOf" srcId="{7FB3EC54-18DE-4FFB-BC10-4461A51DF13E}" destId="{84E3E811-D873-4C1F-8453-9B2FB9E3EFCB}" srcOrd="2" destOrd="0" presId="urn:microsoft.com/office/officeart/2005/8/layout/process1"/>
    <dgm:cxn modelId="{66581B96-3C6C-4364-960A-6977782230EC}" type="presParOf" srcId="{7FB3EC54-18DE-4FFB-BC10-4461A51DF13E}" destId="{3A0B3EFC-158D-4CCD-8433-0BFF94B5B4F4}" srcOrd="3" destOrd="0" presId="urn:microsoft.com/office/officeart/2005/8/layout/process1"/>
    <dgm:cxn modelId="{6C811807-A155-447C-915F-828214E04F7A}" type="presParOf" srcId="{3A0B3EFC-158D-4CCD-8433-0BFF94B5B4F4}" destId="{B48BE349-0AB7-4F83-8D6C-9620CC33D5F1}" srcOrd="0" destOrd="0" presId="urn:microsoft.com/office/officeart/2005/8/layout/process1"/>
    <dgm:cxn modelId="{885E0CEE-A8FB-41EB-B0A6-1F9D268908E0}" type="presParOf" srcId="{7FB3EC54-18DE-4FFB-BC10-4461A51DF13E}" destId="{95A24D7F-8181-4738-8354-9E0C3164141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0E3DC5-44D6-48F9-A8E2-E2C5C6D5BE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D99A6F9-46A8-4D33-B487-BE8B3D360746}">
      <dgm:prSet phldrT="[Text]"/>
      <dgm:spPr/>
      <dgm:t>
        <a:bodyPr/>
        <a:lstStyle/>
        <a:p>
          <a:r>
            <a:rPr lang="en-US" dirty="0"/>
            <a:t>Request URL Data</a:t>
          </a:r>
        </a:p>
      </dgm:t>
    </dgm:pt>
    <dgm:pt modelId="{0C0A23A8-AC81-4CE1-8ECE-1EAD804D8822}" type="parTrans" cxnId="{6D69EBB0-28A8-4B3A-803D-373A36D882A4}">
      <dgm:prSet/>
      <dgm:spPr/>
      <dgm:t>
        <a:bodyPr/>
        <a:lstStyle/>
        <a:p>
          <a:endParaRPr lang="en-US"/>
        </a:p>
      </dgm:t>
    </dgm:pt>
    <dgm:pt modelId="{464E37A2-37BA-444B-ADCF-3671A7A86FD2}" type="sibTrans" cxnId="{6D69EBB0-28A8-4B3A-803D-373A36D882A4}">
      <dgm:prSet/>
      <dgm:spPr/>
      <dgm:t>
        <a:bodyPr/>
        <a:lstStyle/>
        <a:p>
          <a:endParaRPr lang="en-US"/>
        </a:p>
      </dgm:t>
    </dgm:pt>
    <dgm:pt modelId="{F1065132-B6D7-4FBF-B3C7-88B71E365ADF}">
      <dgm:prSet phldrT="[Text]"/>
      <dgm:spPr/>
      <dgm:t>
        <a:bodyPr/>
        <a:lstStyle/>
        <a:p>
          <a:r>
            <a:rPr lang="en-US" dirty="0"/>
            <a:t>Extract HTML Data</a:t>
          </a:r>
        </a:p>
      </dgm:t>
    </dgm:pt>
    <dgm:pt modelId="{A048C681-D75A-49EA-875F-9E819E63892F}" type="parTrans" cxnId="{AC69D0DA-0CCF-4AE4-9B08-FDABB8E70945}">
      <dgm:prSet/>
      <dgm:spPr/>
      <dgm:t>
        <a:bodyPr/>
        <a:lstStyle/>
        <a:p>
          <a:endParaRPr lang="en-US"/>
        </a:p>
      </dgm:t>
    </dgm:pt>
    <dgm:pt modelId="{7A806A11-229D-49F7-A4C2-DA71027DA73A}" type="sibTrans" cxnId="{AC69D0DA-0CCF-4AE4-9B08-FDABB8E70945}">
      <dgm:prSet/>
      <dgm:spPr/>
      <dgm:t>
        <a:bodyPr/>
        <a:lstStyle/>
        <a:p>
          <a:endParaRPr lang="en-US"/>
        </a:p>
      </dgm:t>
    </dgm:pt>
    <dgm:pt modelId="{7D07CDD5-ED68-4AC3-A058-576D86C58A42}">
      <dgm:prSet phldrT="[Text]"/>
      <dgm:spPr/>
      <dgm:t>
        <a:bodyPr/>
        <a:lstStyle/>
        <a:p>
          <a:r>
            <a:rPr lang="en-US" dirty="0"/>
            <a:t>Create </a:t>
          </a:r>
          <a:r>
            <a:rPr lang="en-US"/>
            <a:t>Data Frame</a:t>
          </a:r>
          <a:endParaRPr lang="en-US" dirty="0"/>
        </a:p>
      </dgm:t>
    </dgm:pt>
    <dgm:pt modelId="{6ABF2ED4-4682-4F92-8078-55DEE9B09689}" type="parTrans" cxnId="{4F68EBF3-F9A6-4F0D-95C1-6A19BB0F047A}">
      <dgm:prSet/>
      <dgm:spPr/>
      <dgm:t>
        <a:bodyPr/>
        <a:lstStyle/>
        <a:p>
          <a:endParaRPr lang="en-US"/>
        </a:p>
      </dgm:t>
    </dgm:pt>
    <dgm:pt modelId="{1104A5A6-AAA2-4D07-8648-A9C4A1862F81}" type="sibTrans" cxnId="{4F68EBF3-F9A6-4F0D-95C1-6A19BB0F047A}">
      <dgm:prSet/>
      <dgm:spPr/>
      <dgm:t>
        <a:bodyPr/>
        <a:lstStyle/>
        <a:p>
          <a:endParaRPr lang="en-US"/>
        </a:p>
      </dgm:t>
    </dgm:pt>
    <dgm:pt modelId="{7FB3EC54-18DE-4FFB-BC10-4461A51DF13E}" type="pres">
      <dgm:prSet presAssocID="{100E3DC5-44D6-48F9-A8E2-E2C5C6D5BEB4}" presName="Name0" presStyleCnt="0">
        <dgm:presLayoutVars>
          <dgm:dir/>
          <dgm:resizeHandles val="exact"/>
        </dgm:presLayoutVars>
      </dgm:prSet>
      <dgm:spPr/>
    </dgm:pt>
    <dgm:pt modelId="{EA1A7E99-AD9D-4496-B5C7-B46F6233867E}" type="pres">
      <dgm:prSet presAssocID="{4D99A6F9-46A8-4D33-B487-BE8B3D360746}" presName="node" presStyleLbl="node1" presStyleIdx="0" presStyleCnt="3" custScaleX="115162">
        <dgm:presLayoutVars>
          <dgm:bulletEnabled val="1"/>
        </dgm:presLayoutVars>
      </dgm:prSet>
      <dgm:spPr/>
    </dgm:pt>
    <dgm:pt modelId="{4AD1D144-06E0-428E-8702-C217273CDA53}" type="pres">
      <dgm:prSet presAssocID="{464E37A2-37BA-444B-ADCF-3671A7A86FD2}" presName="sibTrans" presStyleLbl="sibTrans2D1" presStyleIdx="0" presStyleCnt="2"/>
      <dgm:spPr/>
    </dgm:pt>
    <dgm:pt modelId="{9AE70CA8-9E8A-420B-89ED-365D76E6D2DD}" type="pres">
      <dgm:prSet presAssocID="{464E37A2-37BA-444B-ADCF-3671A7A86FD2}" presName="connectorText" presStyleLbl="sibTrans2D1" presStyleIdx="0" presStyleCnt="2"/>
      <dgm:spPr/>
    </dgm:pt>
    <dgm:pt modelId="{84E3E811-D873-4C1F-8453-9B2FB9E3EFCB}" type="pres">
      <dgm:prSet presAssocID="{F1065132-B6D7-4FBF-B3C7-88B71E365ADF}" presName="node" presStyleLbl="node1" presStyleIdx="1" presStyleCnt="3" custLinFactNeighborX="-2141" custLinFactNeighborY="1735">
        <dgm:presLayoutVars>
          <dgm:bulletEnabled val="1"/>
        </dgm:presLayoutVars>
      </dgm:prSet>
      <dgm:spPr/>
    </dgm:pt>
    <dgm:pt modelId="{3A0B3EFC-158D-4CCD-8433-0BFF94B5B4F4}" type="pres">
      <dgm:prSet presAssocID="{7A806A11-229D-49F7-A4C2-DA71027DA73A}" presName="sibTrans" presStyleLbl="sibTrans2D1" presStyleIdx="1" presStyleCnt="2"/>
      <dgm:spPr/>
    </dgm:pt>
    <dgm:pt modelId="{B48BE349-0AB7-4F83-8D6C-9620CC33D5F1}" type="pres">
      <dgm:prSet presAssocID="{7A806A11-229D-49F7-A4C2-DA71027DA73A}" presName="connectorText" presStyleLbl="sibTrans2D1" presStyleIdx="1" presStyleCnt="2"/>
      <dgm:spPr/>
    </dgm:pt>
    <dgm:pt modelId="{95A24D7F-8181-4738-8354-9E0C31641411}" type="pres">
      <dgm:prSet presAssocID="{7D07CDD5-ED68-4AC3-A058-576D86C58A42}" presName="node" presStyleLbl="node1" presStyleIdx="2" presStyleCnt="3">
        <dgm:presLayoutVars>
          <dgm:bulletEnabled val="1"/>
        </dgm:presLayoutVars>
      </dgm:prSet>
      <dgm:spPr/>
    </dgm:pt>
  </dgm:ptLst>
  <dgm:cxnLst>
    <dgm:cxn modelId="{AA081713-ED58-47E9-8175-27967EC0EB28}" type="presOf" srcId="{100E3DC5-44D6-48F9-A8E2-E2C5C6D5BEB4}" destId="{7FB3EC54-18DE-4FFB-BC10-4461A51DF13E}" srcOrd="0" destOrd="0" presId="urn:microsoft.com/office/officeart/2005/8/layout/process1"/>
    <dgm:cxn modelId="{029C2C15-4774-4CB1-BD06-407B0B049B59}" type="presOf" srcId="{F1065132-B6D7-4FBF-B3C7-88B71E365ADF}" destId="{84E3E811-D873-4C1F-8453-9B2FB9E3EFCB}" srcOrd="0" destOrd="0" presId="urn:microsoft.com/office/officeart/2005/8/layout/process1"/>
    <dgm:cxn modelId="{7D01764A-59C4-4DB0-A79C-7BCC3EFFA0E5}" type="presOf" srcId="{464E37A2-37BA-444B-ADCF-3671A7A86FD2}" destId="{9AE70CA8-9E8A-420B-89ED-365D76E6D2DD}" srcOrd="1" destOrd="0" presId="urn:microsoft.com/office/officeart/2005/8/layout/process1"/>
    <dgm:cxn modelId="{72D88C72-BDDE-4C66-96DF-DF758F4892BA}" type="presOf" srcId="{4D99A6F9-46A8-4D33-B487-BE8B3D360746}" destId="{EA1A7E99-AD9D-4496-B5C7-B46F6233867E}" srcOrd="0" destOrd="0" presId="urn:microsoft.com/office/officeart/2005/8/layout/process1"/>
    <dgm:cxn modelId="{D628878F-03CD-418A-AE04-6BE98CD48242}" type="presOf" srcId="{7A806A11-229D-49F7-A4C2-DA71027DA73A}" destId="{B48BE349-0AB7-4F83-8D6C-9620CC33D5F1}" srcOrd="1" destOrd="0" presId="urn:microsoft.com/office/officeart/2005/8/layout/process1"/>
    <dgm:cxn modelId="{6D69EBB0-28A8-4B3A-803D-373A36D882A4}" srcId="{100E3DC5-44D6-48F9-A8E2-E2C5C6D5BEB4}" destId="{4D99A6F9-46A8-4D33-B487-BE8B3D360746}" srcOrd="0" destOrd="0" parTransId="{0C0A23A8-AC81-4CE1-8ECE-1EAD804D8822}" sibTransId="{464E37A2-37BA-444B-ADCF-3671A7A86FD2}"/>
    <dgm:cxn modelId="{272DC9D4-9535-4E26-A4BA-BFD25F82C9A4}" type="presOf" srcId="{7A806A11-229D-49F7-A4C2-DA71027DA73A}" destId="{3A0B3EFC-158D-4CCD-8433-0BFF94B5B4F4}" srcOrd="0" destOrd="0" presId="urn:microsoft.com/office/officeart/2005/8/layout/process1"/>
    <dgm:cxn modelId="{AC69D0DA-0CCF-4AE4-9B08-FDABB8E70945}" srcId="{100E3DC5-44D6-48F9-A8E2-E2C5C6D5BEB4}" destId="{F1065132-B6D7-4FBF-B3C7-88B71E365ADF}" srcOrd="1" destOrd="0" parTransId="{A048C681-D75A-49EA-875F-9E819E63892F}" sibTransId="{7A806A11-229D-49F7-A4C2-DA71027DA73A}"/>
    <dgm:cxn modelId="{041BCEDD-B590-4C41-A44C-8A553E50F2E6}" type="presOf" srcId="{464E37A2-37BA-444B-ADCF-3671A7A86FD2}" destId="{4AD1D144-06E0-428E-8702-C217273CDA53}" srcOrd="0" destOrd="0" presId="urn:microsoft.com/office/officeart/2005/8/layout/process1"/>
    <dgm:cxn modelId="{044CF1E2-A5C3-4E22-898C-7F503BEB0A9A}" type="presOf" srcId="{7D07CDD5-ED68-4AC3-A058-576D86C58A42}" destId="{95A24D7F-8181-4738-8354-9E0C31641411}" srcOrd="0" destOrd="0" presId="urn:microsoft.com/office/officeart/2005/8/layout/process1"/>
    <dgm:cxn modelId="{4F68EBF3-F9A6-4F0D-95C1-6A19BB0F047A}" srcId="{100E3DC5-44D6-48F9-A8E2-E2C5C6D5BEB4}" destId="{7D07CDD5-ED68-4AC3-A058-576D86C58A42}" srcOrd="2" destOrd="0" parTransId="{6ABF2ED4-4682-4F92-8078-55DEE9B09689}" sibTransId="{1104A5A6-AAA2-4D07-8648-A9C4A1862F81}"/>
    <dgm:cxn modelId="{6D6A58FA-C973-4A22-8F85-CDDD14CA26C5}" type="presParOf" srcId="{7FB3EC54-18DE-4FFB-BC10-4461A51DF13E}" destId="{EA1A7E99-AD9D-4496-B5C7-B46F6233867E}" srcOrd="0" destOrd="0" presId="urn:microsoft.com/office/officeart/2005/8/layout/process1"/>
    <dgm:cxn modelId="{04E2707B-2429-4365-BD56-1BBF30FD3381}" type="presParOf" srcId="{7FB3EC54-18DE-4FFB-BC10-4461A51DF13E}" destId="{4AD1D144-06E0-428E-8702-C217273CDA53}" srcOrd="1" destOrd="0" presId="urn:microsoft.com/office/officeart/2005/8/layout/process1"/>
    <dgm:cxn modelId="{BD59003A-0925-46DF-97AB-CCFDBFD3FE8B}" type="presParOf" srcId="{4AD1D144-06E0-428E-8702-C217273CDA53}" destId="{9AE70CA8-9E8A-420B-89ED-365D76E6D2DD}" srcOrd="0" destOrd="0" presId="urn:microsoft.com/office/officeart/2005/8/layout/process1"/>
    <dgm:cxn modelId="{1CC7177C-422B-4323-84C7-5F21412AC2FA}" type="presParOf" srcId="{7FB3EC54-18DE-4FFB-BC10-4461A51DF13E}" destId="{84E3E811-D873-4C1F-8453-9B2FB9E3EFCB}" srcOrd="2" destOrd="0" presId="urn:microsoft.com/office/officeart/2005/8/layout/process1"/>
    <dgm:cxn modelId="{66581B96-3C6C-4364-960A-6977782230EC}" type="presParOf" srcId="{7FB3EC54-18DE-4FFB-BC10-4461A51DF13E}" destId="{3A0B3EFC-158D-4CCD-8433-0BFF94B5B4F4}" srcOrd="3" destOrd="0" presId="urn:microsoft.com/office/officeart/2005/8/layout/process1"/>
    <dgm:cxn modelId="{6C811807-A155-447C-915F-828214E04F7A}" type="presParOf" srcId="{3A0B3EFC-158D-4CCD-8433-0BFF94B5B4F4}" destId="{B48BE349-0AB7-4F83-8D6C-9620CC33D5F1}" srcOrd="0" destOrd="0" presId="urn:microsoft.com/office/officeart/2005/8/layout/process1"/>
    <dgm:cxn modelId="{885E0CEE-A8FB-41EB-B0A6-1F9D268908E0}" type="presParOf" srcId="{7FB3EC54-18DE-4FFB-BC10-4461A51DF13E}" destId="{95A24D7F-8181-4738-8354-9E0C3164141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0E3DC5-44D6-48F9-A8E2-E2C5C6D5BEB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D99A6F9-46A8-4D33-B487-BE8B3D360746}">
      <dgm:prSet phldrT="[Text]"/>
      <dgm:spPr/>
      <dgm:t>
        <a:bodyPr/>
        <a:lstStyle/>
        <a:p>
          <a:r>
            <a:rPr lang="en-US" dirty="0"/>
            <a:t>Read </a:t>
          </a:r>
          <a:br>
            <a:rPr lang="en-US" dirty="0"/>
          </a:br>
          <a:r>
            <a:rPr lang="en-US" dirty="0"/>
            <a:t>CSV file</a:t>
          </a:r>
        </a:p>
      </dgm:t>
    </dgm:pt>
    <dgm:pt modelId="{0C0A23A8-AC81-4CE1-8ECE-1EAD804D8822}" type="parTrans" cxnId="{6D69EBB0-28A8-4B3A-803D-373A36D882A4}">
      <dgm:prSet/>
      <dgm:spPr/>
      <dgm:t>
        <a:bodyPr/>
        <a:lstStyle/>
        <a:p>
          <a:endParaRPr lang="en-US"/>
        </a:p>
      </dgm:t>
    </dgm:pt>
    <dgm:pt modelId="{464E37A2-37BA-444B-ADCF-3671A7A86FD2}" type="sibTrans" cxnId="{6D69EBB0-28A8-4B3A-803D-373A36D882A4}">
      <dgm:prSet/>
      <dgm:spPr/>
      <dgm:t>
        <a:bodyPr/>
        <a:lstStyle/>
        <a:p>
          <a:endParaRPr lang="en-US"/>
        </a:p>
      </dgm:t>
    </dgm:pt>
    <dgm:pt modelId="{F1065132-B6D7-4FBF-B3C7-88B71E365ADF}">
      <dgm:prSet phldrT="[Text]"/>
      <dgm:spPr/>
      <dgm:t>
        <a:bodyPr/>
        <a:lstStyle/>
        <a:p>
          <a:r>
            <a:rPr lang="en-US" dirty="0"/>
            <a:t>Count</a:t>
          </a:r>
        </a:p>
        <a:p>
          <a:r>
            <a:rPr lang="en-US" dirty="0"/>
            <a:t>“</a:t>
          </a:r>
          <a:r>
            <a:rPr lang="en-US" dirty="0" err="1"/>
            <a:t>LaunchSite</a:t>
          </a:r>
          <a:r>
            <a:rPr lang="en-US" dirty="0"/>
            <a:t>”</a:t>
          </a:r>
        </a:p>
      </dgm:t>
    </dgm:pt>
    <dgm:pt modelId="{A048C681-D75A-49EA-875F-9E819E63892F}" type="parTrans" cxnId="{AC69D0DA-0CCF-4AE4-9B08-FDABB8E70945}">
      <dgm:prSet/>
      <dgm:spPr/>
      <dgm:t>
        <a:bodyPr/>
        <a:lstStyle/>
        <a:p>
          <a:endParaRPr lang="en-US"/>
        </a:p>
      </dgm:t>
    </dgm:pt>
    <dgm:pt modelId="{7A806A11-229D-49F7-A4C2-DA71027DA73A}" type="sibTrans" cxnId="{AC69D0DA-0CCF-4AE4-9B08-FDABB8E70945}">
      <dgm:prSet/>
      <dgm:spPr/>
      <dgm:t>
        <a:bodyPr/>
        <a:lstStyle/>
        <a:p>
          <a:endParaRPr lang="en-US"/>
        </a:p>
      </dgm:t>
    </dgm:pt>
    <dgm:pt modelId="{7D07CDD5-ED68-4AC3-A058-576D86C58A42}">
      <dgm:prSet phldrT="[Text]"/>
      <dgm:spPr/>
      <dgm:t>
        <a:bodyPr/>
        <a:lstStyle/>
        <a:p>
          <a:r>
            <a:rPr lang="en-US" dirty="0"/>
            <a:t>Count</a:t>
          </a:r>
        </a:p>
        <a:p>
          <a:r>
            <a:rPr lang="en-US" dirty="0"/>
            <a:t>“Orbit”</a:t>
          </a:r>
        </a:p>
      </dgm:t>
    </dgm:pt>
    <dgm:pt modelId="{6ABF2ED4-4682-4F92-8078-55DEE9B09689}" type="parTrans" cxnId="{4F68EBF3-F9A6-4F0D-95C1-6A19BB0F047A}">
      <dgm:prSet/>
      <dgm:spPr/>
      <dgm:t>
        <a:bodyPr/>
        <a:lstStyle/>
        <a:p>
          <a:endParaRPr lang="en-US"/>
        </a:p>
      </dgm:t>
    </dgm:pt>
    <dgm:pt modelId="{1104A5A6-AAA2-4D07-8648-A9C4A1862F81}" type="sibTrans" cxnId="{4F68EBF3-F9A6-4F0D-95C1-6A19BB0F047A}">
      <dgm:prSet/>
      <dgm:spPr/>
      <dgm:t>
        <a:bodyPr/>
        <a:lstStyle/>
        <a:p>
          <a:endParaRPr lang="en-US"/>
        </a:p>
      </dgm:t>
    </dgm:pt>
    <dgm:pt modelId="{DDDDCEC4-53A2-4785-9FD6-3338977D9827}" type="pres">
      <dgm:prSet presAssocID="{100E3DC5-44D6-48F9-A8E2-E2C5C6D5BEB4}" presName="CompostProcess" presStyleCnt="0">
        <dgm:presLayoutVars>
          <dgm:dir/>
          <dgm:resizeHandles val="exact"/>
        </dgm:presLayoutVars>
      </dgm:prSet>
      <dgm:spPr/>
    </dgm:pt>
    <dgm:pt modelId="{B259AC26-433F-4501-BC57-175AB63877C9}" type="pres">
      <dgm:prSet presAssocID="{100E3DC5-44D6-48F9-A8E2-E2C5C6D5BEB4}" presName="arrow" presStyleLbl="bgShp" presStyleIdx="0" presStyleCnt="1"/>
      <dgm:spPr/>
    </dgm:pt>
    <dgm:pt modelId="{EC4CDAE2-6945-4D73-955E-B0F75B60ADED}" type="pres">
      <dgm:prSet presAssocID="{100E3DC5-44D6-48F9-A8E2-E2C5C6D5BEB4}" presName="linearProcess" presStyleCnt="0"/>
      <dgm:spPr/>
    </dgm:pt>
    <dgm:pt modelId="{AC825099-A59B-4F98-A156-AF891F3719ED}" type="pres">
      <dgm:prSet presAssocID="{4D99A6F9-46A8-4D33-B487-BE8B3D360746}" presName="textNode" presStyleLbl="node1" presStyleIdx="0" presStyleCnt="3">
        <dgm:presLayoutVars>
          <dgm:bulletEnabled val="1"/>
        </dgm:presLayoutVars>
      </dgm:prSet>
      <dgm:spPr/>
    </dgm:pt>
    <dgm:pt modelId="{09A001FB-A2C3-4543-BADF-5AC3BD80C57B}" type="pres">
      <dgm:prSet presAssocID="{464E37A2-37BA-444B-ADCF-3671A7A86FD2}" presName="sibTrans" presStyleCnt="0"/>
      <dgm:spPr/>
    </dgm:pt>
    <dgm:pt modelId="{A7BAAB75-0EE7-4197-B01D-AD428AD937A3}" type="pres">
      <dgm:prSet presAssocID="{F1065132-B6D7-4FBF-B3C7-88B71E365ADF}" presName="textNode" presStyleLbl="node1" presStyleIdx="1" presStyleCnt="3">
        <dgm:presLayoutVars>
          <dgm:bulletEnabled val="1"/>
        </dgm:presLayoutVars>
      </dgm:prSet>
      <dgm:spPr/>
    </dgm:pt>
    <dgm:pt modelId="{B935C7BF-46E1-4565-86A7-21360A0D7E5E}" type="pres">
      <dgm:prSet presAssocID="{7A806A11-229D-49F7-A4C2-DA71027DA73A}" presName="sibTrans" presStyleCnt="0"/>
      <dgm:spPr/>
    </dgm:pt>
    <dgm:pt modelId="{46594A6B-610D-4826-97F8-DA8E1C68AA55}" type="pres">
      <dgm:prSet presAssocID="{7D07CDD5-ED68-4AC3-A058-576D86C58A4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4F1FF41-E209-4AE5-9FFF-454CA84CF1DF}" type="presOf" srcId="{F1065132-B6D7-4FBF-B3C7-88B71E365ADF}" destId="{A7BAAB75-0EE7-4197-B01D-AD428AD937A3}" srcOrd="0" destOrd="0" presId="urn:microsoft.com/office/officeart/2005/8/layout/hProcess9"/>
    <dgm:cxn modelId="{CD240C53-0AAC-49C2-A080-97EC128B6834}" type="presOf" srcId="{4D99A6F9-46A8-4D33-B487-BE8B3D360746}" destId="{AC825099-A59B-4F98-A156-AF891F3719ED}" srcOrd="0" destOrd="0" presId="urn:microsoft.com/office/officeart/2005/8/layout/hProcess9"/>
    <dgm:cxn modelId="{6D69EBB0-28A8-4B3A-803D-373A36D882A4}" srcId="{100E3DC5-44D6-48F9-A8E2-E2C5C6D5BEB4}" destId="{4D99A6F9-46A8-4D33-B487-BE8B3D360746}" srcOrd="0" destOrd="0" parTransId="{0C0A23A8-AC81-4CE1-8ECE-1EAD804D8822}" sibTransId="{464E37A2-37BA-444B-ADCF-3671A7A86FD2}"/>
    <dgm:cxn modelId="{E2B959C4-CADB-4958-90DC-27384410B545}" type="presOf" srcId="{100E3DC5-44D6-48F9-A8E2-E2C5C6D5BEB4}" destId="{DDDDCEC4-53A2-4785-9FD6-3338977D9827}" srcOrd="0" destOrd="0" presId="urn:microsoft.com/office/officeart/2005/8/layout/hProcess9"/>
    <dgm:cxn modelId="{AC69D0DA-0CCF-4AE4-9B08-FDABB8E70945}" srcId="{100E3DC5-44D6-48F9-A8E2-E2C5C6D5BEB4}" destId="{F1065132-B6D7-4FBF-B3C7-88B71E365ADF}" srcOrd="1" destOrd="0" parTransId="{A048C681-D75A-49EA-875F-9E819E63892F}" sibTransId="{7A806A11-229D-49F7-A4C2-DA71027DA73A}"/>
    <dgm:cxn modelId="{4F68EBF3-F9A6-4F0D-95C1-6A19BB0F047A}" srcId="{100E3DC5-44D6-48F9-A8E2-E2C5C6D5BEB4}" destId="{7D07CDD5-ED68-4AC3-A058-576D86C58A42}" srcOrd="2" destOrd="0" parTransId="{6ABF2ED4-4682-4F92-8078-55DEE9B09689}" sibTransId="{1104A5A6-AAA2-4D07-8648-A9C4A1862F81}"/>
    <dgm:cxn modelId="{26EBEBF6-A599-4134-B939-C961C02C22C9}" type="presOf" srcId="{7D07CDD5-ED68-4AC3-A058-576D86C58A42}" destId="{46594A6B-610D-4826-97F8-DA8E1C68AA55}" srcOrd="0" destOrd="0" presId="urn:microsoft.com/office/officeart/2005/8/layout/hProcess9"/>
    <dgm:cxn modelId="{9379FFF4-3284-4E13-A731-B1871956E69E}" type="presParOf" srcId="{DDDDCEC4-53A2-4785-9FD6-3338977D9827}" destId="{B259AC26-433F-4501-BC57-175AB63877C9}" srcOrd="0" destOrd="0" presId="urn:microsoft.com/office/officeart/2005/8/layout/hProcess9"/>
    <dgm:cxn modelId="{7F734A4C-C10E-447C-97D0-6BB118AA05D2}" type="presParOf" srcId="{DDDDCEC4-53A2-4785-9FD6-3338977D9827}" destId="{EC4CDAE2-6945-4D73-955E-B0F75B60ADED}" srcOrd="1" destOrd="0" presId="urn:microsoft.com/office/officeart/2005/8/layout/hProcess9"/>
    <dgm:cxn modelId="{9C9844BD-C34F-4A00-995E-62374A55A30D}" type="presParOf" srcId="{EC4CDAE2-6945-4D73-955E-B0F75B60ADED}" destId="{AC825099-A59B-4F98-A156-AF891F3719ED}" srcOrd="0" destOrd="0" presId="urn:microsoft.com/office/officeart/2005/8/layout/hProcess9"/>
    <dgm:cxn modelId="{AFD9C3E5-BC75-4D29-9EE8-02D779D40F37}" type="presParOf" srcId="{EC4CDAE2-6945-4D73-955E-B0F75B60ADED}" destId="{09A001FB-A2C3-4543-BADF-5AC3BD80C57B}" srcOrd="1" destOrd="0" presId="urn:microsoft.com/office/officeart/2005/8/layout/hProcess9"/>
    <dgm:cxn modelId="{97BF22D3-E435-4AE5-873F-8D6A222D3989}" type="presParOf" srcId="{EC4CDAE2-6945-4D73-955E-B0F75B60ADED}" destId="{A7BAAB75-0EE7-4197-B01D-AD428AD937A3}" srcOrd="2" destOrd="0" presId="urn:microsoft.com/office/officeart/2005/8/layout/hProcess9"/>
    <dgm:cxn modelId="{497FCE13-CE66-4E1D-92B0-AB03F2D91638}" type="presParOf" srcId="{EC4CDAE2-6945-4D73-955E-B0F75B60ADED}" destId="{B935C7BF-46E1-4565-86A7-21360A0D7E5E}" srcOrd="3" destOrd="0" presId="urn:microsoft.com/office/officeart/2005/8/layout/hProcess9"/>
    <dgm:cxn modelId="{F27235CC-5DFC-46CE-8ECF-D229338F3A45}" type="presParOf" srcId="{EC4CDAE2-6945-4D73-955E-B0F75B60ADED}" destId="{46594A6B-610D-4826-97F8-DA8E1C68AA5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0E3DC5-44D6-48F9-A8E2-E2C5C6D5BEB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D99A6F9-46A8-4D33-B487-BE8B3D360746}">
      <dgm:prSet phldrT="[Text]"/>
      <dgm:spPr/>
      <dgm:t>
        <a:bodyPr/>
        <a:lstStyle/>
        <a:p>
          <a:r>
            <a:rPr lang="en-US" dirty="0"/>
            <a:t>Count</a:t>
          </a:r>
          <a:br>
            <a:rPr lang="en-US" dirty="0"/>
          </a:br>
          <a:r>
            <a:rPr lang="en-US" dirty="0"/>
            <a:t>“Outcome”</a:t>
          </a:r>
        </a:p>
      </dgm:t>
    </dgm:pt>
    <dgm:pt modelId="{0C0A23A8-AC81-4CE1-8ECE-1EAD804D8822}" type="parTrans" cxnId="{6D69EBB0-28A8-4B3A-803D-373A36D882A4}">
      <dgm:prSet/>
      <dgm:spPr/>
      <dgm:t>
        <a:bodyPr/>
        <a:lstStyle/>
        <a:p>
          <a:endParaRPr lang="en-US"/>
        </a:p>
      </dgm:t>
    </dgm:pt>
    <dgm:pt modelId="{464E37A2-37BA-444B-ADCF-3671A7A86FD2}" type="sibTrans" cxnId="{6D69EBB0-28A8-4B3A-803D-373A36D882A4}">
      <dgm:prSet/>
      <dgm:spPr/>
      <dgm:t>
        <a:bodyPr/>
        <a:lstStyle/>
        <a:p>
          <a:endParaRPr lang="en-US"/>
        </a:p>
      </dgm:t>
    </dgm:pt>
    <dgm:pt modelId="{F1065132-B6D7-4FBF-B3C7-88B71E365ADF}">
      <dgm:prSet phldrT="[Text]"/>
      <dgm:spPr/>
      <dgm:t>
        <a:bodyPr/>
        <a:lstStyle/>
        <a:p>
          <a:r>
            <a:rPr lang="en-US" dirty="0"/>
            <a:t>Create Output Column </a:t>
          </a:r>
        </a:p>
        <a:p>
          <a:r>
            <a:rPr lang="en-US" dirty="0"/>
            <a:t>“Class”</a:t>
          </a:r>
        </a:p>
      </dgm:t>
    </dgm:pt>
    <dgm:pt modelId="{A048C681-D75A-49EA-875F-9E819E63892F}" type="parTrans" cxnId="{AC69D0DA-0CCF-4AE4-9B08-FDABB8E70945}">
      <dgm:prSet/>
      <dgm:spPr/>
      <dgm:t>
        <a:bodyPr/>
        <a:lstStyle/>
        <a:p>
          <a:endParaRPr lang="en-US"/>
        </a:p>
      </dgm:t>
    </dgm:pt>
    <dgm:pt modelId="{7A806A11-229D-49F7-A4C2-DA71027DA73A}" type="sibTrans" cxnId="{AC69D0DA-0CCF-4AE4-9B08-FDABB8E70945}">
      <dgm:prSet/>
      <dgm:spPr/>
      <dgm:t>
        <a:bodyPr/>
        <a:lstStyle/>
        <a:p>
          <a:endParaRPr lang="en-US"/>
        </a:p>
      </dgm:t>
    </dgm:pt>
    <dgm:pt modelId="{7D07CDD5-ED68-4AC3-A058-576D86C58A42}">
      <dgm:prSet phldrT="[Text]"/>
      <dgm:spPr/>
      <dgm:t>
        <a:bodyPr/>
        <a:lstStyle/>
        <a:p>
          <a:r>
            <a:rPr lang="en-US" dirty="0"/>
            <a:t>Determine  Success Rate</a:t>
          </a:r>
        </a:p>
        <a:p>
          <a:r>
            <a:rPr lang="en-US" dirty="0"/>
            <a:t>“mean”</a:t>
          </a:r>
        </a:p>
      </dgm:t>
    </dgm:pt>
    <dgm:pt modelId="{6ABF2ED4-4682-4F92-8078-55DEE9B09689}" type="parTrans" cxnId="{4F68EBF3-F9A6-4F0D-95C1-6A19BB0F047A}">
      <dgm:prSet/>
      <dgm:spPr/>
      <dgm:t>
        <a:bodyPr/>
        <a:lstStyle/>
        <a:p>
          <a:endParaRPr lang="en-US"/>
        </a:p>
      </dgm:t>
    </dgm:pt>
    <dgm:pt modelId="{1104A5A6-AAA2-4D07-8648-A9C4A1862F81}" type="sibTrans" cxnId="{4F68EBF3-F9A6-4F0D-95C1-6A19BB0F047A}">
      <dgm:prSet/>
      <dgm:spPr/>
      <dgm:t>
        <a:bodyPr/>
        <a:lstStyle/>
        <a:p>
          <a:endParaRPr lang="en-US"/>
        </a:p>
      </dgm:t>
    </dgm:pt>
    <dgm:pt modelId="{DDDDCEC4-53A2-4785-9FD6-3338977D9827}" type="pres">
      <dgm:prSet presAssocID="{100E3DC5-44D6-48F9-A8E2-E2C5C6D5BEB4}" presName="CompostProcess" presStyleCnt="0">
        <dgm:presLayoutVars>
          <dgm:dir/>
          <dgm:resizeHandles val="exact"/>
        </dgm:presLayoutVars>
      </dgm:prSet>
      <dgm:spPr/>
    </dgm:pt>
    <dgm:pt modelId="{B259AC26-433F-4501-BC57-175AB63877C9}" type="pres">
      <dgm:prSet presAssocID="{100E3DC5-44D6-48F9-A8E2-E2C5C6D5BEB4}" presName="arrow" presStyleLbl="bgShp" presStyleIdx="0" presStyleCnt="1"/>
      <dgm:spPr/>
    </dgm:pt>
    <dgm:pt modelId="{EC4CDAE2-6945-4D73-955E-B0F75B60ADED}" type="pres">
      <dgm:prSet presAssocID="{100E3DC5-44D6-48F9-A8E2-E2C5C6D5BEB4}" presName="linearProcess" presStyleCnt="0"/>
      <dgm:spPr/>
    </dgm:pt>
    <dgm:pt modelId="{AC825099-A59B-4F98-A156-AF891F3719ED}" type="pres">
      <dgm:prSet presAssocID="{4D99A6F9-46A8-4D33-B487-BE8B3D360746}" presName="textNode" presStyleLbl="node1" presStyleIdx="0" presStyleCnt="3">
        <dgm:presLayoutVars>
          <dgm:bulletEnabled val="1"/>
        </dgm:presLayoutVars>
      </dgm:prSet>
      <dgm:spPr/>
    </dgm:pt>
    <dgm:pt modelId="{09A001FB-A2C3-4543-BADF-5AC3BD80C57B}" type="pres">
      <dgm:prSet presAssocID="{464E37A2-37BA-444B-ADCF-3671A7A86FD2}" presName="sibTrans" presStyleCnt="0"/>
      <dgm:spPr/>
    </dgm:pt>
    <dgm:pt modelId="{A7BAAB75-0EE7-4197-B01D-AD428AD937A3}" type="pres">
      <dgm:prSet presAssocID="{F1065132-B6D7-4FBF-B3C7-88B71E365ADF}" presName="textNode" presStyleLbl="node1" presStyleIdx="1" presStyleCnt="3">
        <dgm:presLayoutVars>
          <dgm:bulletEnabled val="1"/>
        </dgm:presLayoutVars>
      </dgm:prSet>
      <dgm:spPr/>
    </dgm:pt>
    <dgm:pt modelId="{B935C7BF-46E1-4565-86A7-21360A0D7E5E}" type="pres">
      <dgm:prSet presAssocID="{7A806A11-229D-49F7-A4C2-DA71027DA73A}" presName="sibTrans" presStyleCnt="0"/>
      <dgm:spPr/>
    </dgm:pt>
    <dgm:pt modelId="{46594A6B-610D-4826-97F8-DA8E1C68AA55}" type="pres">
      <dgm:prSet presAssocID="{7D07CDD5-ED68-4AC3-A058-576D86C58A4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4F1FF41-E209-4AE5-9FFF-454CA84CF1DF}" type="presOf" srcId="{F1065132-B6D7-4FBF-B3C7-88B71E365ADF}" destId="{A7BAAB75-0EE7-4197-B01D-AD428AD937A3}" srcOrd="0" destOrd="0" presId="urn:microsoft.com/office/officeart/2005/8/layout/hProcess9"/>
    <dgm:cxn modelId="{CD240C53-0AAC-49C2-A080-97EC128B6834}" type="presOf" srcId="{4D99A6F9-46A8-4D33-B487-BE8B3D360746}" destId="{AC825099-A59B-4F98-A156-AF891F3719ED}" srcOrd="0" destOrd="0" presId="urn:microsoft.com/office/officeart/2005/8/layout/hProcess9"/>
    <dgm:cxn modelId="{6D69EBB0-28A8-4B3A-803D-373A36D882A4}" srcId="{100E3DC5-44D6-48F9-A8E2-E2C5C6D5BEB4}" destId="{4D99A6F9-46A8-4D33-B487-BE8B3D360746}" srcOrd="0" destOrd="0" parTransId="{0C0A23A8-AC81-4CE1-8ECE-1EAD804D8822}" sibTransId="{464E37A2-37BA-444B-ADCF-3671A7A86FD2}"/>
    <dgm:cxn modelId="{E2B959C4-CADB-4958-90DC-27384410B545}" type="presOf" srcId="{100E3DC5-44D6-48F9-A8E2-E2C5C6D5BEB4}" destId="{DDDDCEC4-53A2-4785-9FD6-3338977D9827}" srcOrd="0" destOrd="0" presId="urn:microsoft.com/office/officeart/2005/8/layout/hProcess9"/>
    <dgm:cxn modelId="{AC69D0DA-0CCF-4AE4-9B08-FDABB8E70945}" srcId="{100E3DC5-44D6-48F9-A8E2-E2C5C6D5BEB4}" destId="{F1065132-B6D7-4FBF-B3C7-88B71E365ADF}" srcOrd="1" destOrd="0" parTransId="{A048C681-D75A-49EA-875F-9E819E63892F}" sibTransId="{7A806A11-229D-49F7-A4C2-DA71027DA73A}"/>
    <dgm:cxn modelId="{4F68EBF3-F9A6-4F0D-95C1-6A19BB0F047A}" srcId="{100E3DC5-44D6-48F9-A8E2-E2C5C6D5BEB4}" destId="{7D07CDD5-ED68-4AC3-A058-576D86C58A42}" srcOrd="2" destOrd="0" parTransId="{6ABF2ED4-4682-4F92-8078-55DEE9B09689}" sibTransId="{1104A5A6-AAA2-4D07-8648-A9C4A1862F81}"/>
    <dgm:cxn modelId="{26EBEBF6-A599-4134-B939-C961C02C22C9}" type="presOf" srcId="{7D07CDD5-ED68-4AC3-A058-576D86C58A42}" destId="{46594A6B-610D-4826-97F8-DA8E1C68AA55}" srcOrd="0" destOrd="0" presId="urn:microsoft.com/office/officeart/2005/8/layout/hProcess9"/>
    <dgm:cxn modelId="{9379FFF4-3284-4E13-A731-B1871956E69E}" type="presParOf" srcId="{DDDDCEC4-53A2-4785-9FD6-3338977D9827}" destId="{B259AC26-433F-4501-BC57-175AB63877C9}" srcOrd="0" destOrd="0" presId="urn:microsoft.com/office/officeart/2005/8/layout/hProcess9"/>
    <dgm:cxn modelId="{7F734A4C-C10E-447C-97D0-6BB118AA05D2}" type="presParOf" srcId="{DDDDCEC4-53A2-4785-9FD6-3338977D9827}" destId="{EC4CDAE2-6945-4D73-955E-B0F75B60ADED}" srcOrd="1" destOrd="0" presId="urn:microsoft.com/office/officeart/2005/8/layout/hProcess9"/>
    <dgm:cxn modelId="{9C9844BD-C34F-4A00-995E-62374A55A30D}" type="presParOf" srcId="{EC4CDAE2-6945-4D73-955E-B0F75B60ADED}" destId="{AC825099-A59B-4F98-A156-AF891F3719ED}" srcOrd="0" destOrd="0" presId="urn:microsoft.com/office/officeart/2005/8/layout/hProcess9"/>
    <dgm:cxn modelId="{AFD9C3E5-BC75-4D29-9EE8-02D779D40F37}" type="presParOf" srcId="{EC4CDAE2-6945-4D73-955E-B0F75B60ADED}" destId="{09A001FB-A2C3-4543-BADF-5AC3BD80C57B}" srcOrd="1" destOrd="0" presId="urn:microsoft.com/office/officeart/2005/8/layout/hProcess9"/>
    <dgm:cxn modelId="{97BF22D3-E435-4AE5-873F-8D6A222D3989}" type="presParOf" srcId="{EC4CDAE2-6945-4D73-955E-B0F75B60ADED}" destId="{A7BAAB75-0EE7-4197-B01D-AD428AD937A3}" srcOrd="2" destOrd="0" presId="urn:microsoft.com/office/officeart/2005/8/layout/hProcess9"/>
    <dgm:cxn modelId="{497FCE13-CE66-4E1D-92B0-AB03F2D91638}" type="presParOf" srcId="{EC4CDAE2-6945-4D73-955E-B0F75B60ADED}" destId="{B935C7BF-46E1-4565-86A7-21360A0D7E5E}" srcOrd="3" destOrd="0" presId="urn:microsoft.com/office/officeart/2005/8/layout/hProcess9"/>
    <dgm:cxn modelId="{F27235CC-5DFC-46CE-8ECF-D229338F3A45}" type="presParOf" srcId="{EC4CDAE2-6945-4D73-955E-B0F75B60ADED}" destId="{46594A6B-610D-4826-97F8-DA8E1C68AA5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7E99-AD9D-4496-B5C7-B46F6233867E}">
      <dsp:nvSpPr>
        <dsp:cNvPr id="0" name=""/>
        <dsp:cNvSpPr/>
      </dsp:nvSpPr>
      <dsp:spPr>
        <a:xfrm>
          <a:off x="2164" y="75569"/>
          <a:ext cx="2434693" cy="126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Send GET Request to API</a:t>
          </a:r>
        </a:p>
      </dsp:txBody>
      <dsp:txXfrm>
        <a:off x="39317" y="112722"/>
        <a:ext cx="2360387" cy="1194181"/>
      </dsp:txXfrm>
    </dsp:sp>
    <dsp:sp modelId="{4AD1D144-06E0-428E-8702-C217273CDA53}">
      <dsp:nvSpPr>
        <dsp:cNvPr id="0" name=""/>
        <dsp:cNvSpPr/>
      </dsp:nvSpPr>
      <dsp:spPr>
        <a:xfrm rot="24390">
          <a:off x="2643740" y="459320"/>
          <a:ext cx="438614" cy="524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43742" y="563715"/>
        <a:ext cx="307030" cy="314584"/>
      </dsp:txXfrm>
    </dsp:sp>
    <dsp:sp modelId="{84E3E811-D873-4C1F-8453-9B2FB9E3EFCB}">
      <dsp:nvSpPr>
        <dsp:cNvPr id="0" name=""/>
        <dsp:cNvSpPr/>
      </dsp:nvSpPr>
      <dsp:spPr>
        <a:xfrm>
          <a:off x="3264410" y="97577"/>
          <a:ext cx="2114146" cy="126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Filter Data for Falcon 9 </a:t>
          </a:r>
        </a:p>
      </dsp:txBody>
      <dsp:txXfrm>
        <a:off x="3301563" y="134730"/>
        <a:ext cx="2039840" cy="1194181"/>
      </dsp:txXfrm>
    </dsp:sp>
    <dsp:sp modelId="{3A0B3EFC-158D-4CCD-8433-0BFF94B5B4F4}">
      <dsp:nvSpPr>
        <dsp:cNvPr id="0" name=""/>
        <dsp:cNvSpPr/>
      </dsp:nvSpPr>
      <dsp:spPr>
        <a:xfrm rot="21574594">
          <a:off x="5594491" y="458567"/>
          <a:ext cx="457807" cy="524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594493" y="563936"/>
        <a:ext cx="320465" cy="314584"/>
      </dsp:txXfrm>
    </dsp:sp>
    <dsp:sp modelId="{95A24D7F-8181-4738-8354-9E0C31641411}">
      <dsp:nvSpPr>
        <dsp:cNvPr id="0" name=""/>
        <dsp:cNvSpPr/>
      </dsp:nvSpPr>
      <dsp:spPr>
        <a:xfrm>
          <a:off x="6242320" y="75569"/>
          <a:ext cx="2114146" cy="1268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Manage Outliers</a:t>
          </a:r>
        </a:p>
      </dsp:txBody>
      <dsp:txXfrm>
        <a:off x="6279473" y="112722"/>
        <a:ext cx="2039840" cy="1194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7E99-AD9D-4496-B5C7-B46F6233867E}">
      <dsp:nvSpPr>
        <dsp:cNvPr id="0" name=""/>
        <dsp:cNvSpPr/>
      </dsp:nvSpPr>
      <dsp:spPr>
        <a:xfrm>
          <a:off x="2696" y="0"/>
          <a:ext cx="3032786" cy="832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Request URL Data</a:t>
          </a:r>
        </a:p>
      </dsp:txBody>
      <dsp:txXfrm>
        <a:off x="27067" y="24371"/>
        <a:ext cx="2984044" cy="783362"/>
      </dsp:txXfrm>
    </dsp:sp>
    <dsp:sp modelId="{4AD1D144-06E0-428E-8702-C217273CDA53}">
      <dsp:nvSpPr>
        <dsp:cNvPr id="0" name=""/>
        <dsp:cNvSpPr/>
      </dsp:nvSpPr>
      <dsp:spPr>
        <a:xfrm>
          <a:off x="3293194" y="89498"/>
          <a:ext cx="546347" cy="653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93194" y="220119"/>
        <a:ext cx="382443" cy="391864"/>
      </dsp:txXfrm>
    </dsp:sp>
    <dsp:sp modelId="{84E3E811-D873-4C1F-8453-9B2FB9E3EFCB}">
      <dsp:nvSpPr>
        <dsp:cNvPr id="0" name=""/>
        <dsp:cNvSpPr/>
      </dsp:nvSpPr>
      <dsp:spPr>
        <a:xfrm>
          <a:off x="4066328" y="0"/>
          <a:ext cx="2633495" cy="832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Extract HTML Data</a:t>
          </a:r>
        </a:p>
      </dsp:txBody>
      <dsp:txXfrm>
        <a:off x="4090699" y="24371"/>
        <a:ext cx="2584753" cy="783362"/>
      </dsp:txXfrm>
    </dsp:sp>
    <dsp:sp modelId="{3A0B3EFC-158D-4CCD-8433-0BFF94B5B4F4}">
      <dsp:nvSpPr>
        <dsp:cNvPr id="0" name=""/>
        <dsp:cNvSpPr/>
      </dsp:nvSpPr>
      <dsp:spPr>
        <a:xfrm>
          <a:off x="6968811" y="89498"/>
          <a:ext cx="570254" cy="653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68811" y="220119"/>
        <a:ext cx="399178" cy="391864"/>
      </dsp:txXfrm>
    </dsp:sp>
    <dsp:sp modelId="{95A24D7F-8181-4738-8354-9E0C31641411}">
      <dsp:nvSpPr>
        <dsp:cNvPr id="0" name=""/>
        <dsp:cNvSpPr/>
      </dsp:nvSpPr>
      <dsp:spPr>
        <a:xfrm>
          <a:off x="7775775" y="0"/>
          <a:ext cx="2633495" cy="832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</a:t>
          </a:r>
          <a:r>
            <a:rPr lang="en-US" sz="2300" kern="1200"/>
            <a:t>Data Frame</a:t>
          </a:r>
          <a:endParaRPr lang="en-US" sz="2300" kern="1200" dirty="0"/>
        </a:p>
      </dsp:txBody>
      <dsp:txXfrm>
        <a:off x="7800146" y="24371"/>
        <a:ext cx="2584753" cy="783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9AC26-433F-4501-BC57-175AB63877C9}">
      <dsp:nvSpPr>
        <dsp:cNvPr id="0" name=""/>
        <dsp:cNvSpPr/>
      </dsp:nvSpPr>
      <dsp:spPr>
        <a:xfrm>
          <a:off x="765352" y="0"/>
          <a:ext cx="8673998" cy="14196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25099-A59B-4F98-A156-AF891F3719ED}">
      <dsp:nvSpPr>
        <dsp:cNvPr id="0" name=""/>
        <dsp:cNvSpPr/>
      </dsp:nvSpPr>
      <dsp:spPr>
        <a:xfrm>
          <a:off x="59294" y="425888"/>
          <a:ext cx="3061411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Read </a:t>
          </a:r>
          <a:br>
            <a:rPr lang="en-US" sz="1200" kern="1200" dirty="0"/>
          </a:br>
          <a:r>
            <a:rPr lang="en-US" sz="1200" kern="1200" dirty="0"/>
            <a:t>CSV file</a:t>
          </a:r>
        </a:p>
      </dsp:txBody>
      <dsp:txXfrm>
        <a:off x="87014" y="453608"/>
        <a:ext cx="3005971" cy="512410"/>
      </dsp:txXfrm>
    </dsp:sp>
    <dsp:sp modelId="{A7BAAB75-0EE7-4197-B01D-AD428AD937A3}">
      <dsp:nvSpPr>
        <dsp:cNvPr id="0" name=""/>
        <dsp:cNvSpPr/>
      </dsp:nvSpPr>
      <dsp:spPr>
        <a:xfrm>
          <a:off x="3571646" y="425888"/>
          <a:ext cx="3061411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</a:t>
          </a:r>
          <a:r>
            <a:rPr lang="en-US" sz="1200" kern="1200" dirty="0" err="1"/>
            <a:t>LaunchSite</a:t>
          </a:r>
          <a:r>
            <a:rPr lang="en-US" sz="1200" kern="1200" dirty="0"/>
            <a:t>”</a:t>
          </a:r>
        </a:p>
      </dsp:txBody>
      <dsp:txXfrm>
        <a:off x="3599366" y="453608"/>
        <a:ext cx="3005971" cy="512410"/>
      </dsp:txXfrm>
    </dsp:sp>
    <dsp:sp modelId="{46594A6B-610D-4826-97F8-DA8E1C68AA55}">
      <dsp:nvSpPr>
        <dsp:cNvPr id="0" name=""/>
        <dsp:cNvSpPr/>
      </dsp:nvSpPr>
      <dsp:spPr>
        <a:xfrm>
          <a:off x="7083997" y="425888"/>
          <a:ext cx="3061411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“Orbit”</a:t>
          </a:r>
        </a:p>
      </dsp:txBody>
      <dsp:txXfrm>
        <a:off x="7111717" y="453608"/>
        <a:ext cx="3005971" cy="512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9AC26-433F-4501-BC57-175AB63877C9}">
      <dsp:nvSpPr>
        <dsp:cNvPr id="0" name=""/>
        <dsp:cNvSpPr/>
      </dsp:nvSpPr>
      <dsp:spPr>
        <a:xfrm>
          <a:off x="782040" y="0"/>
          <a:ext cx="8863126" cy="14196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25099-A59B-4F98-A156-AF891F3719ED}">
      <dsp:nvSpPr>
        <dsp:cNvPr id="0" name=""/>
        <dsp:cNvSpPr/>
      </dsp:nvSpPr>
      <dsp:spPr>
        <a:xfrm>
          <a:off x="164452" y="425888"/>
          <a:ext cx="3128162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</a:t>
          </a:r>
          <a:br>
            <a:rPr lang="en-US" sz="1200" kern="1200" dirty="0"/>
          </a:br>
          <a:r>
            <a:rPr lang="en-US" sz="1200" kern="1200" dirty="0"/>
            <a:t>“Outcome”</a:t>
          </a:r>
        </a:p>
      </dsp:txBody>
      <dsp:txXfrm>
        <a:off x="192172" y="453608"/>
        <a:ext cx="3072722" cy="512410"/>
      </dsp:txXfrm>
    </dsp:sp>
    <dsp:sp modelId="{A7BAAB75-0EE7-4197-B01D-AD428AD937A3}">
      <dsp:nvSpPr>
        <dsp:cNvPr id="0" name=""/>
        <dsp:cNvSpPr/>
      </dsp:nvSpPr>
      <dsp:spPr>
        <a:xfrm>
          <a:off x="3649522" y="425888"/>
          <a:ext cx="3128162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Output Column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“Class”</a:t>
          </a:r>
        </a:p>
      </dsp:txBody>
      <dsp:txXfrm>
        <a:off x="3677242" y="453608"/>
        <a:ext cx="3072722" cy="512410"/>
      </dsp:txXfrm>
    </dsp:sp>
    <dsp:sp modelId="{46594A6B-610D-4826-97F8-DA8E1C68AA55}">
      <dsp:nvSpPr>
        <dsp:cNvPr id="0" name=""/>
        <dsp:cNvSpPr/>
      </dsp:nvSpPr>
      <dsp:spPr>
        <a:xfrm>
          <a:off x="7134593" y="425888"/>
          <a:ext cx="3128162" cy="567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Determine  Success Rate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“mean”</a:t>
          </a:r>
        </a:p>
      </dsp:txBody>
      <dsp:txXfrm>
        <a:off x="7162313" y="453608"/>
        <a:ext cx="3072722" cy="51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240-69D6-AA07-B265-9111C464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88E4-13FD-888E-37A4-A60F87CB8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D32C-3B58-3B2E-82B6-4D0F7A33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5B3B-ECC1-7D77-1CBA-E31D45E6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BF46-30A6-54F9-E8DB-7B5A1CE8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7E37-E095-272F-D27C-3866BDA7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1353-C5B5-54CF-C1F9-F1B9DDA3D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9D06-B74F-2A15-D18E-46511D2A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AF94-4F01-BFDF-5F8D-8E6BEDF8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124C-F94D-10FC-EB7E-B9BA079E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40BEF-14B0-D318-DFBF-3BBFAC4B7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FA42C-D0B3-0287-72C0-7D96E1566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9A7D-FA96-3806-1BA7-CD22D6FD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8F6E-7FE1-DA5F-0485-EF90D2A3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91B3-00BE-42AF-00C8-DE65F47B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160B-8FA3-9E3C-53D5-A566A550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F5C9-D143-3BDF-C098-E292412A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37DD-918C-D552-E4DA-7A3C2AC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3EA1-BBF5-1F7E-FE64-294CEFF0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A2A3-AEA4-5033-CA39-144A1620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80C7-E84E-6FE1-AC56-9A07C7BE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8602-3480-1B03-F7C8-4745D48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A6CC-3A3C-31BC-5850-2F8D0DCE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1941-E4E3-664E-719C-02DCB800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1006-4010-860D-57D3-8C119113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2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6F62-3AB1-5D06-4DD9-4942CB09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AF8-A173-9101-1798-8BDC4E537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DF1B6-4B6B-7E20-B424-5FEEF51CA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9E0CD-2C2F-2090-B575-B173D00A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C9B8-1179-8214-54D1-DFB6FFB6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68E1-027E-C28D-DD3F-2CF3AB97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9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30AA-DD63-FD9C-3063-5435F477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F7637-D453-1007-1E4D-F9573DEA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B807F-DB92-845B-9FA3-A24A8C397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7333E-1E3B-CD79-7CF1-A1C3F1FC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85094-9B4A-AFD8-685F-E2A923A7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852F1-5C4E-B104-9500-18FF5B8E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4242E-42E7-55E8-AA21-4DA69519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804FB-BA04-BD05-0F26-655D8D91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3712-E942-2F41-D067-07A1E145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01A1C-4952-0E34-4A53-CEF96EBD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2E9D3-35FF-BCFD-3B92-7C5A39F3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80974-E1CC-BA9E-1682-A32984B4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4E01D-0BEC-28B7-1F19-50660E6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CC49D-7FFA-AA0C-AAD0-6D3F2DDB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70ED-41A3-278A-0D49-75A1473B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4F64-9D98-1631-F0C8-21BEEDB0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D57C-A0CF-68D9-10DE-229CB588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C39CF-43FC-4FCF-10BF-B762C9CAB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9A528-3C64-C89B-35A1-E1FB1EBC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6F567-C220-61F6-A875-8F9D4E48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1364-8A11-A58A-B879-0C89B830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84D3-92BA-6654-5E76-6F9A9C1B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5F160-36F5-09C8-2C28-814AE3A53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81777-35B3-8C41-FCAE-0AF835B34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8CECC-310B-ED72-AADF-2CEF5D7C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5BEDB-03E1-0F5A-6E21-033B6154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389C4-6CDD-818E-53A6-876AB11E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1496D-8E4C-BA52-3A9C-CEB4EBC1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9181-3D09-4390-1705-9D06F4B47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BEF3-2B56-7F27-780C-F9452F55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73D44-089B-4049-B597-D481EA7DD26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58B5-6493-BDF0-6602-7B857470D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80E4-1973-904D-64D3-D7C900CC0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7D05A3-BA54-454F-8BA1-811BB989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github.com/lfcexpress/SpaceX_Landing_Predictions/blob/main/2_SpaceX-labs-webscraping_2024_10_05.ipynb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https://en.wikipedia.org/wiki/List_of_Falcon_9_and_Falcon_Heavy_launche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0D2B-F9DB-3F0C-07DD-761F6F174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br>
              <a:rPr lang="en-US" dirty="0"/>
            </a:br>
            <a:r>
              <a:rPr lang="en-US" dirty="0"/>
              <a:t>API - Space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20068-A326-32AE-530B-4D47480E0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Produced by: Fernando Cisneros</a:t>
            </a:r>
          </a:p>
          <a:p>
            <a:r>
              <a:rPr lang="en-US" dirty="0"/>
              <a:t>Late Updated: 2024-10-26</a:t>
            </a:r>
          </a:p>
        </p:txBody>
      </p:sp>
    </p:spTree>
    <p:extLst>
      <p:ext uri="{BB962C8B-B14F-4D97-AF65-F5344CB8AC3E}">
        <p14:creationId xmlns:p14="http://schemas.microsoft.com/office/powerpoint/2010/main" val="275475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D19C-0ED3-17D1-B899-20AB620E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&amp;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BCD0-26D8-E23E-5152-E2E92578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415"/>
            <a:ext cx="10515600" cy="399154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US" dirty="0">
                <a:latin typeface="system-ui"/>
              </a:rPr>
              <a:t>Exploratory Data Analysis with Visualizations.</a:t>
            </a:r>
            <a:endParaRPr lang="en-US" b="0" i="0" dirty="0">
              <a:effectLst/>
              <a:latin typeface="system-ui"/>
            </a:endParaRPr>
          </a:p>
          <a:p>
            <a:pPr lvl="1"/>
            <a:r>
              <a:rPr lang="en-US" dirty="0"/>
              <a:t>Flight number and launch site.</a:t>
            </a:r>
          </a:p>
          <a:p>
            <a:pPr lvl="1"/>
            <a:r>
              <a:rPr lang="en-US" dirty="0"/>
              <a:t>Payload and launch site.</a:t>
            </a:r>
          </a:p>
          <a:p>
            <a:pPr lvl="1"/>
            <a:r>
              <a:rPr lang="en-US" dirty="0"/>
              <a:t>Success rate of each orbit type.</a:t>
            </a:r>
          </a:p>
          <a:p>
            <a:pPr lvl="1"/>
            <a:r>
              <a:rPr lang="en-US" dirty="0"/>
              <a:t>Flight number and orbit type.</a:t>
            </a:r>
          </a:p>
          <a:p>
            <a:pPr lvl="1"/>
            <a:r>
              <a:rPr lang="en-US" dirty="0"/>
              <a:t>Pay load and obit type.</a:t>
            </a:r>
          </a:p>
          <a:p>
            <a:pPr lvl="1"/>
            <a:r>
              <a:rPr lang="en-US" dirty="0"/>
              <a:t>Trend of average launch success.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</a:p>
        </p:txBody>
      </p:sp>
    </p:spTree>
    <p:extLst>
      <p:ext uri="{BB962C8B-B14F-4D97-AF65-F5344CB8AC3E}">
        <p14:creationId xmlns:p14="http://schemas.microsoft.com/office/powerpoint/2010/main" val="160373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B4A2-5F4B-6CC1-38F1-2CC90E7E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7AFF-771B-5015-A6F2-381E23216AC5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47500" lnSpcReduction="20000"/>
          </a:bodyPr>
          <a:lstStyle/>
          <a:p>
            <a:r>
              <a:rPr lang="en-US" dirty="0"/>
              <a:t>Exploratory Data Analysis with SQL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1.	Display the Names of the launch sites in the space mission.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2.	Display five records where launch sites begin with the string ‘CCA”.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3.	Display the total payload mass carried by the NASA (CRS) booster.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4.	Display average payload mass carried by booster version F9V1.1.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5.	List the date when the first successful landing outcome in the ground pad was achieved.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6.	List the name of the booster that has succeeded in drone ships and has a payload mass greater than 40000 but less than 6000.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7.	List the names of the </a:t>
            </a:r>
            <a:r>
              <a:rPr lang="en-US" dirty="0" err="1"/>
              <a:t>booster_version</a:t>
            </a:r>
            <a:r>
              <a:rPr lang="en-US" dirty="0"/>
              <a:t> which have carried the maximum payload mass. Use subquery.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8.	List the records that will display the month names, failed </a:t>
            </a:r>
            <a:r>
              <a:rPr lang="en-US" dirty="0" err="1"/>
              <a:t>landing_outcomes</a:t>
            </a:r>
            <a:r>
              <a:rPr lang="en-US" dirty="0"/>
              <a:t> in drop ship, booster versions, and </a:t>
            </a:r>
            <a:r>
              <a:rPr lang="en-US" dirty="0" err="1"/>
              <a:t>lauch_site</a:t>
            </a:r>
            <a:r>
              <a:rPr lang="en-US" dirty="0"/>
              <a:t> for the months in 2015.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9.	Rank the count of landing outcomes(such as Failure (drone ship) or Success (Ground pd)) between date 2010-06-04 and 2017-03-20, in descending order.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10	Total number of successful and failed mission outcomes.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11	Booster Versions which have carried the maximum payload mass.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https://github.com/lfcexpress/SpaceX_Landing_Predictions/blob/main/4_SpaceX-SQL-sqllite.ipynb</a:t>
            </a:r>
          </a:p>
        </p:txBody>
      </p:sp>
    </p:spTree>
    <p:extLst>
      <p:ext uri="{BB962C8B-B14F-4D97-AF65-F5344CB8AC3E}">
        <p14:creationId xmlns:p14="http://schemas.microsoft.com/office/powerpoint/2010/main" val="413622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545D-ED61-D821-D3BC-491A1A07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 with Folium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DDF6-2F17-C160-3AF0-75AEA67C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047"/>
            <a:ext cx="10515600" cy="350691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Task 1: Mark all launch sites on a map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Task 2: Mark the success/fail launches for each site on the map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Task 3: Calculate the distances between a launch site to its proximities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https://github.com/lfcexpress/SpaceX_Landing_Predictions/blob/main/6_Interactive_Visual_w_Folium.ipynb</a:t>
            </a:r>
          </a:p>
        </p:txBody>
      </p:sp>
    </p:spTree>
    <p:extLst>
      <p:ext uri="{BB962C8B-B14F-4D97-AF65-F5344CB8AC3E}">
        <p14:creationId xmlns:p14="http://schemas.microsoft.com/office/powerpoint/2010/main" val="132045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7B7-F232-67D0-756F-849656C2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</a:t>
            </a:r>
            <a:br>
              <a:rPr lang="en-US" dirty="0"/>
            </a:br>
            <a:r>
              <a:rPr lang="en-US" dirty="0"/>
              <a:t>PLOTLY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97B6-7907-981F-18D7-525EB067C507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Task 1: Add a launch Site Drop-Down Input Component</a:t>
            </a:r>
          </a:p>
          <a:p>
            <a:r>
              <a:rPr lang="en-US" dirty="0"/>
              <a:t>Task 2: Add a callback function to render a success-pie-chart.</a:t>
            </a:r>
          </a:p>
          <a:p>
            <a:r>
              <a:rPr lang="en-US" dirty="0"/>
              <a:t>Task 3. Add a Range Slider to Select Payload</a:t>
            </a:r>
          </a:p>
          <a:p>
            <a:r>
              <a:rPr lang="en-US" dirty="0"/>
              <a:t>Task 4. Add a callback function to render the success-payload-scatter-chart plot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26F5F4-3049-21C7-DAB6-8C8CCB83FE10}"/>
              </a:ext>
            </a:extLst>
          </p:cNvPr>
          <p:cNvCxnSpPr/>
          <p:nvPr/>
        </p:nvCxnSpPr>
        <p:spPr>
          <a:xfrm>
            <a:off x="4398264" y="1014984"/>
            <a:ext cx="35387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1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0ED8-E735-D964-013C-55473C7B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2742" cy="897229"/>
          </a:xfrm>
        </p:spPr>
        <p:txBody>
          <a:bodyPr/>
          <a:lstStyle/>
          <a:p>
            <a:pPr algn="ctr"/>
            <a:r>
              <a:rPr lang="en-US" dirty="0"/>
              <a:t>PREDICTIVE ANALYSIS &amp;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B11E-D8C3-8636-1D1C-8266EF44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1" y="1262354"/>
            <a:ext cx="4876800" cy="47121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Create columns for the class.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Standardize the 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Split the data for training and test data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Use logistic regression for best-fit parameters.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Regression test score.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Create “</a:t>
            </a:r>
            <a:r>
              <a:rPr lang="en-US" dirty="0" err="1"/>
              <a:t>GridsearchCV</a:t>
            </a:r>
            <a:r>
              <a:rPr lang="en-US" dirty="0"/>
              <a:t>” Object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Calculate accuracy using the method score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Repeat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855A4B-320B-0A89-83BA-2C9BEA251B14}"/>
              </a:ext>
            </a:extLst>
          </p:cNvPr>
          <p:cNvSpPr/>
          <p:nvPr/>
        </p:nvSpPr>
        <p:spPr>
          <a:xfrm>
            <a:off x="6040574" y="5355681"/>
            <a:ext cx="5597237" cy="61883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/>
              <a:t>Compare the performance.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716D13-8E6D-B24E-0111-6E9F7013912C}"/>
              </a:ext>
            </a:extLst>
          </p:cNvPr>
          <p:cNvGrpSpPr/>
          <p:nvPr/>
        </p:nvGrpSpPr>
        <p:grpSpPr>
          <a:xfrm>
            <a:off x="6123705" y="1127866"/>
            <a:ext cx="5597237" cy="4219792"/>
            <a:chOff x="6206836" y="1457976"/>
            <a:chExt cx="5597237" cy="42197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DEBB6D-8C60-FA04-0632-3665F4C0D1E2}"/>
                </a:ext>
              </a:extLst>
            </p:cNvPr>
            <p:cNvSpPr/>
            <p:nvPr/>
          </p:nvSpPr>
          <p:spPr>
            <a:xfrm>
              <a:off x="6220691" y="1457976"/>
              <a:ext cx="5500251" cy="618836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NumPY</a:t>
              </a:r>
              <a:r>
                <a:rPr lang="en-US" dirty="0"/>
                <a:t> Array from the column Class in Data. Assign it to Y.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C154308-70E0-0894-198F-BBF7F8DD38AD}"/>
                </a:ext>
              </a:extLst>
            </p:cNvPr>
            <p:cNvSpPr/>
            <p:nvPr/>
          </p:nvSpPr>
          <p:spPr>
            <a:xfrm>
              <a:off x="6220691" y="2305124"/>
              <a:ext cx="5500252" cy="618836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Standardize the data in X.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2DFB700-2170-B808-3001-9FB41D377A68}"/>
                </a:ext>
              </a:extLst>
            </p:cNvPr>
            <p:cNvSpPr/>
            <p:nvPr/>
          </p:nvSpPr>
          <p:spPr>
            <a:xfrm>
              <a:off x="6220691" y="3119582"/>
              <a:ext cx="5500252" cy="575250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Split the data X and Y into training and test data.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6FF53F-07FD-9283-9877-343689306F2F}"/>
                </a:ext>
              </a:extLst>
            </p:cNvPr>
            <p:cNvSpPr/>
            <p:nvPr/>
          </p:nvSpPr>
          <p:spPr>
            <a:xfrm>
              <a:off x="6206836" y="3906982"/>
              <a:ext cx="5597235" cy="61378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a “</a:t>
              </a:r>
              <a:r>
                <a:rPr lang="en-US" dirty="0" err="1"/>
                <a:t>GridSearchCV</a:t>
              </a:r>
              <a:r>
                <a:rPr lang="en-US" dirty="0"/>
                <a:t>” object for each model.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CBC43BF-C866-E076-3654-C3A6CE2D7684}"/>
                </a:ext>
              </a:extLst>
            </p:cNvPr>
            <p:cNvSpPr/>
            <p:nvPr/>
          </p:nvSpPr>
          <p:spPr>
            <a:xfrm>
              <a:off x="6206836" y="4792734"/>
              <a:ext cx="5597237" cy="618836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Calculate the accuracy and plot the confusion matrix.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D21ED287-CEDD-079A-22C7-1F355CC220C2}"/>
                </a:ext>
              </a:extLst>
            </p:cNvPr>
            <p:cNvSpPr/>
            <p:nvPr/>
          </p:nvSpPr>
          <p:spPr>
            <a:xfrm>
              <a:off x="8677563" y="2086264"/>
              <a:ext cx="83128" cy="236465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F219DAB5-913E-BCA6-4725-8BB6EC64DBC2}"/>
                </a:ext>
              </a:extLst>
            </p:cNvPr>
            <p:cNvSpPr/>
            <p:nvPr/>
          </p:nvSpPr>
          <p:spPr>
            <a:xfrm>
              <a:off x="8677563" y="2937165"/>
              <a:ext cx="83128" cy="236465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6CD80E03-6F82-ED54-D3C1-DDCCDE3F079C}"/>
                </a:ext>
              </a:extLst>
            </p:cNvPr>
            <p:cNvSpPr/>
            <p:nvPr/>
          </p:nvSpPr>
          <p:spPr>
            <a:xfrm>
              <a:off x="8677563" y="3724565"/>
              <a:ext cx="83128" cy="236465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11B48221-C026-185D-AE45-605968F8B15F}"/>
                </a:ext>
              </a:extLst>
            </p:cNvPr>
            <p:cNvSpPr/>
            <p:nvPr/>
          </p:nvSpPr>
          <p:spPr>
            <a:xfrm>
              <a:off x="8677563" y="4520766"/>
              <a:ext cx="83128" cy="236465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6EAE4DBA-8D41-3FD2-A613-D6027D88D0AD}"/>
                </a:ext>
              </a:extLst>
            </p:cNvPr>
            <p:cNvSpPr/>
            <p:nvPr/>
          </p:nvSpPr>
          <p:spPr>
            <a:xfrm>
              <a:off x="8677563" y="5441303"/>
              <a:ext cx="83128" cy="236465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12D377E-B8D9-947A-40DA-6BEAE9A2DA16}"/>
              </a:ext>
            </a:extLst>
          </p:cNvPr>
          <p:cNvSpPr txBox="1"/>
          <p:nvPr/>
        </p:nvSpPr>
        <p:spPr>
          <a:xfrm>
            <a:off x="942110" y="6084249"/>
            <a:ext cx="10882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https://github.com/lfcexpress/SpaceX_Landing_Predictions/blob/main/8_SpaceX_Machine_Learning_Prediction_.ipynb</a:t>
            </a:r>
          </a:p>
        </p:txBody>
      </p:sp>
    </p:spTree>
    <p:extLst>
      <p:ext uri="{BB962C8B-B14F-4D97-AF65-F5344CB8AC3E}">
        <p14:creationId xmlns:p14="http://schemas.microsoft.com/office/powerpoint/2010/main" val="122441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4E5C-562D-4052-89B2-D4462739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F15D-3A39-C09D-4EBD-4CBE9B87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73"/>
            <a:ext cx="10515600" cy="463449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dirty="0"/>
              <a:t>Exploratory analysis with the interactive dashboard.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https://github.com/lfcexpress/SpaceX_Landing_Predictions/blob/main/7_spacex_dash_app.py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9AE86-1F03-7E1D-28D9-9EE1443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71" y="2604967"/>
            <a:ext cx="5301711" cy="250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6D7A-419C-AE78-BB35-7D37B709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AE81-924F-E367-BBA8-66FB3CCD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709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Success rate steadily increased till 2017.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5A347-6F8E-AC4F-F420-BDD5E0BC3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94" y="656193"/>
            <a:ext cx="5832115" cy="55456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2819D0-CBBA-26AB-85D7-CDF236DE91DA}"/>
              </a:ext>
            </a:extLst>
          </p:cNvPr>
          <p:cNvSpPr txBox="1"/>
          <p:nvPr/>
        </p:nvSpPr>
        <p:spPr>
          <a:xfrm>
            <a:off x="587158" y="6336743"/>
            <a:ext cx="1078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</p:spTree>
    <p:extLst>
      <p:ext uri="{BB962C8B-B14F-4D97-AF65-F5344CB8AC3E}">
        <p14:creationId xmlns:p14="http://schemas.microsoft.com/office/powerpoint/2010/main" val="290754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2CA8-2AA8-A483-E35E-C2D7982A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>
                <a:solidFill>
                  <a:srgbClr val="FF0000"/>
                </a:solidFill>
              </a:rPr>
              <a:t>ALL SITES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E93DE-1290-F34B-B572-169510C8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55" y="1432070"/>
            <a:ext cx="9316695" cy="45326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979C3E-CEE1-B47E-8434-75B68684AACF}"/>
              </a:ext>
            </a:extLst>
          </p:cNvPr>
          <p:cNvSpPr txBox="1"/>
          <p:nvPr/>
        </p:nvSpPr>
        <p:spPr>
          <a:xfrm>
            <a:off x="471055" y="6169709"/>
            <a:ext cx="1078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</p:spTree>
    <p:extLst>
      <p:ext uri="{BB962C8B-B14F-4D97-AF65-F5344CB8AC3E}">
        <p14:creationId xmlns:p14="http://schemas.microsoft.com/office/powerpoint/2010/main" val="325483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4454-2FC9-3D17-5C28-FDB42CE6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>
                <a:solidFill>
                  <a:srgbClr val="FF0000"/>
                </a:solidFill>
              </a:rPr>
              <a:t>ALL SITES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693B2-3EA8-EC8C-C0B5-61050738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539" y="1557770"/>
            <a:ext cx="8160412" cy="43513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AE8C0-9A99-4A18-B0D2-6BAED64B8EA7}"/>
              </a:ext>
            </a:extLst>
          </p:cNvPr>
          <p:cNvSpPr txBox="1"/>
          <p:nvPr/>
        </p:nvSpPr>
        <p:spPr>
          <a:xfrm>
            <a:off x="471055" y="6169709"/>
            <a:ext cx="1078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</p:spTree>
    <p:extLst>
      <p:ext uri="{BB962C8B-B14F-4D97-AF65-F5344CB8AC3E}">
        <p14:creationId xmlns:p14="http://schemas.microsoft.com/office/powerpoint/2010/main" val="345190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155F-C9DA-8258-2913-46C4F73B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79"/>
            <a:ext cx="10515600" cy="1325563"/>
          </a:xfrm>
        </p:spPr>
        <p:txBody>
          <a:bodyPr/>
          <a:lstStyle/>
          <a:p>
            <a:r>
              <a:rPr lang="en-US" dirty="0"/>
              <a:t>Flight Numbers vs Launch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1C7B-92E3-6532-8CD9-F2C19E1E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4380345" cy="16033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Plot: Flight Number vs. Launch Site</a:t>
            </a:r>
          </a:p>
          <a:p>
            <a:endParaRPr lang="en-US" u="sng" dirty="0">
              <a:solidFill>
                <a:schemeClr val="accent4"/>
              </a:solidFill>
            </a:endParaRPr>
          </a:p>
          <a:p>
            <a:r>
              <a:rPr lang="en-US" sz="1800" dirty="0">
                <a:solidFill>
                  <a:schemeClr val="accent4"/>
                </a:solidFill>
              </a:rPr>
              <a:t>CCAFS SLC 40 has the widest range of flight numbers</a:t>
            </a:r>
          </a:p>
          <a:p>
            <a:pPr marL="0" indent="0"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B4F88-AE93-D2BA-CCC2-F642A3E8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20" y="1995055"/>
            <a:ext cx="5740181" cy="33714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068EC-A337-F7FC-3D95-F6042F1A4E0D}"/>
              </a:ext>
            </a:extLst>
          </p:cNvPr>
          <p:cNvSpPr txBox="1">
            <a:spLocks/>
          </p:cNvSpPr>
          <p:nvPr/>
        </p:nvSpPr>
        <p:spPr>
          <a:xfrm>
            <a:off x="573203" y="5829904"/>
            <a:ext cx="11284968" cy="63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  <a:endParaRPr lang="en-US" u="sng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6F2F-4024-3E3D-DE29-A6102EF4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9798-E83A-F13B-A62E-704D92856A1B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Business Goal</a:t>
            </a:r>
          </a:p>
          <a:p>
            <a:r>
              <a:rPr lang="en-US" dirty="0"/>
              <a:t>Business Task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14334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5BF0-8D88-450B-1032-B916934D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 Payload Mass and Launch Site</a:t>
            </a:r>
            <a:br>
              <a:rPr lang="en-US" b="1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BBA70-5895-EA56-88BC-4D822747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1509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 most successful launches with the highest payload goes to launch site: </a:t>
            </a:r>
          </a:p>
          <a:p>
            <a:endParaRPr lang="en-US" dirty="0"/>
          </a:p>
          <a:p>
            <a:r>
              <a:rPr lang="en-US" dirty="0"/>
              <a:t>CCAFS SLC 40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DAB0C-BC66-CBA2-1A97-4F5BA0F3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528857"/>
            <a:ext cx="5986654" cy="464810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08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12A0-ACD9-606D-7962-38F70B7A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RATE VS. ORBIT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4C15-D3A0-69CB-2D8D-3E73753B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655"/>
            <a:ext cx="10515600" cy="458830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Highest success rates </a:t>
            </a:r>
          </a:p>
          <a:p>
            <a:pPr lvl="1"/>
            <a:r>
              <a:rPr lang="en-US" dirty="0"/>
              <a:t>ES-LS</a:t>
            </a:r>
          </a:p>
          <a:p>
            <a:pPr lvl="1"/>
            <a:r>
              <a:rPr lang="en-US" dirty="0"/>
              <a:t>GEO</a:t>
            </a:r>
          </a:p>
          <a:p>
            <a:pPr lvl="1"/>
            <a:r>
              <a:rPr lang="en-US" dirty="0"/>
              <a:t>HEO</a:t>
            </a:r>
          </a:p>
          <a:p>
            <a:pPr lvl="1"/>
            <a:r>
              <a:rPr lang="en-US" dirty="0"/>
              <a:t>SSO</a:t>
            </a:r>
          </a:p>
          <a:p>
            <a:pPr lvl="1"/>
            <a:r>
              <a:rPr lang="en-US" dirty="0"/>
              <a:t>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Zeros success</a:t>
            </a:r>
          </a:p>
          <a:p>
            <a:pPr lvl="1"/>
            <a:r>
              <a:rPr lang="en-US" dirty="0"/>
              <a:t>SO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B9867-B85C-4679-4528-3FEC592B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56" y="1825625"/>
            <a:ext cx="4820211" cy="38007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675721-1F4F-D3D4-6BAD-68D17B7C5284}"/>
              </a:ext>
            </a:extLst>
          </p:cNvPr>
          <p:cNvSpPr txBox="1">
            <a:spLocks/>
          </p:cNvSpPr>
          <p:nvPr/>
        </p:nvSpPr>
        <p:spPr>
          <a:xfrm>
            <a:off x="607070" y="6222017"/>
            <a:ext cx="11284968" cy="63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  <a:endParaRPr lang="en-US" u="sng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6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3F2E-9AB9-ADE2-C7E2-69F70B3E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NUMBER vs. ORBIT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3056-D316-EB3C-6EB1-42D3D118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8309" cy="401175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ISS had the most flights.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BE8AD-69B9-8AFF-CF7D-D979D28F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04" y="1556428"/>
            <a:ext cx="6776076" cy="42809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F92E6-7035-B604-A08E-5C1CE2630E0D}"/>
              </a:ext>
            </a:extLst>
          </p:cNvPr>
          <p:cNvSpPr txBox="1">
            <a:spLocks/>
          </p:cNvSpPr>
          <p:nvPr/>
        </p:nvSpPr>
        <p:spPr>
          <a:xfrm>
            <a:off x="592556" y="6042703"/>
            <a:ext cx="11284968" cy="63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9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7A11-DED2-B61A-536D-F8ED5FF5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LOAD MASS vs. LAUNCH SITE.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E853-E9E5-AFF6-01B7-A4750494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11095" cy="349144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 heaviest payloads are sent from launch sites:</a:t>
            </a:r>
          </a:p>
          <a:p>
            <a:pPr lvl="1"/>
            <a:r>
              <a:rPr lang="en-US" dirty="0"/>
              <a:t>CCAFS SLC 40</a:t>
            </a:r>
          </a:p>
          <a:p>
            <a:pPr lvl="1"/>
            <a:r>
              <a:rPr lang="en-US" dirty="0"/>
              <a:t>KSC LC 39A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2BA42-10E2-ADE0-E140-D9EDF2FF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13" y="1925562"/>
            <a:ext cx="6034300" cy="37327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2B403-4AF9-D46B-9EB5-D09902F4513E}"/>
              </a:ext>
            </a:extLst>
          </p:cNvPr>
          <p:cNvSpPr txBox="1">
            <a:spLocks/>
          </p:cNvSpPr>
          <p:nvPr/>
        </p:nvSpPr>
        <p:spPr>
          <a:xfrm>
            <a:off x="553045" y="6023655"/>
            <a:ext cx="11284968" cy="63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  <a:endParaRPr lang="en-US" u="sng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22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5B54-E3D1-387C-D102-33D7F540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SUCCESS – YEARLY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DD82-3646-3049-8FF9-F7D03AD8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348528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Success rates were steady through the end of 2016. </a:t>
            </a:r>
          </a:p>
          <a:p>
            <a:r>
              <a:rPr lang="en-US" dirty="0"/>
              <a:t>Space X had a rough year in 2017</a:t>
            </a:r>
          </a:p>
          <a:p>
            <a:r>
              <a:rPr lang="en-US" dirty="0"/>
              <a:t>Things improved beginning in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CCA3A-FC78-2029-DC14-A5F99141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17" y="1825625"/>
            <a:ext cx="5629389" cy="36899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3BB9D4-AE54-7C75-7036-E18332C97B0A}"/>
              </a:ext>
            </a:extLst>
          </p:cNvPr>
          <p:cNvSpPr txBox="1"/>
          <p:nvPr/>
        </p:nvSpPr>
        <p:spPr>
          <a:xfrm>
            <a:off x="716038" y="5846544"/>
            <a:ext cx="11011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https://github.com/lfcexpress/SpaceX_Landing_Predictions/blob/main/5_SpaceX_edadata_viz.ipynb</a:t>
            </a:r>
          </a:p>
        </p:txBody>
      </p:sp>
    </p:spTree>
    <p:extLst>
      <p:ext uri="{BB962C8B-B14F-4D97-AF65-F5344CB8AC3E}">
        <p14:creationId xmlns:p14="http://schemas.microsoft.com/office/powerpoint/2010/main" val="54823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0F12-3E66-A8A4-C8EA-3E2F7348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Launch Site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54A7-4D8E-D211-46C6-DA88DFD817F6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There are four unique launch sites in total</a:t>
            </a:r>
          </a:p>
          <a:p>
            <a:pPr lvl="1"/>
            <a:r>
              <a:rPr lang="en-US" dirty="0"/>
              <a:t>CCAFS LC-40</a:t>
            </a:r>
          </a:p>
          <a:p>
            <a:pPr lvl="1"/>
            <a:r>
              <a:rPr lang="en-US" dirty="0"/>
              <a:t>VAFB SLC-4E</a:t>
            </a:r>
          </a:p>
          <a:p>
            <a:pPr lvl="1"/>
            <a:r>
              <a:rPr lang="en-US" dirty="0"/>
              <a:t>KSC LC-39A</a:t>
            </a:r>
          </a:p>
          <a:p>
            <a:pPr lvl="1"/>
            <a:r>
              <a:rPr lang="en-US" dirty="0"/>
              <a:t>CCAFS SLC-40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66701-2917-ADBE-FA57-1649D1E0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8" y="2736350"/>
            <a:ext cx="4134427" cy="1743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7D5C5-B35D-202A-D8FE-622310AB1D8E}"/>
              </a:ext>
            </a:extLst>
          </p:cNvPr>
          <p:cNvSpPr txBox="1"/>
          <p:nvPr/>
        </p:nvSpPr>
        <p:spPr>
          <a:xfrm>
            <a:off x="1320799" y="5114853"/>
            <a:ext cx="9801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https://github.com/lfcexpress/SpaceX_Landing_Predictions/blob/main/4_SpaceX-SQL-sqllite.ipynb</a:t>
            </a:r>
          </a:p>
        </p:txBody>
      </p:sp>
    </p:spTree>
    <p:extLst>
      <p:ext uri="{BB962C8B-B14F-4D97-AF65-F5344CB8AC3E}">
        <p14:creationId xmlns:p14="http://schemas.microsoft.com/office/powerpoint/2010/main" val="89324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748">
              <a:srgbClr val="BEE3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A02C-C9A5-D381-AB1C-513239EB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SITE NAMES BEGIN WITH ‘CCA’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F8301-621E-7A64-BE2D-E4365786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01"/>
          <a:stretch/>
        </p:blipFill>
        <p:spPr>
          <a:xfrm>
            <a:off x="350389" y="2231571"/>
            <a:ext cx="11600551" cy="2394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9A839-BB73-11A2-C425-F87DCF777736}"/>
              </a:ext>
            </a:extLst>
          </p:cNvPr>
          <p:cNvSpPr txBox="1"/>
          <p:nvPr/>
        </p:nvSpPr>
        <p:spPr>
          <a:xfrm>
            <a:off x="838200" y="5357047"/>
            <a:ext cx="10016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https://github.com/lfcexpress/SpaceX_Landing_Predictions/blob/main/4_SpaceX-SQL-sqllite.ipynb</a:t>
            </a:r>
          </a:p>
        </p:txBody>
      </p:sp>
    </p:spTree>
    <p:extLst>
      <p:ext uri="{BB962C8B-B14F-4D97-AF65-F5344CB8AC3E}">
        <p14:creationId xmlns:p14="http://schemas.microsoft.com/office/powerpoint/2010/main" val="121184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E8CC-A7F8-B7EB-9B70-205BF638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PAYLOAD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796E-42EE-2936-E1C7-1AA58A60A015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Total payload carried by booster from NASA = 45,596 Kgs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AD9EF-F1A5-6720-9EAF-363AD8FA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54" y="3180739"/>
            <a:ext cx="8715287" cy="1641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ADB2D-0440-F025-24EB-1057E51B05C0}"/>
              </a:ext>
            </a:extLst>
          </p:cNvPr>
          <p:cNvSpPr txBox="1"/>
          <p:nvPr/>
        </p:nvSpPr>
        <p:spPr>
          <a:xfrm>
            <a:off x="474134" y="6353406"/>
            <a:ext cx="11432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https://github.com/lfcexpress/SpaceX_Landing_Predictions/blob/main/4_SpaceX-SQL-sqllite.ipynb</a:t>
            </a:r>
          </a:p>
        </p:txBody>
      </p:sp>
    </p:spTree>
    <p:extLst>
      <p:ext uri="{BB962C8B-B14F-4D97-AF65-F5344CB8AC3E}">
        <p14:creationId xmlns:p14="http://schemas.microsoft.com/office/powerpoint/2010/main" val="1146694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9FF8-0DBE-E7D4-73B1-25C01326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PAYLOAD MASS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99EE-6FC0-05C7-EE04-BD1516132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0832"/>
          </a:xfrm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 average payload mass for the Falcon 9 v1.1</a:t>
            </a:r>
          </a:p>
          <a:p>
            <a:pPr lvl="1"/>
            <a:r>
              <a:rPr lang="en-US" dirty="0"/>
              <a:t>2,534.67 (kg)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A3152-60D7-FF6A-8990-B02A7C9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37" y="2969296"/>
            <a:ext cx="7354326" cy="1219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75EC12-916E-E14E-F6AC-8D82FE3C865F}"/>
              </a:ext>
            </a:extLst>
          </p:cNvPr>
          <p:cNvSpPr txBox="1"/>
          <p:nvPr/>
        </p:nvSpPr>
        <p:spPr>
          <a:xfrm>
            <a:off x="696687" y="5395463"/>
            <a:ext cx="1071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https://github.com/lfcexpress/SpaceX_Landing_Predictions/blob/main/4_SpaceX-SQL-sqllite.ipynb</a:t>
            </a:r>
          </a:p>
        </p:txBody>
      </p:sp>
    </p:spTree>
    <p:extLst>
      <p:ext uri="{BB962C8B-B14F-4D97-AF65-F5344CB8AC3E}">
        <p14:creationId xmlns:p14="http://schemas.microsoft.com/office/powerpoint/2010/main" val="1813096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62AC-E83D-35AB-1329-9860ECC1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SUCCESSFUL </a:t>
            </a:r>
            <a:br>
              <a:rPr lang="en-US" dirty="0"/>
            </a:br>
            <a:r>
              <a:rPr lang="en-US" dirty="0"/>
              <a:t>GROUND LANDING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1A61-63E0-CE17-07B8-E62F3CF2E1EE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Min(Date)</a:t>
            </a:r>
          </a:p>
          <a:p>
            <a:pPr marL="0" indent="0">
              <a:buNone/>
            </a:pPr>
            <a:r>
              <a:rPr lang="en-US" dirty="0"/>
              <a:t>2015-12-12</a:t>
            </a:r>
          </a:p>
        </p:txBody>
      </p:sp>
    </p:spTree>
    <p:extLst>
      <p:ext uri="{BB962C8B-B14F-4D97-AF65-F5344CB8AC3E}">
        <p14:creationId xmlns:p14="http://schemas.microsoft.com/office/powerpoint/2010/main" val="347351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79C3-6778-B778-C1F0-F294BEA7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6D13-3884-2093-DD5E-34F3BA85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759"/>
            <a:ext cx="10515600" cy="352520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r>
              <a:rPr lang="en-US" dirty="0"/>
              <a:t>Project Background and Context.</a:t>
            </a:r>
          </a:p>
          <a:p>
            <a:pPr lvl="2"/>
            <a:r>
              <a:rPr lang="en-US" dirty="0"/>
              <a:t>Space X has developed reusable rockets with a high success rate of landing the boosters for re-use.</a:t>
            </a:r>
          </a:p>
          <a:p>
            <a:pPr lvl="2"/>
            <a:r>
              <a:rPr lang="en-US" dirty="0"/>
              <a:t>Each Falcon 9 Rocket costs 62 million dollars. However, not all landings are successful.</a:t>
            </a:r>
          </a:p>
          <a:p>
            <a:pPr lvl="2"/>
            <a:r>
              <a:rPr lang="en-US" dirty="0"/>
              <a:t>This information is available to anyone, including Space X competitors.</a:t>
            </a:r>
          </a:p>
          <a:p>
            <a:pPr lvl="1"/>
            <a:r>
              <a:rPr lang="en-US" dirty="0"/>
              <a:t>Problem to solve.</a:t>
            </a:r>
          </a:p>
          <a:p>
            <a:pPr lvl="2"/>
            <a:r>
              <a:rPr lang="en-US" dirty="0"/>
              <a:t>We will predict if the Falcon 9 first stage will land successfully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32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93AF-FEB6-1958-AE31-20D7830B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DRONE SHIP LANDING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082C-C41A-E2F9-BB2C-847F6CB9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328125" cy="4255861"/>
          </a:xfrm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Payload between 4,000 and 6,000 kg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34566-A08C-9910-EE44-6EDBB96A8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2" y="2813076"/>
            <a:ext cx="9659698" cy="288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6D29E-7B10-2AAE-5221-107D704A5EB7}"/>
              </a:ext>
            </a:extLst>
          </p:cNvPr>
          <p:cNvSpPr txBox="1"/>
          <p:nvPr/>
        </p:nvSpPr>
        <p:spPr>
          <a:xfrm>
            <a:off x="200781" y="6216421"/>
            <a:ext cx="11790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https://github.com/sugatagh/SpaceX-Falcon-9-First-Stage-Landing-Prediction/blob/main/EDA%20with%20SQL.ipynb</a:t>
            </a:r>
          </a:p>
        </p:txBody>
      </p:sp>
    </p:spTree>
    <p:extLst>
      <p:ext uri="{BB962C8B-B14F-4D97-AF65-F5344CB8AC3E}">
        <p14:creationId xmlns:p14="http://schemas.microsoft.com/office/powerpoint/2010/main" val="1552185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66E2-3DAC-73DD-602B-615623CC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</a:t>
            </a:r>
            <a:br>
              <a:rPr lang="en-US" dirty="0"/>
            </a:br>
            <a:r>
              <a:rPr lang="en-US" dirty="0"/>
              <a:t>SUCCESSFUL AND FAILED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0BC1-4156-FE47-C89C-0AA7D75053B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Total Number of Failed mission outcomes: 1</a:t>
            </a:r>
          </a:p>
          <a:p>
            <a:r>
              <a:rPr lang="en-US" dirty="0"/>
              <a:t>Total number of successful mission outcomes 99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54A1D-260F-E9C4-222E-A11AE6B0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68" y="3243901"/>
            <a:ext cx="6363588" cy="16861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3E98B8-05DE-491F-853E-05E13BBD38D0}"/>
              </a:ext>
            </a:extLst>
          </p:cNvPr>
          <p:cNvSpPr txBox="1"/>
          <p:nvPr/>
        </p:nvSpPr>
        <p:spPr>
          <a:xfrm>
            <a:off x="449943" y="6308209"/>
            <a:ext cx="11200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https://github.com/lfcexpress/SpaceX_Landing_Predictions/blob/main/4_SpaceX-SQL-sqllite.ipynb</a:t>
            </a:r>
          </a:p>
        </p:txBody>
      </p:sp>
    </p:spTree>
    <p:extLst>
      <p:ext uri="{BB962C8B-B14F-4D97-AF65-F5344CB8AC3E}">
        <p14:creationId xmlns:p14="http://schemas.microsoft.com/office/powerpoint/2010/main" val="67248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4024-4529-116A-C00D-948EEBE9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BOOSTER CARRIED MAXIMUM PAYLOAD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9F986-36ED-B752-1A7F-D3E1670B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99" y="1896264"/>
            <a:ext cx="8221222" cy="37819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3A602F-C286-6B61-D631-0E3CD04F3B9B}"/>
              </a:ext>
            </a:extLst>
          </p:cNvPr>
          <p:cNvSpPr txBox="1"/>
          <p:nvPr/>
        </p:nvSpPr>
        <p:spPr>
          <a:xfrm>
            <a:off x="183848" y="6176963"/>
            <a:ext cx="1168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https://github.com/lfcexpress/SpaceX_Landing_Predictions/blob/main/4_SpaceX-SQL-sqllite.ipynb</a:t>
            </a:r>
          </a:p>
        </p:txBody>
      </p:sp>
    </p:spTree>
    <p:extLst>
      <p:ext uri="{BB962C8B-B14F-4D97-AF65-F5344CB8AC3E}">
        <p14:creationId xmlns:p14="http://schemas.microsoft.com/office/powerpoint/2010/main" val="918049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3FEE-CDFD-FAFC-1E4E-0FBA8E45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SITES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904035-A370-A010-5A57-FA980296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898" y="2059988"/>
            <a:ext cx="8907118" cy="353426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834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D62F-50D8-DE90-E4E0-0EEE273A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99C8-C4BC-300C-3AE0-AC598144FCF0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 distance from CCAFS SLC-40 to the coastline is 0.90 km.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163A4-3B74-5F72-21B5-433E77C4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99" y="2734724"/>
            <a:ext cx="7887801" cy="3381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77357-88C0-8352-2293-038320320404}"/>
              </a:ext>
            </a:extLst>
          </p:cNvPr>
          <p:cNvSpPr txBox="1"/>
          <p:nvPr/>
        </p:nvSpPr>
        <p:spPr>
          <a:xfrm>
            <a:off x="838200" y="6271159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https://github.com/lfcexpress/SpaceX_Landing_Predictions/blob/main/6_Interactive_Visual_w_Folium.ipynb</a:t>
            </a:r>
          </a:p>
        </p:txBody>
      </p:sp>
    </p:spTree>
    <p:extLst>
      <p:ext uri="{BB962C8B-B14F-4D97-AF65-F5344CB8AC3E}">
        <p14:creationId xmlns:p14="http://schemas.microsoft.com/office/powerpoint/2010/main" val="630487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35C2-553A-C2FA-DF99-D6A717D2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SUCCESS LAUNCHES FOR ALL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D4F3-848A-72CD-ACA8-50F3936540A6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SUCCESS 42.9%</a:t>
            </a:r>
          </a:p>
          <a:p>
            <a:r>
              <a:rPr lang="en-US" dirty="0"/>
              <a:t>FAILED 57.1%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42038-BA9A-BB7B-542A-B1FB79CB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93" y="1889224"/>
            <a:ext cx="5829805" cy="29034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791BA-4FB8-BE99-86C1-00495CC0D73B}"/>
              </a:ext>
            </a:extLst>
          </p:cNvPr>
          <p:cNvSpPr txBox="1"/>
          <p:nvPr/>
        </p:nvSpPr>
        <p:spPr>
          <a:xfrm>
            <a:off x="677333" y="6363489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</p:spTree>
    <p:extLst>
      <p:ext uri="{BB962C8B-B14F-4D97-AF65-F5344CB8AC3E}">
        <p14:creationId xmlns:p14="http://schemas.microsoft.com/office/powerpoint/2010/main" val="368459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C428-3C32-0423-37C2-54C2DE58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LAUNCH SUCCESS 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D61E-77F2-E433-6BB3-68F40414B18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CCAFS SLC-40 has the best success ratio (42.9%)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162DAD-4A07-2225-3D86-896307945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54" y="2644521"/>
            <a:ext cx="5658340" cy="236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90C81-8B92-67E6-5D4C-6ADA47D5EFCE}"/>
              </a:ext>
            </a:extLst>
          </p:cNvPr>
          <p:cNvSpPr txBox="1"/>
          <p:nvPr/>
        </p:nvSpPr>
        <p:spPr>
          <a:xfrm>
            <a:off x="677333" y="6363489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</p:spTree>
    <p:extLst>
      <p:ext uri="{BB962C8B-B14F-4D97-AF65-F5344CB8AC3E}">
        <p14:creationId xmlns:p14="http://schemas.microsoft.com/office/powerpoint/2010/main" val="857301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357A-3801-E238-D0DB-90E43917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vs. LAUCH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AD36-B135-EDD8-13C2-90896A2236CA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After 5kgs, the success rate decreases.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F16681-91F5-B3B3-0425-F0F0163F6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88" y="2762590"/>
            <a:ext cx="5734547" cy="2610076"/>
          </a:xfrm>
          <a:prstGeom prst="rect">
            <a:avLst/>
          </a:prstGeom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E2E41-60F4-76C5-8D11-10D1809B8D7D}"/>
              </a:ext>
            </a:extLst>
          </p:cNvPr>
          <p:cNvSpPr txBox="1"/>
          <p:nvPr/>
        </p:nvSpPr>
        <p:spPr>
          <a:xfrm>
            <a:off x="677333" y="6363489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https://github.com/lfcexpress/SpaceX_Landing_Predictions/blob/main/7_Launch_Success_Dash_APP.py</a:t>
            </a:r>
          </a:p>
        </p:txBody>
      </p:sp>
    </p:spTree>
    <p:extLst>
      <p:ext uri="{BB962C8B-B14F-4D97-AF65-F5344CB8AC3E}">
        <p14:creationId xmlns:p14="http://schemas.microsoft.com/office/powerpoint/2010/main" val="3659966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FD51-911E-C016-612B-5FE995BE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E985-52E9-564B-3633-A6C82B6B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89" y="1494971"/>
            <a:ext cx="11587239" cy="4412343"/>
          </a:xfrm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Machine learning Scores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Logistic Regression =  83.3%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SVM = 83.33 %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Decision =  83.33%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KNN  = 83.33%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0056E-FE8D-635E-2F2D-7A75E84E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48" y="1690688"/>
            <a:ext cx="4884879" cy="4018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BD5BEB-A861-FBAF-9FAB-738EA4979D7B}"/>
              </a:ext>
            </a:extLst>
          </p:cNvPr>
          <p:cNvSpPr txBox="1"/>
          <p:nvPr/>
        </p:nvSpPr>
        <p:spPr>
          <a:xfrm>
            <a:off x="140305" y="6179235"/>
            <a:ext cx="12051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https://github.com/lfcexpress/SpaceX_Landing_Predictions/blob/main/8_SpaceX_Machine_Learning_Prediction_.ipynb</a:t>
            </a:r>
          </a:p>
        </p:txBody>
      </p:sp>
    </p:spTree>
    <p:extLst>
      <p:ext uri="{BB962C8B-B14F-4D97-AF65-F5344CB8AC3E}">
        <p14:creationId xmlns:p14="http://schemas.microsoft.com/office/powerpoint/2010/main" val="321579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1D70-80BC-9223-BE26-5D96891F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58" y="152250"/>
            <a:ext cx="10515600" cy="912132"/>
          </a:xfrm>
        </p:spPr>
        <p:txBody>
          <a:bodyPr/>
          <a:lstStyle/>
          <a:p>
            <a:r>
              <a:rPr lang="en-US" dirty="0"/>
              <a:t>TRAIN MODEL- “</a:t>
            </a:r>
            <a:r>
              <a:rPr lang="en-US" dirty="0" err="1"/>
              <a:t>GridSearchCV</a:t>
            </a:r>
            <a:r>
              <a:rPr lang="en-US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02E55-80F5-902B-4034-30FA0920F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27475"/>
            <a:ext cx="5527137" cy="18798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ECEE5-C47D-0B82-048C-C39F7A6A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3841329"/>
            <a:ext cx="4944165" cy="2600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81D8C-DF99-96F5-E583-2C78C9954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41329"/>
            <a:ext cx="5353797" cy="203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0B66F-0CF2-2F69-935F-EAA9155CB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14" y="1327475"/>
            <a:ext cx="4446274" cy="19914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EA8816-A309-F4E8-DC71-5BEB3BA867D6}"/>
              </a:ext>
            </a:extLst>
          </p:cNvPr>
          <p:cNvSpPr txBox="1"/>
          <p:nvPr/>
        </p:nvSpPr>
        <p:spPr>
          <a:xfrm>
            <a:off x="128210" y="6336418"/>
            <a:ext cx="12051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https://github.com/lfcexpress/SpaceX_Landing_Predictions/blob/main/8_SpaceX_Machine_Learning_Prediction_.ipynb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5E1BE-0E18-4071-8DC6-629C46A3E9EE}"/>
              </a:ext>
            </a:extLst>
          </p:cNvPr>
          <p:cNvSpPr txBox="1"/>
          <p:nvPr/>
        </p:nvSpPr>
        <p:spPr>
          <a:xfrm>
            <a:off x="1886858" y="931070"/>
            <a:ext cx="268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Logistic Regression 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CF2FE-7038-FFBA-B1EF-2EF9529EA431}"/>
              </a:ext>
            </a:extLst>
          </p:cNvPr>
          <p:cNvSpPr txBox="1"/>
          <p:nvPr/>
        </p:nvSpPr>
        <p:spPr>
          <a:xfrm>
            <a:off x="8859568" y="871021"/>
            <a:ext cx="97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37EDE-AE1D-D4DA-0E75-E68E47B10ACF}"/>
              </a:ext>
            </a:extLst>
          </p:cNvPr>
          <p:cNvSpPr txBox="1"/>
          <p:nvPr/>
        </p:nvSpPr>
        <p:spPr>
          <a:xfrm>
            <a:off x="1771953" y="3485302"/>
            <a:ext cx="348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Decision Tree Classifier 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9C407-F2B7-D506-F874-096C112539CD}"/>
              </a:ext>
            </a:extLst>
          </p:cNvPr>
          <p:cNvSpPr txBox="1"/>
          <p:nvPr/>
        </p:nvSpPr>
        <p:spPr>
          <a:xfrm>
            <a:off x="7855155" y="3428436"/>
            <a:ext cx="2638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KNeighborsClassifier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473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63D6-F8E9-D735-D11A-542CC6D6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DB3C-6649-056B-5D8C-4F512BD9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177"/>
            <a:ext cx="10515600" cy="362578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/>
          </a:bodyPr>
          <a:lstStyle/>
          <a:p>
            <a:r>
              <a:rPr lang="en-US" dirty="0"/>
              <a:t>The focus is on the Falcon 9 rocket.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assessment is to determine if the rocket’s first stage will land successfully.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identify the success rate of each launch, we used Space X’s API and web-scraped Wikipedia to perform exploratory data analysis, created interactive visuals, and utilized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291483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F5B8-CD68-DCE4-2208-13494D2E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98955-2F54-4BE8-7554-C0401785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0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5795-5DB8-2DA9-556D-CCB44E78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715"/>
            <a:ext cx="10515600" cy="110308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24BC-0625-C5D2-37BD-FC1DA277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871962"/>
          </a:xfrm>
          <a:gradFill>
            <a:gsLst>
              <a:gs pos="29748">
                <a:srgbClr val="BEE3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The confusion metrics are the same for all four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B875E-6AAD-F611-4919-829577CC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05" y="2276230"/>
            <a:ext cx="4324954" cy="3524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4519-7224-0E3A-81FC-ABFBE8567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10" y="2104233"/>
            <a:ext cx="359142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7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CF23-5D01-28A2-8691-282601EF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B205-2653-91E9-B256-092704D7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(EDA) by visualization provided an understanding of the details</a:t>
            </a:r>
          </a:p>
          <a:p>
            <a:r>
              <a:rPr lang="en-US" dirty="0"/>
              <a:t>Geographic launch site data is visualized with Folium</a:t>
            </a:r>
          </a:p>
          <a:p>
            <a:r>
              <a:rPr lang="en-US" dirty="0"/>
              <a:t> </a:t>
            </a:r>
            <a:r>
              <a:rPr lang="en-US" dirty="0" err="1"/>
              <a:t>Plotly</a:t>
            </a:r>
            <a:r>
              <a:rPr lang="en-US" dirty="0"/>
              <a:t> Dash enables interactive plots</a:t>
            </a:r>
          </a:p>
          <a:p>
            <a:r>
              <a:rPr lang="en-US" dirty="0"/>
              <a:t>The classification model for predictive analysis achieved 83% accuracy at best to the test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96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0C11-4D22-4814-666E-CC8D0A2A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36072-E15C-0B68-79CA-D9ACA2C5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6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DE35-2AAE-BBDD-3B8B-525C7338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5B3C-5B19-0D00-99B4-6E50A6A1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1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3D41-38C4-3326-A98F-8BF8A941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Goal – Find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283A-4BE4-B312-D5A1-D781E9D44202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Will the Falcon 9 first stage land successfully?</a:t>
            </a:r>
          </a:p>
        </p:txBody>
      </p:sp>
    </p:spTree>
    <p:extLst>
      <p:ext uri="{BB962C8B-B14F-4D97-AF65-F5344CB8AC3E}">
        <p14:creationId xmlns:p14="http://schemas.microsoft.com/office/powerpoint/2010/main" val="68661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4B19-D48A-2C04-8358-BDF23995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E953-7C9C-5F11-814D-5696AD16A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600944" cy="480218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Collect Data Overview.</a:t>
            </a:r>
          </a:p>
          <a:p>
            <a:pPr lvl="1"/>
            <a:r>
              <a:rPr lang="en-US" dirty="0"/>
              <a:t>API provided by </a:t>
            </a:r>
            <a:r>
              <a:rPr lang="en-US" u="sng" dirty="0"/>
              <a:t>Space X.</a:t>
            </a:r>
          </a:p>
          <a:p>
            <a:pPr lvl="1"/>
            <a:r>
              <a:rPr lang="en-US" dirty="0"/>
              <a:t>Web Scrape </a:t>
            </a:r>
            <a:r>
              <a:rPr lang="en-US" u="sng" dirty="0"/>
              <a:t>Wikipedia.org </a:t>
            </a:r>
            <a:r>
              <a:rPr lang="en-US" dirty="0"/>
              <a:t>.</a:t>
            </a:r>
          </a:p>
          <a:p>
            <a:r>
              <a:rPr lang="en-US" dirty="0"/>
              <a:t>Wrangle Data.</a:t>
            </a:r>
          </a:p>
          <a:p>
            <a:r>
              <a:rPr lang="en-US" dirty="0"/>
              <a:t>Exploratory Analysis Using SQL.</a:t>
            </a:r>
          </a:p>
          <a:p>
            <a:pPr lvl="1"/>
            <a:r>
              <a:rPr lang="en-US" dirty="0"/>
              <a:t>EDA with SQL</a:t>
            </a:r>
          </a:p>
          <a:p>
            <a:pPr lvl="1"/>
            <a:r>
              <a:rPr lang="en-US" dirty="0"/>
              <a:t>EDA with Visualizations</a:t>
            </a:r>
          </a:p>
          <a:p>
            <a:r>
              <a:rPr lang="en-US" dirty="0"/>
              <a:t>Create Interactive Visuals.</a:t>
            </a:r>
          </a:p>
          <a:p>
            <a:pPr lvl="1"/>
            <a:r>
              <a:rPr lang="en-US" dirty="0"/>
              <a:t>Create Visuals</a:t>
            </a:r>
          </a:p>
          <a:p>
            <a:pPr lvl="1"/>
            <a:r>
              <a:rPr lang="en-US" dirty="0"/>
              <a:t>Create Dashboard</a:t>
            </a:r>
          </a:p>
          <a:p>
            <a:r>
              <a:rPr lang="en-US" dirty="0"/>
              <a:t>Build a Machine Learning Pipeline for classification</a:t>
            </a:r>
          </a:p>
          <a:p>
            <a:pPr lvl="1"/>
            <a:r>
              <a:rPr lang="en-US" dirty="0"/>
              <a:t>Preprocessing</a:t>
            </a:r>
          </a:p>
          <a:p>
            <a:pPr lvl="1"/>
            <a:r>
              <a:rPr lang="en-US" dirty="0"/>
              <a:t>Split Data for Training and Testing</a:t>
            </a:r>
          </a:p>
          <a:p>
            <a:pPr lvl="1"/>
            <a:r>
              <a:rPr lang="en-US" dirty="0"/>
              <a:t>Test the Model</a:t>
            </a:r>
          </a:p>
          <a:p>
            <a:pPr lvl="1"/>
            <a:r>
              <a:rPr lang="en-US" dirty="0"/>
              <a:t>Grid Search to locate the best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1D92-8E83-00D8-2AE7-F8EBA562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8382-0258-7697-B9E9-6B206C198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3154679"/>
            <a:ext cx="10515600" cy="33381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55000" lnSpcReduction="20000"/>
          </a:bodyPr>
          <a:lstStyle/>
          <a:p>
            <a:pPr lvl="1"/>
            <a:r>
              <a:rPr lang="en-US" dirty="0"/>
              <a:t>Send GET Request to Space X’s API</a:t>
            </a:r>
          </a:p>
          <a:p>
            <a:pPr lvl="2"/>
            <a:r>
              <a:rPr lang="en-US" dirty="0"/>
              <a:t>Booster Version.</a:t>
            </a:r>
          </a:p>
          <a:p>
            <a:pPr lvl="2"/>
            <a:r>
              <a:rPr lang="en-US" dirty="0"/>
              <a:t>Launch Site.</a:t>
            </a:r>
          </a:p>
          <a:p>
            <a:pPr lvl="2"/>
            <a:r>
              <a:rPr lang="en-US" dirty="0"/>
              <a:t>Payload.</a:t>
            </a:r>
          </a:p>
          <a:p>
            <a:pPr lvl="2"/>
            <a:r>
              <a:rPr lang="en-US" dirty="0"/>
              <a:t>Core Data.</a:t>
            </a:r>
          </a:p>
          <a:p>
            <a:pPr lvl="1"/>
            <a:r>
              <a:rPr lang="en-US" dirty="0"/>
              <a:t>Normalize Data</a:t>
            </a:r>
          </a:p>
          <a:p>
            <a:pPr lvl="2"/>
            <a:r>
              <a:rPr lang="en-US" dirty="0"/>
              <a:t>Perce Data.</a:t>
            </a:r>
          </a:p>
          <a:p>
            <a:pPr lvl="2"/>
            <a:r>
              <a:rPr lang="en-US" dirty="0"/>
              <a:t>Filter Data.</a:t>
            </a:r>
          </a:p>
          <a:p>
            <a:pPr lvl="2"/>
            <a:r>
              <a:rPr lang="en-US" dirty="0"/>
              <a:t>Create Data Frames.</a:t>
            </a:r>
          </a:p>
          <a:p>
            <a:pPr lvl="1"/>
            <a:r>
              <a:rPr lang="en-US" dirty="0"/>
              <a:t>Manage Null or Missing Values</a:t>
            </a:r>
          </a:p>
          <a:p>
            <a:pPr lvl="2"/>
            <a:r>
              <a:rPr lang="en-US" dirty="0"/>
              <a:t>Calculate the mean.</a:t>
            </a:r>
          </a:p>
          <a:p>
            <a:pPr lvl="2"/>
            <a:r>
              <a:rPr lang="en-US" dirty="0"/>
              <a:t>Replace missing values with the mean.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https://github.com/lfcexpress/SpaceX_Landing_Predictions/blob/main/1_SpaceX-data-collection-api_2024_10_25.ipynb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5D8C9F-7CF0-A644-F47B-2D15A6CD1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661597"/>
              </p:ext>
            </p:extLst>
          </p:nvPr>
        </p:nvGraphicFramePr>
        <p:xfrm>
          <a:off x="1609344" y="1405869"/>
          <a:ext cx="8358632" cy="1419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19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70A5-2579-1D65-BB47-1EE46B1A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Collection  - Web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0A22-DC60-9DFE-B97A-9D3CE77C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8375"/>
            <a:ext cx="10515600" cy="316858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Extract Falcon 9 Launch Records HTML table.</a:t>
            </a:r>
          </a:p>
          <a:p>
            <a:pPr marL="457200" lvl="1" indent="0">
              <a:buNone/>
            </a:pPr>
            <a:r>
              <a:rPr lang="en-US" b="0" i="0" u="none" strike="noStrike" dirty="0">
                <a:effectLst/>
                <a:latin typeface="system-ui"/>
                <a:hlinkClick r:id="rId2"/>
              </a:rPr>
              <a:t>https://en.wikipedia.org/wiki/List_of_Falcon_9_and_Falcon_Heavy_launches</a:t>
            </a:r>
            <a:endParaRPr lang="en-US" dirty="0"/>
          </a:p>
          <a:p>
            <a:pPr lvl="2"/>
            <a:r>
              <a:rPr lang="en-US" dirty="0"/>
              <a:t>Use an HTTP Method.</a:t>
            </a:r>
          </a:p>
          <a:p>
            <a:pPr lvl="2"/>
            <a:r>
              <a:rPr lang="en-US" dirty="0"/>
              <a:t>Create “</a:t>
            </a:r>
            <a:r>
              <a:rPr lang="en-US" dirty="0" err="1"/>
              <a:t>Beautifulsoup</a:t>
            </a:r>
            <a:r>
              <a:rPr lang="en-US" dirty="0"/>
              <a:t>” Object.</a:t>
            </a:r>
          </a:p>
          <a:p>
            <a:pPr lvl="1"/>
            <a:r>
              <a:rPr lang="en-US" dirty="0"/>
              <a:t>Parse the data.</a:t>
            </a:r>
          </a:p>
          <a:p>
            <a:pPr lvl="1"/>
            <a:r>
              <a:rPr lang="en-US" dirty="0"/>
              <a:t>Convert it into a Pandas data frame. 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46788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US" dirty="0">
              <a:solidFill>
                <a:srgbClr val="46788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endParaRPr lang="en-US" dirty="0">
              <a:solidFill>
                <a:srgbClr val="46788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https://github.com/lfcexpress/SpaceX_Landing_Predictions/blob/main/2_SpaceX-labs-webscraping_2024_10_05.ipynb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CA90EE-EE06-D1F7-0788-2EAE44A2F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05907"/>
              </p:ext>
            </p:extLst>
          </p:nvPr>
        </p:nvGraphicFramePr>
        <p:xfrm>
          <a:off x="941832" y="1993392"/>
          <a:ext cx="10411968" cy="83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468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F395-B16F-71C3-4235-BA9A2083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7D2B-2701-8C4E-4909-780A76EE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0208"/>
            <a:ext cx="10515600" cy="222675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https://github.com/lfcexpress/SpaceX_Landing_Predictions/blob/main/3_SpaceX-Data_Wrangling_2024_10_25.ipynb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61D756-41BF-5815-FB50-AD8042868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106812"/>
              </p:ext>
            </p:extLst>
          </p:nvPr>
        </p:nvGraphicFramePr>
        <p:xfrm>
          <a:off x="1060704" y="1236228"/>
          <a:ext cx="10204704" cy="1419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7080E64-6575-DA03-8771-5C6DA82C0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470687"/>
              </p:ext>
            </p:extLst>
          </p:nvPr>
        </p:nvGraphicFramePr>
        <p:xfrm>
          <a:off x="838200" y="2530581"/>
          <a:ext cx="10427208" cy="1419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8861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2032</Words>
  <Application>Microsoft Office PowerPoint</Application>
  <PresentationFormat>Widescreen</PresentationFormat>
  <Paragraphs>272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Aptos</vt:lpstr>
      <vt:lpstr>Aptos Display</vt:lpstr>
      <vt:lpstr>Arial</vt:lpstr>
      <vt:lpstr>system-ui</vt:lpstr>
      <vt:lpstr>Office Theme</vt:lpstr>
      <vt:lpstr>Data Science API - Space X</vt:lpstr>
      <vt:lpstr>TABLE OF CONTENTS</vt:lpstr>
      <vt:lpstr>INTRODUCTION</vt:lpstr>
      <vt:lpstr>EXECUTIVE SUMMARY</vt:lpstr>
      <vt:lpstr>Business Goal – Find Answers</vt:lpstr>
      <vt:lpstr>BUSINESS TASK</vt:lpstr>
      <vt:lpstr>DATA COLLECTION - API</vt:lpstr>
      <vt:lpstr>Collect Collection  - Web scrape</vt:lpstr>
      <vt:lpstr>DATA WRANGLING</vt:lpstr>
      <vt:lpstr>EDA &amp; DATA VISUALIZATION</vt:lpstr>
      <vt:lpstr>EDA WITH SQL</vt:lpstr>
      <vt:lpstr>Interactive Map with Folium</vt:lpstr>
      <vt:lpstr>DASHBOARD PLOTLY DASH</vt:lpstr>
      <vt:lpstr>PREDICTIVE ANALYSIS &amp; CLASSIFICATION</vt:lpstr>
      <vt:lpstr>RESULTS</vt:lpstr>
      <vt:lpstr>Dashboard </vt:lpstr>
      <vt:lpstr>RESULTS – ALL SITES</vt:lpstr>
      <vt:lpstr>RESULTS – ALL SITES</vt:lpstr>
      <vt:lpstr>Flight Numbers vs Launch Site</vt:lpstr>
      <vt:lpstr> Payload Mass and Launch Site </vt:lpstr>
      <vt:lpstr>SUCCESS RATE VS. ORBIT TYPE</vt:lpstr>
      <vt:lpstr>FLIGHT NUMBER vs. ORBIT</vt:lpstr>
      <vt:lpstr>PAY LOAD MASS vs. LAUNCH SITE.</vt:lpstr>
      <vt:lpstr>LAUNCH SUCCESS – YEARLY TRENDS</vt:lpstr>
      <vt:lpstr>All Launch Site Names</vt:lpstr>
      <vt:lpstr>LAUNCH SITE NAMES BEGIN WITH ‘CCA’</vt:lpstr>
      <vt:lpstr>TOTAL PAYLOAD MASS</vt:lpstr>
      <vt:lpstr>AVERAGE PAYLOAD MASS  </vt:lpstr>
      <vt:lpstr>FIRST SUCCESSFUL  GROUND LANDING DATE</vt:lpstr>
      <vt:lpstr>SUCCESSFUL DRONE SHIP LANDING </vt:lpstr>
      <vt:lpstr>TOTAL NUMBER  SUCCESSFUL AND FAILED MISSIONS</vt:lpstr>
      <vt:lpstr>BOOSTER CARRIED MAXIMUM PAYLOAD</vt:lpstr>
      <vt:lpstr>LAUNCH SITES</vt:lpstr>
      <vt:lpstr>PROXIMITIES</vt:lpstr>
      <vt:lpstr>TOTAL SUCCESS LAUNCHES FOR ALL SITES</vt:lpstr>
      <vt:lpstr>HIGHEST LAUNCH SUCCESS RATION</vt:lpstr>
      <vt:lpstr>PAYLOAD vs. LAUCH OUTCOME</vt:lpstr>
      <vt:lpstr>METHODS ACCURACY</vt:lpstr>
      <vt:lpstr>TRAIN MODEL- “GridSearchCV”</vt:lpstr>
      <vt:lpstr>PowerPoint Presentation</vt:lpstr>
      <vt:lpstr>CONFUSION MATRIX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Cisneros</dc:creator>
  <cp:lastModifiedBy>Fernando Cisneros</cp:lastModifiedBy>
  <cp:revision>2</cp:revision>
  <dcterms:created xsi:type="dcterms:W3CDTF">2024-10-26T11:36:30Z</dcterms:created>
  <dcterms:modified xsi:type="dcterms:W3CDTF">2024-10-27T23:09:07Z</dcterms:modified>
</cp:coreProperties>
</file>