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66" r:id="rId4"/>
    <p:sldId id="261" r:id="rId5"/>
    <p:sldId id="259" r:id="rId6"/>
    <p:sldId id="262" r:id="rId7"/>
    <p:sldId id="264" r:id="rId8"/>
    <p:sldId id="263" r:id="rId9"/>
    <p:sldId id="267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>
      <p:cViewPr varScale="1">
        <p:scale>
          <a:sx n="68" d="100"/>
          <a:sy n="68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7B90-7908-4C78-B0FA-44A8C9B18862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AE1C-3E5E-4042-B45E-B0558C8CFE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75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Colecção de dados (excerto) </a:t>
            </a:r>
          </a:p>
          <a:p>
            <a:r>
              <a:rPr lang="pt-PT" dirty="0" smtClean="0"/>
              <a:t>Depois de separada</a:t>
            </a:r>
            <a:r>
              <a:rPr lang="pt-PT" baseline="0" dirty="0" smtClean="0"/>
              <a:t> a informação importante dos </a:t>
            </a:r>
            <a:r>
              <a:rPr lang="pt-PT" baseline="0" dirty="0" err="1" smtClean="0"/>
              <a:t>datasets</a:t>
            </a:r>
            <a:r>
              <a:rPr lang="pt-PT" baseline="0" dirty="0" smtClean="0"/>
              <a:t> do </a:t>
            </a:r>
            <a:r>
              <a:rPr lang="pt-PT" baseline="0" dirty="0" err="1" smtClean="0"/>
              <a:t>LastFM</a:t>
            </a:r>
            <a:r>
              <a:rPr lang="pt-PT" baseline="0" dirty="0" smtClean="0"/>
              <a:t> e do </a:t>
            </a:r>
            <a:r>
              <a:rPr lang="pt-PT" baseline="0" dirty="0" err="1" smtClean="0"/>
              <a:t>Musixmatch</a:t>
            </a:r>
            <a:r>
              <a:rPr lang="pt-PT" baseline="0" dirty="0" smtClean="0"/>
              <a:t>, resulta um </a:t>
            </a:r>
            <a:r>
              <a:rPr lang="pt-PT" baseline="0" dirty="0" err="1" smtClean="0"/>
              <a:t>dataset</a:t>
            </a:r>
            <a:r>
              <a:rPr lang="pt-PT" baseline="0" dirty="0" smtClean="0"/>
              <a:t> personalizado com o que desejamos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66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Demonstracao</a:t>
            </a:r>
            <a:r>
              <a:rPr lang="pt-PT" baseline="0" dirty="0" smtClean="0"/>
              <a:t> do processo de interrogação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12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 entanto,</a:t>
            </a:r>
            <a:r>
              <a:rPr lang="pt-PT" baseline="0" dirty="0" smtClean="0"/>
              <a:t> como seria de esperar, o ficheiro é enorme, e não consegue sequer ser tratado com os editores de texto comum.</a:t>
            </a:r>
          </a:p>
          <a:p>
            <a:r>
              <a:rPr lang="pt-PT" baseline="0" dirty="0" smtClean="0"/>
              <a:t>Surge, naturalmente, a necessidade de indexação para obtenção de informação de uma forma mais rápida</a:t>
            </a:r>
          </a:p>
          <a:p>
            <a:r>
              <a:rPr lang="pt-PT" baseline="0" dirty="0" smtClean="0"/>
              <a:t>LUCENE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4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Introducao</a:t>
            </a:r>
            <a:r>
              <a:rPr lang="pt-PT" baseline="0" dirty="0" smtClean="0"/>
              <a:t> ao </a:t>
            </a:r>
            <a:r>
              <a:rPr lang="pt-PT" baseline="0" dirty="0" err="1" smtClean="0"/>
              <a:t>Lucene</a:t>
            </a:r>
            <a:r>
              <a:rPr lang="pt-PT" baseline="0" dirty="0" smtClean="0"/>
              <a:t> e às suas capacidades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0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Geração de</a:t>
            </a:r>
            <a:r>
              <a:rPr lang="pt-PT" baseline="0" dirty="0" smtClean="0"/>
              <a:t> índices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36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 smtClean="0">
                <a:latin typeface="Helvetica35-Thin" pitchFamily="34" charset="0"/>
              </a:rPr>
              <a:t>LYRICS</a:t>
            </a:r>
          </a:p>
          <a:p>
            <a:r>
              <a:rPr lang="pt-PT" sz="1200" dirty="0" err="1" smtClean="0">
                <a:latin typeface="Helvetica35-Thin" pitchFamily="34" charset="0"/>
              </a:rPr>
              <a:t>It’s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the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most</a:t>
            </a:r>
            <a:r>
              <a:rPr lang="pt-P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 </a:t>
            </a:r>
            <a:r>
              <a:rPr lang="pt-PT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relevant</a:t>
            </a:r>
            <a:r>
              <a:rPr lang="pt-P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field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of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our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search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engine</a:t>
            </a:r>
            <a:endParaRPr lang="pt-PT" sz="1200" dirty="0">
              <a:latin typeface="Helvetica35-Thin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41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ARTIST</a:t>
            </a:r>
          </a:p>
          <a:p>
            <a:r>
              <a:rPr lang="pt-PT" dirty="0" smtClean="0"/>
              <a:t>Quando</a:t>
            </a:r>
            <a:r>
              <a:rPr lang="pt-PT" baseline="0" dirty="0" smtClean="0"/>
              <a:t> fazemos a pesquisa desejamos saber o artista que está ligado à música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4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TAGS	</a:t>
            </a:r>
          </a:p>
          <a:p>
            <a:r>
              <a:rPr lang="pt-PT" dirty="0" smtClean="0"/>
              <a:t>Para</a:t>
            </a:r>
            <a:r>
              <a:rPr lang="pt-PT" baseline="0" dirty="0" smtClean="0"/>
              <a:t> associarmos tipos de música a temas (palavras) utilizadas na pesquisa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8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</a:t>
            </a:r>
            <a:r>
              <a:rPr lang="pt-PT" baseline="0" dirty="0" smtClean="0"/>
              <a:t> quem quer saber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06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Traz vantagens</a:t>
            </a:r>
            <a:r>
              <a:rPr lang="pt-PT" baseline="0" dirty="0" smtClean="0"/>
              <a:t> na escolha na letra e tema para ter mais </a:t>
            </a:r>
            <a:r>
              <a:rPr lang="pt-PT" baseline="0" dirty="0" err="1" smtClean="0"/>
              <a:t>hipoteses</a:t>
            </a:r>
            <a:r>
              <a:rPr lang="pt-PT" baseline="0" dirty="0" smtClean="0"/>
              <a:t> com as vendas </a:t>
            </a:r>
            <a:r>
              <a:rPr lang="pt-PT" baseline="0" smtClean="0"/>
              <a:t>do álbum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0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92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55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9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5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8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7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2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702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0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st-fm-logo.png (768×29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579270" cy="17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gpht.com/KFB3tYGPkK-L7PnfwFmCFIbBam7CUswYl7cyUK4t0HiwY1mFf-PtrhEhKLNgkRiIv7Lh=w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81129"/>
            <a:ext cx="4555839" cy="22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00574" y="2564904"/>
            <a:ext cx="7772400" cy="1470025"/>
          </a:xfrm>
        </p:spPr>
        <p:txBody>
          <a:bodyPr/>
          <a:lstStyle/>
          <a:p>
            <a:r>
              <a:rPr lang="pt-PT" sz="6000" b="1" dirty="0" err="1" smtClean="0">
                <a:solidFill>
                  <a:schemeClr val="bg1"/>
                </a:solidFill>
                <a:latin typeface="Gisha" pitchFamily="34" charset="-79"/>
                <a:ea typeface="Verdana" pitchFamily="34" charset="0"/>
                <a:cs typeface="Gisha" pitchFamily="34" charset="-79"/>
              </a:rPr>
              <a:t>MusicStats</a:t>
            </a:r>
            <a:endParaRPr lang="pt-PT" sz="6000" b="1" dirty="0">
              <a:solidFill>
                <a:schemeClr val="bg1"/>
              </a:solidFill>
              <a:latin typeface="Gisha" pitchFamily="34" charset="-79"/>
              <a:ea typeface="Verdana" pitchFamily="34" charset="0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39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8055" y="548680"/>
            <a:ext cx="856895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 smtClean="0">
                <a:latin typeface="Helvetica35-Thin" pitchFamily="34" charset="0"/>
              </a:rPr>
              <a:t>Artists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who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want</a:t>
            </a:r>
            <a:r>
              <a:rPr lang="pt-PT" sz="4000" dirty="0" smtClean="0">
                <a:latin typeface="Helvetica35-Thin" pitchFamily="34" charset="0"/>
              </a:rPr>
              <a:t> to </a:t>
            </a:r>
            <a:r>
              <a:rPr lang="pt-PT" sz="4800" u="sng" dirty="0" err="1" smtClean="0">
                <a:latin typeface="Helvetica35-Thin" pitchFamily="34" charset="0"/>
              </a:rPr>
              <a:t>know</a:t>
            </a:r>
            <a:endParaRPr lang="pt-PT" sz="6000" u="sng" dirty="0" smtClean="0">
              <a:latin typeface="Helvetica35-Thin" pitchFamily="34" charset="0"/>
            </a:endParaRPr>
          </a:p>
          <a:p>
            <a:endParaRPr lang="pt-PT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  <a:p>
            <a:r>
              <a:rPr lang="pt-PT" sz="4400" dirty="0" smtClean="0">
                <a:latin typeface="Helvetica35-Thin" pitchFamily="34" charset="0"/>
              </a:rPr>
              <a:t>	in </a:t>
            </a:r>
            <a:r>
              <a:rPr lang="pt-PT" sz="4400" dirty="0" err="1" smtClean="0">
                <a:latin typeface="Helvetica35-Thin" pitchFamily="34" charset="0"/>
              </a:rPr>
              <a:t>what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genre</a:t>
            </a:r>
            <a:r>
              <a:rPr lang="pt-PT" sz="4400" dirty="0" smtClean="0">
                <a:latin typeface="Helvetica35-Thin" pitchFamily="34" charset="0"/>
              </a:rPr>
              <a:t> a </a:t>
            </a:r>
            <a:r>
              <a:rPr lang="pt-PT" sz="4400" dirty="0" err="1" smtClean="0">
                <a:latin typeface="Helvetica35-Thin" pitchFamily="34" charset="0"/>
              </a:rPr>
              <a:t>certain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topic</a:t>
            </a:r>
            <a:r>
              <a:rPr lang="pt-PT" sz="4400" dirty="0" smtClean="0">
                <a:latin typeface="Helvetica35-Thin" pitchFamily="34" charset="0"/>
              </a:rPr>
              <a:t> </a:t>
            </a:r>
          </a:p>
          <a:p>
            <a:r>
              <a:rPr lang="pt-PT" sz="4400" dirty="0">
                <a:latin typeface="Helvetica35-Thin" pitchFamily="34" charset="0"/>
              </a:rPr>
              <a:t>	</a:t>
            </a:r>
            <a:r>
              <a:rPr lang="pt-PT" sz="4400" dirty="0" err="1" smtClean="0">
                <a:latin typeface="Helvetica35-Thin" pitchFamily="34" charset="0"/>
              </a:rPr>
              <a:t>is</a:t>
            </a:r>
            <a:r>
              <a:rPr lang="pt-PT" sz="4400" dirty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well-suited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r>
              <a:rPr lang="pt-PT" sz="4400" dirty="0" err="1" smtClean="0">
                <a:latin typeface="Helvetica35-Thin" pitchFamily="34" charset="0"/>
              </a:rPr>
              <a:t>what</a:t>
            </a:r>
            <a:r>
              <a:rPr lang="pt-PT" sz="4400" dirty="0" smtClean="0">
                <a:latin typeface="Helvetica35-Thin" pitchFamily="34" charset="0"/>
              </a:rPr>
              <a:t> are </a:t>
            </a:r>
            <a:r>
              <a:rPr lang="pt-PT" sz="4400" dirty="0" err="1" smtClean="0">
                <a:latin typeface="Helvetica35-Thin" pitchFamily="34" charset="0"/>
              </a:rPr>
              <a:t>the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most-used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topics</a:t>
            </a:r>
            <a:r>
              <a:rPr lang="pt-PT" sz="4400" dirty="0" smtClean="0">
                <a:latin typeface="Helvetica35-Thin" pitchFamily="34" charset="0"/>
              </a:rPr>
              <a:t> 	</a:t>
            </a:r>
            <a:r>
              <a:rPr lang="pt-PT" sz="4400" dirty="0" err="1" smtClean="0">
                <a:latin typeface="Helvetica35-Thin" pitchFamily="34" charset="0"/>
              </a:rPr>
              <a:t>by</a:t>
            </a:r>
            <a:r>
              <a:rPr lang="pt-PT" sz="4400" dirty="0" smtClean="0">
                <a:latin typeface="Helvetica35-Thin" pitchFamily="34" charset="0"/>
              </a:rPr>
              <a:t> top-</a:t>
            </a:r>
            <a:r>
              <a:rPr lang="pt-PT" sz="4400" dirty="0" err="1" smtClean="0">
                <a:latin typeface="Helvetica35-Thin" pitchFamily="34" charset="0"/>
              </a:rPr>
              <a:t>selling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artists</a:t>
            </a:r>
            <a:endParaRPr lang="pt-PT" sz="4400" dirty="0" smtClean="0">
              <a:latin typeface="Helvetica35-Thin" pitchFamily="34" charset="0"/>
            </a:endParaRPr>
          </a:p>
          <a:p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499" y="1136933"/>
            <a:ext cx="6353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 smtClean="0">
                <a:latin typeface="Helvetica35-Thin" pitchFamily="34" charset="0"/>
              </a:rPr>
              <a:t>Advantage</a:t>
            </a:r>
            <a:r>
              <a:rPr lang="pt-PT" sz="4000" dirty="0" smtClean="0">
                <a:latin typeface="Helvetica35-Thin" pitchFamily="34" charset="0"/>
              </a:rPr>
              <a:t> in </a:t>
            </a:r>
            <a:r>
              <a:rPr lang="pt-PT" sz="4000" dirty="0" err="1" smtClean="0">
                <a:latin typeface="Helvetica35-Thin" pitchFamily="34" charset="0"/>
              </a:rPr>
              <a:t>lyrics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writing</a:t>
            </a:r>
            <a:endParaRPr lang="pt-PT" sz="4000" dirty="0" smtClean="0">
              <a:latin typeface="Helvetica35-Thin" pitchFamily="34" charset="0"/>
            </a:endParaRPr>
          </a:p>
          <a:p>
            <a:endParaRPr lang="pt-PT" sz="4000" dirty="0">
              <a:latin typeface="Helvetica35-Thin" pitchFamily="34" charset="0"/>
            </a:endParaRPr>
          </a:p>
          <a:p>
            <a:endParaRPr lang="pt-PT" sz="4000" dirty="0">
              <a:latin typeface="Helvetica35-Thin" pitchFamily="34" charset="0"/>
            </a:endParaRPr>
          </a:p>
          <a:p>
            <a:r>
              <a:rPr lang="pt-PT" sz="4000" dirty="0" err="1" smtClean="0">
                <a:latin typeface="Helvetica35-Thin" pitchFamily="34" charset="0"/>
              </a:rPr>
              <a:t>Knowledge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topic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choosing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000" dirty="0" err="1" smtClean="0">
                <a:latin typeface="Helvetica35-Thin" pitchFamily="34" charset="0"/>
              </a:rPr>
              <a:t>Buyer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acceptance</a:t>
            </a:r>
            <a:r>
              <a:rPr lang="pt-PT" sz="4000" dirty="0" smtClean="0">
                <a:latin typeface="Helvetica35-Thin" pitchFamily="34" charset="0"/>
              </a:rPr>
              <a:t> chances</a:t>
            </a:r>
            <a:endParaRPr lang="pt-PT" sz="4000" dirty="0">
              <a:latin typeface="Helvetica35-Thin" pitchFamily="34" charset="0"/>
            </a:endParaRPr>
          </a:p>
        </p:txBody>
      </p:sp>
      <p:sp>
        <p:nvSpPr>
          <p:cNvPr id="2" name="Mais 1"/>
          <p:cNvSpPr/>
          <p:nvPr/>
        </p:nvSpPr>
        <p:spPr>
          <a:xfrm>
            <a:off x="755576" y="1052736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is 4"/>
          <p:cNvSpPr/>
          <p:nvPr/>
        </p:nvSpPr>
        <p:spPr>
          <a:xfrm>
            <a:off x="755576" y="2856809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is 5"/>
          <p:cNvSpPr/>
          <p:nvPr/>
        </p:nvSpPr>
        <p:spPr>
          <a:xfrm>
            <a:off x="755576" y="4797152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5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discoverirelandprizes.com/prizebank/assets/Image/Que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78" y="33678"/>
            <a:ext cx="52101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51720" y="4430220"/>
            <a:ext cx="5657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QUERIES &amp;</a:t>
            </a:r>
          </a:p>
          <a:p>
            <a:pPr algn="just"/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DEMONSTRATION</a:t>
            </a:r>
            <a:endParaRPr lang="pt-PT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"/>
          <a:stretch/>
        </p:blipFill>
        <p:spPr bwMode="auto">
          <a:xfrm>
            <a:off x="0" y="44624"/>
            <a:ext cx="9144000" cy="66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073"/>
          <a:stretch/>
        </p:blipFill>
        <p:spPr bwMode="auto">
          <a:xfrm>
            <a:off x="1979712" y="0"/>
            <a:ext cx="532859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6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ucene.apache.org/images/lucene_logo_green_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17" y="4077072"/>
            <a:ext cx="6912769" cy="10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899592" y="1126255"/>
            <a:ext cx="7541780" cy="1654673"/>
            <a:chOff x="899592" y="980728"/>
            <a:chExt cx="7541780" cy="1654673"/>
          </a:xfrm>
        </p:grpSpPr>
        <p:sp>
          <p:nvSpPr>
            <p:cNvPr id="4" name="CaixaDeTexto 3"/>
            <p:cNvSpPr txBox="1"/>
            <p:nvPr/>
          </p:nvSpPr>
          <p:spPr>
            <a:xfrm>
              <a:off x="899592" y="980728"/>
              <a:ext cx="5633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800" dirty="0" err="1" smtClean="0">
                  <a:latin typeface="Helvetica35-Thin" pitchFamily="34" charset="0"/>
                </a:rPr>
                <a:t>Lucene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is</a:t>
              </a:r>
              <a:r>
                <a:rPr lang="pt-PT" sz="4000" dirty="0" smtClean="0">
                  <a:latin typeface="Helvetica35-Thin" pitchFamily="34" charset="0"/>
                </a:rPr>
                <a:t> Open-</a:t>
              </a:r>
              <a:r>
                <a:rPr lang="pt-PT" sz="4000" dirty="0" err="1" smtClean="0">
                  <a:latin typeface="Helvetica35-Thin" pitchFamily="34" charset="0"/>
                </a:rPr>
                <a:t>Source</a:t>
              </a:r>
              <a:endParaRPr lang="pt-PT" sz="4000" dirty="0">
                <a:latin typeface="Helvetica35-Thin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918432" y="1804404"/>
              <a:ext cx="65229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 err="1">
                  <a:latin typeface="Helvetica35-Thin" pitchFamily="34" charset="0"/>
                </a:rPr>
                <a:t>a</a:t>
              </a:r>
              <a:r>
                <a:rPr lang="pt-PT" sz="4000" dirty="0" err="1" smtClean="0">
                  <a:latin typeface="Helvetica35-Thin" pitchFamily="34" charset="0"/>
                </a:rPr>
                <a:t>nd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allows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the</a:t>
              </a:r>
              <a:r>
                <a:rPr lang="pt-PT" sz="4000" dirty="0" smtClean="0">
                  <a:latin typeface="Helvetica35-Thin" pitchFamily="34" charset="0"/>
                </a:rPr>
                <a:t> use </a:t>
              </a:r>
              <a:r>
                <a:rPr lang="pt-PT" sz="4000" dirty="0" err="1" smtClean="0">
                  <a:latin typeface="Helvetica35-Thin" pitchFamily="34" charset="0"/>
                </a:rPr>
                <a:t>of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800" dirty="0" err="1" smtClean="0">
                  <a:latin typeface="Helvetica35-Thin" pitchFamily="34" charset="0"/>
                </a:rPr>
                <a:t>indexs</a:t>
              </a:r>
              <a:endParaRPr lang="pt-PT" sz="4000" dirty="0">
                <a:latin typeface="Helvetica35-Thi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1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stockimg.com/file_thumbview_approve/2973425/2/stock-photo-2973425-index-fing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3" r="31518" b="43509"/>
          <a:stretch/>
        </p:blipFill>
        <p:spPr bwMode="auto">
          <a:xfrm>
            <a:off x="0" y="2393031"/>
            <a:ext cx="4373382" cy="4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63888" y="1966192"/>
            <a:ext cx="4544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INDEX CRIATION</a:t>
            </a:r>
          </a:p>
        </p:txBody>
      </p:sp>
    </p:spTree>
    <p:extLst>
      <p:ext uri="{BB962C8B-B14F-4D97-AF65-F5344CB8AC3E}">
        <p14:creationId xmlns:p14="http://schemas.microsoft.com/office/powerpoint/2010/main" val="3000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skreened.com/render-product/c/u/h/cuhkazieauazsovsioba/it-s-gotta-be-you-1d-lyrics-tote-bag.american-apparel-bull-denim-tote-bag.natural.w760h7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lueinkllc.com/WP/wp-content/uploads/2011/04/s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CA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kidsmusiccorner.co.uk/wp-content/uploads/2009/12/Types-of-Music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4" y="-1"/>
            <a:ext cx="6156176" cy="68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kcwriter.com/wp-content/uploads/2011/05/Business-Man-with-Questions-Mar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/>
          <a:stretch/>
        </p:blipFill>
        <p:spPr bwMode="auto">
          <a:xfrm>
            <a:off x="1669" y="23907"/>
            <a:ext cx="6653565" cy="68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08104" y="2492896"/>
            <a:ext cx="3454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FOR WHOM?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173</Words>
  <Application>Microsoft Office PowerPoint</Application>
  <PresentationFormat>Apresentação no Ecrã (4:3)</PresentationFormat>
  <Paragraphs>49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Tema do Office</vt:lpstr>
      <vt:lpstr>MusicStats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MusicStats</dc:title>
  <dc:creator>Luis</dc:creator>
  <cp:lastModifiedBy>Luis</cp:lastModifiedBy>
  <cp:revision>11</cp:revision>
  <dcterms:created xsi:type="dcterms:W3CDTF">2012-11-21T20:39:04Z</dcterms:created>
  <dcterms:modified xsi:type="dcterms:W3CDTF">2012-11-21T23:53:50Z</dcterms:modified>
</cp:coreProperties>
</file>