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68"/>
  </p:notesMasterIdLst>
  <p:sldIdLst>
    <p:sldId id="798" r:id="rId2"/>
    <p:sldId id="770" r:id="rId3"/>
    <p:sldId id="988" r:id="rId4"/>
    <p:sldId id="923" r:id="rId5"/>
    <p:sldId id="924" r:id="rId6"/>
    <p:sldId id="981" r:id="rId7"/>
    <p:sldId id="925" r:id="rId8"/>
    <p:sldId id="926" r:id="rId9"/>
    <p:sldId id="927" r:id="rId10"/>
    <p:sldId id="989" r:id="rId11"/>
    <p:sldId id="928" r:id="rId12"/>
    <p:sldId id="929" r:id="rId13"/>
    <p:sldId id="930" r:id="rId14"/>
    <p:sldId id="931" r:id="rId15"/>
    <p:sldId id="932" r:id="rId16"/>
    <p:sldId id="933" r:id="rId17"/>
    <p:sldId id="934" r:id="rId18"/>
    <p:sldId id="935" r:id="rId19"/>
    <p:sldId id="936" r:id="rId20"/>
    <p:sldId id="937" r:id="rId21"/>
    <p:sldId id="964" r:id="rId22"/>
    <p:sldId id="938" r:id="rId23"/>
    <p:sldId id="939" r:id="rId24"/>
    <p:sldId id="982" r:id="rId25"/>
    <p:sldId id="983" r:id="rId26"/>
    <p:sldId id="940" r:id="rId27"/>
    <p:sldId id="941" r:id="rId28"/>
    <p:sldId id="984" r:id="rId29"/>
    <p:sldId id="942" r:id="rId30"/>
    <p:sldId id="985" r:id="rId31"/>
    <p:sldId id="986" r:id="rId32"/>
    <p:sldId id="987" r:id="rId33"/>
    <p:sldId id="943" r:id="rId34"/>
    <p:sldId id="944" r:id="rId35"/>
    <p:sldId id="945" r:id="rId36"/>
    <p:sldId id="946" r:id="rId37"/>
    <p:sldId id="947" r:id="rId38"/>
    <p:sldId id="948" r:id="rId39"/>
    <p:sldId id="949" r:id="rId40"/>
    <p:sldId id="950" r:id="rId41"/>
    <p:sldId id="951" r:id="rId42"/>
    <p:sldId id="952" r:id="rId43"/>
    <p:sldId id="953" r:id="rId44"/>
    <p:sldId id="954" r:id="rId45"/>
    <p:sldId id="955" r:id="rId46"/>
    <p:sldId id="956" r:id="rId47"/>
    <p:sldId id="957" r:id="rId48"/>
    <p:sldId id="958" r:id="rId49"/>
    <p:sldId id="959" r:id="rId50"/>
    <p:sldId id="960" r:id="rId51"/>
    <p:sldId id="961" r:id="rId52"/>
    <p:sldId id="965" r:id="rId53"/>
    <p:sldId id="966" r:id="rId54"/>
    <p:sldId id="967" r:id="rId55"/>
    <p:sldId id="968" r:id="rId56"/>
    <p:sldId id="969" r:id="rId57"/>
    <p:sldId id="970" r:id="rId58"/>
    <p:sldId id="971" r:id="rId59"/>
    <p:sldId id="972" r:id="rId60"/>
    <p:sldId id="973" r:id="rId61"/>
    <p:sldId id="974" r:id="rId62"/>
    <p:sldId id="975" r:id="rId63"/>
    <p:sldId id="976" r:id="rId64"/>
    <p:sldId id="977" r:id="rId65"/>
    <p:sldId id="979" r:id="rId66"/>
    <p:sldId id="980" r:id="rId6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uario EIIE" initials="UE"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907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688" autoAdjust="0"/>
    <p:restoredTop sz="94657" autoAdjust="0"/>
  </p:normalViewPr>
  <p:slideViewPr>
    <p:cSldViewPr>
      <p:cViewPr varScale="1">
        <p:scale>
          <a:sx n="77" d="100"/>
          <a:sy n="77" d="100"/>
        </p:scale>
        <p:origin x="1464" y="72"/>
      </p:cViewPr>
      <p:guideLst>
        <p:guide orient="horz" pos="2160"/>
        <p:guide pos="2880"/>
      </p:guideLst>
    </p:cSldViewPr>
  </p:slideViewPr>
  <p:outlineViewPr>
    <p:cViewPr>
      <p:scale>
        <a:sx n="33" d="100"/>
        <a:sy n="33" d="100"/>
      </p:scale>
      <p:origin x="0" y="-1936"/>
    </p:cViewPr>
  </p:outlineViewPr>
  <p:notesTextViewPr>
    <p:cViewPr>
      <p:scale>
        <a:sx n="100" d="100"/>
        <a:sy n="100" d="100"/>
      </p:scale>
      <p:origin x="0" y="0"/>
    </p:cViewPr>
  </p:notesTextViewPr>
  <p:sorterViewPr>
    <p:cViewPr>
      <p:scale>
        <a:sx n="66" d="100"/>
        <a:sy n="66" d="100"/>
      </p:scale>
      <p:origin x="0" y="54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FDAA4F-DE71-4702-BD9E-9BD390BDFABD}" type="datetimeFigureOut">
              <a:rPr lang="es-ES" smtClean="0"/>
              <a:pPr/>
              <a:t>11/05/2024</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86CE3E-0AF4-45C9-91DF-0AA34F1E80EB}" type="slidenum">
              <a:rPr lang="es-ES" smtClean="0"/>
              <a:pPr/>
              <a:t>‹#›</a:t>
            </a:fld>
            <a:endParaRPr lang="es-ES"/>
          </a:p>
        </p:txBody>
      </p:sp>
    </p:spTree>
    <p:extLst>
      <p:ext uri="{BB962C8B-B14F-4D97-AF65-F5344CB8AC3E}">
        <p14:creationId xmlns:p14="http://schemas.microsoft.com/office/powerpoint/2010/main" val="4122865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O"/>
          </a:p>
        </p:txBody>
      </p:sp>
      <p:sp>
        <p:nvSpPr>
          <p:cNvPr id="4" name="3 Marcador de fecha"/>
          <p:cNvSpPr>
            <a:spLocks noGrp="1"/>
          </p:cNvSpPr>
          <p:nvPr>
            <p:ph type="dt" sz="half" idx="10"/>
          </p:nvPr>
        </p:nvSpPr>
        <p:spPr/>
        <p:txBody>
          <a:bodyPr/>
          <a:lstStyle/>
          <a:p>
            <a:fld id="{E2C46A53-DCD1-4328-A3C4-2B81EB24E7E9}" type="datetimeFigureOut">
              <a:rPr lang="es-ES" smtClean="0"/>
              <a:pPr/>
              <a:t>11/05/2024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541D30B-6169-4604-8698-E1BFDE9B8028}" type="slidenum">
              <a:rPr lang="es-ES" smtClean="0"/>
              <a:pPr/>
              <a:t>‹#›</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E2C46A53-DCD1-4328-A3C4-2B81EB24E7E9}" type="datetimeFigureOut">
              <a:rPr lang="es-ES" smtClean="0"/>
              <a:pPr/>
              <a:t>11/05/2024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541D30B-6169-4604-8698-E1BFDE9B8028}" type="slidenum">
              <a:rPr lang="es-ES" smtClean="0"/>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E2C46A53-DCD1-4328-A3C4-2B81EB24E7E9}" type="datetimeFigureOut">
              <a:rPr lang="es-ES" smtClean="0"/>
              <a:pPr/>
              <a:t>11/05/2024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541D30B-6169-4604-8698-E1BFDE9B8028}" type="slidenum">
              <a:rPr lang="es-ES" smtClean="0"/>
              <a:pPr/>
              <a:t>‹#›</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E2C46A53-DCD1-4328-A3C4-2B81EB24E7E9}" type="datetimeFigureOut">
              <a:rPr lang="es-ES" smtClean="0"/>
              <a:pPr/>
              <a:t>11/05/2024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541D30B-6169-4604-8698-E1BFDE9B8028}" type="slidenum">
              <a:rPr lang="es-ES" smtClean="0"/>
              <a:pPr/>
              <a:t>‹#›</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E2C46A53-DCD1-4328-A3C4-2B81EB24E7E9}" type="datetimeFigureOut">
              <a:rPr lang="es-ES" smtClean="0"/>
              <a:pPr/>
              <a:t>11/05/2024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541D30B-6169-4604-8698-E1BFDE9B8028}" type="slidenum">
              <a:rPr lang="es-ES" smtClean="0"/>
              <a:pPr/>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fecha"/>
          <p:cNvSpPr>
            <a:spLocks noGrp="1"/>
          </p:cNvSpPr>
          <p:nvPr>
            <p:ph type="dt" sz="half" idx="10"/>
          </p:nvPr>
        </p:nvSpPr>
        <p:spPr/>
        <p:txBody>
          <a:bodyPr/>
          <a:lstStyle/>
          <a:p>
            <a:fld id="{E2C46A53-DCD1-4328-A3C4-2B81EB24E7E9}" type="datetimeFigureOut">
              <a:rPr lang="es-ES" smtClean="0"/>
              <a:pPr/>
              <a:t>11/05/2024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C541D30B-6169-4604-8698-E1BFDE9B8028}" type="slidenum">
              <a:rPr lang="es-ES" smtClean="0"/>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6 Marcador de fecha"/>
          <p:cNvSpPr>
            <a:spLocks noGrp="1"/>
          </p:cNvSpPr>
          <p:nvPr>
            <p:ph type="dt" sz="half" idx="10"/>
          </p:nvPr>
        </p:nvSpPr>
        <p:spPr/>
        <p:txBody>
          <a:bodyPr/>
          <a:lstStyle/>
          <a:p>
            <a:fld id="{E2C46A53-DCD1-4328-A3C4-2B81EB24E7E9}" type="datetimeFigureOut">
              <a:rPr lang="es-ES" smtClean="0"/>
              <a:pPr/>
              <a:t>11/05/2024</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C541D30B-6169-4604-8698-E1BFDE9B8028}" type="slidenum">
              <a:rPr lang="es-ES" smtClean="0"/>
              <a:pPr/>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fecha"/>
          <p:cNvSpPr>
            <a:spLocks noGrp="1"/>
          </p:cNvSpPr>
          <p:nvPr>
            <p:ph type="dt" sz="half" idx="10"/>
          </p:nvPr>
        </p:nvSpPr>
        <p:spPr/>
        <p:txBody>
          <a:bodyPr/>
          <a:lstStyle/>
          <a:p>
            <a:fld id="{E2C46A53-DCD1-4328-A3C4-2B81EB24E7E9}" type="datetimeFigureOut">
              <a:rPr lang="es-ES" smtClean="0"/>
              <a:pPr/>
              <a:t>11/05/2024</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C541D30B-6169-4604-8698-E1BFDE9B8028}" type="slidenum">
              <a:rPr lang="es-ES" smtClean="0"/>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E2C46A53-DCD1-4328-A3C4-2B81EB24E7E9}" type="datetimeFigureOut">
              <a:rPr lang="es-ES" smtClean="0"/>
              <a:pPr/>
              <a:t>11/05/2024</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C541D30B-6169-4604-8698-E1BFDE9B8028}" type="slidenum">
              <a:rPr lang="es-ES" smtClean="0"/>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E2C46A53-DCD1-4328-A3C4-2B81EB24E7E9}" type="datetimeFigureOut">
              <a:rPr lang="es-ES" smtClean="0"/>
              <a:pPr/>
              <a:t>11/05/2024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C541D30B-6169-4604-8698-E1BFDE9B8028}" type="slidenum">
              <a:rPr lang="es-ES" smtClean="0"/>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E2C46A53-DCD1-4328-A3C4-2B81EB24E7E9}" type="datetimeFigureOut">
              <a:rPr lang="es-ES" smtClean="0"/>
              <a:pPr/>
              <a:t>11/05/2024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C541D30B-6169-4604-8698-E1BFDE9B8028}" type="slidenum">
              <a:rPr lang="es-ES" smtClean="0"/>
              <a:pPr/>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C46A53-DCD1-4328-A3C4-2B81EB24E7E9}" type="datetimeFigureOut">
              <a:rPr lang="es-ES" smtClean="0"/>
              <a:pPr/>
              <a:t>11/05/2024</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41D30B-6169-4604-8698-E1BFDE9B8028}" type="slidenum">
              <a:rPr lang="es-ES" smtClean="0"/>
              <a:pPr/>
              <a:t>‹#›</a:t>
            </a:fld>
            <a:endParaRPr lang="es-E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18.wmf"/><Relationship Id="rId12" Type="http://schemas.openxmlformats.org/officeDocument/2006/relationships/oleObject" Target="../embeddings/oleObject11.bin"/><Relationship Id="rId2" Type="http://schemas.openxmlformats.org/officeDocument/2006/relationships/oleObject" Target="../embeddings/oleObject6.bin"/><Relationship Id="rId1" Type="http://schemas.openxmlformats.org/officeDocument/2006/relationships/slideLayout" Target="../slideLayouts/slideLayout2.xml"/><Relationship Id="rId6" Type="http://schemas.openxmlformats.org/officeDocument/2006/relationships/oleObject" Target="../embeddings/oleObject8.bin"/><Relationship Id="rId11" Type="http://schemas.openxmlformats.org/officeDocument/2006/relationships/image" Target="../media/image20.wmf"/><Relationship Id="rId5" Type="http://schemas.openxmlformats.org/officeDocument/2006/relationships/image" Target="../media/image17.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19.wmf"/></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23.wmf"/><Relationship Id="rId7" Type="http://schemas.openxmlformats.org/officeDocument/2006/relationships/image" Target="../media/image25.wmf"/><Relationship Id="rId2" Type="http://schemas.openxmlformats.org/officeDocument/2006/relationships/oleObject" Target="../embeddings/oleObject15.bin"/><Relationship Id="rId1" Type="http://schemas.openxmlformats.org/officeDocument/2006/relationships/slideLayout" Target="../slideLayouts/slideLayout2.xml"/><Relationship Id="rId6" Type="http://schemas.openxmlformats.org/officeDocument/2006/relationships/oleObject" Target="../embeddings/oleObject17.bin"/><Relationship Id="rId5" Type="http://schemas.openxmlformats.org/officeDocument/2006/relationships/image" Target="../media/image24.wmf"/><Relationship Id="rId4" Type="http://schemas.openxmlformats.org/officeDocument/2006/relationships/oleObject" Target="../embeddings/oleObject16.bin"/><Relationship Id="rId9" Type="http://schemas.openxmlformats.org/officeDocument/2006/relationships/image" Target="../media/image26.wmf"/></Relationships>
</file>

<file path=ppt/slides/_rels/slide27.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20.bin"/><Relationship Id="rId1" Type="http://schemas.openxmlformats.org/officeDocument/2006/relationships/slideLayout" Target="../slideLayouts/slideLayout2.xml"/><Relationship Id="rId5" Type="http://schemas.openxmlformats.org/officeDocument/2006/relationships/image" Target="../media/image28.wmf"/><Relationship Id="rId4" Type="http://schemas.openxmlformats.org/officeDocument/2006/relationships/oleObject" Target="../embeddings/oleObject21.bin"/></Relationships>
</file>

<file path=ppt/slides/_rels/slide29.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22.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23.bin"/><Relationship Id="rId1" Type="http://schemas.openxmlformats.org/officeDocument/2006/relationships/slideLayout" Target="../slideLayouts/slideLayout2.xml"/><Relationship Id="rId5" Type="http://schemas.openxmlformats.org/officeDocument/2006/relationships/image" Target="../media/image30.wmf"/><Relationship Id="rId4" Type="http://schemas.openxmlformats.org/officeDocument/2006/relationships/oleObject" Target="../embeddings/oleObject24.bin"/></Relationships>
</file>

<file path=ppt/slides/_rels/slide31.xml.rels><?xml version="1.0" encoding="UTF-8" standalone="yes"?>
<Relationships xmlns="http://schemas.openxmlformats.org/package/2006/relationships"><Relationship Id="rId3" Type="http://schemas.openxmlformats.org/officeDocument/2006/relationships/image" Target="../media/image29.wmf"/><Relationship Id="rId7" Type="http://schemas.openxmlformats.org/officeDocument/2006/relationships/image" Target="../media/image31.wmf"/><Relationship Id="rId2" Type="http://schemas.openxmlformats.org/officeDocument/2006/relationships/oleObject" Target="../embeddings/oleObject25.bin"/><Relationship Id="rId1" Type="http://schemas.openxmlformats.org/officeDocument/2006/relationships/slideLayout" Target="../slideLayouts/slideLayout2.xml"/><Relationship Id="rId6" Type="http://schemas.openxmlformats.org/officeDocument/2006/relationships/oleObject" Target="../embeddings/oleObject27.bin"/><Relationship Id="rId5" Type="http://schemas.openxmlformats.org/officeDocument/2006/relationships/image" Target="../media/image30.wmf"/><Relationship Id="rId4" Type="http://schemas.openxmlformats.org/officeDocument/2006/relationships/oleObject" Target="../embeddings/oleObject26.bin"/></Relationships>
</file>

<file path=ppt/slides/_rels/slide32.xml.rels><?xml version="1.0" encoding="UTF-8" standalone="yes"?>
<Relationships xmlns="http://schemas.openxmlformats.org/package/2006/relationships"><Relationship Id="rId3" Type="http://schemas.openxmlformats.org/officeDocument/2006/relationships/image" Target="../media/image29.wmf"/><Relationship Id="rId7" Type="http://schemas.openxmlformats.org/officeDocument/2006/relationships/image" Target="../media/image31.wmf"/><Relationship Id="rId2" Type="http://schemas.openxmlformats.org/officeDocument/2006/relationships/oleObject" Target="../embeddings/oleObject28.bin"/><Relationship Id="rId1" Type="http://schemas.openxmlformats.org/officeDocument/2006/relationships/slideLayout" Target="../slideLayouts/slideLayout2.xml"/><Relationship Id="rId6" Type="http://schemas.openxmlformats.org/officeDocument/2006/relationships/oleObject" Target="../embeddings/oleObject30.bin"/><Relationship Id="rId5" Type="http://schemas.openxmlformats.org/officeDocument/2006/relationships/image" Target="../media/image30.wmf"/><Relationship Id="rId4" Type="http://schemas.openxmlformats.org/officeDocument/2006/relationships/oleObject" Target="../embeddings/oleObject29.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image" Target="../media/image32.wmf"/><Relationship Id="rId7" Type="http://schemas.openxmlformats.org/officeDocument/2006/relationships/image" Target="../media/image34.wmf"/><Relationship Id="rId2" Type="http://schemas.openxmlformats.org/officeDocument/2006/relationships/oleObject" Target="../embeddings/oleObject31.bin"/><Relationship Id="rId1" Type="http://schemas.openxmlformats.org/officeDocument/2006/relationships/slideLayout" Target="../slideLayouts/slideLayout2.xml"/><Relationship Id="rId6" Type="http://schemas.openxmlformats.org/officeDocument/2006/relationships/oleObject" Target="../embeddings/oleObject33.bin"/><Relationship Id="rId5" Type="http://schemas.openxmlformats.org/officeDocument/2006/relationships/image" Target="../media/image33.wmf"/><Relationship Id="rId4" Type="http://schemas.openxmlformats.org/officeDocument/2006/relationships/oleObject" Target="../embeddings/oleObject32.bin"/><Relationship Id="rId9" Type="http://schemas.openxmlformats.org/officeDocument/2006/relationships/image" Target="../media/image35.wmf"/></Relationships>
</file>

<file path=ppt/slides/_rels/slide34.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35.bin"/><Relationship Id="rId1" Type="http://schemas.openxmlformats.org/officeDocument/2006/relationships/slideLayout" Target="../slideLayouts/slideLayout2.xml"/><Relationship Id="rId5" Type="http://schemas.openxmlformats.org/officeDocument/2006/relationships/image" Target="../media/image37.wmf"/><Relationship Id="rId4" Type="http://schemas.openxmlformats.org/officeDocument/2006/relationships/oleObject" Target="../embeddings/oleObject36.bin"/></Relationships>
</file>

<file path=ppt/slides/_rels/slide35.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oleObject" Target="../embeddings/oleObject37.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oleObject" Target="../embeddings/oleObject38.bin"/><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4.wmf"/><Relationship Id="rId7" Type="http://schemas.openxmlformats.org/officeDocument/2006/relationships/image" Target="../media/image46.wmf"/><Relationship Id="rId2" Type="http://schemas.openxmlformats.org/officeDocument/2006/relationships/oleObject" Target="../embeddings/oleObject39.bin"/><Relationship Id="rId1" Type="http://schemas.openxmlformats.org/officeDocument/2006/relationships/slideLayout" Target="../slideLayouts/slideLayout2.xml"/><Relationship Id="rId6" Type="http://schemas.openxmlformats.org/officeDocument/2006/relationships/oleObject" Target="../embeddings/oleObject41.bin"/><Relationship Id="rId5" Type="http://schemas.openxmlformats.org/officeDocument/2006/relationships/image" Target="../media/image45.wmf"/><Relationship Id="rId4" Type="http://schemas.openxmlformats.org/officeDocument/2006/relationships/oleObject" Target="../embeddings/oleObject40.bin"/></Relationships>
</file>

<file path=ppt/slides/_rels/slide42.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oleObject" Target="../embeddings/oleObject42.bin"/><Relationship Id="rId1" Type="http://schemas.openxmlformats.org/officeDocument/2006/relationships/slideLayout" Target="../slideLayouts/slideLayout2.xml"/><Relationship Id="rId5" Type="http://schemas.openxmlformats.org/officeDocument/2006/relationships/image" Target="../media/image48.wmf"/><Relationship Id="rId4" Type="http://schemas.openxmlformats.org/officeDocument/2006/relationships/oleObject" Target="../embeddings/oleObject43.bin"/></Relationships>
</file>

<file path=ppt/slides/_rels/slide43.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oleObject" Target="../embeddings/oleObject44.bin"/><Relationship Id="rId1" Type="http://schemas.openxmlformats.org/officeDocument/2006/relationships/slideLayout" Target="../slideLayouts/slideLayout2.xml"/><Relationship Id="rId5" Type="http://schemas.openxmlformats.org/officeDocument/2006/relationships/image" Target="../media/image27.wmf"/><Relationship Id="rId4" Type="http://schemas.openxmlformats.org/officeDocument/2006/relationships/oleObject" Target="../embeddings/oleObject45.bin"/></Relationships>
</file>

<file path=ppt/slides/_rels/slide4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oleObject" Target="../embeddings/oleObject46.bin"/><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oleObject" Target="../embeddings/oleObject47.bin"/><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48.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49.bin"/><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53.bin"/><Relationship Id="rId3" Type="http://schemas.openxmlformats.org/officeDocument/2006/relationships/image" Target="../media/image54.wmf"/><Relationship Id="rId7" Type="http://schemas.openxmlformats.org/officeDocument/2006/relationships/image" Target="../media/image56.wmf"/><Relationship Id="rId2" Type="http://schemas.openxmlformats.org/officeDocument/2006/relationships/oleObject" Target="../embeddings/oleObject50.bin"/><Relationship Id="rId1" Type="http://schemas.openxmlformats.org/officeDocument/2006/relationships/slideLayout" Target="../slideLayouts/slideLayout2.xml"/><Relationship Id="rId6" Type="http://schemas.openxmlformats.org/officeDocument/2006/relationships/oleObject" Target="../embeddings/oleObject52.bin"/><Relationship Id="rId5" Type="http://schemas.openxmlformats.org/officeDocument/2006/relationships/image" Target="../media/image55.wmf"/><Relationship Id="rId4" Type="http://schemas.openxmlformats.org/officeDocument/2006/relationships/oleObject" Target="../embeddings/oleObject51.bin"/><Relationship Id="rId9" Type="http://schemas.openxmlformats.org/officeDocument/2006/relationships/image" Target="../media/image57.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oleObject" Target="../embeddings/oleObject54.bin"/><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6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oleObject" Target="../embeddings/oleObject55.bin"/><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oleObject" Target="../embeddings/oleObject56.bin"/><Relationship Id="rId1" Type="http://schemas.openxmlformats.org/officeDocument/2006/relationships/slideLayout" Target="../slideLayouts/slideLayout2.xml"/><Relationship Id="rId5" Type="http://schemas.openxmlformats.org/officeDocument/2006/relationships/image" Target="../media/image65.wmf"/><Relationship Id="rId4" Type="http://schemas.openxmlformats.org/officeDocument/2006/relationships/oleObject" Target="../embeddings/oleObject57.bin"/></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image" Target="../media/image66.wmf"/><Relationship Id="rId7" Type="http://schemas.openxmlformats.org/officeDocument/2006/relationships/image" Target="../media/image68.wmf"/><Relationship Id="rId2" Type="http://schemas.openxmlformats.org/officeDocument/2006/relationships/oleObject" Target="../embeddings/oleObject58.bin"/><Relationship Id="rId1" Type="http://schemas.openxmlformats.org/officeDocument/2006/relationships/slideLayout" Target="../slideLayouts/slideLayout2.xml"/><Relationship Id="rId6" Type="http://schemas.openxmlformats.org/officeDocument/2006/relationships/oleObject" Target="../embeddings/oleObject60.bin"/><Relationship Id="rId5" Type="http://schemas.openxmlformats.org/officeDocument/2006/relationships/image" Target="../media/image67.wmf"/><Relationship Id="rId4" Type="http://schemas.openxmlformats.org/officeDocument/2006/relationships/oleObject" Target="../embeddings/oleObject59.bin"/><Relationship Id="rId9" Type="http://schemas.openxmlformats.org/officeDocument/2006/relationships/image" Target="../media/image69.wmf"/></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65.bin"/><Relationship Id="rId3" Type="http://schemas.openxmlformats.org/officeDocument/2006/relationships/image" Target="../media/image58.wmf"/><Relationship Id="rId7" Type="http://schemas.openxmlformats.org/officeDocument/2006/relationships/image" Target="../media/image71.wmf"/><Relationship Id="rId2" Type="http://schemas.openxmlformats.org/officeDocument/2006/relationships/oleObject" Target="../embeddings/oleObject62.bin"/><Relationship Id="rId1" Type="http://schemas.openxmlformats.org/officeDocument/2006/relationships/slideLayout" Target="../slideLayouts/slideLayout2.xml"/><Relationship Id="rId6" Type="http://schemas.openxmlformats.org/officeDocument/2006/relationships/oleObject" Target="../embeddings/oleObject64.bin"/><Relationship Id="rId5" Type="http://schemas.openxmlformats.org/officeDocument/2006/relationships/image" Target="../media/image70.wmf"/><Relationship Id="rId4" Type="http://schemas.openxmlformats.org/officeDocument/2006/relationships/oleObject" Target="../embeddings/oleObject63.bin"/><Relationship Id="rId9" Type="http://schemas.openxmlformats.org/officeDocument/2006/relationships/image" Target="../media/image72.wmf"/></Relationships>
</file>

<file path=ppt/slides/_rels/slide65.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oleObject" Target="../embeddings/oleObject66.bin"/><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oleObject" Target="../embeddings/oleObject67.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82384" y="3448950"/>
            <a:ext cx="6457968" cy="2500330"/>
          </a:xfrm>
        </p:spPr>
        <p:txBody>
          <a:bodyPr>
            <a:normAutofit/>
          </a:bodyPr>
          <a:lstStyle/>
          <a:p>
            <a:r>
              <a:rPr lang="es-ES" sz="3200" b="1" dirty="0"/>
              <a:t>Superficies de Respuesta</a:t>
            </a:r>
            <a:endParaRPr lang="es-ES" b="1" dirty="0"/>
          </a:p>
        </p:txBody>
      </p:sp>
      <p:cxnSp>
        <p:nvCxnSpPr>
          <p:cNvPr id="3" name="2 Conector recto"/>
          <p:cNvCxnSpPr/>
          <p:nvPr/>
        </p:nvCxnSpPr>
        <p:spPr>
          <a:xfrm>
            <a:off x="900392" y="2492896"/>
            <a:ext cx="7200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4" name="3 Conector recto"/>
          <p:cNvCxnSpPr/>
          <p:nvPr/>
        </p:nvCxnSpPr>
        <p:spPr>
          <a:xfrm>
            <a:off x="539552" y="2564904"/>
            <a:ext cx="7920000"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6" name="1 Título"/>
          <p:cNvSpPr txBox="1">
            <a:spLocks/>
          </p:cNvSpPr>
          <p:nvPr/>
        </p:nvSpPr>
        <p:spPr>
          <a:xfrm>
            <a:off x="1331640" y="548680"/>
            <a:ext cx="6457968" cy="18002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0" i="0" u="none" strike="noStrike" kern="1200" cap="none" spc="0" normalizeH="0" baseline="0" noProof="0" dirty="0">
                <a:ln>
                  <a:noFill/>
                </a:ln>
                <a:solidFill>
                  <a:schemeClr val="tx1"/>
                </a:solidFill>
                <a:effectLst/>
                <a:uLnTx/>
                <a:uFillTx/>
                <a:latin typeface="+mj-lt"/>
                <a:ea typeface="+mj-ea"/>
                <a:cs typeface="+mj-cs"/>
              </a:rPr>
              <a:t>Diseño de Experimentos</a:t>
            </a:r>
            <a:endParaRPr kumimoji="0" lang="es-E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1124744"/>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196752"/>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Graficas de Superficies de Respuesta</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2 Marcador de contenido"/>
          <p:cNvSpPr txBox="1">
            <a:spLocks/>
          </p:cNvSpPr>
          <p:nvPr/>
        </p:nvSpPr>
        <p:spPr>
          <a:xfrm>
            <a:off x="395536" y="1556792"/>
            <a:ext cx="8064896" cy="432048"/>
          </a:xfrm>
          <a:prstGeom prst="rect">
            <a:avLst/>
          </a:prstGeom>
        </p:spPr>
        <p:txBody>
          <a:bodyPr>
            <a:no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1800" b="0" i="0" u="none" strike="noStrike" kern="1200" cap="none" spc="0" normalizeH="0" baseline="0" noProof="0" dirty="0">
                <a:ln>
                  <a:noFill/>
                </a:ln>
                <a:solidFill>
                  <a:schemeClr val="tx1"/>
                </a:solidFill>
                <a:effectLst/>
                <a:uLnTx/>
                <a:uFillTx/>
                <a:latin typeface="+mn-lt"/>
                <a:ea typeface="+mn-ea"/>
                <a:cs typeface="+mn-cs"/>
              </a:rPr>
              <a:t>Gráfica de contornos que ilustran un modelo de primer orden.</a:t>
            </a:r>
          </a:p>
        </p:txBody>
      </p:sp>
      <p:pic>
        <p:nvPicPr>
          <p:cNvPr id="2" name="Picture 2">
            <a:extLst>
              <a:ext uri="{FF2B5EF4-FFF2-40B4-BE49-F238E27FC236}">
                <a16:creationId xmlns:a16="http://schemas.microsoft.com/office/drawing/2014/main" id="{FDC89707-EC9F-04D8-8235-31AC466D17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784" y="2524625"/>
            <a:ext cx="8172400" cy="40862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ular Callout 13"/>
          <p:cNvSpPr/>
          <p:nvPr/>
        </p:nvSpPr>
        <p:spPr>
          <a:xfrm>
            <a:off x="5868144" y="1988840"/>
            <a:ext cx="3163686" cy="792082"/>
          </a:xfrm>
          <a:prstGeom prst="wedgeRectCallout">
            <a:avLst/>
          </a:prstGeom>
        </p:spPr>
        <p:style>
          <a:lnRef idx="1">
            <a:schemeClr val="accent3"/>
          </a:lnRef>
          <a:fillRef idx="2">
            <a:schemeClr val="accent3"/>
          </a:fillRef>
          <a:effectRef idx="1">
            <a:schemeClr val="accent3"/>
          </a:effectRef>
          <a:fontRef idx="minor">
            <a:schemeClr val="dk1"/>
          </a:fontRef>
        </p:style>
        <p:txBody>
          <a:bodyPr anchor="ctr"/>
          <a:lstStyle/>
          <a:p>
            <a:pPr algn="just">
              <a:defRPr/>
            </a:pPr>
            <a:r>
              <a:rPr lang="es-CO" sz="1300" dirty="0"/>
              <a:t>La superficie de respuesta de primer orden, donde los contornos de </a:t>
            </a:r>
            <a:r>
              <a:rPr lang="es-CO" sz="1300" i="1" dirty="0"/>
              <a:t>y</a:t>
            </a:r>
            <a:r>
              <a:rPr lang="es-CO" sz="1300" dirty="0"/>
              <a:t>, es una serie de líneas paralelas.</a:t>
            </a:r>
          </a:p>
        </p:txBody>
      </p:sp>
    </p:spTree>
    <p:extLst>
      <p:ext uri="{BB962C8B-B14F-4D97-AF65-F5344CB8AC3E}">
        <p14:creationId xmlns:p14="http://schemas.microsoft.com/office/powerpoint/2010/main" val="1107847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1124744"/>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196752"/>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Graficas de Superficies de Respuesta</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2" name="2 Marcador de contenido"/>
          <p:cNvSpPr txBox="1">
            <a:spLocks/>
          </p:cNvSpPr>
          <p:nvPr/>
        </p:nvSpPr>
        <p:spPr>
          <a:xfrm>
            <a:off x="395536" y="1484784"/>
            <a:ext cx="8064896" cy="720080"/>
          </a:xfrm>
          <a:prstGeom prst="rect">
            <a:avLst/>
          </a:prstGeom>
        </p:spPr>
        <p:txBody>
          <a:bodyPr>
            <a:no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1800" b="0" i="0" u="none" strike="noStrike" kern="1200" cap="none" spc="0" normalizeH="0" baseline="0" noProof="0" dirty="0">
                <a:ln>
                  <a:noFill/>
                </a:ln>
                <a:solidFill>
                  <a:schemeClr val="tx1"/>
                </a:solidFill>
                <a:effectLst/>
                <a:uLnTx/>
                <a:uFillTx/>
                <a:latin typeface="+mn-lt"/>
                <a:ea typeface="+mn-ea"/>
                <a:cs typeface="+mn-cs"/>
              </a:rPr>
              <a:t>Superficie de respuesta y gráfica de contorno que ilustran una superficie con un máximo para un modelo de segundo orden.</a:t>
            </a:r>
          </a:p>
        </p:txBody>
      </p:sp>
      <p:pic>
        <p:nvPicPr>
          <p:cNvPr id="14" name="Picture 4"/>
          <p:cNvPicPr>
            <a:picLocks noChangeAspect="1" noChangeArrowheads="1"/>
          </p:cNvPicPr>
          <p:nvPr/>
        </p:nvPicPr>
        <p:blipFill>
          <a:blip r:embed="rId2" cstate="print"/>
          <a:srcRect/>
          <a:stretch>
            <a:fillRect/>
          </a:stretch>
        </p:blipFill>
        <p:spPr bwMode="auto">
          <a:xfrm>
            <a:off x="179512" y="2409294"/>
            <a:ext cx="4680519" cy="4260066"/>
          </a:xfrm>
          <a:prstGeom prst="rect">
            <a:avLst/>
          </a:prstGeom>
          <a:noFill/>
          <a:ln w="9525">
            <a:noFill/>
            <a:miter lim="800000"/>
            <a:headEnd/>
            <a:tailEnd/>
          </a:ln>
        </p:spPr>
      </p:pic>
      <p:pic>
        <p:nvPicPr>
          <p:cNvPr id="15" name="Picture 5"/>
          <p:cNvPicPr>
            <a:picLocks noChangeAspect="1" noChangeArrowheads="1"/>
          </p:cNvPicPr>
          <p:nvPr/>
        </p:nvPicPr>
        <p:blipFill>
          <a:blip r:embed="rId3" cstate="print"/>
          <a:srcRect/>
          <a:stretch>
            <a:fillRect/>
          </a:stretch>
        </p:blipFill>
        <p:spPr bwMode="auto">
          <a:xfrm>
            <a:off x="4932040" y="2913350"/>
            <a:ext cx="3908697" cy="3584149"/>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1124744"/>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196752"/>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Graficas de Superficies de Respuesta</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2 Marcador de contenido"/>
          <p:cNvSpPr txBox="1">
            <a:spLocks/>
          </p:cNvSpPr>
          <p:nvPr/>
        </p:nvSpPr>
        <p:spPr>
          <a:xfrm>
            <a:off x="395536" y="1556792"/>
            <a:ext cx="8064896" cy="720080"/>
          </a:xfrm>
          <a:prstGeom prst="rect">
            <a:avLst/>
          </a:prstGeom>
        </p:spPr>
        <p:txBody>
          <a:bodyPr>
            <a:no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1800" b="0" i="0" u="none" strike="noStrike" kern="1200" cap="none" spc="0" normalizeH="0" baseline="0" noProof="0" dirty="0">
                <a:ln>
                  <a:noFill/>
                </a:ln>
                <a:solidFill>
                  <a:schemeClr val="tx1"/>
                </a:solidFill>
                <a:effectLst/>
                <a:uLnTx/>
                <a:uFillTx/>
                <a:latin typeface="+mn-lt"/>
                <a:ea typeface="+mn-ea"/>
                <a:cs typeface="+mn-cs"/>
              </a:rPr>
              <a:t>Superficie de respuesta y gráfica de contorno que ilustran una superficie con un mínimo para un modelo de segundo orden.</a:t>
            </a:r>
          </a:p>
        </p:txBody>
      </p:sp>
      <p:pic>
        <p:nvPicPr>
          <p:cNvPr id="11" name="Picture 2"/>
          <p:cNvPicPr>
            <a:picLocks noChangeAspect="1" noChangeArrowheads="1"/>
          </p:cNvPicPr>
          <p:nvPr/>
        </p:nvPicPr>
        <p:blipFill>
          <a:blip r:embed="rId2" cstate="print"/>
          <a:srcRect l="3208"/>
          <a:stretch>
            <a:fillRect/>
          </a:stretch>
        </p:blipFill>
        <p:spPr bwMode="auto">
          <a:xfrm>
            <a:off x="179512" y="2557689"/>
            <a:ext cx="4417202" cy="4039663"/>
          </a:xfrm>
          <a:prstGeom prst="rect">
            <a:avLst/>
          </a:prstGeom>
          <a:noFill/>
          <a:ln w="9525">
            <a:noFill/>
            <a:miter lim="800000"/>
            <a:headEnd/>
            <a:tailEnd/>
          </a:ln>
        </p:spPr>
      </p:pic>
      <p:pic>
        <p:nvPicPr>
          <p:cNvPr id="13" name="Picture 3"/>
          <p:cNvPicPr>
            <a:picLocks noChangeAspect="1" noChangeArrowheads="1"/>
          </p:cNvPicPr>
          <p:nvPr/>
        </p:nvPicPr>
        <p:blipFill>
          <a:blip r:embed="rId3" cstate="print"/>
          <a:srcRect/>
          <a:stretch>
            <a:fillRect/>
          </a:stretch>
        </p:blipFill>
        <p:spPr bwMode="auto">
          <a:xfrm>
            <a:off x="4644008" y="2908082"/>
            <a:ext cx="4116906" cy="368927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1124744"/>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196752"/>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Graficas de Superficies de Respuesta</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2" name="2 Marcador de contenido"/>
          <p:cNvSpPr txBox="1">
            <a:spLocks/>
          </p:cNvSpPr>
          <p:nvPr/>
        </p:nvSpPr>
        <p:spPr>
          <a:xfrm>
            <a:off x="503560" y="1556792"/>
            <a:ext cx="8064896" cy="720080"/>
          </a:xfrm>
          <a:prstGeom prst="rect">
            <a:avLst/>
          </a:prstGeom>
        </p:spPr>
        <p:txBody>
          <a:bodyPr>
            <a:no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1800" b="0" i="0" u="none" strike="noStrike" kern="1200" cap="none" spc="0" normalizeH="0" baseline="0" noProof="0" dirty="0">
                <a:ln>
                  <a:noFill/>
                </a:ln>
                <a:solidFill>
                  <a:schemeClr val="tx1"/>
                </a:solidFill>
                <a:effectLst/>
                <a:uLnTx/>
                <a:uFillTx/>
                <a:latin typeface="+mn-lt"/>
                <a:ea typeface="+mn-ea"/>
                <a:cs typeface="+mn-cs"/>
              </a:rPr>
              <a:t>Superficie de respuesta y gráfica de contorno que ilustran una superficie con un punto de silla para un modelo de segundo orden.</a:t>
            </a:r>
          </a:p>
        </p:txBody>
      </p:sp>
      <p:pic>
        <p:nvPicPr>
          <p:cNvPr id="14" name="Picture 2"/>
          <p:cNvPicPr>
            <a:picLocks noChangeAspect="1" noChangeArrowheads="1"/>
          </p:cNvPicPr>
          <p:nvPr/>
        </p:nvPicPr>
        <p:blipFill>
          <a:blip r:embed="rId2" cstate="print"/>
          <a:srcRect/>
          <a:stretch>
            <a:fillRect/>
          </a:stretch>
        </p:blipFill>
        <p:spPr bwMode="auto">
          <a:xfrm>
            <a:off x="323521" y="2420888"/>
            <a:ext cx="4316493" cy="4176464"/>
          </a:xfrm>
          <a:prstGeom prst="rect">
            <a:avLst/>
          </a:prstGeom>
          <a:noFill/>
          <a:ln w="9525">
            <a:noFill/>
            <a:miter lim="800000"/>
            <a:headEnd/>
            <a:tailEnd/>
          </a:ln>
        </p:spPr>
      </p:pic>
      <p:pic>
        <p:nvPicPr>
          <p:cNvPr id="15" name="Picture 3"/>
          <p:cNvPicPr>
            <a:picLocks noChangeAspect="1" noChangeArrowheads="1"/>
          </p:cNvPicPr>
          <p:nvPr/>
        </p:nvPicPr>
        <p:blipFill>
          <a:blip r:embed="rId3" cstate="print"/>
          <a:srcRect/>
          <a:stretch>
            <a:fillRect/>
          </a:stretch>
        </p:blipFill>
        <p:spPr bwMode="auto">
          <a:xfrm>
            <a:off x="4503489" y="2708920"/>
            <a:ext cx="4244975" cy="38576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1124744"/>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196752"/>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Superficies de Respuesta</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2 Marcador de contenido"/>
          <p:cNvSpPr txBox="1">
            <a:spLocks/>
          </p:cNvSpPr>
          <p:nvPr/>
        </p:nvSpPr>
        <p:spPr>
          <a:xfrm>
            <a:off x="467544" y="1628800"/>
            <a:ext cx="8064896" cy="2232248"/>
          </a:xfrm>
          <a:prstGeom prst="rect">
            <a:avLst/>
          </a:prstGeom>
        </p:spPr>
        <p:txBody>
          <a:bodyPr>
            <a:no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2200" b="0" i="0" u="none" strike="noStrike" kern="1200" cap="none" spc="0" normalizeH="0" baseline="0" noProof="0" dirty="0">
                <a:ln>
                  <a:noFill/>
                </a:ln>
                <a:solidFill>
                  <a:schemeClr val="tx1"/>
                </a:solidFill>
                <a:effectLst/>
                <a:uLnTx/>
                <a:uFillTx/>
                <a:latin typeface="+mn-lt"/>
                <a:ea typeface="+mn-ea"/>
                <a:cs typeface="+mn-cs"/>
              </a:rPr>
              <a:t>La MSR es un </a:t>
            </a:r>
            <a:r>
              <a:rPr kumimoji="0" lang="es-CO" sz="2200" b="0" i="1" u="none" strike="noStrike" kern="1200" cap="none" spc="0" normalizeH="0" baseline="0" noProof="0" dirty="0">
                <a:ln>
                  <a:noFill/>
                </a:ln>
                <a:solidFill>
                  <a:schemeClr val="tx1"/>
                </a:solidFill>
                <a:effectLst/>
                <a:uLnTx/>
                <a:uFillTx/>
                <a:latin typeface="+mn-lt"/>
                <a:ea typeface="+mn-ea"/>
                <a:cs typeface="+mn-cs"/>
              </a:rPr>
              <a:t>procedimiento secuencial</a:t>
            </a:r>
            <a:r>
              <a:rPr kumimoji="0" lang="es-CO" sz="2200" b="0" i="0" u="none" strike="noStrike" kern="1200" cap="none" spc="0" normalizeH="0" baseline="0" noProof="0" dirty="0">
                <a:ln>
                  <a:noFill/>
                </a:ln>
                <a:solidFill>
                  <a:schemeClr val="tx1"/>
                </a:solidFill>
                <a:effectLst/>
                <a:uLnTx/>
                <a:uFillTx/>
                <a:latin typeface="+mn-lt"/>
                <a:ea typeface="+mn-ea"/>
                <a:cs typeface="+mn-cs"/>
              </a:rPr>
              <a:t>. Muchas veces, cuando se está apartado del óptimo, el sistema presenta una curvatura moderada y el modelo de primer orden será apropiado. El objetivo en este caso es llevar al experimentador de manera rápida y eficiente por la trayectoria del mejoramiento hasta la vecindad general del óptimo.</a:t>
            </a:r>
          </a:p>
        </p:txBody>
      </p:sp>
      <p:sp>
        <p:nvSpPr>
          <p:cNvPr id="11" name="2 Marcador de contenido"/>
          <p:cNvSpPr txBox="1">
            <a:spLocks/>
          </p:cNvSpPr>
          <p:nvPr/>
        </p:nvSpPr>
        <p:spPr>
          <a:xfrm>
            <a:off x="467544" y="4077072"/>
            <a:ext cx="8064896" cy="1152128"/>
          </a:xfrm>
          <a:prstGeom prst="rect">
            <a:avLst/>
          </a:prstGeom>
        </p:spPr>
        <p:txBody>
          <a:bodyPr>
            <a:no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2200" b="0" i="0" u="none" strike="noStrike" kern="1200" cap="none" spc="0" normalizeH="0" baseline="0" noProof="0" dirty="0">
                <a:ln>
                  <a:noFill/>
                </a:ln>
                <a:solidFill>
                  <a:schemeClr val="tx1"/>
                </a:solidFill>
                <a:effectLst/>
                <a:uLnTx/>
                <a:uFillTx/>
                <a:latin typeface="+mn-lt"/>
                <a:ea typeface="+mn-ea"/>
                <a:cs typeface="+mn-cs"/>
              </a:rPr>
              <a:t>Una vez encontrada la región del óptimo, puede emplearse un modelo más elaborado, como el de segundo orden, y llevarse a cabo un análisis para localizar el óptimo.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1124744"/>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196752"/>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Método del Ascenso más Pronunciado</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2 Marcador de contenido"/>
          <p:cNvSpPr>
            <a:spLocks noGrp="1"/>
          </p:cNvSpPr>
          <p:nvPr>
            <p:ph sz="quarter" idx="1"/>
          </p:nvPr>
        </p:nvSpPr>
        <p:spPr>
          <a:xfrm>
            <a:off x="467544" y="1573892"/>
            <a:ext cx="8064896" cy="4447396"/>
          </a:xfrm>
        </p:spPr>
        <p:txBody>
          <a:bodyPr>
            <a:noAutofit/>
          </a:bodyPr>
          <a:lstStyle/>
          <a:p>
            <a:pPr marL="0" indent="0" algn="just">
              <a:buClr>
                <a:srgbClr val="C00000"/>
              </a:buClr>
              <a:buNone/>
            </a:pPr>
            <a:r>
              <a:rPr lang="es-CO" sz="2200" dirty="0"/>
              <a:t>Frecuentemente las condiciones de operación actuales están alejadas de la región optima. </a:t>
            </a:r>
          </a:p>
          <a:p>
            <a:pPr marL="0" indent="0" algn="just">
              <a:buClr>
                <a:srgbClr val="C00000"/>
              </a:buClr>
              <a:buNone/>
            </a:pPr>
            <a:endParaRPr lang="es-CO" sz="2200" dirty="0"/>
          </a:p>
          <a:p>
            <a:pPr marL="0" indent="0" algn="just">
              <a:buClr>
                <a:srgbClr val="C00000"/>
              </a:buClr>
              <a:buNone/>
            </a:pPr>
            <a:r>
              <a:rPr lang="es-CO" sz="2200" dirty="0"/>
              <a:t>Modelo de primer orden                aproximación adecuada de la </a:t>
            </a:r>
          </a:p>
          <a:p>
            <a:pPr marL="0" indent="0" algn="just">
              <a:buClr>
                <a:srgbClr val="C00000"/>
              </a:buClr>
              <a:buNone/>
            </a:pPr>
            <a:r>
              <a:rPr lang="es-CO" sz="2200" dirty="0"/>
              <a:t>                                                             verdadera superficie optima. </a:t>
            </a:r>
          </a:p>
          <a:p>
            <a:pPr marL="0" indent="0" algn="just">
              <a:buClr>
                <a:srgbClr val="C00000"/>
              </a:buClr>
              <a:buNone/>
            </a:pPr>
            <a:endParaRPr lang="es-CO" sz="2200" dirty="0"/>
          </a:p>
          <a:p>
            <a:pPr marL="0" indent="0" algn="just">
              <a:buClr>
                <a:srgbClr val="C00000"/>
              </a:buClr>
              <a:buNone/>
            </a:pPr>
            <a:r>
              <a:rPr lang="es-CO" sz="2200" dirty="0"/>
              <a:t>El método del ascenso más pronunciado busca la dirección del incremento máximo de la respuesta.</a:t>
            </a:r>
          </a:p>
          <a:p>
            <a:pPr marL="0" indent="0" algn="just">
              <a:buClr>
                <a:srgbClr val="C00000"/>
              </a:buClr>
              <a:buNone/>
            </a:pPr>
            <a:endParaRPr lang="es-CO" sz="2200" dirty="0"/>
          </a:p>
          <a:p>
            <a:pPr marL="0" indent="0" algn="just">
              <a:buClr>
                <a:srgbClr val="C00000"/>
              </a:buClr>
              <a:buNone/>
            </a:pPr>
            <a:r>
              <a:rPr lang="es-CO" sz="2200" dirty="0"/>
              <a:t>Desde luego, si lo que se pretende es una minimización, entonces esta técnica se llama método del descenso más  pronunciado.</a:t>
            </a:r>
          </a:p>
        </p:txBody>
      </p:sp>
      <p:sp>
        <p:nvSpPr>
          <p:cNvPr id="12" name="11 Flecha derecha"/>
          <p:cNvSpPr/>
          <p:nvPr/>
        </p:nvSpPr>
        <p:spPr>
          <a:xfrm>
            <a:off x="3571868" y="2780928"/>
            <a:ext cx="576064" cy="288032"/>
          </a:xfrm>
          <a:prstGeom prst="rightArrow">
            <a:avLst/>
          </a:prstGeom>
          <a:solidFill>
            <a:srgbClr val="C00000"/>
          </a:solidFill>
          <a:ln>
            <a:solidFill>
              <a:srgbClr val="C00000"/>
            </a:solidFill>
          </a:ln>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es-E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1124744"/>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196752"/>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Método del Ascenso más Pronunciado</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1" name="2 Marcador de contenido"/>
          <p:cNvSpPr>
            <a:spLocks noGrp="1"/>
          </p:cNvSpPr>
          <p:nvPr>
            <p:ph sz="quarter" idx="1"/>
          </p:nvPr>
        </p:nvSpPr>
        <p:spPr>
          <a:xfrm>
            <a:off x="467544" y="1387126"/>
            <a:ext cx="8064896" cy="4994202"/>
          </a:xfrm>
        </p:spPr>
        <p:txBody>
          <a:bodyPr>
            <a:noAutofit/>
          </a:bodyPr>
          <a:lstStyle/>
          <a:p>
            <a:pPr marL="0" indent="0" algn="just">
              <a:buClr>
                <a:srgbClr val="C00000"/>
              </a:buClr>
              <a:buNone/>
            </a:pPr>
            <a:r>
              <a:rPr lang="es-CO" sz="2200" b="1" dirty="0"/>
              <a:t>Procedimiento:</a:t>
            </a:r>
          </a:p>
          <a:p>
            <a:pPr marL="0" indent="0" algn="just">
              <a:buClr>
                <a:srgbClr val="C00000"/>
              </a:buClr>
              <a:buNone/>
            </a:pPr>
            <a:endParaRPr lang="es-CO" sz="2200" dirty="0"/>
          </a:p>
          <a:p>
            <a:pPr marL="273050" indent="-273050" algn="just">
              <a:buClrTx/>
              <a:buSzPct val="80000"/>
              <a:buFont typeface="Wingdings" pitchFamily="2" charset="2"/>
              <a:buChar char="Ø"/>
            </a:pPr>
            <a:r>
              <a:rPr lang="es-CO" sz="2000" dirty="0"/>
              <a:t>La dirección del ascenso más pronunciado es aquella en la que la variable respuesta se incrementa con mayor rapidez.</a:t>
            </a:r>
          </a:p>
          <a:p>
            <a:pPr marL="273050" indent="-273050" algn="just">
              <a:buClrTx/>
              <a:buSzPct val="80000"/>
              <a:buFont typeface="Wingdings" pitchFamily="2" charset="2"/>
              <a:buChar char="Ø"/>
            </a:pPr>
            <a:endParaRPr lang="es-CO" sz="2000" dirty="0"/>
          </a:p>
          <a:p>
            <a:pPr marL="273050" indent="-273050" algn="just">
              <a:buClrTx/>
              <a:buSzPct val="80000"/>
              <a:buFont typeface="Wingdings" pitchFamily="2" charset="2"/>
              <a:buChar char="Ø"/>
            </a:pPr>
            <a:r>
              <a:rPr lang="es-CO" sz="2000" dirty="0"/>
              <a:t>Este primer modelo (de primer orden) toma la trayectoria del ascenso más pronunciado</a:t>
            </a:r>
            <a:r>
              <a:rPr lang="es-CO" sz="2000" b="1" dirty="0"/>
              <a:t> </a:t>
            </a:r>
            <a:r>
              <a:rPr lang="es-CO" sz="2000" dirty="0"/>
              <a:t>hacia</a:t>
            </a:r>
            <a:r>
              <a:rPr lang="es-CO" sz="2000" b="1" dirty="0"/>
              <a:t> </a:t>
            </a:r>
            <a:r>
              <a:rPr lang="es-CO" sz="2000" dirty="0"/>
              <a:t>la región de interés.</a:t>
            </a:r>
          </a:p>
          <a:p>
            <a:pPr marL="273050" indent="-273050" algn="just">
              <a:buClrTx/>
              <a:buSzPct val="80000"/>
              <a:buFont typeface="Wingdings" pitchFamily="2" charset="2"/>
              <a:buChar char="Ø"/>
            </a:pPr>
            <a:endParaRPr lang="es-CO" sz="2000" dirty="0"/>
          </a:p>
          <a:p>
            <a:pPr marL="273050" indent="-273050" algn="just">
              <a:buClrTx/>
              <a:buSzPct val="80000"/>
              <a:buFont typeface="Wingdings" pitchFamily="2" charset="2"/>
              <a:buChar char="Ø"/>
            </a:pPr>
            <a:r>
              <a:rPr lang="es-CO" sz="2000" dirty="0"/>
              <a:t>Por lo tanto los pasos sobre la trayectoria son proporcionales a los coeficientes de regresión lineal (</a:t>
            </a:r>
            <a:r>
              <a:rPr lang="el-GR" sz="2000" dirty="0"/>
              <a:t>β</a:t>
            </a:r>
            <a:r>
              <a:rPr lang="es-CO" sz="2000" dirty="0"/>
              <a:t>).</a:t>
            </a:r>
          </a:p>
          <a:p>
            <a:pPr marL="273050" indent="-273050" algn="just">
              <a:buClrTx/>
              <a:buSzPct val="80000"/>
              <a:buFont typeface="Wingdings" pitchFamily="2" charset="2"/>
              <a:buChar char="Ø"/>
            </a:pPr>
            <a:endParaRPr lang="es-CO" sz="2000" dirty="0"/>
          </a:p>
          <a:p>
            <a:pPr marL="273050" indent="-273050" algn="just">
              <a:buClrTx/>
              <a:buSzPct val="80000"/>
              <a:buFont typeface="Wingdings" pitchFamily="2" charset="2"/>
              <a:buChar char="Ø"/>
            </a:pPr>
            <a:r>
              <a:rPr lang="es-CO" sz="2000" dirty="0"/>
              <a:t>Después del primer acercamiento se conducen nuevamente experimentos sobre la trayectoria del ascenso hasta que deja de observarse un incremento adicional en la respuesta (</a:t>
            </a:r>
            <a:r>
              <a:rPr lang="el-GR" sz="2000" dirty="0"/>
              <a:t>β</a:t>
            </a:r>
            <a:r>
              <a:rPr lang="el-GR" sz="2000" i="1" dirty="0"/>
              <a:t>≈</a:t>
            </a:r>
            <a:r>
              <a:rPr lang="es-CO" sz="2000" i="1" dirty="0"/>
              <a:t>0</a:t>
            </a:r>
            <a:r>
              <a:rPr lang="es-CO" sz="2000"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1124744"/>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196752"/>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Método del Ascenso más Pronunciado</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2 Marcador de contenido"/>
          <p:cNvSpPr>
            <a:spLocks noGrp="1"/>
          </p:cNvSpPr>
          <p:nvPr>
            <p:ph sz="quarter" idx="1"/>
          </p:nvPr>
        </p:nvSpPr>
        <p:spPr>
          <a:xfrm>
            <a:off x="467544" y="1482504"/>
            <a:ext cx="8064896" cy="3732446"/>
          </a:xfrm>
        </p:spPr>
        <p:txBody>
          <a:bodyPr>
            <a:noAutofit/>
          </a:bodyPr>
          <a:lstStyle/>
          <a:p>
            <a:pPr marL="0" indent="0" algn="just">
              <a:buClr>
                <a:srgbClr val="C00000"/>
              </a:buClr>
              <a:buNone/>
            </a:pPr>
            <a:r>
              <a:rPr lang="es-CO" sz="2200" b="1" dirty="0"/>
              <a:t>Procedimiento:</a:t>
            </a:r>
          </a:p>
          <a:p>
            <a:pPr marL="0" indent="0" algn="just">
              <a:buClr>
                <a:srgbClr val="C00000"/>
              </a:buClr>
              <a:buNone/>
            </a:pPr>
            <a:endParaRPr lang="es-CO" sz="2200" dirty="0"/>
          </a:p>
          <a:p>
            <a:pPr marL="273050" indent="-273050" algn="just">
              <a:buClrTx/>
              <a:buSzPct val="80000"/>
              <a:buFont typeface="Wingdings" pitchFamily="2" charset="2"/>
              <a:buChar char="Ø"/>
            </a:pPr>
            <a:r>
              <a:rPr lang="es-CO" sz="2000" dirty="0"/>
              <a:t>Determinarse una nueva trayectoria del ascenso pronunciado sucesivamente en cada modelo de primer orden.</a:t>
            </a:r>
          </a:p>
          <a:p>
            <a:pPr marL="273050" indent="-273050" algn="just">
              <a:buClrTx/>
              <a:buSzPct val="80000"/>
              <a:buFont typeface="Wingdings" pitchFamily="2" charset="2"/>
              <a:buChar char="Ø"/>
            </a:pPr>
            <a:endParaRPr lang="es-CO" sz="2000" dirty="0"/>
          </a:p>
          <a:p>
            <a:pPr marL="273050" indent="-273050" algn="just">
              <a:buClrTx/>
              <a:buSzPct val="80000"/>
              <a:buFont typeface="Wingdings" pitchFamily="2" charset="2"/>
              <a:buChar char="Ø"/>
            </a:pPr>
            <a:r>
              <a:rPr lang="es-CO" sz="2000" dirty="0"/>
              <a:t>En general la falta de ajuste del modelo de primer orden indica que se ha llegado a ella.</a:t>
            </a:r>
          </a:p>
          <a:p>
            <a:pPr marL="273050" indent="-273050" algn="just">
              <a:buClrTx/>
              <a:buSzPct val="80000"/>
              <a:buFont typeface="Wingdings" pitchFamily="2" charset="2"/>
              <a:buChar char="Ø"/>
            </a:pPr>
            <a:endParaRPr lang="es-CO" sz="2000" dirty="0"/>
          </a:p>
          <a:p>
            <a:pPr marL="273050" indent="-273050" algn="just">
              <a:buClrTx/>
              <a:buSzPct val="80000"/>
              <a:buFont typeface="Wingdings" pitchFamily="2" charset="2"/>
              <a:buChar char="Ø"/>
            </a:pPr>
            <a:r>
              <a:rPr lang="es-CO" sz="2000" dirty="0"/>
              <a:t>En este momento se realizan experimentos adicionales para obtener una estimación más precisa del óptimo.</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1124744"/>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196752"/>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Ejemplo</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1" name="2 Marcador de contenido"/>
          <p:cNvSpPr>
            <a:spLocks noGrp="1"/>
          </p:cNvSpPr>
          <p:nvPr>
            <p:ph sz="quarter" idx="1"/>
          </p:nvPr>
        </p:nvSpPr>
        <p:spPr>
          <a:xfrm>
            <a:off x="507632" y="1482504"/>
            <a:ext cx="8064896" cy="4661140"/>
          </a:xfrm>
        </p:spPr>
        <p:txBody>
          <a:bodyPr>
            <a:noAutofit/>
          </a:bodyPr>
          <a:lstStyle/>
          <a:p>
            <a:pPr marL="0" indent="0" algn="just">
              <a:buNone/>
            </a:pPr>
            <a:r>
              <a:rPr lang="es-CO" sz="2000" dirty="0"/>
              <a:t>Un ingeniero esta interesado en determinar las condiciones de operación que maximizan el </a:t>
            </a:r>
            <a:r>
              <a:rPr lang="es-CO" sz="2000" i="1" dirty="0"/>
              <a:t>rendimiento </a:t>
            </a:r>
            <a:r>
              <a:rPr lang="es-CO" sz="2000" dirty="0"/>
              <a:t>de un proceso. </a:t>
            </a:r>
          </a:p>
          <a:p>
            <a:pPr algn="just"/>
            <a:endParaRPr lang="es-CO" sz="2000" dirty="0"/>
          </a:p>
          <a:p>
            <a:pPr algn="just">
              <a:buNone/>
            </a:pPr>
            <a:r>
              <a:rPr lang="es-CO" sz="2000" dirty="0"/>
              <a:t>Dos variables controlables influyen en el rendimiento del proceso: </a:t>
            </a:r>
          </a:p>
          <a:p>
            <a:pPr algn="ctr">
              <a:buNone/>
            </a:pPr>
            <a:r>
              <a:rPr lang="es-CO" sz="2000" dirty="0">
                <a:solidFill>
                  <a:srgbClr val="C00000"/>
                </a:solidFill>
              </a:rPr>
              <a:t>El tiempo de reacción               Temperatura de reacción</a:t>
            </a:r>
          </a:p>
          <a:p>
            <a:pPr algn="just">
              <a:buNone/>
            </a:pPr>
            <a:endParaRPr lang="es-CO" sz="2000" dirty="0"/>
          </a:p>
          <a:p>
            <a:pPr marL="0" indent="0" algn="just">
              <a:buNone/>
            </a:pPr>
            <a:r>
              <a:rPr lang="es-CO" sz="2000" dirty="0"/>
              <a:t>El ingeniero opera actualmente el proceso con un tiempo de reacción de 35 minutos y una temperatura de 155°F, que dan como resultado rendimientos de cerca de 40%. </a:t>
            </a:r>
          </a:p>
          <a:p>
            <a:pPr algn="just"/>
            <a:endParaRPr lang="es-CO" sz="2000" dirty="0"/>
          </a:p>
          <a:p>
            <a:pPr marL="0" indent="0" algn="just">
              <a:buNone/>
            </a:pPr>
            <a:r>
              <a:rPr lang="es-CO" sz="2000" dirty="0"/>
              <a:t>Puesto que es improbable que esta región contenga el óptimo, el experto puede ajustar un modelo de primer orden y aplicar el método de ascenso más pronunciado.</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1124744"/>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196752"/>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Ejemplo</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2 Marcador de contenido"/>
          <p:cNvSpPr>
            <a:spLocks noGrp="1"/>
          </p:cNvSpPr>
          <p:nvPr>
            <p:ph sz="quarter" idx="1"/>
          </p:nvPr>
        </p:nvSpPr>
        <p:spPr>
          <a:xfrm>
            <a:off x="467544" y="1411066"/>
            <a:ext cx="8064896" cy="1017802"/>
          </a:xfrm>
        </p:spPr>
        <p:txBody>
          <a:bodyPr>
            <a:noAutofit/>
          </a:bodyPr>
          <a:lstStyle/>
          <a:p>
            <a:pPr marL="0" indent="0" algn="just">
              <a:buNone/>
            </a:pPr>
            <a:r>
              <a:rPr lang="es-CO" sz="2000" dirty="0"/>
              <a:t>El experto decide que la región de exploración para ajustar el modelo de primer orden deberá ser de </a:t>
            </a:r>
            <a:r>
              <a:rPr lang="es-CO" sz="2000" b="1" dirty="0"/>
              <a:t>(</a:t>
            </a:r>
            <a:r>
              <a:rPr lang="es-CO" sz="2000" dirty="0"/>
              <a:t>30, 40) minutos de tiempo de reacción y (150, 160)°F de temperatura.</a:t>
            </a:r>
          </a:p>
        </p:txBody>
      </p:sp>
      <p:pic>
        <p:nvPicPr>
          <p:cNvPr id="12" name="Picture 1"/>
          <p:cNvPicPr>
            <a:picLocks noChangeAspect="1" noChangeArrowheads="1"/>
          </p:cNvPicPr>
          <p:nvPr/>
        </p:nvPicPr>
        <p:blipFill>
          <a:blip r:embed="rId2" cstate="print"/>
          <a:srcRect/>
          <a:stretch>
            <a:fillRect/>
          </a:stretch>
        </p:blipFill>
        <p:spPr bwMode="auto">
          <a:xfrm>
            <a:off x="2251738" y="2492896"/>
            <a:ext cx="4624518" cy="3772530"/>
          </a:xfrm>
          <a:prstGeom prst="rect">
            <a:avLst/>
          </a:prstGeom>
          <a:noFill/>
          <a:ln w="9525">
            <a:noFill/>
            <a:miter lim="800000"/>
            <a:headEnd/>
            <a:tailEnd/>
          </a:ln>
        </p:spPr>
      </p:pic>
      <p:sp>
        <p:nvSpPr>
          <p:cNvPr id="13" name="12 Rectángulo"/>
          <p:cNvSpPr/>
          <p:nvPr/>
        </p:nvSpPr>
        <p:spPr>
          <a:xfrm>
            <a:off x="3419872" y="6083448"/>
            <a:ext cx="2160240" cy="369332"/>
          </a:xfrm>
          <a:prstGeom prst="rect">
            <a:avLst/>
          </a:prstGeom>
        </p:spPr>
        <p:txBody>
          <a:bodyPr wrap="square">
            <a:spAutoFit/>
          </a:bodyPr>
          <a:lstStyle/>
          <a:p>
            <a:pPr algn="ctr">
              <a:defRPr/>
            </a:pPr>
            <a:r>
              <a:rPr lang="es-CO" dirty="0">
                <a:solidFill>
                  <a:srgbClr val="C00000"/>
                </a:solidFill>
                <a:effectLst>
                  <a:outerShdw blurRad="38100" dist="38100" dir="2700000" algn="tl">
                    <a:srgbClr val="000000">
                      <a:alpha val="43137"/>
                    </a:srgbClr>
                  </a:outerShdw>
                </a:effectLst>
              </a:rPr>
              <a:t>Temperatura (</a:t>
            </a:r>
            <a:r>
              <a:rPr lang="es-CO" dirty="0" err="1">
                <a:solidFill>
                  <a:srgbClr val="C00000"/>
                </a:solidFill>
                <a:effectLst>
                  <a:outerShdw blurRad="38100" dist="38100" dir="2700000" algn="tl">
                    <a:srgbClr val="000000">
                      <a:alpha val="43137"/>
                    </a:srgbClr>
                  </a:outerShdw>
                </a:effectLst>
              </a:rPr>
              <a:t>Tp</a:t>
            </a:r>
            <a:r>
              <a:rPr lang="es-CO" dirty="0">
                <a:solidFill>
                  <a:srgbClr val="C00000"/>
                </a:solidFill>
                <a:effectLst>
                  <a:outerShdw blurRad="38100" dist="38100" dir="2700000" algn="tl">
                    <a:srgbClr val="000000">
                      <a:alpha val="43137"/>
                    </a:srgbClr>
                  </a:outerShdw>
                </a:effectLst>
              </a:rPr>
              <a:t>)</a:t>
            </a:r>
            <a:endParaRPr lang="es-ES" dirty="0">
              <a:solidFill>
                <a:srgbClr val="C00000"/>
              </a:solidFill>
              <a:effectLst>
                <a:outerShdw blurRad="38100" dist="38100" dir="2700000" algn="tl">
                  <a:srgbClr val="000000">
                    <a:alpha val="43137"/>
                  </a:srgbClr>
                </a:outerShdw>
              </a:effectLst>
            </a:endParaRPr>
          </a:p>
        </p:txBody>
      </p:sp>
      <p:sp>
        <p:nvSpPr>
          <p:cNvPr id="14" name="13 Rectángulo"/>
          <p:cNvSpPr/>
          <p:nvPr/>
        </p:nvSpPr>
        <p:spPr>
          <a:xfrm>
            <a:off x="6588224" y="4139232"/>
            <a:ext cx="1584176" cy="369332"/>
          </a:xfrm>
          <a:prstGeom prst="rect">
            <a:avLst/>
          </a:prstGeom>
        </p:spPr>
        <p:txBody>
          <a:bodyPr wrap="square">
            <a:spAutoFit/>
          </a:bodyPr>
          <a:lstStyle/>
          <a:p>
            <a:pPr algn="ctr">
              <a:defRPr/>
            </a:pPr>
            <a:r>
              <a:rPr lang="es-CO" dirty="0">
                <a:solidFill>
                  <a:srgbClr val="C00000"/>
                </a:solidFill>
                <a:effectLst>
                  <a:outerShdw blurRad="38100" dist="38100" dir="2700000" algn="tl">
                    <a:srgbClr val="000000">
                      <a:alpha val="43137"/>
                    </a:srgbClr>
                  </a:outerShdw>
                </a:effectLst>
              </a:rPr>
              <a:t>Tiempo (T)</a:t>
            </a:r>
            <a:endParaRPr lang="es-ES" dirty="0">
              <a:solidFill>
                <a:srgbClr val="C00000"/>
              </a:solidFill>
              <a:effectLst>
                <a:outerShdw blurRad="38100" dist="38100" dir="2700000" algn="tl">
                  <a:srgbClr val="000000">
                    <a:alpha val="43137"/>
                  </a:srgbClr>
                </a:outerShdw>
              </a:effectLst>
            </a:endParaRPr>
          </a:p>
        </p:txBody>
      </p:sp>
      <p:sp>
        <p:nvSpPr>
          <p:cNvPr id="15" name="14 Rectángulo"/>
          <p:cNvSpPr/>
          <p:nvPr/>
        </p:nvSpPr>
        <p:spPr>
          <a:xfrm>
            <a:off x="5508104" y="5168225"/>
            <a:ext cx="1296144" cy="276999"/>
          </a:xfrm>
          <a:prstGeom prst="rect">
            <a:avLst/>
          </a:prstGeom>
        </p:spPr>
        <p:txBody>
          <a:bodyPr wrap="square">
            <a:spAutoFit/>
          </a:bodyPr>
          <a:lstStyle/>
          <a:p>
            <a:pPr algn="ctr">
              <a:defRPr/>
            </a:pPr>
            <a:r>
              <a:rPr lang="es-CO" sz="1200" dirty="0">
                <a:solidFill>
                  <a:srgbClr val="C00000"/>
                </a:solidFill>
                <a:effectLst>
                  <a:outerShdw blurRad="38100" dist="38100" dir="2700000" algn="tl">
                    <a:srgbClr val="000000">
                      <a:alpha val="43137"/>
                    </a:srgbClr>
                  </a:outerShdw>
                </a:effectLst>
              </a:rPr>
              <a:t>T Alto, </a:t>
            </a:r>
            <a:r>
              <a:rPr lang="es-CO" sz="1200" dirty="0" err="1">
                <a:solidFill>
                  <a:srgbClr val="C00000"/>
                </a:solidFill>
                <a:effectLst>
                  <a:outerShdw blurRad="38100" dist="38100" dir="2700000" algn="tl">
                    <a:srgbClr val="000000">
                      <a:alpha val="43137"/>
                    </a:srgbClr>
                  </a:outerShdw>
                </a:effectLst>
              </a:rPr>
              <a:t>Tp</a:t>
            </a:r>
            <a:r>
              <a:rPr lang="es-CO" sz="1200" dirty="0">
                <a:solidFill>
                  <a:srgbClr val="C00000"/>
                </a:solidFill>
                <a:effectLst>
                  <a:outerShdw blurRad="38100" dist="38100" dir="2700000" algn="tl">
                    <a:srgbClr val="000000">
                      <a:alpha val="43137"/>
                    </a:srgbClr>
                  </a:outerShdw>
                </a:effectLst>
              </a:rPr>
              <a:t> Baja</a:t>
            </a:r>
            <a:endParaRPr lang="es-ES" sz="1200" dirty="0">
              <a:solidFill>
                <a:srgbClr val="C00000"/>
              </a:solidFill>
              <a:effectLst>
                <a:outerShdw blurRad="38100" dist="38100" dir="2700000" algn="tl">
                  <a:srgbClr val="000000">
                    <a:alpha val="43137"/>
                  </a:srgbClr>
                </a:outerShdw>
              </a:effectLst>
            </a:endParaRPr>
          </a:p>
        </p:txBody>
      </p:sp>
      <p:sp>
        <p:nvSpPr>
          <p:cNvPr id="16" name="15 Rectángulo"/>
          <p:cNvSpPr/>
          <p:nvPr/>
        </p:nvSpPr>
        <p:spPr>
          <a:xfrm>
            <a:off x="5508104" y="3212976"/>
            <a:ext cx="1296144" cy="276999"/>
          </a:xfrm>
          <a:prstGeom prst="rect">
            <a:avLst/>
          </a:prstGeom>
        </p:spPr>
        <p:txBody>
          <a:bodyPr wrap="square">
            <a:spAutoFit/>
          </a:bodyPr>
          <a:lstStyle/>
          <a:p>
            <a:pPr algn="ctr">
              <a:defRPr/>
            </a:pPr>
            <a:r>
              <a:rPr lang="es-CO" sz="1200" dirty="0">
                <a:solidFill>
                  <a:srgbClr val="C00000"/>
                </a:solidFill>
                <a:effectLst>
                  <a:outerShdw blurRad="38100" dist="38100" dir="2700000" algn="tl">
                    <a:srgbClr val="000000">
                      <a:alpha val="43137"/>
                    </a:srgbClr>
                  </a:outerShdw>
                </a:effectLst>
              </a:rPr>
              <a:t>T Alto, </a:t>
            </a:r>
            <a:r>
              <a:rPr lang="es-CO" sz="1200" dirty="0" err="1">
                <a:solidFill>
                  <a:srgbClr val="C00000"/>
                </a:solidFill>
                <a:effectLst>
                  <a:outerShdw blurRad="38100" dist="38100" dir="2700000" algn="tl">
                    <a:srgbClr val="000000">
                      <a:alpha val="43137"/>
                    </a:srgbClr>
                  </a:outerShdw>
                </a:effectLst>
              </a:rPr>
              <a:t>Tp</a:t>
            </a:r>
            <a:r>
              <a:rPr lang="es-CO" sz="1200" dirty="0">
                <a:solidFill>
                  <a:srgbClr val="C00000"/>
                </a:solidFill>
                <a:effectLst>
                  <a:outerShdw blurRad="38100" dist="38100" dir="2700000" algn="tl">
                    <a:srgbClr val="000000">
                      <a:alpha val="43137"/>
                    </a:srgbClr>
                  </a:outerShdw>
                </a:effectLst>
              </a:rPr>
              <a:t> Alta</a:t>
            </a:r>
            <a:endParaRPr lang="es-ES" sz="1200" dirty="0">
              <a:solidFill>
                <a:srgbClr val="C00000"/>
              </a:solidFill>
              <a:effectLst>
                <a:outerShdw blurRad="38100" dist="38100" dir="2700000" algn="tl">
                  <a:srgbClr val="000000">
                    <a:alpha val="43137"/>
                  </a:srgbClr>
                </a:outerShdw>
              </a:effectLst>
            </a:endParaRPr>
          </a:p>
        </p:txBody>
      </p:sp>
      <p:sp>
        <p:nvSpPr>
          <p:cNvPr id="17" name="16 Rectángulo"/>
          <p:cNvSpPr/>
          <p:nvPr/>
        </p:nvSpPr>
        <p:spPr>
          <a:xfrm>
            <a:off x="2195736" y="3212976"/>
            <a:ext cx="1296144" cy="276999"/>
          </a:xfrm>
          <a:prstGeom prst="rect">
            <a:avLst/>
          </a:prstGeom>
        </p:spPr>
        <p:txBody>
          <a:bodyPr wrap="square">
            <a:spAutoFit/>
          </a:bodyPr>
          <a:lstStyle/>
          <a:p>
            <a:pPr algn="ctr">
              <a:defRPr/>
            </a:pPr>
            <a:r>
              <a:rPr lang="es-CO" sz="1200" dirty="0">
                <a:solidFill>
                  <a:srgbClr val="C00000"/>
                </a:solidFill>
                <a:effectLst>
                  <a:outerShdw blurRad="38100" dist="38100" dir="2700000" algn="tl">
                    <a:srgbClr val="000000">
                      <a:alpha val="43137"/>
                    </a:srgbClr>
                  </a:outerShdw>
                </a:effectLst>
              </a:rPr>
              <a:t>T Bajo, </a:t>
            </a:r>
            <a:r>
              <a:rPr lang="es-CO" sz="1200" dirty="0" err="1">
                <a:solidFill>
                  <a:srgbClr val="C00000"/>
                </a:solidFill>
                <a:effectLst>
                  <a:outerShdw blurRad="38100" dist="38100" dir="2700000" algn="tl">
                    <a:srgbClr val="000000">
                      <a:alpha val="43137"/>
                    </a:srgbClr>
                  </a:outerShdw>
                </a:effectLst>
              </a:rPr>
              <a:t>Tp</a:t>
            </a:r>
            <a:r>
              <a:rPr lang="es-CO" sz="1200" dirty="0">
                <a:solidFill>
                  <a:srgbClr val="C00000"/>
                </a:solidFill>
                <a:effectLst>
                  <a:outerShdw blurRad="38100" dist="38100" dir="2700000" algn="tl">
                    <a:srgbClr val="000000">
                      <a:alpha val="43137"/>
                    </a:srgbClr>
                  </a:outerShdw>
                </a:effectLst>
              </a:rPr>
              <a:t> Alta</a:t>
            </a:r>
            <a:endParaRPr lang="es-ES" sz="1200" dirty="0">
              <a:solidFill>
                <a:srgbClr val="C00000"/>
              </a:solidFill>
              <a:effectLst>
                <a:outerShdw blurRad="38100" dist="38100" dir="2700000" algn="tl">
                  <a:srgbClr val="000000">
                    <a:alpha val="43137"/>
                  </a:srgbClr>
                </a:outerShdw>
              </a:effectLst>
            </a:endParaRPr>
          </a:p>
        </p:txBody>
      </p:sp>
      <p:sp>
        <p:nvSpPr>
          <p:cNvPr id="18" name="17 Rectángulo"/>
          <p:cNvSpPr/>
          <p:nvPr/>
        </p:nvSpPr>
        <p:spPr>
          <a:xfrm>
            <a:off x="2195736" y="5096217"/>
            <a:ext cx="1296144" cy="276999"/>
          </a:xfrm>
          <a:prstGeom prst="rect">
            <a:avLst/>
          </a:prstGeom>
        </p:spPr>
        <p:txBody>
          <a:bodyPr wrap="square">
            <a:spAutoFit/>
          </a:bodyPr>
          <a:lstStyle/>
          <a:p>
            <a:pPr algn="ctr">
              <a:defRPr/>
            </a:pPr>
            <a:r>
              <a:rPr lang="es-CO" sz="1200" dirty="0">
                <a:solidFill>
                  <a:srgbClr val="C00000"/>
                </a:solidFill>
                <a:effectLst>
                  <a:outerShdw blurRad="38100" dist="38100" dir="2700000" algn="tl">
                    <a:srgbClr val="000000">
                      <a:alpha val="43137"/>
                    </a:srgbClr>
                  </a:outerShdw>
                </a:effectLst>
              </a:rPr>
              <a:t>T Bajo, </a:t>
            </a:r>
            <a:r>
              <a:rPr lang="es-CO" sz="1200" dirty="0" err="1">
                <a:solidFill>
                  <a:srgbClr val="C00000"/>
                </a:solidFill>
                <a:effectLst>
                  <a:outerShdw blurRad="38100" dist="38100" dir="2700000" algn="tl">
                    <a:srgbClr val="000000">
                      <a:alpha val="43137"/>
                    </a:srgbClr>
                  </a:outerShdw>
                </a:effectLst>
              </a:rPr>
              <a:t>Tp</a:t>
            </a:r>
            <a:r>
              <a:rPr lang="es-CO" sz="1200" dirty="0">
                <a:solidFill>
                  <a:srgbClr val="C00000"/>
                </a:solidFill>
                <a:effectLst>
                  <a:outerShdw blurRad="38100" dist="38100" dir="2700000" algn="tl">
                    <a:srgbClr val="000000">
                      <a:alpha val="43137"/>
                    </a:srgbClr>
                  </a:outerShdw>
                </a:effectLst>
              </a:rPr>
              <a:t> Baja</a:t>
            </a:r>
            <a:endParaRPr lang="es-ES" sz="1200" dirty="0">
              <a:solidFill>
                <a:srgbClr val="C0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ox(in)">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ox(in)">
                                      <p:cBhvr>
                                        <p:cTn id="15" dur="500"/>
                                        <p:tgtEl>
                                          <p:spTgt spid="17"/>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ox(in)">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1124744"/>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196752"/>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Superficies de Respuesta</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2 Marcador de contenido"/>
          <p:cNvSpPr txBox="1">
            <a:spLocks/>
          </p:cNvSpPr>
          <p:nvPr/>
        </p:nvSpPr>
        <p:spPr>
          <a:xfrm>
            <a:off x="467544" y="1556792"/>
            <a:ext cx="8208912" cy="3672408"/>
          </a:xfrm>
          <a:prstGeom prst="rect">
            <a:avLst/>
          </a:prstGeom>
        </p:spPr>
        <p:txBody>
          <a:bodyPr>
            <a:no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2200" b="0" i="0" u="none" strike="noStrike" kern="1200" cap="none" spc="0" normalizeH="0" baseline="0" noProof="0" dirty="0">
                <a:ln>
                  <a:noFill/>
                </a:ln>
                <a:solidFill>
                  <a:schemeClr val="tx1"/>
                </a:solidFill>
                <a:effectLst/>
                <a:uLnTx/>
                <a:uFillTx/>
                <a:latin typeface="+mn-lt"/>
                <a:ea typeface="+mn-ea"/>
                <a:cs typeface="+mn-cs"/>
              </a:rPr>
              <a:t>La metodología de superficies de respuesta (MSR) fue introducida por </a:t>
            </a:r>
            <a:r>
              <a:rPr kumimoji="0" lang="es-CO" sz="2200" b="0" i="1" u="none" strike="noStrike" kern="1200" cap="none" spc="0" normalizeH="0" baseline="0" noProof="0" dirty="0">
                <a:ln>
                  <a:noFill/>
                </a:ln>
                <a:solidFill>
                  <a:schemeClr val="tx1"/>
                </a:solidFill>
                <a:effectLst/>
                <a:uLnTx/>
                <a:uFillTx/>
                <a:latin typeface="+mn-lt"/>
                <a:ea typeface="+mn-ea"/>
                <a:cs typeface="+mn-cs"/>
              </a:rPr>
              <a:t>Box y Wilson</a:t>
            </a:r>
            <a:r>
              <a:rPr kumimoji="0" lang="es-CO" sz="2200" b="0" i="1" u="none" strike="noStrike" kern="1200" cap="none" spc="0" normalizeH="0" baseline="30000" noProof="0" dirty="0">
                <a:ln>
                  <a:noFill/>
                </a:ln>
                <a:solidFill>
                  <a:schemeClr val="tx1"/>
                </a:solidFill>
                <a:effectLst/>
                <a:uLnTx/>
                <a:uFillTx/>
                <a:latin typeface="+mn-lt"/>
                <a:ea typeface="+mn-ea"/>
                <a:cs typeface="+mn-cs"/>
              </a:rPr>
              <a:t>1</a:t>
            </a:r>
            <a:r>
              <a:rPr kumimoji="0" lang="es-CO" sz="2200" b="0" i="1" u="none" strike="noStrike" kern="1200" cap="none" spc="0" normalizeH="0" baseline="0" noProof="0" dirty="0">
                <a:ln>
                  <a:noFill/>
                </a:ln>
                <a:solidFill>
                  <a:schemeClr val="tx1"/>
                </a:solidFill>
                <a:effectLst/>
                <a:uLnTx/>
                <a:uFillTx/>
                <a:latin typeface="+mn-lt"/>
                <a:ea typeface="+mn-ea"/>
                <a:cs typeface="+mn-cs"/>
              </a:rPr>
              <a:t> </a:t>
            </a:r>
            <a:r>
              <a:rPr kumimoji="0" lang="es-CO" sz="2200" b="0" i="0" u="none" strike="noStrike" kern="1200" cap="none" spc="0" normalizeH="0" baseline="0" noProof="0" dirty="0">
                <a:ln>
                  <a:noFill/>
                </a:ln>
                <a:solidFill>
                  <a:schemeClr val="tx1"/>
                </a:solidFill>
                <a:effectLst/>
                <a:uLnTx/>
                <a:uFillTx/>
                <a:latin typeface="+mn-lt"/>
                <a:ea typeface="+mn-ea"/>
                <a:cs typeface="+mn-cs"/>
              </a:rPr>
              <a:t>y es una colección de técnicas matemáticas y estadísticas útiles en el modelado y el análisis de problemas en los que una respuesta de interés recibe la influencia de varios factores de carácter cuantitativo y donde el objetivo es establecer los valores de los factores que optimizan la variable respuesta.</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CO" sz="2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2200" b="0" i="0" u="none" strike="noStrike" kern="1200" cap="none" spc="0" normalizeH="0" baseline="0" noProof="0" dirty="0">
                <a:ln>
                  <a:noFill/>
                </a:ln>
                <a:solidFill>
                  <a:schemeClr val="tx1"/>
                </a:solidFill>
                <a:effectLst/>
                <a:uLnTx/>
                <a:uFillTx/>
                <a:latin typeface="+mn-lt"/>
                <a:ea typeface="+mn-ea"/>
                <a:cs typeface="+mn-cs"/>
              </a:rPr>
              <a:t>En la MSR se trata de encontrar los valores óptimos para los factores que maximizan, minimizan o cumplen ciertas restricciones en la variable respuesta.</a:t>
            </a:r>
          </a:p>
        </p:txBody>
      </p:sp>
      <p:sp>
        <p:nvSpPr>
          <p:cNvPr id="14" name="13 Rectángulo"/>
          <p:cNvSpPr/>
          <p:nvPr/>
        </p:nvSpPr>
        <p:spPr>
          <a:xfrm>
            <a:off x="323528" y="5971346"/>
            <a:ext cx="8424936" cy="553998"/>
          </a:xfrm>
          <a:prstGeom prst="rect">
            <a:avLst/>
          </a:prstGeom>
        </p:spPr>
        <p:txBody>
          <a:bodyPr wrap="square">
            <a:spAutoFit/>
          </a:bodyPr>
          <a:lstStyle/>
          <a:p>
            <a:r>
              <a:rPr lang="es-CO" sz="1500" dirty="0"/>
              <a:t>Box, G. E. P., Wilson, K. G. (1951), “</a:t>
            </a:r>
            <a:r>
              <a:rPr lang="es-CO" sz="1500" dirty="0" err="1"/>
              <a:t>On</a:t>
            </a:r>
            <a:r>
              <a:rPr lang="es-CO" sz="1500" dirty="0"/>
              <a:t> </a:t>
            </a:r>
            <a:r>
              <a:rPr lang="es-CO" sz="1500" dirty="0" err="1"/>
              <a:t>the</a:t>
            </a:r>
            <a:r>
              <a:rPr lang="es-CO" sz="1500" dirty="0"/>
              <a:t> experimental </a:t>
            </a:r>
            <a:r>
              <a:rPr lang="en-US" sz="1500" dirty="0"/>
              <a:t>attainment of optimum conditions”, </a:t>
            </a:r>
            <a:r>
              <a:rPr lang="en-US" sz="1500" i="1" dirty="0"/>
              <a:t>Journal of the Royal Statistical Society, B 13, 1-45</a:t>
            </a:r>
            <a:r>
              <a:rPr lang="es-CO" sz="1500"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1124744"/>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196752"/>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Ejemplo</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20" name="2 Marcador de contenido"/>
          <p:cNvSpPr>
            <a:spLocks noGrp="1"/>
          </p:cNvSpPr>
          <p:nvPr>
            <p:ph sz="quarter" idx="1"/>
          </p:nvPr>
        </p:nvSpPr>
        <p:spPr>
          <a:xfrm>
            <a:off x="467544" y="1243110"/>
            <a:ext cx="8247860" cy="5400600"/>
          </a:xfrm>
        </p:spPr>
        <p:txBody>
          <a:bodyPr>
            <a:noAutofit/>
          </a:bodyPr>
          <a:lstStyle/>
          <a:p>
            <a:pPr marL="0" indent="0" algn="just">
              <a:buClr>
                <a:srgbClr val="C00000"/>
              </a:buClr>
              <a:buNone/>
              <a:defRPr/>
            </a:pPr>
            <a:r>
              <a:rPr lang="es-CO" sz="2000" dirty="0"/>
              <a:t>Para simplificar los cálculos, las variables independientes se codificaran en el intervalo (-1, 1).</a:t>
            </a:r>
          </a:p>
          <a:p>
            <a:pPr marL="0" indent="0" algn="just">
              <a:buClr>
                <a:srgbClr val="C00000"/>
              </a:buClr>
              <a:buNone/>
              <a:defRPr/>
            </a:pPr>
            <a:endParaRPr lang="es-CO" sz="2000" dirty="0"/>
          </a:p>
          <a:p>
            <a:pPr marL="0" indent="0" algn="just">
              <a:buClr>
                <a:srgbClr val="C00000"/>
              </a:buClr>
              <a:buNone/>
              <a:defRPr/>
            </a:pPr>
            <a:r>
              <a:rPr lang="es-CO" sz="2000" dirty="0"/>
              <a:t>Los niveles de factores codificados proporcionan un marco de trabajo uniforme para investigar los efectos de los factores. Los niveles codificados de los factores del diseño son:</a:t>
            </a:r>
          </a:p>
          <a:p>
            <a:pPr marL="0" indent="0" algn="just">
              <a:buClr>
                <a:srgbClr val="C00000"/>
              </a:buClr>
              <a:buNone/>
              <a:defRPr/>
            </a:pPr>
            <a:endParaRPr lang="es-CO" sz="2000" dirty="0"/>
          </a:p>
          <a:p>
            <a:pPr marL="0" indent="0" algn="just">
              <a:buClr>
                <a:srgbClr val="C00000"/>
              </a:buClr>
              <a:buNone/>
              <a:defRPr/>
            </a:pPr>
            <a:endParaRPr lang="es-CO" sz="2000" dirty="0"/>
          </a:p>
          <a:p>
            <a:pPr marL="0" indent="0" algn="just">
              <a:buClr>
                <a:srgbClr val="C00000"/>
              </a:buClr>
              <a:buNone/>
              <a:defRPr/>
            </a:pPr>
            <a:endParaRPr lang="es-CO" sz="2000" dirty="0"/>
          </a:p>
          <a:p>
            <a:pPr>
              <a:buClr>
                <a:srgbClr val="C00000"/>
              </a:buClr>
              <a:buNone/>
              <a:defRPr/>
            </a:pPr>
            <a:r>
              <a:rPr lang="es-CO" sz="2000" dirty="0"/>
              <a:t>donde:</a:t>
            </a:r>
          </a:p>
          <a:p>
            <a:pPr>
              <a:buClr>
                <a:srgbClr val="C00000"/>
              </a:buClr>
              <a:buNone/>
              <a:defRPr/>
            </a:pPr>
            <a:endParaRPr lang="es-CO" sz="2000" dirty="0"/>
          </a:p>
          <a:p>
            <a:pPr>
              <a:buClr>
                <a:srgbClr val="C00000"/>
              </a:buClr>
              <a:buNone/>
              <a:defRPr/>
            </a:pPr>
            <a:r>
              <a:rPr lang="es-CO" sz="2000" dirty="0"/>
              <a:t>     : es el i-</a:t>
            </a:r>
            <a:r>
              <a:rPr lang="es-CO" sz="2000" dirty="0" err="1"/>
              <a:t>ésimo</a:t>
            </a:r>
            <a:r>
              <a:rPr lang="es-CO" sz="2000" dirty="0"/>
              <a:t> nivel del factor A </a:t>
            </a:r>
            <a:endParaRPr lang="es-CO" sz="2000" i="1" dirty="0"/>
          </a:p>
          <a:p>
            <a:pPr>
              <a:buClr>
                <a:srgbClr val="C00000"/>
              </a:buClr>
              <a:buNone/>
              <a:defRPr/>
            </a:pPr>
            <a:endParaRPr lang="es-CO" sz="500" dirty="0"/>
          </a:p>
          <a:p>
            <a:pPr>
              <a:buClr>
                <a:srgbClr val="C00000"/>
              </a:buClr>
              <a:buNone/>
              <a:defRPr/>
            </a:pPr>
            <a:r>
              <a:rPr lang="es-CO" sz="2000" dirty="0"/>
              <a:t>     : es el nivel promedio del factor A</a:t>
            </a:r>
          </a:p>
          <a:p>
            <a:pPr>
              <a:buClr>
                <a:srgbClr val="C00000"/>
              </a:buClr>
              <a:buNone/>
              <a:defRPr/>
            </a:pPr>
            <a:endParaRPr lang="es-CO" sz="500" dirty="0"/>
          </a:p>
          <a:p>
            <a:pPr>
              <a:buClr>
                <a:srgbClr val="C00000"/>
              </a:buClr>
              <a:buNone/>
              <a:defRPr/>
            </a:pPr>
            <a:r>
              <a:rPr lang="es-CO" sz="2000" dirty="0"/>
              <a:t>     : es  (A</a:t>
            </a:r>
            <a:r>
              <a:rPr lang="es-CO" sz="2000" baseline="-25000" dirty="0"/>
              <a:t>2</a:t>
            </a:r>
            <a:r>
              <a:rPr lang="es-CO" sz="2000" dirty="0"/>
              <a:t> – A</a:t>
            </a:r>
            <a:r>
              <a:rPr lang="es-CO" sz="2000" baseline="-25000" dirty="0"/>
              <a:t>1</a:t>
            </a:r>
            <a:r>
              <a:rPr lang="es-CO" sz="2000" dirty="0"/>
              <a:t>)/2. </a:t>
            </a:r>
          </a:p>
          <a:p>
            <a:pPr marL="0" indent="0" algn="just">
              <a:buClr>
                <a:srgbClr val="C00000"/>
              </a:buClr>
              <a:buNone/>
              <a:defRPr/>
            </a:pPr>
            <a:endParaRPr lang="es-CO" sz="2000" dirty="0"/>
          </a:p>
        </p:txBody>
      </p:sp>
      <p:graphicFrame>
        <p:nvGraphicFramePr>
          <p:cNvPr id="21" name="Object 2"/>
          <p:cNvGraphicFramePr>
            <a:graphicFrameLocks noChangeAspect="1"/>
          </p:cNvGraphicFramePr>
          <p:nvPr/>
        </p:nvGraphicFramePr>
        <p:xfrm>
          <a:off x="1043607" y="3475357"/>
          <a:ext cx="1251907" cy="698777"/>
        </p:xfrm>
        <a:graphic>
          <a:graphicData uri="http://schemas.openxmlformats.org/presentationml/2006/ole">
            <mc:AlternateContent xmlns:mc="http://schemas.openxmlformats.org/markup-compatibility/2006">
              <mc:Choice xmlns:v="urn:schemas-microsoft-com:vml" Requires="v">
                <p:oleObj name="Equation" r:id="rId2" imgW="736600" imgH="419100" progId="Equation.DSMT4">
                  <p:embed/>
                </p:oleObj>
              </mc:Choice>
              <mc:Fallback>
                <p:oleObj name="Equation" r:id="rId2" imgW="736600" imgH="4191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7" y="3475357"/>
                        <a:ext cx="1251907" cy="6987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Striped Right Arrow 10"/>
          <p:cNvSpPr/>
          <p:nvPr/>
        </p:nvSpPr>
        <p:spPr>
          <a:xfrm>
            <a:off x="2630633" y="3694232"/>
            <a:ext cx="365293" cy="357190"/>
          </a:xfrm>
          <a:prstGeom prst="stripedRightArrow">
            <a:avLst/>
          </a:prstGeom>
          <a:solidFill>
            <a:srgbClr val="C00000"/>
          </a:solidFill>
          <a:ln>
            <a:solidFill>
              <a:srgbClr val="C00000"/>
            </a:solidFill>
          </a:ln>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es-CO"/>
          </a:p>
        </p:txBody>
      </p:sp>
      <p:graphicFrame>
        <p:nvGraphicFramePr>
          <p:cNvPr id="23" name="Object 3"/>
          <p:cNvGraphicFramePr>
            <a:graphicFrameLocks noChangeAspect="1"/>
          </p:cNvGraphicFramePr>
          <p:nvPr/>
        </p:nvGraphicFramePr>
        <p:xfrm>
          <a:off x="3347863" y="3547366"/>
          <a:ext cx="1242702" cy="648072"/>
        </p:xfrm>
        <a:graphic>
          <a:graphicData uri="http://schemas.openxmlformats.org/presentationml/2006/ole">
            <mc:AlternateContent xmlns:mc="http://schemas.openxmlformats.org/markup-compatibility/2006">
              <mc:Choice xmlns:v="urn:schemas-microsoft-com:vml" Requires="v">
                <p:oleObj name="Equation" r:id="rId4" imgW="736280" imgH="393529" progId="Equation.DSMT4">
                  <p:embed/>
                </p:oleObj>
              </mc:Choice>
              <mc:Fallback>
                <p:oleObj name="Equation" r:id="rId4" imgW="736280" imgH="393529"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7863" y="3547366"/>
                        <a:ext cx="1242702" cy="6480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4"/>
          <p:cNvGraphicFramePr>
            <a:graphicFrameLocks noChangeAspect="1"/>
          </p:cNvGraphicFramePr>
          <p:nvPr/>
        </p:nvGraphicFramePr>
        <p:xfrm>
          <a:off x="5220071" y="3547366"/>
          <a:ext cx="1487327" cy="648072"/>
        </p:xfrm>
        <a:graphic>
          <a:graphicData uri="http://schemas.openxmlformats.org/presentationml/2006/ole">
            <mc:AlternateContent xmlns:mc="http://schemas.openxmlformats.org/markup-compatibility/2006">
              <mc:Choice xmlns:v="urn:schemas-microsoft-com:vml" Requires="v">
                <p:oleObj name="Equation" r:id="rId6" imgW="875920" imgH="393529" progId="Equation.DSMT4">
                  <p:embed/>
                </p:oleObj>
              </mc:Choice>
              <mc:Fallback>
                <p:oleObj name="Equation" r:id="rId6" imgW="875920" imgH="393529"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20071" y="3547366"/>
                        <a:ext cx="1487327" cy="6480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2"/>
          <p:cNvGraphicFramePr>
            <a:graphicFrameLocks noChangeAspect="1"/>
          </p:cNvGraphicFramePr>
          <p:nvPr/>
        </p:nvGraphicFramePr>
        <p:xfrm>
          <a:off x="494933" y="5000636"/>
          <a:ext cx="370509" cy="504056"/>
        </p:xfrm>
        <a:graphic>
          <a:graphicData uri="http://schemas.openxmlformats.org/presentationml/2006/ole">
            <mc:AlternateContent xmlns:mc="http://schemas.openxmlformats.org/markup-compatibility/2006">
              <mc:Choice xmlns:v="urn:schemas-microsoft-com:vml" Requires="v">
                <p:oleObj name="Equation" r:id="rId8" imgW="164880" imgH="228600" progId="Equation.DSMT4">
                  <p:embed/>
                </p:oleObj>
              </mc:Choice>
              <mc:Fallback>
                <p:oleObj name="Equation" r:id="rId8" imgW="164880" imgH="228600" progId="Equation.DSMT4">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933" y="5000636"/>
                        <a:ext cx="370509"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2"/>
          <p:cNvGraphicFramePr>
            <a:graphicFrameLocks noChangeAspect="1"/>
          </p:cNvGraphicFramePr>
          <p:nvPr/>
        </p:nvGraphicFramePr>
        <p:xfrm>
          <a:off x="500034" y="5477469"/>
          <a:ext cx="368208" cy="451861"/>
        </p:xfrm>
        <a:graphic>
          <a:graphicData uri="http://schemas.openxmlformats.org/presentationml/2006/ole">
            <mc:AlternateContent xmlns:mc="http://schemas.openxmlformats.org/markup-compatibility/2006">
              <mc:Choice xmlns:v="urn:schemas-microsoft-com:vml" Requires="v">
                <p:oleObj name="Equation" r:id="rId10" imgW="152280" imgH="190440" progId="Equation.DSMT4">
                  <p:embed/>
                </p:oleObj>
              </mc:Choice>
              <mc:Fallback>
                <p:oleObj name="Equation" r:id="rId10" imgW="152280" imgH="190440" progId="Equation.DSMT4">
                  <p:embed/>
                  <p:pic>
                    <p:nvPicPr>
                      <p:cNvPr id="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0034" y="5477469"/>
                        <a:ext cx="368208" cy="4518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2"/>
          <p:cNvGraphicFramePr>
            <a:graphicFrameLocks noChangeAspect="1"/>
          </p:cNvGraphicFramePr>
          <p:nvPr/>
        </p:nvGraphicFramePr>
        <p:xfrm>
          <a:off x="500034" y="6000768"/>
          <a:ext cx="399385" cy="392113"/>
        </p:xfrm>
        <a:graphic>
          <a:graphicData uri="http://schemas.openxmlformats.org/presentationml/2006/ole">
            <mc:AlternateContent xmlns:mc="http://schemas.openxmlformats.org/markup-compatibility/2006">
              <mc:Choice xmlns:v="urn:schemas-microsoft-com:vml" Requires="v">
                <p:oleObj name="Equation" r:id="rId12" imgW="164880" imgH="164880" progId="Equation.DSMT4">
                  <p:embed/>
                </p:oleObj>
              </mc:Choice>
              <mc:Fallback>
                <p:oleObj name="Equation" r:id="rId12" imgW="164880" imgH="164880" progId="Equation.DSMT4">
                  <p:embed/>
                  <p:pic>
                    <p:nvPicPr>
                      <p:cNvPr id="0"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0034" y="6000768"/>
                        <a:ext cx="399385"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1124744"/>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196752"/>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Ejemplo</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20" name="2 Marcador de contenido"/>
          <p:cNvSpPr txBox="1">
            <a:spLocks/>
          </p:cNvSpPr>
          <p:nvPr/>
        </p:nvSpPr>
        <p:spPr>
          <a:xfrm>
            <a:off x="323528" y="2276872"/>
            <a:ext cx="2088232" cy="2592288"/>
          </a:xfrm>
          <a:prstGeom prst="rect">
            <a:avLst/>
          </a:prstGeom>
        </p:spPr>
        <p:txBody>
          <a:bodyPr>
            <a:noAutofit/>
          </a:bodyPr>
          <a:lstStyle/>
          <a:p>
            <a:pPr lvl="0" algn="just">
              <a:spcBef>
                <a:spcPct val="20000"/>
              </a:spcBef>
              <a:defRPr/>
            </a:pPr>
            <a:r>
              <a:rPr lang="es-CO" sz="2000" b="1" dirty="0"/>
              <a:t>Tiempo (T)</a:t>
            </a:r>
          </a:p>
          <a:p>
            <a:pPr lvl="0" algn="just">
              <a:spcBef>
                <a:spcPct val="20000"/>
              </a:spcBef>
              <a:defRPr/>
            </a:pPr>
            <a:r>
              <a:rPr lang="es-CO" sz="2000" dirty="0"/>
              <a:t>T bajo: 30min = -1</a:t>
            </a:r>
          </a:p>
          <a:p>
            <a:pPr lvl="0" algn="just">
              <a:spcBef>
                <a:spcPct val="20000"/>
              </a:spcBef>
              <a:defRPr/>
            </a:pPr>
            <a:r>
              <a:rPr lang="es-CO" sz="2000" dirty="0"/>
              <a:t>T alto: 40min = 1</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lang="es-CO" sz="2000" b="1" dirty="0"/>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lang="es-CO" sz="2000" b="1" dirty="0"/>
              <a:t>Temperatura (</a:t>
            </a:r>
            <a:r>
              <a:rPr lang="es-CO" sz="2000" b="1" dirty="0" err="1"/>
              <a:t>Tp</a:t>
            </a:r>
            <a:r>
              <a:rPr lang="es-CO" sz="2000" b="1" dirty="0"/>
              <a:t>)</a:t>
            </a:r>
            <a:endParaRPr kumimoji="0" lang="es-CO"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2000" b="0" i="0" u="none" strike="noStrike" kern="1200" cap="none" spc="0" normalizeH="0" baseline="0" noProof="0" dirty="0" err="1">
                <a:ln>
                  <a:noFill/>
                </a:ln>
                <a:solidFill>
                  <a:schemeClr val="tx1"/>
                </a:solidFill>
                <a:effectLst/>
                <a:uLnTx/>
                <a:uFillTx/>
                <a:latin typeface="+mn-lt"/>
                <a:ea typeface="+mn-ea"/>
                <a:cs typeface="+mn-cs"/>
              </a:rPr>
              <a:t>Tp</a:t>
            </a:r>
            <a:r>
              <a:rPr kumimoji="0" lang="es-CO" sz="2000" b="0" i="0" u="none" strike="noStrike" kern="1200" cap="none" spc="0" normalizeH="0" baseline="0" noProof="0" dirty="0">
                <a:ln>
                  <a:noFill/>
                </a:ln>
                <a:solidFill>
                  <a:schemeClr val="tx1"/>
                </a:solidFill>
                <a:effectLst/>
                <a:uLnTx/>
                <a:uFillTx/>
                <a:latin typeface="+mn-lt"/>
                <a:ea typeface="+mn-ea"/>
                <a:cs typeface="+mn-cs"/>
              </a:rPr>
              <a:t> baja: 150°F = -1</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2000" b="0" i="0" u="none" strike="noStrike" kern="1200" cap="none" spc="0" normalizeH="0" baseline="0" noProof="0" dirty="0" err="1">
                <a:ln>
                  <a:noFill/>
                </a:ln>
                <a:solidFill>
                  <a:schemeClr val="tx1"/>
                </a:solidFill>
                <a:effectLst/>
                <a:uLnTx/>
                <a:uFillTx/>
                <a:latin typeface="+mn-lt"/>
                <a:ea typeface="+mn-ea"/>
                <a:cs typeface="+mn-cs"/>
              </a:rPr>
              <a:t>Tp</a:t>
            </a:r>
            <a:r>
              <a:rPr kumimoji="0" lang="es-CO" sz="2000" b="0" i="0" u="none" strike="noStrike" kern="1200" cap="none" spc="0" normalizeH="0" baseline="0" noProof="0" dirty="0">
                <a:ln>
                  <a:noFill/>
                </a:ln>
                <a:solidFill>
                  <a:schemeClr val="tx1"/>
                </a:solidFill>
                <a:effectLst/>
                <a:uLnTx/>
                <a:uFillTx/>
                <a:latin typeface="+mn-lt"/>
                <a:ea typeface="+mn-ea"/>
                <a:cs typeface="+mn-cs"/>
              </a:rPr>
              <a:t> alta: 160°F =  1</a:t>
            </a:r>
          </a:p>
        </p:txBody>
      </p:sp>
      <p:pic>
        <p:nvPicPr>
          <p:cNvPr id="21" name="Picture 1"/>
          <p:cNvPicPr>
            <a:picLocks noChangeAspect="1" noChangeArrowheads="1"/>
          </p:cNvPicPr>
          <p:nvPr/>
        </p:nvPicPr>
        <p:blipFill>
          <a:blip r:embed="rId2" cstate="print"/>
          <a:srcRect/>
          <a:stretch>
            <a:fillRect/>
          </a:stretch>
        </p:blipFill>
        <p:spPr bwMode="auto">
          <a:xfrm>
            <a:off x="2971818" y="1989396"/>
            <a:ext cx="4624518" cy="3772530"/>
          </a:xfrm>
          <a:prstGeom prst="rect">
            <a:avLst/>
          </a:prstGeom>
          <a:noFill/>
          <a:ln w="9525">
            <a:noFill/>
            <a:miter lim="800000"/>
            <a:headEnd/>
            <a:tailEnd/>
          </a:ln>
        </p:spPr>
      </p:pic>
      <p:sp>
        <p:nvSpPr>
          <p:cNvPr id="22" name="21 Rectángulo"/>
          <p:cNvSpPr/>
          <p:nvPr/>
        </p:nvSpPr>
        <p:spPr>
          <a:xfrm>
            <a:off x="4139952" y="5579948"/>
            <a:ext cx="2160240" cy="369332"/>
          </a:xfrm>
          <a:prstGeom prst="rect">
            <a:avLst/>
          </a:prstGeom>
        </p:spPr>
        <p:txBody>
          <a:bodyPr wrap="square">
            <a:spAutoFit/>
          </a:bodyPr>
          <a:lstStyle/>
          <a:p>
            <a:pPr algn="ctr">
              <a:defRPr/>
            </a:pPr>
            <a:r>
              <a:rPr lang="es-CO" dirty="0">
                <a:solidFill>
                  <a:srgbClr val="C00000"/>
                </a:solidFill>
                <a:effectLst>
                  <a:outerShdw blurRad="38100" dist="38100" dir="2700000" algn="tl">
                    <a:srgbClr val="000000">
                      <a:alpha val="43137"/>
                    </a:srgbClr>
                  </a:outerShdw>
                </a:effectLst>
              </a:rPr>
              <a:t>Temperatura (</a:t>
            </a:r>
            <a:r>
              <a:rPr lang="es-CO" dirty="0" err="1">
                <a:solidFill>
                  <a:srgbClr val="C00000"/>
                </a:solidFill>
                <a:effectLst>
                  <a:outerShdw blurRad="38100" dist="38100" dir="2700000" algn="tl">
                    <a:srgbClr val="000000">
                      <a:alpha val="43137"/>
                    </a:srgbClr>
                  </a:outerShdw>
                </a:effectLst>
              </a:rPr>
              <a:t>Tp</a:t>
            </a:r>
            <a:r>
              <a:rPr lang="es-CO" dirty="0">
                <a:solidFill>
                  <a:srgbClr val="C00000"/>
                </a:solidFill>
                <a:effectLst>
                  <a:outerShdw blurRad="38100" dist="38100" dir="2700000" algn="tl">
                    <a:srgbClr val="000000">
                      <a:alpha val="43137"/>
                    </a:srgbClr>
                  </a:outerShdw>
                </a:effectLst>
              </a:rPr>
              <a:t>)</a:t>
            </a:r>
            <a:endParaRPr lang="es-ES" dirty="0">
              <a:solidFill>
                <a:srgbClr val="C00000"/>
              </a:solidFill>
              <a:effectLst>
                <a:outerShdw blurRad="38100" dist="38100" dir="2700000" algn="tl">
                  <a:srgbClr val="000000">
                    <a:alpha val="43137"/>
                  </a:srgbClr>
                </a:outerShdw>
              </a:effectLst>
            </a:endParaRPr>
          </a:p>
        </p:txBody>
      </p:sp>
      <p:sp>
        <p:nvSpPr>
          <p:cNvPr id="23" name="22 Rectángulo"/>
          <p:cNvSpPr/>
          <p:nvPr/>
        </p:nvSpPr>
        <p:spPr>
          <a:xfrm>
            <a:off x="7308304" y="3635732"/>
            <a:ext cx="1584176" cy="369332"/>
          </a:xfrm>
          <a:prstGeom prst="rect">
            <a:avLst/>
          </a:prstGeom>
        </p:spPr>
        <p:txBody>
          <a:bodyPr wrap="square">
            <a:spAutoFit/>
          </a:bodyPr>
          <a:lstStyle/>
          <a:p>
            <a:pPr algn="ctr">
              <a:defRPr/>
            </a:pPr>
            <a:r>
              <a:rPr lang="es-CO" dirty="0">
                <a:solidFill>
                  <a:srgbClr val="C00000"/>
                </a:solidFill>
                <a:effectLst>
                  <a:outerShdw blurRad="38100" dist="38100" dir="2700000" algn="tl">
                    <a:srgbClr val="000000">
                      <a:alpha val="43137"/>
                    </a:srgbClr>
                  </a:outerShdw>
                </a:effectLst>
              </a:rPr>
              <a:t>Tiempo (T)</a:t>
            </a:r>
            <a:endParaRPr lang="es-ES" dirty="0">
              <a:solidFill>
                <a:srgbClr val="C00000"/>
              </a:solidFill>
              <a:effectLst>
                <a:outerShdw blurRad="38100" dist="38100" dir="2700000" algn="tl">
                  <a:srgbClr val="000000">
                    <a:alpha val="43137"/>
                  </a:srgbClr>
                </a:outerShdw>
              </a:effectLst>
            </a:endParaRPr>
          </a:p>
        </p:txBody>
      </p:sp>
      <p:sp>
        <p:nvSpPr>
          <p:cNvPr id="24" name="23 Rectángulo"/>
          <p:cNvSpPr/>
          <p:nvPr/>
        </p:nvSpPr>
        <p:spPr>
          <a:xfrm>
            <a:off x="5940152" y="4664725"/>
            <a:ext cx="1296144" cy="323165"/>
          </a:xfrm>
          <a:prstGeom prst="rect">
            <a:avLst/>
          </a:prstGeom>
        </p:spPr>
        <p:txBody>
          <a:bodyPr wrap="square">
            <a:spAutoFit/>
          </a:bodyPr>
          <a:lstStyle/>
          <a:p>
            <a:pPr algn="ctr">
              <a:defRPr/>
            </a:pPr>
            <a:r>
              <a:rPr lang="es-CO" sz="1500" dirty="0">
                <a:solidFill>
                  <a:srgbClr val="C00000"/>
                </a:solidFill>
                <a:effectLst>
                  <a:outerShdw blurRad="38100" dist="38100" dir="2700000" algn="tl">
                    <a:srgbClr val="000000">
                      <a:alpha val="43137"/>
                    </a:srgbClr>
                  </a:outerShdw>
                </a:effectLst>
              </a:rPr>
              <a:t>1 , -1</a:t>
            </a:r>
            <a:endParaRPr lang="es-ES" sz="1500" dirty="0">
              <a:solidFill>
                <a:srgbClr val="C00000"/>
              </a:solidFill>
              <a:effectLst>
                <a:outerShdw blurRad="38100" dist="38100" dir="2700000" algn="tl">
                  <a:srgbClr val="000000">
                    <a:alpha val="43137"/>
                  </a:srgbClr>
                </a:outerShdw>
              </a:effectLst>
            </a:endParaRPr>
          </a:p>
        </p:txBody>
      </p:sp>
      <p:sp>
        <p:nvSpPr>
          <p:cNvPr id="25" name="24 Rectángulo"/>
          <p:cNvSpPr/>
          <p:nvPr/>
        </p:nvSpPr>
        <p:spPr>
          <a:xfrm>
            <a:off x="5940152" y="2709476"/>
            <a:ext cx="1296144" cy="323165"/>
          </a:xfrm>
          <a:prstGeom prst="rect">
            <a:avLst/>
          </a:prstGeom>
        </p:spPr>
        <p:txBody>
          <a:bodyPr wrap="square">
            <a:spAutoFit/>
          </a:bodyPr>
          <a:lstStyle/>
          <a:p>
            <a:pPr algn="ctr">
              <a:defRPr/>
            </a:pPr>
            <a:r>
              <a:rPr lang="es-CO" sz="1500" dirty="0">
                <a:solidFill>
                  <a:srgbClr val="C00000"/>
                </a:solidFill>
                <a:effectLst>
                  <a:outerShdw blurRad="38100" dist="38100" dir="2700000" algn="tl">
                    <a:srgbClr val="000000">
                      <a:alpha val="43137"/>
                    </a:srgbClr>
                  </a:outerShdw>
                </a:effectLst>
              </a:rPr>
              <a:t>1 , 1</a:t>
            </a:r>
            <a:endParaRPr lang="es-ES" sz="1500" dirty="0">
              <a:solidFill>
                <a:srgbClr val="C00000"/>
              </a:solidFill>
              <a:effectLst>
                <a:outerShdw blurRad="38100" dist="38100" dir="2700000" algn="tl">
                  <a:srgbClr val="000000">
                    <a:alpha val="43137"/>
                  </a:srgbClr>
                </a:outerShdw>
              </a:effectLst>
            </a:endParaRPr>
          </a:p>
        </p:txBody>
      </p:sp>
      <p:sp>
        <p:nvSpPr>
          <p:cNvPr id="26" name="25 Rectángulo"/>
          <p:cNvSpPr/>
          <p:nvPr/>
        </p:nvSpPr>
        <p:spPr>
          <a:xfrm>
            <a:off x="3131840" y="2709476"/>
            <a:ext cx="1296144" cy="323165"/>
          </a:xfrm>
          <a:prstGeom prst="rect">
            <a:avLst/>
          </a:prstGeom>
        </p:spPr>
        <p:txBody>
          <a:bodyPr wrap="square">
            <a:spAutoFit/>
          </a:bodyPr>
          <a:lstStyle/>
          <a:p>
            <a:pPr algn="ctr">
              <a:defRPr/>
            </a:pPr>
            <a:r>
              <a:rPr lang="es-CO" sz="1500" dirty="0">
                <a:solidFill>
                  <a:srgbClr val="C00000"/>
                </a:solidFill>
                <a:effectLst>
                  <a:outerShdw blurRad="38100" dist="38100" dir="2700000" algn="tl">
                    <a:srgbClr val="000000">
                      <a:alpha val="43137"/>
                    </a:srgbClr>
                  </a:outerShdw>
                </a:effectLst>
              </a:rPr>
              <a:t>-1 , 1</a:t>
            </a:r>
            <a:endParaRPr lang="es-ES" sz="1500" dirty="0">
              <a:solidFill>
                <a:srgbClr val="C00000"/>
              </a:solidFill>
              <a:effectLst>
                <a:outerShdw blurRad="38100" dist="38100" dir="2700000" algn="tl">
                  <a:srgbClr val="000000">
                    <a:alpha val="43137"/>
                  </a:srgbClr>
                </a:outerShdw>
              </a:effectLst>
            </a:endParaRPr>
          </a:p>
        </p:txBody>
      </p:sp>
      <p:sp>
        <p:nvSpPr>
          <p:cNvPr id="27" name="26 Rectángulo"/>
          <p:cNvSpPr/>
          <p:nvPr/>
        </p:nvSpPr>
        <p:spPr>
          <a:xfrm>
            <a:off x="3131840" y="4592717"/>
            <a:ext cx="1296144" cy="323165"/>
          </a:xfrm>
          <a:prstGeom prst="rect">
            <a:avLst/>
          </a:prstGeom>
        </p:spPr>
        <p:txBody>
          <a:bodyPr wrap="square">
            <a:spAutoFit/>
          </a:bodyPr>
          <a:lstStyle/>
          <a:p>
            <a:pPr algn="ctr">
              <a:defRPr/>
            </a:pPr>
            <a:r>
              <a:rPr lang="es-CO" sz="1500" dirty="0">
                <a:solidFill>
                  <a:srgbClr val="C00000"/>
                </a:solidFill>
                <a:effectLst>
                  <a:outerShdw blurRad="38100" dist="38100" dir="2700000" algn="tl">
                    <a:srgbClr val="000000">
                      <a:alpha val="43137"/>
                    </a:srgbClr>
                  </a:outerShdw>
                </a:effectLst>
              </a:rPr>
              <a:t>-1 , -1</a:t>
            </a:r>
            <a:endParaRPr lang="es-ES" sz="1500" dirty="0">
              <a:solidFill>
                <a:srgbClr val="C0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ox(in)">
                                      <p:cBhvr>
                                        <p:cTn id="7" dur="500"/>
                                        <p:tgtEl>
                                          <p:spTgt spid="2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box(in)">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ox(in)">
                                      <p:cBhvr>
                                        <p:cTn id="15" dur="500"/>
                                        <p:tgtEl>
                                          <p:spTgt spid="26"/>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box(in)">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1124744"/>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196752"/>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Ejemplo</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5" name="2 Marcador de contenido"/>
          <p:cNvSpPr>
            <a:spLocks noGrp="1"/>
          </p:cNvSpPr>
          <p:nvPr>
            <p:ph sz="quarter" idx="1"/>
          </p:nvPr>
        </p:nvSpPr>
        <p:spPr>
          <a:xfrm>
            <a:off x="467544" y="1313978"/>
            <a:ext cx="8064896" cy="1614956"/>
          </a:xfrm>
        </p:spPr>
        <p:txBody>
          <a:bodyPr>
            <a:noAutofit/>
          </a:bodyPr>
          <a:lstStyle/>
          <a:p>
            <a:pPr marL="0" indent="0" algn="just">
              <a:buClr>
                <a:srgbClr val="C00000"/>
              </a:buClr>
              <a:buNone/>
              <a:defRPr/>
            </a:pPr>
            <a:r>
              <a:rPr lang="es-CO" sz="2000" dirty="0"/>
              <a:t>El diseño usado para recabar estos datos es un factorial 2</a:t>
            </a:r>
            <a:r>
              <a:rPr lang="es-CO" sz="2000" baseline="30000" dirty="0"/>
              <a:t>2</a:t>
            </a:r>
            <a:r>
              <a:rPr lang="es-CO" sz="2000" dirty="0"/>
              <a:t> aumentado con 5 puntos centrales. Las replicas del centro se usan para estimar el error experimental y permitir la verificación de la adecuación del modelo de primer orden, además el diseño esta centrado alrededor de las condiciones de operación actuales del proceso.</a:t>
            </a:r>
          </a:p>
        </p:txBody>
      </p:sp>
      <p:graphicFrame>
        <p:nvGraphicFramePr>
          <p:cNvPr id="16" name="Table 4"/>
          <p:cNvGraphicFramePr>
            <a:graphicFrameLocks noGrp="1"/>
          </p:cNvGraphicFramePr>
          <p:nvPr/>
        </p:nvGraphicFramePr>
        <p:xfrm>
          <a:off x="1664131" y="3214686"/>
          <a:ext cx="5572165" cy="3136265"/>
        </p:xfrm>
        <a:graphic>
          <a:graphicData uri="http://schemas.openxmlformats.org/drawingml/2006/table">
            <a:tbl>
              <a:tblPr/>
              <a:tblGrid>
                <a:gridCol w="1013121">
                  <a:extLst>
                    <a:ext uri="{9D8B030D-6E8A-4147-A177-3AD203B41FA5}">
                      <a16:colId xmlns:a16="http://schemas.microsoft.com/office/drawing/2014/main" val="20000"/>
                    </a:ext>
                  </a:extLst>
                </a:gridCol>
                <a:gridCol w="1013121">
                  <a:extLst>
                    <a:ext uri="{9D8B030D-6E8A-4147-A177-3AD203B41FA5}">
                      <a16:colId xmlns:a16="http://schemas.microsoft.com/office/drawing/2014/main" val="20001"/>
                    </a:ext>
                  </a:extLst>
                </a:gridCol>
                <a:gridCol w="253280">
                  <a:extLst>
                    <a:ext uri="{9D8B030D-6E8A-4147-A177-3AD203B41FA5}">
                      <a16:colId xmlns:a16="http://schemas.microsoft.com/office/drawing/2014/main" val="20002"/>
                    </a:ext>
                  </a:extLst>
                </a:gridCol>
                <a:gridCol w="1013121">
                  <a:extLst>
                    <a:ext uri="{9D8B030D-6E8A-4147-A177-3AD203B41FA5}">
                      <a16:colId xmlns:a16="http://schemas.microsoft.com/office/drawing/2014/main" val="20003"/>
                    </a:ext>
                  </a:extLst>
                </a:gridCol>
                <a:gridCol w="1013121">
                  <a:extLst>
                    <a:ext uri="{9D8B030D-6E8A-4147-A177-3AD203B41FA5}">
                      <a16:colId xmlns:a16="http://schemas.microsoft.com/office/drawing/2014/main" val="20004"/>
                    </a:ext>
                  </a:extLst>
                </a:gridCol>
                <a:gridCol w="253280">
                  <a:extLst>
                    <a:ext uri="{9D8B030D-6E8A-4147-A177-3AD203B41FA5}">
                      <a16:colId xmlns:a16="http://schemas.microsoft.com/office/drawing/2014/main" val="20005"/>
                    </a:ext>
                  </a:extLst>
                </a:gridCol>
                <a:gridCol w="1013121">
                  <a:extLst>
                    <a:ext uri="{9D8B030D-6E8A-4147-A177-3AD203B41FA5}">
                      <a16:colId xmlns:a16="http://schemas.microsoft.com/office/drawing/2014/main" val="20006"/>
                    </a:ext>
                  </a:extLst>
                </a:gridCol>
              </a:tblGrid>
              <a:tr h="238125">
                <a:tc gridSpan="2">
                  <a:txBody>
                    <a:bodyPr/>
                    <a:lstStyle/>
                    <a:p>
                      <a:pPr algn="ctr">
                        <a:spcAft>
                          <a:spcPts val="0"/>
                        </a:spcAft>
                      </a:pPr>
                      <a:r>
                        <a:rPr lang="es-CO" sz="1800" b="1" dirty="0">
                          <a:latin typeface="Calibri"/>
                          <a:ea typeface="Calibri"/>
                          <a:cs typeface="Times New Roman"/>
                        </a:rPr>
                        <a:t>Variables Naturales</a:t>
                      </a:r>
                      <a:endParaRPr lang="es-CO" sz="1800" dirty="0">
                        <a:latin typeface="Calibri"/>
                        <a:ea typeface="Calibri"/>
                        <a:cs typeface="Times New Roman"/>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s-CO"/>
                    </a:p>
                  </a:txBody>
                  <a:tcPr/>
                </a:tc>
                <a:tc>
                  <a:txBody>
                    <a:bodyPr/>
                    <a:lstStyle/>
                    <a:p>
                      <a:endParaRPr lang="es-CO" sz="1800">
                        <a:latin typeface="Calibri"/>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gridSpan="2">
                  <a:txBody>
                    <a:bodyPr/>
                    <a:lstStyle/>
                    <a:p>
                      <a:pPr algn="ctr">
                        <a:spcAft>
                          <a:spcPts val="0"/>
                        </a:spcAft>
                      </a:pPr>
                      <a:r>
                        <a:rPr lang="es-CO" sz="1800" b="1" dirty="0">
                          <a:latin typeface="Calibri"/>
                          <a:ea typeface="Calibri"/>
                          <a:cs typeface="Times New Roman"/>
                        </a:rPr>
                        <a:t>Variables codificadas</a:t>
                      </a:r>
                      <a:endParaRPr lang="es-CO" sz="1800" dirty="0">
                        <a:latin typeface="Calibri"/>
                        <a:ea typeface="Calibri"/>
                        <a:cs typeface="Times New Roman"/>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s-CO"/>
                    </a:p>
                  </a:txBody>
                  <a:tcPr/>
                </a:tc>
                <a:tc>
                  <a:txBody>
                    <a:bodyPr/>
                    <a:lstStyle/>
                    <a:p>
                      <a:endParaRPr lang="es-CO" sz="1800">
                        <a:latin typeface="Calibri"/>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800" b="1">
                          <a:latin typeface="Calibri"/>
                          <a:ea typeface="Calibri"/>
                          <a:cs typeface="Times New Roman"/>
                        </a:rPr>
                        <a:t>Respuesta</a:t>
                      </a:r>
                      <a:endParaRPr lang="es-CO" sz="1800">
                        <a:latin typeface="Calibri"/>
                        <a:ea typeface="Calibri"/>
                        <a:cs typeface="Times New Roman"/>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38125">
                <a:tc>
                  <a:txBody>
                    <a:bodyPr/>
                    <a:lstStyle/>
                    <a:p>
                      <a:pPr algn="ctr">
                        <a:spcAft>
                          <a:spcPts val="0"/>
                        </a:spcAft>
                      </a:pPr>
                      <a:r>
                        <a:rPr lang="es-CO" sz="1800" b="1">
                          <a:latin typeface="Calibri"/>
                          <a:ea typeface="Calibri"/>
                          <a:cs typeface="Times New Roman"/>
                        </a:rPr>
                        <a:t>T</a:t>
                      </a:r>
                      <a:endParaRPr lang="es-CO" sz="1800">
                        <a:latin typeface="Calibri"/>
                        <a:ea typeface="Calibri"/>
                        <a:cs typeface="Times New Roman"/>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800" b="1">
                          <a:latin typeface="Calibri"/>
                          <a:ea typeface="Calibri"/>
                          <a:cs typeface="Times New Roman"/>
                        </a:rPr>
                        <a:t>Tp</a:t>
                      </a:r>
                      <a:endParaRPr lang="es-CO" sz="1800">
                        <a:latin typeface="Calibri"/>
                        <a:ea typeface="Calibri"/>
                        <a:cs typeface="Times New Roman"/>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s-CO" sz="1800">
                        <a:latin typeface="Calibri"/>
                      </a:endParaRP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800" b="1" dirty="0">
                          <a:latin typeface="Calibri"/>
                          <a:ea typeface="Calibri"/>
                          <a:cs typeface="Times New Roman"/>
                        </a:rPr>
                        <a:t>x</a:t>
                      </a:r>
                      <a:r>
                        <a:rPr lang="es-CO" sz="1800" b="1" baseline="-25000" dirty="0">
                          <a:latin typeface="Calibri"/>
                          <a:ea typeface="Calibri"/>
                          <a:cs typeface="Times New Roman"/>
                        </a:rPr>
                        <a:t>1</a:t>
                      </a:r>
                      <a:endParaRPr lang="es-CO" sz="1800" dirty="0">
                        <a:latin typeface="Calibri"/>
                        <a:ea typeface="Calibri"/>
                        <a:cs typeface="Times New Roman"/>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800" b="1">
                          <a:latin typeface="Calibri"/>
                          <a:ea typeface="Calibri"/>
                          <a:cs typeface="Times New Roman"/>
                        </a:rPr>
                        <a:t>x</a:t>
                      </a:r>
                      <a:r>
                        <a:rPr lang="es-CO" sz="1800" b="1" baseline="-25000">
                          <a:latin typeface="Calibri"/>
                          <a:ea typeface="Calibri"/>
                          <a:cs typeface="Times New Roman"/>
                        </a:rPr>
                        <a:t>2</a:t>
                      </a:r>
                      <a:endParaRPr lang="es-CO" sz="1800">
                        <a:latin typeface="Calibri"/>
                        <a:ea typeface="Calibri"/>
                        <a:cs typeface="Times New Roman"/>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s-CO" sz="1800">
                        <a:latin typeface="Calibri"/>
                      </a:endParaRP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800" b="1">
                          <a:latin typeface="Calibri"/>
                          <a:ea typeface="Calibri"/>
                          <a:cs typeface="Times New Roman"/>
                        </a:rPr>
                        <a:t>y</a:t>
                      </a:r>
                      <a:endParaRPr lang="es-CO" sz="1800">
                        <a:latin typeface="Calibri"/>
                        <a:ea typeface="Calibri"/>
                        <a:cs typeface="Times New Roman"/>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90500">
                <a:tc>
                  <a:txBody>
                    <a:bodyPr/>
                    <a:lstStyle/>
                    <a:p>
                      <a:pPr algn="ctr">
                        <a:spcAft>
                          <a:spcPts val="0"/>
                        </a:spcAft>
                      </a:pPr>
                      <a:r>
                        <a:rPr lang="es-CO" sz="1800" dirty="0">
                          <a:latin typeface="Calibri"/>
                          <a:ea typeface="Calibri"/>
                          <a:cs typeface="Times New Roman"/>
                        </a:rPr>
                        <a:t>30</a:t>
                      </a: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800">
                          <a:latin typeface="Calibri"/>
                          <a:ea typeface="Calibri"/>
                          <a:cs typeface="Times New Roman"/>
                        </a:rPr>
                        <a:t>150</a:t>
                      </a: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endParaRPr lang="es-CO" sz="1800">
                        <a:latin typeface="Calibri"/>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800" dirty="0">
                          <a:latin typeface="Calibri"/>
                          <a:ea typeface="Calibri"/>
                          <a:cs typeface="Times New Roman"/>
                        </a:rPr>
                        <a:t>-1</a:t>
                      </a: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800" dirty="0">
                          <a:latin typeface="Calibri"/>
                          <a:ea typeface="Calibri"/>
                          <a:cs typeface="Times New Roman"/>
                        </a:rPr>
                        <a:t>-1</a:t>
                      </a: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endParaRPr lang="es-CO" sz="1800">
                        <a:latin typeface="Calibri"/>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800" dirty="0">
                          <a:latin typeface="Calibri"/>
                          <a:ea typeface="Calibri"/>
                          <a:cs typeface="Times New Roman"/>
                        </a:rPr>
                        <a:t>39.3</a:t>
                      </a: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2"/>
                  </a:ext>
                </a:extLst>
              </a:tr>
              <a:tr h="190500">
                <a:tc>
                  <a:txBody>
                    <a:bodyPr/>
                    <a:lstStyle/>
                    <a:p>
                      <a:pPr algn="ctr">
                        <a:spcAft>
                          <a:spcPts val="0"/>
                        </a:spcAft>
                      </a:pPr>
                      <a:r>
                        <a:rPr lang="es-CO" sz="1800" dirty="0">
                          <a:latin typeface="Calibri"/>
                          <a:ea typeface="Calibri"/>
                          <a:cs typeface="Times New Roman"/>
                        </a:rPr>
                        <a:t>30</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dirty="0">
                          <a:latin typeface="Calibri"/>
                          <a:ea typeface="Calibri"/>
                          <a:cs typeface="Times New Roman"/>
                        </a:rPr>
                        <a:t>160</a:t>
                      </a:r>
                    </a:p>
                  </a:txBody>
                  <a:tcPr marL="10795" marR="10795" marT="10795" marB="0" anchor="b">
                    <a:lnL>
                      <a:noFill/>
                    </a:lnL>
                    <a:lnR>
                      <a:noFill/>
                    </a:lnR>
                    <a:lnT>
                      <a:noFill/>
                    </a:lnT>
                    <a:lnB>
                      <a:noFill/>
                    </a:lnB>
                    <a:solidFill>
                      <a:srgbClr val="FFFFFF"/>
                    </a:solidFill>
                  </a:tcPr>
                </a:tc>
                <a:tc>
                  <a:txBody>
                    <a:bodyPr/>
                    <a:lstStyle/>
                    <a:p>
                      <a:endParaRPr lang="es-CO" sz="18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a:latin typeface="Calibri"/>
                          <a:ea typeface="Calibri"/>
                          <a:cs typeface="Times New Roman"/>
                        </a:rPr>
                        <a:t>-1</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dirty="0">
                          <a:latin typeface="Calibri"/>
                          <a:ea typeface="Calibri"/>
                          <a:cs typeface="Times New Roman"/>
                        </a:rPr>
                        <a:t>1</a:t>
                      </a:r>
                    </a:p>
                  </a:txBody>
                  <a:tcPr marL="10795" marR="10795" marT="10795" marB="0" anchor="b">
                    <a:lnL>
                      <a:noFill/>
                    </a:lnL>
                    <a:lnR>
                      <a:noFill/>
                    </a:lnR>
                    <a:lnT>
                      <a:noFill/>
                    </a:lnT>
                    <a:lnB>
                      <a:noFill/>
                    </a:lnB>
                    <a:solidFill>
                      <a:srgbClr val="FFFFFF"/>
                    </a:solidFill>
                  </a:tcPr>
                </a:tc>
                <a:tc>
                  <a:txBody>
                    <a:bodyPr/>
                    <a:lstStyle/>
                    <a:p>
                      <a:endParaRPr lang="es-CO" sz="1800" dirty="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dirty="0">
                          <a:latin typeface="Calibri"/>
                          <a:ea typeface="Calibri"/>
                          <a:cs typeface="Times New Roman"/>
                        </a:rPr>
                        <a:t>40.0</a:t>
                      </a: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03"/>
                  </a:ext>
                </a:extLst>
              </a:tr>
              <a:tr h="190500">
                <a:tc>
                  <a:txBody>
                    <a:bodyPr/>
                    <a:lstStyle/>
                    <a:p>
                      <a:pPr algn="ctr">
                        <a:spcAft>
                          <a:spcPts val="0"/>
                        </a:spcAft>
                      </a:pPr>
                      <a:r>
                        <a:rPr lang="es-CO" sz="1800">
                          <a:latin typeface="Calibri"/>
                          <a:ea typeface="Calibri"/>
                          <a:cs typeface="Times New Roman"/>
                        </a:rPr>
                        <a:t>40</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dirty="0">
                          <a:latin typeface="Calibri"/>
                          <a:ea typeface="Calibri"/>
                          <a:cs typeface="Times New Roman"/>
                        </a:rPr>
                        <a:t>150</a:t>
                      </a:r>
                    </a:p>
                  </a:txBody>
                  <a:tcPr marL="10795" marR="10795" marT="10795" marB="0" anchor="b">
                    <a:lnL>
                      <a:noFill/>
                    </a:lnL>
                    <a:lnR>
                      <a:noFill/>
                    </a:lnR>
                    <a:lnT>
                      <a:noFill/>
                    </a:lnT>
                    <a:lnB>
                      <a:noFill/>
                    </a:lnB>
                    <a:solidFill>
                      <a:srgbClr val="FFFFFF"/>
                    </a:solidFill>
                  </a:tcPr>
                </a:tc>
                <a:tc>
                  <a:txBody>
                    <a:bodyPr/>
                    <a:lstStyle/>
                    <a:p>
                      <a:endParaRPr lang="es-CO" sz="18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a:latin typeface="Calibri"/>
                          <a:ea typeface="Calibri"/>
                          <a:cs typeface="Times New Roman"/>
                        </a:rPr>
                        <a:t>1</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a:latin typeface="Calibri"/>
                          <a:ea typeface="Calibri"/>
                          <a:cs typeface="Times New Roman"/>
                        </a:rPr>
                        <a:t>-1</a:t>
                      </a:r>
                    </a:p>
                  </a:txBody>
                  <a:tcPr marL="10795" marR="10795" marT="10795" marB="0" anchor="b">
                    <a:lnL>
                      <a:noFill/>
                    </a:lnL>
                    <a:lnR>
                      <a:noFill/>
                    </a:lnR>
                    <a:lnT>
                      <a:noFill/>
                    </a:lnT>
                    <a:lnB>
                      <a:noFill/>
                    </a:lnB>
                    <a:solidFill>
                      <a:srgbClr val="FFFFFF"/>
                    </a:solidFill>
                  </a:tcPr>
                </a:tc>
                <a:tc>
                  <a:txBody>
                    <a:bodyPr/>
                    <a:lstStyle/>
                    <a:p>
                      <a:endParaRPr lang="es-CO" sz="1800" dirty="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dirty="0">
                          <a:latin typeface="Calibri"/>
                          <a:ea typeface="Calibri"/>
                          <a:cs typeface="Times New Roman"/>
                        </a:rPr>
                        <a:t>40.9</a:t>
                      </a: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04"/>
                  </a:ext>
                </a:extLst>
              </a:tr>
              <a:tr h="190500">
                <a:tc>
                  <a:txBody>
                    <a:bodyPr/>
                    <a:lstStyle/>
                    <a:p>
                      <a:pPr algn="ctr">
                        <a:spcAft>
                          <a:spcPts val="0"/>
                        </a:spcAft>
                      </a:pPr>
                      <a:r>
                        <a:rPr lang="es-CO" sz="1800">
                          <a:latin typeface="Calibri"/>
                          <a:ea typeface="Calibri"/>
                          <a:cs typeface="Times New Roman"/>
                        </a:rPr>
                        <a:t>40</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dirty="0">
                          <a:latin typeface="Calibri"/>
                          <a:ea typeface="Calibri"/>
                          <a:cs typeface="Times New Roman"/>
                        </a:rPr>
                        <a:t>160</a:t>
                      </a:r>
                    </a:p>
                  </a:txBody>
                  <a:tcPr marL="10795" marR="10795" marT="10795" marB="0" anchor="b">
                    <a:lnL>
                      <a:noFill/>
                    </a:lnL>
                    <a:lnR>
                      <a:noFill/>
                    </a:lnR>
                    <a:lnT>
                      <a:noFill/>
                    </a:lnT>
                    <a:lnB>
                      <a:noFill/>
                    </a:lnB>
                    <a:solidFill>
                      <a:srgbClr val="FFFFFF"/>
                    </a:solidFill>
                  </a:tcPr>
                </a:tc>
                <a:tc>
                  <a:txBody>
                    <a:bodyPr/>
                    <a:lstStyle/>
                    <a:p>
                      <a:endParaRPr lang="es-CO" sz="18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a:latin typeface="Calibri"/>
                          <a:ea typeface="Calibri"/>
                          <a:cs typeface="Times New Roman"/>
                        </a:rPr>
                        <a:t>1</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a:latin typeface="Calibri"/>
                          <a:ea typeface="Calibri"/>
                          <a:cs typeface="Times New Roman"/>
                        </a:rPr>
                        <a:t>1</a:t>
                      </a:r>
                    </a:p>
                  </a:txBody>
                  <a:tcPr marL="10795" marR="10795" marT="10795" marB="0" anchor="b">
                    <a:lnL>
                      <a:noFill/>
                    </a:lnL>
                    <a:lnR>
                      <a:noFill/>
                    </a:lnR>
                    <a:lnT>
                      <a:noFill/>
                    </a:lnT>
                    <a:lnB>
                      <a:noFill/>
                    </a:lnB>
                    <a:solidFill>
                      <a:srgbClr val="FFFFFF"/>
                    </a:solidFill>
                  </a:tcPr>
                </a:tc>
                <a:tc>
                  <a:txBody>
                    <a:bodyPr/>
                    <a:lstStyle/>
                    <a:p>
                      <a:endParaRPr lang="es-CO" sz="18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dirty="0">
                          <a:latin typeface="Calibri"/>
                          <a:ea typeface="Calibri"/>
                          <a:cs typeface="Times New Roman"/>
                        </a:rPr>
                        <a:t>41.5</a:t>
                      </a: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05"/>
                  </a:ext>
                </a:extLst>
              </a:tr>
              <a:tr h="190500">
                <a:tc>
                  <a:txBody>
                    <a:bodyPr/>
                    <a:lstStyle/>
                    <a:p>
                      <a:pPr algn="ctr">
                        <a:spcAft>
                          <a:spcPts val="0"/>
                        </a:spcAft>
                      </a:pPr>
                      <a:r>
                        <a:rPr lang="es-CO" sz="1800" dirty="0">
                          <a:latin typeface="Calibri"/>
                          <a:ea typeface="Calibri"/>
                          <a:cs typeface="Times New Roman"/>
                        </a:rPr>
                        <a:t>35</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dirty="0">
                          <a:latin typeface="Calibri"/>
                          <a:ea typeface="Calibri"/>
                          <a:cs typeface="Times New Roman"/>
                        </a:rPr>
                        <a:t>155</a:t>
                      </a:r>
                    </a:p>
                  </a:txBody>
                  <a:tcPr marL="10795" marR="10795" marT="10795" marB="0" anchor="b">
                    <a:lnL>
                      <a:noFill/>
                    </a:lnL>
                    <a:lnR>
                      <a:noFill/>
                    </a:lnR>
                    <a:lnT>
                      <a:noFill/>
                    </a:lnT>
                    <a:lnB>
                      <a:noFill/>
                    </a:lnB>
                    <a:solidFill>
                      <a:srgbClr val="FFFFFF"/>
                    </a:solidFill>
                  </a:tcPr>
                </a:tc>
                <a:tc>
                  <a:txBody>
                    <a:bodyPr/>
                    <a:lstStyle/>
                    <a:p>
                      <a:endParaRPr lang="es-CO" sz="18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endParaRPr lang="es-CO" sz="18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dirty="0">
                          <a:latin typeface="Calibri"/>
                          <a:ea typeface="Calibri"/>
                          <a:cs typeface="Times New Roman"/>
                        </a:rPr>
                        <a:t>40.3</a:t>
                      </a: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06"/>
                  </a:ext>
                </a:extLst>
              </a:tr>
              <a:tr h="190500">
                <a:tc>
                  <a:txBody>
                    <a:bodyPr/>
                    <a:lstStyle/>
                    <a:p>
                      <a:pPr algn="ctr">
                        <a:spcAft>
                          <a:spcPts val="0"/>
                        </a:spcAft>
                      </a:pPr>
                      <a:r>
                        <a:rPr lang="es-CO" sz="1800">
                          <a:latin typeface="Calibri"/>
                          <a:ea typeface="Calibri"/>
                          <a:cs typeface="Times New Roman"/>
                        </a:rPr>
                        <a:t>35</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dirty="0">
                          <a:latin typeface="Calibri"/>
                          <a:ea typeface="Calibri"/>
                          <a:cs typeface="Times New Roman"/>
                        </a:rPr>
                        <a:t>155</a:t>
                      </a:r>
                    </a:p>
                  </a:txBody>
                  <a:tcPr marL="10795" marR="10795" marT="10795" marB="0" anchor="b">
                    <a:lnL>
                      <a:noFill/>
                    </a:lnL>
                    <a:lnR>
                      <a:noFill/>
                    </a:lnR>
                    <a:lnT>
                      <a:noFill/>
                    </a:lnT>
                    <a:lnB>
                      <a:noFill/>
                    </a:lnB>
                    <a:solidFill>
                      <a:srgbClr val="FFFFFF"/>
                    </a:solidFill>
                  </a:tcPr>
                </a:tc>
                <a:tc>
                  <a:txBody>
                    <a:bodyPr/>
                    <a:lstStyle/>
                    <a:p>
                      <a:endParaRPr lang="es-CO" sz="18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endParaRPr lang="es-CO" sz="18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dirty="0">
                          <a:latin typeface="Calibri"/>
                          <a:ea typeface="Calibri"/>
                          <a:cs typeface="Times New Roman"/>
                        </a:rPr>
                        <a:t>40.5</a:t>
                      </a: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07"/>
                  </a:ext>
                </a:extLst>
              </a:tr>
              <a:tr h="190500">
                <a:tc>
                  <a:txBody>
                    <a:bodyPr/>
                    <a:lstStyle/>
                    <a:p>
                      <a:pPr algn="ctr">
                        <a:spcAft>
                          <a:spcPts val="0"/>
                        </a:spcAft>
                      </a:pPr>
                      <a:r>
                        <a:rPr lang="es-CO" sz="1800">
                          <a:latin typeface="Calibri"/>
                          <a:ea typeface="Calibri"/>
                          <a:cs typeface="Times New Roman"/>
                        </a:rPr>
                        <a:t>35</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dirty="0">
                          <a:latin typeface="Calibri"/>
                          <a:ea typeface="Calibri"/>
                          <a:cs typeface="Times New Roman"/>
                        </a:rPr>
                        <a:t>155</a:t>
                      </a:r>
                    </a:p>
                  </a:txBody>
                  <a:tcPr marL="10795" marR="10795" marT="10795" marB="0" anchor="b">
                    <a:lnL>
                      <a:noFill/>
                    </a:lnL>
                    <a:lnR>
                      <a:noFill/>
                    </a:lnR>
                    <a:lnT>
                      <a:noFill/>
                    </a:lnT>
                    <a:lnB>
                      <a:noFill/>
                    </a:lnB>
                    <a:solidFill>
                      <a:srgbClr val="FFFFFF"/>
                    </a:solidFill>
                  </a:tcPr>
                </a:tc>
                <a:tc>
                  <a:txBody>
                    <a:bodyPr/>
                    <a:lstStyle/>
                    <a:p>
                      <a:endParaRPr lang="es-CO" sz="18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endParaRPr lang="es-CO" sz="18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dirty="0">
                          <a:latin typeface="Calibri"/>
                          <a:ea typeface="Calibri"/>
                          <a:cs typeface="Times New Roman"/>
                        </a:rPr>
                        <a:t>40.7</a:t>
                      </a: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08"/>
                  </a:ext>
                </a:extLst>
              </a:tr>
              <a:tr h="190500">
                <a:tc>
                  <a:txBody>
                    <a:bodyPr/>
                    <a:lstStyle/>
                    <a:p>
                      <a:pPr algn="ctr">
                        <a:spcAft>
                          <a:spcPts val="0"/>
                        </a:spcAft>
                      </a:pPr>
                      <a:r>
                        <a:rPr lang="es-CO" sz="1800">
                          <a:latin typeface="Calibri"/>
                          <a:ea typeface="Calibri"/>
                          <a:cs typeface="Times New Roman"/>
                        </a:rPr>
                        <a:t>35</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dirty="0">
                          <a:latin typeface="Calibri"/>
                          <a:ea typeface="Calibri"/>
                          <a:cs typeface="Times New Roman"/>
                        </a:rPr>
                        <a:t>155</a:t>
                      </a:r>
                    </a:p>
                  </a:txBody>
                  <a:tcPr marL="10795" marR="10795" marT="10795" marB="0" anchor="b">
                    <a:lnL>
                      <a:noFill/>
                    </a:lnL>
                    <a:lnR>
                      <a:noFill/>
                    </a:lnR>
                    <a:lnT>
                      <a:noFill/>
                    </a:lnT>
                    <a:lnB>
                      <a:noFill/>
                    </a:lnB>
                    <a:solidFill>
                      <a:srgbClr val="FFFFFF"/>
                    </a:solidFill>
                  </a:tcPr>
                </a:tc>
                <a:tc>
                  <a:txBody>
                    <a:bodyPr/>
                    <a:lstStyle/>
                    <a:p>
                      <a:endParaRPr lang="es-CO" sz="18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endParaRPr lang="es-CO" sz="18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dirty="0">
                          <a:latin typeface="Calibri"/>
                          <a:ea typeface="Calibri"/>
                          <a:cs typeface="Times New Roman"/>
                        </a:rPr>
                        <a:t>40.2</a:t>
                      </a: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09"/>
                  </a:ext>
                </a:extLst>
              </a:tr>
              <a:tr h="190500">
                <a:tc>
                  <a:txBody>
                    <a:bodyPr/>
                    <a:lstStyle/>
                    <a:p>
                      <a:pPr algn="ctr">
                        <a:spcAft>
                          <a:spcPts val="0"/>
                        </a:spcAft>
                      </a:pPr>
                      <a:r>
                        <a:rPr lang="es-CO" sz="1800">
                          <a:latin typeface="Calibri"/>
                          <a:ea typeface="Calibri"/>
                          <a:cs typeface="Times New Roman"/>
                        </a:rPr>
                        <a:t>35</a:t>
                      </a: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800" dirty="0">
                          <a:latin typeface="Calibri"/>
                          <a:ea typeface="Calibri"/>
                          <a:cs typeface="Times New Roman"/>
                        </a:rPr>
                        <a:t>155</a:t>
                      </a: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endParaRPr lang="es-CO" sz="1800">
                        <a:latin typeface="Calibri"/>
                      </a:endParaRP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800">
                          <a:latin typeface="Calibri"/>
                          <a:ea typeface="Calibri"/>
                          <a:cs typeface="Times New Roman"/>
                        </a:rPr>
                        <a:t>0</a:t>
                      </a: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800">
                          <a:latin typeface="Calibri"/>
                          <a:ea typeface="Calibri"/>
                          <a:cs typeface="Times New Roman"/>
                        </a:rPr>
                        <a:t>0</a:t>
                      </a: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endParaRPr lang="es-CO" sz="1800">
                        <a:latin typeface="Calibri"/>
                      </a:endParaRP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800" dirty="0">
                          <a:latin typeface="Calibri"/>
                          <a:ea typeface="Calibri"/>
                          <a:cs typeface="Times New Roman"/>
                        </a:rPr>
                        <a:t>40.6</a:t>
                      </a: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1124744"/>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196752"/>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Ejemplo</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2 Marcador de contenido"/>
          <p:cNvSpPr>
            <a:spLocks noGrp="1"/>
          </p:cNvSpPr>
          <p:nvPr>
            <p:ph sz="quarter" idx="1"/>
          </p:nvPr>
        </p:nvSpPr>
        <p:spPr>
          <a:xfrm>
            <a:off x="276793" y="1575954"/>
            <a:ext cx="8176422" cy="3329468"/>
          </a:xfrm>
        </p:spPr>
        <p:txBody>
          <a:bodyPr>
            <a:noAutofit/>
          </a:bodyPr>
          <a:lstStyle/>
          <a:p>
            <a:pPr marL="0" indent="0" algn="just">
              <a:buNone/>
            </a:pPr>
            <a:r>
              <a:rPr lang="es-CO" sz="2000" dirty="0"/>
              <a:t>Antes de explorar a lo largo de la trayectoria del ascenso más pronunciado, deberá investigarse la adecuación del modelo de primer orden. </a:t>
            </a:r>
          </a:p>
          <a:p>
            <a:pPr marL="0" indent="0" algn="just">
              <a:buNone/>
            </a:pPr>
            <a:endParaRPr lang="es-CO" sz="1000" dirty="0"/>
          </a:p>
          <a:p>
            <a:pPr marL="0" indent="0" algn="just">
              <a:buNone/>
            </a:pPr>
            <a:r>
              <a:rPr lang="es-CO" sz="2000" dirty="0"/>
              <a:t>El diseño 2</a:t>
            </a:r>
            <a:r>
              <a:rPr lang="es-CO" sz="2000" baseline="30000" dirty="0"/>
              <a:t>2</a:t>
            </a:r>
            <a:r>
              <a:rPr lang="es-CO" sz="2000" dirty="0"/>
              <a:t> con puntos centrales permite al experimentador:</a:t>
            </a:r>
          </a:p>
          <a:p>
            <a:pPr marL="0" indent="0" algn="just">
              <a:buNone/>
            </a:pPr>
            <a:endParaRPr lang="es-CO" sz="1000" dirty="0"/>
          </a:p>
          <a:p>
            <a:pPr marL="0" indent="0" algn="just" eaLnBrk="0" hangingPunct="0">
              <a:buNone/>
            </a:pPr>
            <a:r>
              <a:rPr lang="es-CO" sz="2000" b="1" dirty="0"/>
              <a:t>1. </a:t>
            </a:r>
            <a:r>
              <a:rPr lang="es-CO" sz="1800" dirty="0"/>
              <a:t>Obtener una estimación del error</a:t>
            </a:r>
            <a:r>
              <a:rPr lang="es-CO" sz="2000" dirty="0"/>
              <a:t>.</a:t>
            </a:r>
          </a:p>
          <a:p>
            <a:pPr marL="0" indent="0" algn="just" eaLnBrk="0" hangingPunct="0">
              <a:buNone/>
            </a:pPr>
            <a:r>
              <a:rPr lang="es-CO" sz="2000" b="1" dirty="0"/>
              <a:t>2. </a:t>
            </a:r>
            <a:r>
              <a:rPr lang="es-CO" sz="1800" dirty="0"/>
              <a:t>Verificar las interacciones (o términos de productos cruzados) del modelo</a:t>
            </a:r>
            <a:r>
              <a:rPr lang="es-CO" sz="2000" dirty="0"/>
              <a:t>.</a:t>
            </a:r>
          </a:p>
          <a:p>
            <a:pPr marL="0" indent="0" algn="just" eaLnBrk="0" hangingPunct="0">
              <a:buNone/>
            </a:pPr>
            <a:r>
              <a:rPr lang="es-CO" sz="2000" b="1" dirty="0"/>
              <a:t>3. </a:t>
            </a:r>
            <a:r>
              <a:rPr lang="es-CO" sz="1800" dirty="0"/>
              <a:t>Verificar los efectos cuadráticos (curvatura)</a:t>
            </a:r>
            <a:r>
              <a:rPr lang="es-CO" sz="2000" dirty="0"/>
              <a:t>. </a:t>
            </a:r>
          </a:p>
          <a:p>
            <a:pPr marL="0" indent="0" algn="just" eaLnBrk="0" hangingPunct="0">
              <a:buNone/>
            </a:pPr>
            <a:endParaRPr lang="es-CO" sz="1000" dirty="0"/>
          </a:p>
          <a:p>
            <a:pPr marL="0" indent="0" algn="just" eaLnBrk="0" hangingPunct="0">
              <a:buNone/>
            </a:pPr>
            <a:endParaRPr lang="es-CO" sz="1000" dirty="0"/>
          </a:p>
          <a:p>
            <a:pPr marL="0" indent="0" algn="just">
              <a:buNone/>
            </a:pPr>
            <a:r>
              <a:rPr lang="es-CO" sz="2000" b="1" dirty="0"/>
              <a:t>El modelo lineal de primer orden a estimar es:</a:t>
            </a:r>
            <a:endParaRPr lang="es-CO" sz="2000" dirty="0"/>
          </a:p>
        </p:txBody>
      </p:sp>
      <p:graphicFrame>
        <p:nvGraphicFramePr>
          <p:cNvPr id="11" name="Object 5"/>
          <p:cNvGraphicFramePr>
            <a:graphicFrameLocks noChangeAspect="1"/>
          </p:cNvGraphicFramePr>
          <p:nvPr/>
        </p:nvGraphicFramePr>
        <p:xfrm>
          <a:off x="3140075" y="5214950"/>
          <a:ext cx="2592829" cy="508000"/>
        </p:xfrm>
        <a:graphic>
          <a:graphicData uri="http://schemas.openxmlformats.org/presentationml/2006/ole">
            <mc:AlternateContent xmlns:mc="http://schemas.openxmlformats.org/markup-compatibility/2006">
              <mc:Choice xmlns:v="urn:schemas-microsoft-com:vml" Requires="v">
                <p:oleObj name="Equation" r:id="rId2" imgW="1143000" imgH="228600" progId="Equation.DSMT4">
                  <p:embed/>
                </p:oleObj>
              </mc:Choice>
              <mc:Fallback>
                <p:oleObj name="Equation" r:id="rId2" imgW="1143000" imgH="22860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0075" y="5214950"/>
                        <a:ext cx="2592829"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Ejemplo</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2" name="2 Marcador de contenido"/>
          <p:cNvSpPr>
            <a:spLocks noGrp="1"/>
          </p:cNvSpPr>
          <p:nvPr>
            <p:ph sz="quarter" idx="1"/>
          </p:nvPr>
        </p:nvSpPr>
        <p:spPr>
          <a:xfrm>
            <a:off x="467544" y="1052736"/>
            <a:ext cx="8064896" cy="3744416"/>
          </a:xfrm>
        </p:spPr>
        <p:txBody>
          <a:bodyPr>
            <a:noAutofit/>
          </a:bodyPr>
          <a:lstStyle/>
          <a:p>
            <a:pPr marL="0" indent="0" algn="just">
              <a:buNone/>
            </a:pPr>
            <a:r>
              <a:rPr lang="es-CO" sz="2000" b="1" dirty="0"/>
              <a:t>Estimaciones de las respuestas lineales:</a:t>
            </a:r>
            <a:endParaRPr lang="es-CO" sz="2000" dirty="0"/>
          </a:p>
        </p:txBody>
      </p:sp>
      <p:graphicFrame>
        <p:nvGraphicFramePr>
          <p:cNvPr id="13" name="Object 2"/>
          <p:cNvGraphicFramePr>
            <a:graphicFrameLocks noChangeAspect="1"/>
          </p:cNvGraphicFramePr>
          <p:nvPr/>
        </p:nvGraphicFramePr>
        <p:xfrm>
          <a:off x="1810009" y="1556792"/>
          <a:ext cx="4994239" cy="1944216"/>
        </p:xfrm>
        <a:graphic>
          <a:graphicData uri="http://schemas.openxmlformats.org/presentationml/2006/ole">
            <mc:AlternateContent xmlns:mc="http://schemas.openxmlformats.org/markup-compatibility/2006">
              <mc:Choice xmlns:v="urn:schemas-microsoft-com:vml" Requires="v">
                <p:oleObj name="Equation" r:id="rId2" imgW="3111480" imgH="1206360" progId="Equation.DSMT4">
                  <p:embed/>
                </p:oleObj>
              </mc:Choice>
              <mc:Fallback>
                <p:oleObj name="Equation" r:id="rId2" imgW="3111480" imgH="120636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0009" y="1556792"/>
                        <a:ext cx="4994239" cy="1944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Ejemplo</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2" name="2 Marcador de contenido"/>
          <p:cNvSpPr>
            <a:spLocks noGrp="1"/>
          </p:cNvSpPr>
          <p:nvPr>
            <p:ph sz="quarter" idx="1"/>
          </p:nvPr>
        </p:nvSpPr>
        <p:spPr>
          <a:xfrm>
            <a:off x="467544" y="1052736"/>
            <a:ext cx="8064896" cy="3744416"/>
          </a:xfrm>
        </p:spPr>
        <p:txBody>
          <a:bodyPr>
            <a:noAutofit/>
          </a:bodyPr>
          <a:lstStyle/>
          <a:p>
            <a:pPr marL="0" indent="0" algn="just">
              <a:buNone/>
            </a:pPr>
            <a:r>
              <a:rPr lang="es-CO" sz="2000" b="1" dirty="0"/>
              <a:t>Estimaciones de las respuestas lineales:</a:t>
            </a:r>
            <a:endParaRPr lang="es-CO" sz="2000" dirty="0"/>
          </a:p>
          <a:p>
            <a:pPr marL="0" indent="0" algn="just">
              <a:buNone/>
            </a:pPr>
            <a:r>
              <a:rPr lang="es-CO" sz="2000" b="1" dirty="0"/>
              <a:t> </a:t>
            </a:r>
          </a:p>
          <a:p>
            <a:pPr marL="0" indent="0" algn="just">
              <a:buNone/>
            </a:pPr>
            <a:endParaRPr lang="es-CO" sz="2000" b="1" dirty="0"/>
          </a:p>
          <a:p>
            <a:pPr marL="0" indent="0" algn="just">
              <a:buNone/>
            </a:pPr>
            <a:endParaRPr lang="es-CO" sz="2000" b="1" dirty="0"/>
          </a:p>
          <a:p>
            <a:pPr marL="0" indent="0" algn="just">
              <a:buNone/>
            </a:pPr>
            <a:endParaRPr lang="es-CO" sz="2000" b="1" dirty="0"/>
          </a:p>
          <a:p>
            <a:pPr marL="0" indent="0" algn="just">
              <a:buNone/>
            </a:pPr>
            <a:endParaRPr lang="es-CO" sz="2000" b="1" dirty="0"/>
          </a:p>
          <a:p>
            <a:pPr marL="0" indent="0" algn="just">
              <a:buNone/>
            </a:pPr>
            <a:endParaRPr lang="es-CO" sz="2000" b="1" dirty="0"/>
          </a:p>
          <a:p>
            <a:pPr marL="0" indent="0" algn="just">
              <a:buNone/>
            </a:pPr>
            <a:r>
              <a:rPr lang="es-CO" sz="2000" dirty="0"/>
              <a:t>Las estimaciones de los coeficientes de regresión indican que el incremento del tiempo o la temperatura, aumentará (+) o disminuirá (-) el rendimiento del proceso.</a:t>
            </a:r>
          </a:p>
        </p:txBody>
      </p:sp>
      <p:graphicFrame>
        <p:nvGraphicFramePr>
          <p:cNvPr id="13" name="Object 2"/>
          <p:cNvGraphicFramePr>
            <a:graphicFrameLocks noChangeAspect="1"/>
          </p:cNvGraphicFramePr>
          <p:nvPr/>
        </p:nvGraphicFramePr>
        <p:xfrm>
          <a:off x="1810009" y="1556792"/>
          <a:ext cx="4994239" cy="1944216"/>
        </p:xfrm>
        <a:graphic>
          <a:graphicData uri="http://schemas.openxmlformats.org/presentationml/2006/ole">
            <mc:AlternateContent xmlns:mc="http://schemas.openxmlformats.org/markup-compatibility/2006">
              <mc:Choice xmlns:v="urn:schemas-microsoft-com:vml" Requires="v">
                <p:oleObj name="Equation" r:id="rId2" imgW="3111480" imgH="1206360" progId="Equation.DSMT4">
                  <p:embed/>
                </p:oleObj>
              </mc:Choice>
              <mc:Fallback>
                <p:oleObj name="Equation" r:id="rId2" imgW="3111480" imgH="120636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0009" y="1556792"/>
                        <a:ext cx="4994239" cy="1944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Ejemplo</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2" name="2 Marcador de contenido"/>
          <p:cNvSpPr>
            <a:spLocks noGrp="1"/>
          </p:cNvSpPr>
          <p:nvPr>
            <p:ph sz="quarter" idx="1"/>
          </p:nvPr>
        </p:nvSpPr>
        <p:spPr>
          <a:xfrm>
            <a:off x="467544" y="1052736"/>
            <a:ext cx="8064896" cy="3744416"/>
          </a:xfrm>
        </p:spPr>
        <p:txBody>
          <a:bodyPr>
            <a:noAutofit/>
          </a:bodyPr>
          <a:lstStyle/>
          <a:p>
            <a:pPr marL="0" indent="0" algn="just">
              <a:buNone/>
            </a:pPr>
            <a:r>
              <a:rPr lang="es-CO" sz="2000" b="1" dirty="0"/>
              <a:t>Estimaciones de las respuestas lineales:</a:t>
            </a:r>
            <a:endParaRPr lang="es-CO" sz="2000" dirty="0"/>
          </a:p>
          <a:p>
            <a:pPr marL="0" indent="0" algn="just">
              <a:buNone/>
            </a:pPr>
            <a:r>
              <a:rPr lang="es-CO" sz="2000" b="1" dirty="0"/>
              <a:t> </a:t>
            </a:r>
          </a:p>
          <a:p>
            <a:pPr marL="0" indent="0" algn="just">
              <a:buNone/>
            </a:pPr>
            <a:endParaRPr lang="es-CO" sz="2000" b="1" dirty="0"/>
          </a:p>
          <a:p>
            <a:pPr marL="0" indent="0" algn="just">
              <a:buNone/>
            </a:pPr>
            <a:endParaRPr lang="es-CO" sz="2000" b="1" dirty="0"/>
          </a:p>
          <a:p>
            <a:pPr marL="0" indent="0" algn="just">
              <a:buNone/>
            </a:pPr>
            <a:endParaRPr lang="es-CO" sz="2000" b="1" dirty="0"/>
          </a:p>
          <a:p>
            <a:pPr marL="0" indent="0" algn="just">
              <a:buNone/>
            </a:pPr>
            <a:endParaRPr lang="es-CO" sz="2000" b="1" dirty="0"/>
          </a:p>
          <a:p>
            <a:pPr marL="0" indent="0" algn="just">
              <a:buNone/>
            </a:pPr>
            <a:endParaRPr lang="es-CO" sz="2000" b="1" dirty="0"/>
          </a:p>
          <a:p>
            <a:pPr marL="0" indent="0" algn="just">
              <a:buNone/>
            </a:pPr>
            <a:r>
              <a:rPr lang="es-CO" sz="2000" dirty="0"/>
              <a:t>Las estimaciones de los coeficientes de regresión indican que el incremento del tiempo o la temperatura, aumentará (+) o disminuirá (-) el rendimiento del proceso.</a:t>
            </a:r>
          </a:p>
        </p:txBody>
      </p:sp>
      <p:graphicFrame>
        <p:nvGraphicFramePr>
          <p:cNvPr id="13" name="Object 2"/>
          <p:cNvGraphicFramePr>
            <a:graphicFrameLocks noChangeAspect="1"/>
          </p:cNvGraphicFramePr>
          <p:nvPr/>
        </p:nvGraphicFramePr>
        <p:xfrm>
          <a:off x="1810009" y="1556792"/>
          <a:ext cx="4994239" cy="1944216"/>
        </p:xfrm>
        <a:graphic>
          <a:graphicData uri="http://schemas.openxmlformats.org/presentationml/2006/ole">
            <mc:AlternateContent xmlns:mc="http://schemas.openxmlformats.org/markup-compatibility/2006">
              <mc:Choice xmlns:v="urn:schemas-microsoft-com:vml" Requires="v">
                <p:oleObj name="Equation" r:id="rId2" imgW="3111480" imgH="1206360" progId="Equation.DSMT4">
                  <p:embed/>
                </p:oleObj>
              </mc:Choice>
              <mc:Fallback>
                <p:oleObj name="Equation" r:id="rId2" imgW="3111480" imgH="120636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0009" y="1556792"/>
                        <a:ext cx="4994239" cy="1944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2"/>
          <p:cNvGraphicFramePr>
            <a:graphicFrameLocks noChangeAspect="1"/>
          </p:cNvGraphicFramePr>
          <p:nvPr/>
        </p:nvGraphicFramePr>
        <p:xfrm>
          <a:off x="611560" y="4867419"/>
          <a:ext cx="998538" cy="409575"/>
        </p:xfrm>
        <a:graphic>
          <a:graphicData uri="http://schemas.openxmlformats.org/presentationml/2006/ole">
            <mc:AlternateContent xmlns:mc="http://schemas.openxmlformats.org/markup-compatibility/2006">
              <mc:Choice xmlns:v="urn:schemas-microsoft-com:vml" Requires="v">
                <p:oleObj name="Equation" r:id="rId4" imgW="622080" imgH="253800" progId="Equation.DSMT4">
                  <p:embed/>
                </p:oleObj>
              </mc:Choice>
              <mc:Fallback>
                <p:oleObj name="Equation" r:id="rId4" imgW="622080" imgH="253800" progId="Equation.DSMT4">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4867419"/>
                        <a:ext cx="998538"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14 Rectángulo"/>
          <p:cNvSpPr/>
          <p:nvPr/>
        </p:nvSpPr>
        <p:spPr>
          <a:xfrm>
            <a:off x="1763688" y="4797152"/>
            <a:ext cx="6984776"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s-CO" dirty="0"/>
              <a:t>Indica que si la </a:t>
            </a:r>
            <a:r>
              <a:rPr lang="es-CO" dirty="0" err="1"/>
              <a:t>Tp</a:t>
            </a:r>
            <a:r>
              <a:rPr lang="es-CO" dirty="0"/>
              <a:t> se mantiene en 155°F (</a:t>
            </a:r>
            <a:r>
              <a:rPr lang="es-CO" i="1" dirty="0"/>
              <a:t>x</a:t>
            </a:r>
            <a:r>
              <a:rPr lang="es-CO" i="1" baseline="-25000" dirty="0"/>
              <a:t>1</a:t>
            </a:r>
            <a:r>
              <a:rPr lang="es-CO" i="1" dirty="0"/>
              <a:t>=0</a:t>
            </a:r>
            <a:r>
              <a:rPr lang="es-CO" dirty="0"/>
              <a:t>) y el Tiempo en 35 min (</a:t>
            </a:r>
            <a:r>
              <a:rPr lang="es-CO" i="1" dirty="0"/>
              <a:t>x</a:t>
            </a:r>
            <a:r>
              <a:rPr lang="es-CO" i="1" baseline="-25000" dirty="0"/>
              <a:t>2</a:t>
            </a:r>
            <a:r>
              <a:rPr lang="es-CO" i="1" dirty="0"/>
              <a:t>=0</a:t>
            </a:r>
            <a:r>
              <a:rPr lang="es-CO" dirty="0"/>
              <a:t>), el rendimiento del proceso será de 40.4%.</a:t>
            </a:r>
          </a:p>
        </p:txBody>
      </p:sp>
      <p:graphicFrame>
        <p:nvGraphicFramePr>
          <p:cNvPr id="16" name="Object 2"/>
          <p:cNvGraphicFramePr>
            <a:graphicFrameLocks noChangeAspect="1"/>
          </p:cNvGraphicFramePr>
          <p:nvPr/>
        </p:nvGraphicFramePr>
        <p:xfrm>
          <a:off x="611560" y="5515491"/>
          <a:ext cx="1079500" cy="409575"/>
        </p:xfrm>
        <a:graphic>
          <a:graphicData uri="http://schemas.openxmlformats.org/presentationml/2006/ole">
            <mc:AlternateContent xmlns:mc="http://schemas.openxmlformats.org/markup-compatibility/2006">
              <mc:Choice xmlns:v="urn:schemas-microsoft-com:vml" Requires="v">
                <p:oleObj name="Equation" r:id="rId6" imgW="672840" imgH="253800" progId="Equation.DSMT4">
                  <p:embed/>
                </p:oleObj>
              </mc:Choice>
              <mc:Fallback>
                <p:oleObj name="Equation" r:id="rId6" imgW="672840" imgH="253800" progId="Equation.DSMT4">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560" y="5515491"/>
                        <a:ext cx="107950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16 Rectángulo"/>
          <p:cNvSpPr/>
          <p:nvPr/>
        </p:nvSpPr>
        <p:spPr>
          <a:xfrm>
            <a:off x="1763688" y="5445224"/>
            <a:ext cx="6984776"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s-CO" dirty="0"/>
              <a:t>Indica que por cada unidad que se incremente </a:t>
            </a:r>
            <a:r>
              <a:rPr lang="es-CO" i="1" dirty="0"/>
              <a:t>x</a:t>
            </a:r>
            <a:r>
              <a:rPr lang="es-CO" i="1" baseline="-25000" dirty="0"/>
              <a:t>1</a:t>
            </a:r>
            <a:r>
              <a:rPr lang="es-CO" dirty="0"/>
              <a:t>, el porcentaje de rendimiento aumentará en 0.775%.</a:t>
            </a:r>
          </a:p>
        </p:txBody>
      </p:sp>
      <p:graphicFrame>
        <p:nvGraphicFramePr>
          <p:cNvPr id="18" name="Object 2"/>
          <p:cNvGraphicFramePr>
            <a:graphicFrameLocks noChangeAspect="1"/>
          </p:cNvGraphicFramePr>
          <p:nvPr/>
        </p:nvGraphicFramePr>
        <p:xfrm>
          <a:off x="611560" y="6163563"/>
          <a:ext cx="1120775" cy="409575"/>
        </p:xfrm>
        <a:graphic>
          <a:graphicData uri="http://schemas.openxmlformats.org/presentationml/2006/ole">
            <mc:AlternateContent xmlns:mc="http://schemas.openxmlformats.org/markup-compatibility/2006">
              <mc:Choice xmlns:v="urn:schemas-microsoft-com:vml" Requires="v">
                <p:oleObj name="Equation" r:id="rId8" imgW="698400" imgH="253800" progId="Equation.DSMT4">
                  <p:embed/>
                </p:oleObj>
              </mc:Choice>
              <mc:Fallback>
                <p:oleObj name="Equation" r:id="rId8" imgW="698400" imgH="253800" progId="Equation.DSMT4">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1560" y="6163563"/>
                        <a:ext cx="1120775"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18 Rectángulo"/>
          <p:cNvSpPr/>
          <p:nvPr/>
        </p:nvSpPr>
        <p:spPr>
          <a:xfrm>
            <a:off x="1763688" y="6093296"/>
            <a:ext cx="6984776"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s-CO" dirty="0"/>
              <a:t>Indica que por cada unidad que se incremente </a:t>
            </a:r>
            <a:r>
              <a:rPr lang="es-CO" i="1" dirty="0"/>
              <a:t>x</a:t>
            </a:r>
            <a:r>
              <a:rPr lang="es-CO" i="1" baseline="-25000" dirty="0"/>
              <a:t>2</a:t>
            </a:r>
            <a:r>
              <a:rPr lang="es-CO" dirty="0"/>
              <a:t>, el porcentaje de rendimiento aumentará en 0.325%.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
                                            <p:txEl>
                                              <p:pRg st="7" end="7"/>
                                            </p:txEl>
                                          </p:spTgt>
                                        </p:tgtEl>
                                        <p:attrNameLst>
                                          <p:attrName>style.visibility</p:attrName>
                                        </p:attrNameLst>
                                      </p:cBhvr>
                                      <p:to>
                                        <p:strVal val="visible"/>
                                      </p:to>
                                    </p:set>
                                    <p:animEffect transition="in" filter="box(in)">
                                      <p:cBhvr>
                                        <p:cTn id="7" dur="500"/>
                                        <p:tgtEl>
                                          <p:spTgt spid="12">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ox(in)">
                                      <p:cBhvr>
                                        <p:cTn id="12" dur="500"/>
                                        <p:tgtEl>
                                          <p:spTgt spid="14"/>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ox(in)">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ox(in)">
                                      <p:cBhvr>
                                        <p:cTn id="20" dur="500"/>
                                        <p:tgtEl>
                                          <p:spTgt spid="16"/>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ox(in)">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ox(in)">
                                      <p:cBhvr>
                                        <p:cTn id="28" dur="500"/>
                                        <p:tgtEl>
                                          <p:spTgt spid="18"/>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ox(in)">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Ejemplo</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21" name="2 Marcador de contenido"/>
          <p:cNvSpPr>
            <a:spLocks noGrp="1"/>
          </p:cNvSpPr>
          <p:nvPr>
            <p:ph sz="quarter" idx="1"/>
          </p:nvPr>
        </p:nvSpPr>
        <p:spPr>
          <a:xfrm>
            <a:off x="467544" y="1481934"/>
            <a:ext cx="8064896" cy="2161380"/>
          </a:xfrm>
        </p:spPr>
        <p:txBody>
          <a:bodyPr>
            <a:noAutofit/>
          </a:bodyPr>
          <a:lstStyle/>
          <a:p>
            <a:pPr marL="0" indent="0" algn="just" eaLnBrk="0" hangingPunct="0">
              <a:buNone/>
            </a:pPr>
            <a:r>
              <a:rPr lang="es-CO" sz="2000" dirty="0"/>
              <a:t>La ecuación estimada del modelo de primer orden en las variables codificadas es:</a:t>
            </a:r>
          </a:p>
          <a:p>
            <a:pPr marL="0" indent="0" algn="just">
              <a:buNone/>
            </a:pPr>
            <a:endParaRPr lang="es-CO" sz="2000" dirty="0"/>
          </a:p>
        </p:txBody>
      </p:sp>
      <p:graphicFrame>
        <p:nvGraphicFramePr>
          <p:cNvPr id="22" name="Object 2"/>
          <p:cNvGraphicFramePr>
            <a:graphicFrameLocks noChangeAspect="1"/>
          </p:cNvGraphicFramePr>
          <p:nvPr/>
        </p:nvGraphicFramePr>
        <p:xfrm>
          <a:off x="2771800" y="2211134"/>
          <a:ext cx="3365912" cy="432048"/>
        </p:xfrm>
        <a:graphic>
          <a:graphicData uri="http://schemas.openxmlformats.org/presentationml/2006/ole">
            <mc:AlternateContent xmlns:mc="http://schemas.openxmlformats.org/markup-compatibility/2006">
              <mc:Choice xmlns:v="urn:schemas-microsoft-com:vml" Requires="v">
                <p:oleObj name="Equation" r:id="rId2" imgW="1778000" imgH="228600" progId="Equation.DSMT4">
                  <p:embed/>
                </p:oleObj>
              </mc:Choice>
              <mc:Fallback>
                <p:oleObj name="Equation" r:id="rId2" imgW="1778000" imgH="228600" progId="Equation.DSMT4">
                  <p:embed/>
                  <p:pic>
                    <p:nvPicPr>
                      <p:cNvPr id="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2211134"/>
                        <a:ext cx="3365912"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Ejemplo</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21" name="2 Marcador de contenido"/>
          <p:cNvSpPr>
            <a:spLocks noGrp="1"/>
          </p:cNvSpPr>
          <p:nvPr>
            <p:ph sz="quarter" idx="1"/>
          </p:nvPr>
        </p:nvSpPr>
        <p:spPr>
          <a:xfrm>
            <a:off x="467544" y="1481934"/>
            <a:ext cx="8064896" cy="2161380"/>
          </a:xfrm>
        </p:spPr>
        <p:txBody>
          <a:bodyPr>
            <a:noAutofit/>
          </a:bodyPr>
          <a:lstStyle/>
          <a:p>
            <a:pPr marL="0" indent="0" algn="just" eaLnBrk="0" hangingPunct="0">
              <a:buNone/>
            </a:pPr>
            <a:r>
              <a:rPr lang="es-CO" sz="2000" dirty="0"/>
              <a:t>La ecuación estimada del modelo de primer orden en las variables codificadas es:</a:t>
            </a:r>
          </a:p>
          <a:p>
            <a:pPr marL="0" indent="0" algn="just">
              <a:buNone/>
            </a:pPr>
            <a:endParaRPr lang="es-CO" sz="2000" dirty="0"/>
          </a:p>
          <a:p>
            <a:pPr marL="0" indent="0" algn="just">
              <a:buNone/>
            </a:pPr>
            <a:endParaRPr lang="es-CO" sz="2000" dirty="0"/>
          </a:p>
          <a:p>
            <a:pPr marL="0" indent="0" algn="just" eaLnBrk="0" hangingPunct="0">
              <a:buNone/>
            </a:pPr>
            <a:r>
              <a:rPr lang="es-CO" sz="2000" dirty="0"/>
              <a:t>Las replicas del centro pueden usarse para calcular una estimación del error. Esta varianza representa el </a:t>
            </a:r>
            <a:r>
              <a:rPr lang="es-CO" sz="2000" i="1" dirty="0"/>
              <a:t>CME puro</a:t>
            </a:r>
            <a:r>
              <a:rPr lang="es-CO" sz="2000" dirty="0"/>
              <a:t>.</a:t>
            </a:r>
          </a:p>
          <a:p>
            <a:pPr algn="just" eaLnBrk="0" hangingPunct="0"/>
            <a:endParaRPr lang="es-CO" sz="2000" dirty="0"/>
          </a:p>
          <a:p>
            <a:pPr marL="0" indent="0" algn="just">
              <a:buNone/>
            </a:pPr>
            <a:endParaRPr lang="es-CO" sz="2000" dirty="0"/>
          </a:p>
        </p:txBody>
      </p:sp>
      <p:graphicFrame>
        <p:nvGraphicFramePr>
          <p:cNvPr id="22" name="Object 2"/>
          <p:cNvGraphicFramePr>
            <a:graphicFrameLocks noChangeAspect="1"/>
          </p:cNvGraphicFramePr>
          <p:nvPr/>
        </p:nvGraphicFramePr>
        <p:xfrm>
          <a:off x="2771800" y="2211134"/>
          <a:ext cx="3365912" cy="432048"/>
        </p:xfrm>
        <a:graphic>
          <a:graphicData uri="http://schemas.openxmlformats.org/presentationml/2006/ole">
            <mc:AlternateContent xmlns:mc="http://schemas.openxmlformats.org/markup-compatibility/2006">
              <mc:Choice xmlns:v="urn:schemas-microsoft-com:vml" Requires="v">
                <p:oleObj name="Equation" r:id="rId2" imgW="1778000" imgH="228600" progId="Equation.DSMT4">
                  <p:embed/>
                </p:oleObj>
              </mc:Choice>
              <mc:Fallback>
                <p:oleObj name="Equation" r:id="rId2" imgW="1778000" imgH="228600" progId="Equation.DSMT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2211134"/>
                        <a:ext cx="3365912"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5"/>
          <p:cNvGraphicFramePr>
            <a:graphicFrameLocks noChangeAspect="1"/>
          </p:cNvGraphicFramePr>
          <p:nvPr/>
        </p:nvGraphicFramePr>
        <p:xfrm>
          <a:off x="1187624" y="3920516"/>
          <a:ext cx="6475989" cy="792088"/>
        </p:xfrm>
        <a:graphic>
          <a:graphicData uri="http://schemas.openxmlformats.org/presentationml/2006/ole">
            <mc:AlternateContent xmlns:mc="http://schemas.openxmlformats.org/markup-compatibility/2006">
              <mc:Choice xmlns:v="urn:schemas-microsoft-com:vml" Requires="v">
                <p:oleObj name="Equation" r:id="rId4" imgW="4584600" imgH="482400" progId="Equation.DSMT4">
                  <p:embed/>
                </p:oleObj>
              </mc:Choice>
              <mc:Fallback>
                <p:oleObj name="Equation" r:id="rId4" imgW="4584600" imgH="4824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3920516"/>
                        <a:ext cx="6475989"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23 Elipse"/>
          <p:cNvSpPr/>
          <p:nvPr/>
        </p:nvSpPr>
        <p:spPr>
          <a:xfrm>
            <a:off x="5940152" y="3848508"/>
            <a:ext cx="720080"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24 CuadroTexto"/>
          <p:cNvSpPr txBox="1"/>
          <p:nvPr/>
        </p:nvSpPr>
        <p:spPr>
          <a:xfrm>
            <a:off x="4932040" y="4677471"/>
            <a:ext cx="2880320" cy="323165"/>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s-CO" sz="1500" dirty="0"/>
              <a:t>Suma de los puntos centrales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ox(in)">
                                      <p:cBhvr>
                                        <p:cTn id="7" dur="500"/>
                                        <p:tgtEl>
                                          <p:spTgt spid="2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box(in)">
                                      <p:cBhvr>
                                        <p:cTn id="1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Ejemplo</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2" name="2 Marcador de contenido"/>
          <p:cNvSpPr>
            <a:spLocks noGrp="1"/>
          </p:cNvSpPr>
          <p:nvPr>
            <p:ph sz="quarter" idx="1"/>
          </p:nvPr>
        </p:nvSpPr>
        <p:spPr>
          <a:xfrm>
            <a:off x="467544" y="1171102"/>
            <a:ext cx="8247860" cy="5472608"/>
          </a:xfrm>
        </p:spPr>
        <p:txBody>
          <a:bodyPr>
            <a:noAutofit/>
          </a:bodyPr>
          <a:lstStyle/>
          <a:p>
            <a:pPr marL="0" indent="0" algn="just" eaLnBrk="0" hangingPunct="0">
              <a:buNone/>
            </a:pPr>
            <a:r>
              <a:rPr lang="es-CO" sz="1900" dirty="0"/>
              <a:t>La estimación de la interacción (β</a:t>
            </a:r>
            <a:r>
              <a:rPr lang="es-CO" sz="1900" i="1" baseline="-25000" dirty="0"/>
              <a:t>12</a:t>
            </a:r>
            <a:r>
              <a:rPr lang="es-CO" sz="1900" dirty="0"/>
              <a:t>) es simplemente la multiplicación entre las variables codificadas y la variable respuesta:</a:t>
            </a:r>
          </a:p>
        </p:txBody>
      </p:sp>
      <p:graphicFrame>
        <p:nvGraphicFramePr>
          <p:cNvPr id="13" name="Object 1"/>
          <p:cNvGraphicFramePr>
            <a:graphicFrameLocks noChangeAspect="1"/>
          </p:cNvGraphicFramePr>
          <p:nvPr/>
        </p:nvGraphicFramePr>
        <p:xfrm>
          <a:off x="1115616" y="1891182"/>
          <a:ext cx="6862354" cy="637802"/>
        </p:xfrm>
        <a:graphic>
          <a:graphicData uri="http://schemas.openxmlformats.org/presentationml/2006/ole">
            <mc:AlternateContent xmlns:mc="http://schemas.openxmlformats.org/markup-compatibility/2006">
              <mc:Choice xmlns:v="urn:schemas-microsoft-com:vml" Requires="v">
                <p:oleObj name="Equation" r:id="rId2" imgW="4572000" imgH="393480" progId="Equation.DSMT4">
                  <p:embed/>
                </p:oleObj>
              </mc:Choice>
              <mc:Fallback>
                <p:oleObj name="Equation" r:id="rId2" imgW="4572000" imgH="39348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891182"/>
                        <a:ext cx="6862354" cy="6378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1124744"/>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196752"/>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14" name="13 Rectángulo"/>
          <p:cNvSpPr/>
          <p:nvPr/>
        </p:nvSpPr>
        <p:spPr>
          <a:xfrm>
            <a:off x="251520" y="6165304"/>
            <a:ext cx="8424936" cy="553998"/>
          </a:xfrm>
          <a:prstGeom prst="rect">
            <a:avLst/>
          </a:prstGeom>
        </p:spPr>
        <p:txBody>
          <a:bodyPr wrap="square">
            <a:spAutoFit/>
          </a:bodyPr>
          <a:lstStyle/>
          <a:p>
            <a:r>
              <a:rPr lang="es-CO" sz="1500" dirty="0"/>
              <a:t>Box, G. E. P., Wilson, K. G. (1951), “</a:t>
            </a:r>
            <a:r>
              <a:rPr lang="es-CO" sz="1500" dirty="0" err="1"/>
              <a:t>On</a:t>
            </a:r>
            <a:r>
              <a:rPr lang="es-CO" sz="1500" dirty="0"/>
              <a:t> </a:t>
            </a:r>
            <a:r>
              <a:rPr lang="es-CO" sz="1500" dirty="0" err="1"/>
              <a:t>the</a:t>
            </a:r>
            <a:r>
              <a:rPr lang="es-CO" sz="1500" dirty="0"/>
              <a:t> experimental </a:t>
            </a:r>
            <a:r>
              <a:rPr lang="en-US" sz="1500" dirty="0"/>
              <a:t>attainment of optimum conditions”, </a:t>
            </a:r>
            <a:r>
              <a:rPr lang="en-US" sz="1500" i="1" dirty="0"/>
              <a:t>Journal of the Royal Statistical Society, B 13, 1-45</a:t>
            </a:r>
            <a:r>
              <a:rPr lang="es-CO" sz="1500" dirty="0"/>
              <a:t>.</a:t>
            </a:r>
          </a:p>
        </p:txBody>
      </p:sp>
      <p:pic>
        <p:nvPicPr>
          <p:cNvPr id="3" name="Picture 2">
            <a:extLst>
              <a:ext uri="{FF2B5EF4-FFF2-40B4-BE49-F238E27FC236}">
                <a16:creationId xmlns:a16="http://schemas.microsoft.com/office/drawing/2014/main" id="{A397B30B-4C68-666F-833F-F8F819E4E254}"/>
              </a:ext>
            </a:extLst>
          </p:cNvPr>
          <p:cNvPicPr>
            <a:picLocks noChangeAspect="1"/>
          </p:cNvPicPr>
          <p:nvPr/>
        </p:nvPicPr>
        <p:blipFill>
          <a:blip r:embed="rId2"/>
          <a:stretch>
            <a:fillRect/>
          </a:stretch>
        </p:blipFill>
        <p:spPr>
          <a:xfrm>
            <a:off x="1979712" y="0"/>
            <a:ext cx="5792366" cy="5941846"/>
          </a:xfrm>
          <a:prstGeom prst="rect">
            <a:avLst/>
          </a:prstGeom>
        </p:spPr>
      </p:pic>
    </p:spTree>
    <p:extLst>
      <p:ext uri="{BB962C8B-B14F-4D97-AF65-F5344CB8AC3E}">
        <p14:creationId xmlns:p14="http://schemas.microsoft.com/office/powerpoint/2010/main" val="866221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Ejemplo</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2" name="2 Marcador de contenido"/>
          <p:cNvSpPr>
            <a:spLocks noGrp="1"/>
          </p:cNvSpPr>
          <p:nvPr>
            <p:ph sz="quarter" idx="1"/>
          </p:nvPr>
        </p:nvSpPr>
        <p:spPr>
          <a:xfrm>
            <a:off x="467544" y="1171102"/>
            <a:ext cx="8247860" cy="5472608"/>
          </a:xfrm>
        </p:spPr>
        <p:txBody>
          <a:bodyPr>
            <a:noAutofit/>
          </a:bodyPr>
          <a:lstStyle/>
          <a:p>
            <a:pPr marL="0" indent="0" algn="just" eaLnBrk="0" hangingPunct="0">
              <a:buNone/>
            </a:pPr>
            <a:r>
              <a:rPr lang="es-CO" sz="1900" dirty="0"/>
              <a:t>La estimación de la interacción (β</a:t>
            </a:r>
            <a:r>
              <a:rPr lang="es-CO" sz="1900" i="1" baseline="-25000" dirty="0"/>
              <a:t>12</a:t>
            </a:r>
            <a:r>
              <a:rPr lang="es-CO" sz="1900" dirty="0"/>
              <a:t>) es simplemente la multiplicación entre las variables codificadas y la variable respuesta:</a:t>
            </a:r>
          </a:p>
          <a:p>
            <a:pPr algn="just" eaLnBrk="0" hangingPunct="0">
              <a:buNone/>
            </a:pPr>
            <a:endParaRPr lang="es-CO" sz="1900" dirty="0"/>
          </a:p>
          <a:p>
            <a:pPr algn="just" eaLnBrk="0" hangingPunct="0">
              <a:buNone/>
            </a:pPr>
            <a:endParaRPr lang="es-CO" sz="1900" dirty="0"/>
          </a:p>
          <a:p>
            <a:pPr algn="just" eaLnBrk="0" hangingPunct="0">
              <a:buNone/>
            </a:pPr>
            <a:endParaRPr lang="es-CO" sz="1000" dirty="0"/>
          </a:p>
          <a:p>
            <a:pPr marL="0" indent="0" algn="just" eaLnBrk="0" hangingPunct="0">
              <a:buNone/>
            </a:pPr>
            <a:r>
              <a:rPr lang="es-CO" sz="1900" dirty="0"/>
              <a:t>La suma de cuadrados de la interacción con un solo grado de libertad es:</a:t>
            </a:r>
          </a:p>
        </p:txBody>
      </p:sp>
      <p:graphicFrame>
        <p:nvGraphicFramePr>
          <p:cNvPr id="13" name="Object 1"/>
          <p:cNvGraphicFramePr>
            <a:graphicFrameLocks noChangeAspect="1"/>
          </p:cNvGraphicFramePr>
          <p:nvPr/>
        </p:nvGraphicFramePr>
        <p:xfrm>
          <a:off x="1115616" y="1891182"/>
          <a:ext cx="6862354" cy="637802"/>
        </p:xfrm>
        <a:graphic>
          <a:graphicData uri="http://schemas.openxmlformats.org/presentationml/2006/ole">
            <mc:AlternateContent xmlns:mc="http://schemas.openxmlformats.org/markup-compatibility/2006">
              <mc:Choice xmlns:v="urn:schemas-microsoft-com:vml" Requires="v">
                <p:oleObj name="Equation" r:id="rId2" imgW="4572000" imgH="393480" progId="Equation.DSMT4">
                  <p:embed/>
                </p:oleObj>
              </mc:Choice>
              <mc:Fallback>
                <p:oleObj name="Equation" r:id="rId2" imgW="4572000" imgH="39348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891182"/>
                        <a:ext cx="6862354" cy="6378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3"/>
          <p:cNvGraphicFramePr>
            <a:graphicFrameLocks noChangeAspect="1"/>
          </p:cNvGraphicFramePr>
          <p:nvPr/>
        </p:nvGraphicFramePr>
        <p:xfrm>
          <a:off x="2457450" y="3136903"/>
          <a:ext cx="3555282" cy="720725"/>
        </p:xfrm>
        <a:graphic>
          <a:graphicData uri="http://schemas.openxmlformats.org/presentationml/2006/ole">
            <mc:AlternateContent xmlns:mc="http://schemas.openxmlformats.org/markup-compatibility/2006">
              <mc:Choice xmlns:v="urn:schemas-microsoft-com:vml" Requires="v">
                <p:oleObj name="Equation" r:id="rId4" imgW="1904760" imgH="393480" progId="Equation.DSMT4">
                  <p:embed/>
                </p:oleObj>
              </mc:Choice>
              <mc:Fallback>
                <p:oleObj name="Equation" r:id="rId4" imgW="1904760" imgH="39348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7450" y="3136903"/>
                        <a:ext cx="3555282"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Ejemplo</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2" name="2 Marcador de contenido"/>
          <p:cNvSpPr>
            <a:spLocks noGrp="1"/>
          </p:cNvSpPr>
          <p:nvPr>
            <p:ph sz="quarter" idx="1"/>
          </p:nvPr>
        </p:nvSpPr>
        <p:spPr>
          <a:xfrm>
            <a:off x="467544" y="1171102"/>
            <a:ext cx="8247860" cy="5472608"/>
          </a:xfrm>
        </p:spPr>
        <p:txBody>
          <a:bodyPr>
            <a:noAutofit/>
          </a:bodyPr>
          <a:lstStyle/>
          <a:p>
            <a:pPr marL="0" indent="0" algn="just" eaLnBrk="0" hangingPunct="0">
              <a:buNone/>
            </a:pPr>
            <a:r>
              <a:rPr lang="es-CO" sz="1900" dirty="0"/>
              <a:t>La estimación de la interacción (β</a:t>
            </a:r>
            <a:r>
              <a:rPr lang="es-CO" sz="1900" i="1" baseline="-25000" dirty="0"/>
              <a:t>12</a:t>
            </a:r>
            <a:r>
              <a:rPr lang="es-CO" sz="1900" dirty="0"/>
              <a:t>) es simplemente la multiplicación entre las variables codificadas y la variable respuesta:</a:t>
            </a:r>
          </a:p>
          <a:p>
            <a:pPr algn="just" eaLnBrk="0" hangingPunct="0">
              <a:buNone/>
            </a:pPr>
            <a:endParaRPr lang="es-CO" sz="1900" dirty="0"/>
          </a:p>
          <a:p>
            <a:pPr algn="just" eaLnBrk="0" hangingPunct="0">
              <a:buNone/>
            </a:pPr>
            <a:endParaRPr lang="es-CO" sz="1900" dirty="0"/>
          </a:p>
          <a:p>
            <a:pPr algn="just" eaLnBrk="0" hangingPunct="0">
              <a:buNone/>
            </a:pPr>
            <a:endParaRPr lang="es-CO" sz="1000" dirty="0"/>
          </a:p>
          <a:p>
            <a:pPr marL="0" indent="0" algn="just" eaLnBrk="0" hangingPunct="0">
              <a:buNone/>
            </a:pPr>
            <a:r>
              <a:rPr lang="es-CO" sz="1900" dirty="0"/>
              <a:t>La suma de cuadrados de la interacción con un solo grado de libertad es:</a:t>
            </a:r>
          </a:p>
          <a:p>
            <a:pPr marL="0" indent="0" algn="just">
              <a:buNone/>
            </a:pPr>
            <a:endParaRPr lang="es-CO" sz="1900" dirty="0"/>
          </a:p>
          <a:p>
            <a:pPr marL="0" indent="0" algn="just">
              <a:buNone/>
            </a:pPr>
            <a:endParaRPr lang="es-CO" sz="1900" dirty="0"/>
          </a:p>
          <a:p>
            <a:pPr marL="0" indent="0" algn="just">
              <a:buNone/>
            </a:pPr>
            <a:endParaRPr lang="es-CO" sz="1000" dirty="0"/>
          </a:p>
          <a:p>
            <a:pPr marL="0" indent="0" algn="just">
              <a:buNone/>
            </a:pPr>
            <a:r>
              <a:rPr lang="es-CO" sz="1900" dirty="0"/>
              <a:t>Al comparar la suma de cuadrados de la interacción con la varianza se obtiene el estadístico para la falta de ajuste (F):</a:t>
            </a:r>
          </a:p>
        </p:txBody>
      </p:sp>
      <p:graphicFrame>
        <p:nvGraphicFramePr>
          <p:cNvPr id="13" name="Object 1"/>
          <p:cNvGraphicFramePr>
            <a:graphicFrameLocks noChangeAspect="1"/>
          </p:cNvGraphicFramePr>
          <p:nvPr/>
        </p:nvGraphicFramePr>
        <p:xfrm>
          <a:off x="1115616" y="1891182"/>
          <a:ext cx="6862354" cy="637802"/>
        </p:xfrm>
        <a:graphic>
          <a:graphicData uri="http://schemas.openxmlformats.org/presentationml/2006/ole">
            <mc:AlternateContent xmlns:mc="http://schemas.openxmlformats.org/markup-compatibility/2006">
              <mc:Choice xmlns:v="urn:schemas-microsoft-com:vml" Requires="v">
                <p:oleObj name="Equation" r:id="rId2" imgW="4572000" imgH="393480" progId="Equation.DSMT4">
                  <p:embed/>
                </p:oleObj>
              </mc:Choice>
              <mc:Fallback>
                <p:oleObj name="Equation" r:id="rId2" imgW="4572000" imgH="39348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891182"/>
                        <a:ext cx="6862354" cy="6378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3"/>
          <p:cNvGraphicFramePr>
            <a:graphicFrameLocks noChangeAspect="1"/>
          </p:cNvGraphicFramePr>
          <p:nvPr/>
        </p:nvGraphicFramePr>
        <p:xfrm>
          <a:off x="2457450" y="3136903"/>
          <a:ext cx="3555282" cy="720725"/>
        </p:xfrm>
        <a:graphic>
          <a:graphicData uri="http://schemas.openxmlformats.org/presentationml/2006/ole">
            <mc:AlternateContent xmlns:mc="http://schemas.openxmlformats.org/markup-compatibility/2006">
              <mc:Choice xmlns:v="urn:schemas-microsoft-com:vml" Requires="v">
                <p:oleObj name="Equation" r:id="rId4" imgW="1904760" imgH="393480" progId="Equation.DSMT4">
                  <p:embed/>
                </p:oleObj>
              </mc:Choice>
              <mc:Fallback>
                <p:oleObj name="Equation" r:id="rId4" imgW="1904760" imgH="39348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7450" y="3136903"/>
                        <a:ext cx="3555282"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5"/>
          <p:cNvGraphicFramePr>
            <a:graphicFrameLocks noChangeAspect="1"/>
          </p:cNvGraphicFramePr>
          <p:nvPr/>
        </p:nvGraphicFramePr>
        <p:xfrm>
          <a:off x="2751137" y="4786322"/>
          <a:ext cx="3186717" cy="622300"/>
        </p:xfrm>
        <a:graphic>
          <a:graphicData uri="http://schemas.openxmlformats.org/presentationml/2006/ole">
            <mc:AlternateContent xmlns:mc="http://schemas.openxmlformats.org/markup-compatibility/2006">
              <mc:Choice xmlns:v="urn:schemas-microsoft-com:vml" Requires="v">
                <p:oleObj name="Equation" r:id="rId6" imgW="2006280" imgH="393480" progId="Equation.DSMT4">
                  <p:embed/>
                </p:oleObj>
              </mc:Choice>
              <mc:Fallback>
                <p:oleObj name="Equation" r:id="rId6" imgW="2006280" imgH="39348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1137" y="4786322"/>
                        <a:ext cx="3186717"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Ejemplo</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2" name="2 Marcador de contenido"/>
          <p:cNvSpPr>
            <a:spLocks noGrp="1"/>
          </p:cNvSpPr>
          <p:nvPr>
            <p:ph sz="quarter" idx="1"/>
          </p:nvPr>
        </p:nvSpPr>
        <p:spPr>
          <a:xfrm>
            <a:off x="467544" y="1171102"/>
            <a:ext cx="8247860" cy="5472608"/>
          </a:xfrm>
        </p:spPr>
        <p:txBody>
          <a:bodyPr>
            <a:noAutofit/>
          </a:bodyPr>
          <a:lstStyle/>
          <a:p>
            <a:pPr marL="0" indent="0" algn="just" eaLnBrk="0" hangingPunct="0">
              <a:buNone/>
            </a:pPr>
            <a:r>
              <a:rPr lang="es-CO" sz="1900" dirty="0"/>
              <a:t>La estimación de la interacción (β</a:t>
            </a:r>
            <a:r>
              <a:rPr lang="es-CO" sz="1900" i="1" baseline="-25000" dirty="0"/>
              <a:t>12</a:t>
            </a:r>
            <a:r>
              <a:rPr lang="es-CO" sz="1900" dirty="0"/>
              <a:t>) es simplemente la multiplicación entre las variables codificadas y la variable respuesta:</a:t>
            </a:r>
          </a:p>
          <a:p>
            <a:pPr algn="just" eaLnBrk="0" hangingPunct="0">
              <a:buNone/>
            </a:pPr>
            <a:endParaRPr lang="es-CO" sz="1900" dirty="0"/>
          </a:p>
          <a:p>
            <a:pPr algn="just" eaLnBrk="0" hangingPunct="0">
              <a:buNone/>
            </a:pPr>
            <a:endParaRPr lang="es-CO" sz="1900" dirty="0"/>
          </a:p>
          <a:p>
            <a:pPr algn="just" eaLnBrk="0" hangingPunct="0">
              <a:buNone/>
            </a:pPr>
            <a:endParaRPr lang="es-CO" sz="1000" dirty="0"/>
          </a:p>
          <a:p>
            <a:pPr marL="0" indent="0" algn="just" eaLnBrk="0" hangingPunct="0">
              <a:buNone/>
            </a:pPr>
            <a:r>
              <a:rPr lang="es-CO" sz="1900" dirty="0"/>
              <a:t>La suma de cuadrados de la interacción con un solo grado de libertad es:</a:t>
            </a:r>
          </a:p>
          <a:p>
            <a:pPr marL="0" indent="0" algn="just">
              <a:buNone/>
            </a:pPr>
            <a:endParaRPr lang="es-CO" sz="1900" dirty="0"/>
          </a:p>
          <a:p>
            <a:pPr marL="0" indent="0" algn="just">
              <a:buNone/>
            </a:pPr>
            <a:endParaRPr lang="es-CO" sz="1900" dirty="0"/>
          </a:p>
          <a:p>
            <a:pPr marL="0" indent="0" algn="just">
              <a:buNone/>
            </a:pPr>
            <a:endParaRPr lang="es-CO" sz="1000" dirty="0"/>
          </a:p>
          <a:p>
            <a:pPr marL="0" indent="0" algn="just">
              <a:buNone/>
            </a:pPr>
            <a:r>
              <a:rPr lang="es-CO" sz="1900" dirty="0"/>
              <a:t>Al comparar la suma de cuadrados de la interacción con la varianza se obtiene el estadístico para la falta de ajuste (F):</a:t>
            </a:r>
          </a:p>
          <a:p>
            <a:pPr algn="just"/>
            <a:endParaRPr lang="es-CO" sz="1900" dirty="0"/>
          </a:p>
          <a:p>
            <a:pPr algn="just">
              <a:buNone/>
            </a:pPr>
            <a:endParaRPr lang="es-CO" sz="1000" dirty="0"/>
          </a:p>
          <a:p>
            <a:pPr algn="just">
              <a:buNone/>
            </a:pPr>
            <a:endParaRPr lang="es-CO" sz="1900" dirty="0"/>
          </a:p>
          <a:p>
            <a:pPr algn="just">
              <a:buNone/>
            </a:pPr>
            <a:endParaRPr lang="es-CO" sz="1000" dirty="0"/>
          </a:p>
          <a:p>
            <a:pPr marL="0" indent="0" algn="just">
              <a:buNone/>
            </a:pPr>
            <a:r>
              <a:rPr lang="es-CO" sz="1900" dirty="0"/>
              <a:t>Debido a que este valor es muy pequeño, indica que la interacción no es significativa, es decir, que la temperatura y el tiempo de reacción actúan de manera independiente sobre el rendimiento del proceso.</a:t>
            </a:r>
          </a:p>
        </p:txBody>
      </p:sp>
      <p:graphicFrame>
        <p:nvGraphicFramePr>
          <p:cNvPr id="13" name="Object 1"/>
          <p:cNvGraphicFramePr>
            <a:graphicFrameLocks noChangeAspect="1"/>
          </p:cNvGraphicFramePr>
          <p:nvPr/>
        </p:nvGraphicFramePr>
        <p:xfrm>
          <a:off x="1115616" y="1891182"/>
          <a:ext cx="6862354" cy="637802"/>
        </p:xfrm>
        <a:graphic>
          <a:graphicData uri="http://schemas.openxmlformats.org/presentationml/2006/ole">
            <mc:AlternateContent xmlns:mc="http://schemas.openxmlformats.org/markup-compatibility/2006">
              <mc:Choice xmlns:v="urn:schemas-microsoft-com:vml" Requires="v">
                <p:oleObj name="Equation" r:id="rId2" imgW="4572000" imgH="393480" progId="Equation.DSMT4">
                  <p:embed/>
                </p:oleObj>
              </mc:Choice>
              <mc:Fallback>
                <p:oleObj name="Equation" r:id="rId2" imgW="4572000" imgH="39348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891182"/>
                        <a:ext cx="6862354" cy="6378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3"/>
          <p:cNvGraphicFramePr>
            <a:graphicFrameLocks noChangeAspect="1"/>
          </p:cNvGraphicFramePr>
          <p:nvPr/>
        </p:nvGraphicFramePr>
        <p:xfrm>
          <a:off x="2457450" y="3136903"/>
          <a:ext cx="3555282" cy="720725"/>
        </p:xfrm>
        <a:graphic>
          <a:graphicData uri="http://schemas.openxmlformats.org/presentationml/2006/ole">
            <mc:AlternateContent xmlns:mc="http://schemas.openxmlformats.org/markup-compatibility/2006">
              <mc:Choice xmlns:v="urn:schemas-microsoft-com:vml" Requires="v">
                <p:oleObj name="Equation" r:id="rId4" imgW="1904760" imgH="393480" progId="Equation.DSMT4">
                  <p:embed/>
                </p:oleObj>
              </mc:Choice>
              <mc:Fallback>
                <p:oleObj name="Equation" r:id="rId4" imgW="1904760" imgH="39348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7450" y="3136903"/>
                        <a:ext cx="3555282"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5"/>
          <p:cNvGraphicFramePr>
            <a:graphicFrameLocks noChangeAspect="1"/>
          </p:cNvGraphicFramePr>
          <p:nvPr/>
        </p:nvGraphicFramePr>
        <p:xfrm>
          <a:off x="2751137" y="4786322"/>
          <a:ext cx="3186717" cy="622300"/>
        </p:xfrm>
        <a:graphic>
          <a:graphicData uri="http://schemas.openxmlformats.org/presentationml/2006/ole">
            <mc:AlternateContent xmlns:mc="http://schemas.openxmlformats.org/markup-compatibility/2006">
              <mc:Choice xmlns:v="urn:schemas-microsoft-com:vml" Requires="v">
                <p:oleObj name="Equation" r:id="rId6" imgW="2006280" imgH="393480" progId="Equation.DSMT4">
                  <p:embed/>
                </p:oleObj>
              </mc:Choice>
              <mc:Fallback>
                <p:oleObj name="Equation" r:id="rId6" imgW="2006280" imgH="39348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1137" y="4786322"/>
                        <a:ext cx="3186717"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2 Marcador de contenido"/>
          <p:cNvSpPr txBox="1">
            <a:spLocks/>
          </p:cNvSpPr>
          <p:nvPr/>
        </p:nvSpPr>
        <p:spPr>
          <a:xfrm>
            <a:off x="467544" y="2492896"/>
            <a:ext cx="8176422" cy="2520280"/>
          </a:xfrm>
          <a:prstGeom prst="rect">
            <a:avLst/>
          </a:prstGeom>
        </p:spPr>
        <p:txBody>
          <a:bodyPr vert="horz" lIns="91440" tIns="45720" rIns="91440" bIns="45720" rtlCol="0">
            <a:noAutofit/>
          </a:bodyPr>
          <a:lstStyle/>
          <a:p>
            <a:pPr marL="0" marR="0" lvl="0" indent="0" algn="just" defTabSz="914400" rtl="0" eaLnBrk="0" fontAlgn="auto" latinLnBrk="0" hangingPunct="0">
              <a:lnSpc>
                <a:spcPct val="100000"/>
              </a:lnSpc>
              <a:spcBef>
                <a:spcPct val="20000"/>
              </a:spcBef>
              <a:spcAft>
                <a:spcPts val="0"/>
              </a:spcAft>
              <a:buClrTx/>
              <a:buSzTx/>
              <a:buFont typeface="Arial" pitchFamily="34" charset="0"/>
              <a:buNone/>
              <a:tabLst/>
              <a:defRPr/>
            </a:pPr>
            <a:r>
              <a:rPr kumimoji="0" lang="es-CO" sz="2000" b="0" i="0" u="none" strike="noStrike" kern="1200" cap="none" spc="0" normalizeH="0" baseline="0" noProof="0" dirty="0">
                <a:ln>
                  <a:noFill/>
                </a:ln>
                <a:solidFill>
                  <a:schemeClr val="tx1"/>
                </a:solidFill>
                <a:effectLst/>
                <a:uLnTx/>
                <a:uFillTx/>
                <a:latin typeface="+mn-lt"/>
                <a:ea typeface="+mn-ea"/>
                <a:cs typeface="+mn-cs"/>
              </a:rPr>
              <a:t>La verificación del efecto curvatura consiste en comparar la respuesta promedio de los 4 puntos de la porción factorial del diseño                      , con la respuesta promedio en el centro del diseño                     .</a:t>
            </a:r>
          </a:p>
          <a:p>
            <a:pPr marL="0" marR="0" lvl="0" indent="0" algn="just" defTabSz="914400" rtl="0" eaLnBrk="0" fontAlgn="auto" latinLnBrk="0" hangingPunct="0">
              <a:lnSpc>
                <a:spcPct val="100000"/>
              </a:lnSpc>
              <a:spcBef>
                <a:spcPct val="20000"/>
              </a:spcBef>
              <a:spcAft>
                <a:spcPts val="0"/>
              </a:spcAft>
              <a:buClrTx/>
              <a:buSzTx/>
              <a:buFont typeface="Arial" pitchFamily="34" charset="0"/>
              <a:buNone/>
              <a:tabLst/>
              <a:defRPr/>
            </a:pPr>
            <a:endParaRPr kumimoji="0" lang="es-CO" sz="2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2000" b="0" i="0" u="none" strike="noStrike" kern="1200" cap="none" spc="0" normalizeH="0" baseline="0" noProof="0" dirty="0">
                <a:ln>
                  <a:noFill/>
                </a:ln>
                <a:solidFill>
                  <a:schemeClr val="tx1"/>
                </a:solidFill>
                <a:effectLst/>
                <a:uLnTx/>
                <a:uFillTx/>
                <a:latin typeface="+mn-lt"/>
                <a:ea typeface="+mn-ea"/>
                <a:cs typeface="+mn-cs"/>
              </a:rPr>
              <a:t>Una estimación de β</a:t>
            </a:r>
            <a:r>
              <a:rPr kumimoji="0" lang="es-CO" sz="2000" b="0" i="1" u="none" strike="noStrike" kern="1200" cap="none" spc="0" normalizeH="0" baseline="-25000" noProof="0" dirty="0">
                <a:ln>
                  <a:noFill/>
                </a:ln>
                <a:solidFill>
                  <a:schemeClr val="tx1"/>
                </a:solidFill>
                <a:effectLst/>
                <a:uLnTx/>
                <a:uFillTx/>
                <a:latin typeface="+mn-lt"/>
                <a:ea typeface="+mn-ea"/>
                <a:cs typeface="+mn-cs"/>
              </a:rPr>
              <a:t>11</a:t>
            </a:r>
            <a:r>
              <a:rPr kumimoji="0" lang="es-CO" sz="2000" b="0" i="0" u="none" strike="noStrike" kern="1200" cap="none" spc="0" normalizeH="0" baseline="-25000" noProof="0" dirty="0">
                <a:ln>
                  <a:noFill/>
                </a:ln>
                <a:solidFill>
                  <a:schemeClr val="tx1"/>
                </a:solidFill>
                <a:effectLst/>
                <a:uLnTx/>
                <a:uFillTx/>
                <a:latin typeface="+mn-lt"/>
                <a:ea typeface="+mn-ea"/>
                <a:cs typeface="+mn-cs"/>
              </a:rPr>
              <a:t> </a:t>
            </a:r>
            <a:r>
              <a:rPr kumimoji="0" lang="es-CO" sz="2000" b="0" i="0" u="none" strike="noStrike" kern="1200" cap="none" spc="0" normalizeH="0" baseline="0" noProof="0" dirty="0">
                <a:ln>
                  <a:noFill/>
                </a:ln>
                <a:solidFill>
                  <a:schemeClr val="tx1"/>
                </a:solidFill>
                <a:effectLst/>
                <a:uLnTx/>
                <a:uFillTx/>
                <a:latin typeface="+mn-lt"/>
                <a:ea typeface="+mn-ea"/>
                <a:cs typeface="+mn-cs"/>
              </a:rPr>
              <a:t>+</a:t>
            </a:r>
            <a:r>
              <a:rPr kumimoji="0" lang="es-CO" sz="2000" b="0" i="1" u="none" strike="noStrike" kern="1200" cap="none" spc="0" normalizeH="0" baseline="0" noProof="0" dirty="0">
                <a:ln>
                  <a:noFill/>
                </a:ln>
                <a:solidFill>
                  <a:schemeClr val="tx1"/>
                </a:solidFill>
                <a:effectLst/>
                <a:uLnTx/>
                <a:uFillTx/>
                <a:latin typeface="+mn-lt"/>
                <a:ea typeface="+mn-ea"/>
                <a:cs typeface="+mn-cs"/>
              </a:rPr>
              <a:t> </a:t>
            </a:r>
            <a:r>
              <a:rPr kumimoji="0" lang="es-CO" sz="2000" b="0" i="0" u="none" strike="noStrike" kern="1200" cap="none" spc="0" normalizeH="0" baseline="0" noProof="0" dirty="0">
                <a:ln>
                  <a:noFill/>
                </a:ln>
                <a:solidFill>
                  <a:schemeClr val="tx1"/>
                </a:solidFill>
                <a:effectLst/>
                <a:uLnTx/>
                <a:uFillTx/>
                <a:latin typeface="+mn-lt"/>
                <a:ea typeface="+mn-ea"/>
                <a:cs typeface="+mn-cs"/>
              </a:rPr>
              <a:t>β</a:t>
            </a:r>
            <a:r>
              <a:rPr kumimoji="0" lang="es-CO" sz="2000" b="0" i="1" u="none" strike="noStrike" kern="1200" cap="none" spc="0" normalizeH="0" baseline="-25000" noProof="0" dirty="0">
                <a:ln>
                  <a:noFill/>
                </a:ln>
                <a:solidFill>
                  <a:schemeClr val="tx1"/>
                </a:solidFill>
                <a:effectLst/>
                <a:uLnTx/>
                <a:uFillTx/>
                <a:latin typeface="+mn-lt"/>
                <a:ea typeface="+mn-ea"/>
                <a:cs typeface="+mn-cs"/>
              </a:rPr>
              <a:t>22</a:t>
            </a:r>
            <a:r>
              <a:rPr kumimoji="0" lang="es-CO" sz="2000" b="0" i="0" u="none" strike="noStrike" kern="1200" cap="none" spc="0" normalizeH="0" baseline="0" noProof="0" dirty="0">
                <a:ln>
                  <a:noFill/>
                </a:ln>
                <a:solidFill>
                  <a:schemeClr val="tx1"/>
                </a:solidFill>
                <a:effectLst/>
                <a:uLnTx/>
                <a:uFillTx/>
                <a:latin typeface="+mn-lt"/>
                <a:ea typeface="+mn-ea"/>
                <a:cs typeface="+mn-cs"/>
              </a:rPr>
              <a:t>  es           , estos son los coeficientes de los términos “cuadráticos puros”, y  una estimación del termino cuadrático puro es:</a:t>
            </a:r>
          </a:p>
        </p:txBody>
      </p:sp>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Ejemplo</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1" name="2 Marcador de contenido"/>
          <p:cNvSpPr>
            <a:spLocks noGrp="1"/>
          </p:cNvSpPr>
          <p:nvPr>
            <p:ph sz="quarter" idx="1"/>
          </p:nvPr>
        </p:nvSpPr>
        <p:spPr>
          <a:xfrm>
            <a:off x="467544" y="1124744"/>
            <a:ext cx="8176422" cy="1224136"/>
          </a:xfrm>
        </p:spPr>
        <p:txBody>
          <a:bodyPr>
            <a:noAutofit/>
          </a:bodyPr>
          <a:lstStyle/>
          <a:p>
            <a:pPr marL="0" indent="0" algn="just" eaLnBrk="0" hangingPunct="0">
              <a:buNone/>
            </a:pPr>
            <a:r>
              <a:rPr lang="es-CO" sz="2000" dirty="0"/>
              <a:t>Las réplicas en el centro del diseño no sólo proporcionan una estimación del error experimental, también proporcionan un mecanismo para medir el grado de curvatura y por tanto la adecuación del modelo de primer orden.</a:t>
            </a:r>
          </a:p>
        </p:txBody>
      </p:sp>
      <p:graphicFrame>
        <p:nvGraphicFramePr>
          <p:cNvPr id="16" name="Object 5"/>
          <p:cNvGraphicFramePr>
            <a:graphicFrameLocks noChangeAspect="1"/>
          </p:cNvGraphicFramePr>
          <p:nvPr/>
        </p:nvGraphicFramePr>
        <p:xfrm>
          <a:off x="6786578" y="2855788"/>
          <a:ext cx="1250950" cy="357188"/>
        </p:xfrm>
        <a:graphic>
          <a:graphicData uri="http://schemas.openxmlformats.org/presentationml/2006/ole">
            <mc:AlternateContent xmlns:mc="http://schemas.openxmlformats.org/markup-compatibility/2006">
              <mc:Choice xmlns:v="urn:schemas-microsoft-com:vml" Requires="v">
                <p:oleObj name="Equation" r:id="rId2" imgW="800100" imgH="228600" progId="Equation.DSMT4">
                  <p:embed/>
                </p:oleObj>
              </mc:Choice>
              <mc:Fallback>
                <p:oleObj name="Equation" r:id="rId2" imgW="800100" imgH="22860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6578" y="2855788"/>
                        <a:ext cx="1250950" cy="35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7"/>
          <p:cNvGraphicFramePr>
            <a:graphicFrameLocks noChangeAspect="1"/>
          </p:cNvGraphicFramePr>
          <p:nvPr/>
        </p:nvGraphicFramePr>
        <p:xfrm>
          <a:off x="5357818" y="3143251"/>
          <a:ext cx="1092200" cy="357187"/>
        </p:xfrm>
        <a:graphic>
          <a:graphicData uri="http://schemas.openxmlformats.org/presentationml/2006/ole">
            <mc:AlternateContent xmlns:mc="http://schemas.openxmlformats.org/markup-compatibility/2006">
              <mc:Choice xmlns:v="urn:schemas-microsoft-com:vml" Requires="v">
                <p:oleObj name="Equation" r:id="rId4" imgW="698400" imgH="228600" progId="Equation.DSMT4">
                  <p:embed/>
                </p:oleObj>
              </mc:Choice>
              <mc:Fallback>
                <p:oleObj name="Equation" r:id="rId4" imgW="698400" imgH="2286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7818" y="3143251"/>
                        <a:ext cx="1092200" cy="357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5"/>
          <p:cNvGraphicFramePr>
            <a:graphicFrameLocks noChangeAspect="1"/>
          </p:cNvGraphicFramePr>
          <p:nvPr/>
        </p:nvGraphicFramePr>
        <p:xfrm>
          <a:off x="4083052" y="3857628"/>
          <a:ext cx="774700" cy="357187"/>
        </p:xfrm>
        <a:graphic>
          <a:graphicData uri="http://schemas.openxmlformats.org/presentationml/2006/ole">
            <mc:AlternateContent xmlns:mc="http://schemas.openxmlformats.org/markup-compatibility/2006">
              <mc:Choice xmlns:v="urn:schemas-microsoft-com:vml" Requires="v">
                <p:oleObj name="Equation" r:id="rId6" imgW="495000" imgH="228600" progId="Equation.DSMT4">
                  <p:embed/>
                </p:oleObj>
              </mc:Choice>
              <mc:Fallback>
                <p:oleObj name="Equation" r:id="rId6" imgW="495000" imgH="228600" progId="Equation.DSMT4">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83052" y="3857628"/>
                        <a:ext cx="774700" cy="357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3"/>
          <p:cNvGraphicFramePr>
            <a:graphicFrameLocks noChangeAspect="1"/>
          </p:cNvGraphicFramePr>
          <p:nvPr/>
        </p:nvGraphicFramePr>
        <p:xfrm>
          <a:off x="2865611" y="4929198"/>
          <a:ext cx="2930525" cy="1100138"/>
        </p:xfrm>
        <a:graphic>
          <a:graphicData uri="http://schemas.openxmlformats.org/presentationml/2006/ole">
            <mc:AlternateContent xmlns:mc="http://schemas.openxmlformats.org/markup-compatibility/2006">
              <mc:Choice xmlns:v="urn:schemas-microsoft-com:vml" Requires="v">
                <p:oleObj name="Equation" r:id="rId8" imgW="1612800" imgH="685800" progId="Equation.DSMT4">
                  <p:embed/>
                </p:oleObj>
              </mc:Choice>
              <mc:Fallback>
                <p:oleObj name="Equation" r:id="rId8" imgW="1612800" imgH="685800" progId="Equation.DSMT4">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65611" y="4929198"/>
                        <a:ext cx="2930525" cy="1100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par>
                                <p:cTn id="8" presetID="4" presetClass="entr" presetSubtype="16"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ox(in)">
                                      <p:cBhvr>
                                        <p:cTn id="10" dur="500"/>
                                        <p:tgtEl>
                                          <p:spTgt spid="16"/>
                                        </p:tgtEl>
                                      </p:cBhvr>
                                    </p:animEffect>
                                  </p:childTnLst>
                                </p:cTn>
                              </p:par>
                              <p:par>
                                <p:cTn id="11" presetID="4" presetClass="entr" presetSubtype="16"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ox(in)">
                                      <p:cBhvr>
                                        <p:cTn id="13" dur="500"/>
                                        <p:tgtEl>
                                          <p:spTgt spid="17"/>
                                        </p:tgtEl>
                                      </p:cBhvr>
                                    </p:animEffect>
                                  </p:childTnLst>
                                </p:cTn>
                              </p:par>
                              <p:par>
                                <p:cTn id="14" presetID="4" presetClass="entr" presetSubtype="16"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ox(in)">
                                      <p:cBhvr>
                                        <p:cTn id="16" dur="500"/>
                                        <p:tgtEl>
                                          <p:spTgt spid="19"/>
                                        </p:tgtEl>
                                      </p:cBhvr>
                                    </p:animEffect>
                                  </p:childTnLst>
                                </p:cTn>
                              </p:par>
                              <p:par>
                                <p:cTn id="17" presetID="4" presetClass="entr" presetSubtype="16"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box(in)">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Ejemplo</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2 Marcador de contenido"/>
          <p:cNvSpPr>
            <a:spLocks noGrp="1"/>
          </p:cNvSpPr>
          <p:nvPr>
            <p:ph sz="quarter" idx="1"/>
          </p:nvPr>
        </p:nvSpPr>
        <p:spPr>
          <a:xfrm>
            <a:off x="357158" y="1171102"/>
            <a:ext cx="8358246" cy="5472608"/>
          </a:xfrm>
        </p:spPr>
        <p:txBody>
          <a:bodyPr>
            <a:noAutofit/>
          </a:bodyPr>
          <a:lstStyle/>
          <a:p>
            <a:pPr marL="0" indent="0" algn="just">
              <a:buNone/>
            </a:pPr>
            <a:r>
              <a:rPr lang="es-CO" sz="2000" dirty="0"/>
              <a:t>La suma de cuadrados con un solo gado de libertad  asociada con la hipótesis nula </a:t>
            </a:r>
            <a:r>
              <a:rPr lang="es-CO" sz="2000" i="1" dirty="0"/>
              <a:t>H</a:t>
            </a:r>
            <a:r>
              <a:rPr lang="es-CO" sz="2000" i="1" baseline="-25000" dirty="0"/>
              <a:t>0</a:t>
            </a:r>
            <a:r>
              <a:rPr lang="es-CO" sz="2000" i="1" dirty="0"/>
              <a:t>: </a:t>
            </a:r>
            <a:r>
              <a:rPr lang="es-CO" sz="2000" dirty="0"/>
              <a:t>β</a:t>
            </a:r>
            <a:r>
              <a:rPr lang="es-CO" sz="2000" i="1" baseline="-25000" dirty="0"/>
              <a:t>11 </a:t>
            </a:r>
            <a:r>
              <a:rPr lang="es-CO" sz="2000" i="1" dirty="0"/>
              <a:t>+ </a:t>
            </a:r>
            <a:r>
              <a:rPr lang="es-CO" sz="2000" dirty="0"/>
              <a:t>β</a:t>
            </a:r>
            <a:r>
              <a:rPr lang="es-CO" sz="2000" i="1" baseline="-25000" dirty="0"/>
              <a:t>22</a:t>
            </a:r>
            <a:r>
              <a:rPr lang="es-CO" sz="2000" i="1" dirty="0"/>
              <a:t> = 0</a:t>
            </a:r>
            <a:r>
              <a:rPr lang="es-CO" sz="2000" dirty="0"/>
              <a:t>, es: </a:t>
            </a:r>
          </a:p>
          <a:p>
            <a:endParaRPr lang="es-CO" sz="2000" dirty="0"/>
          </a:p>
          <a:p>
            <a:endParaRPr lang="es-CO" sz="2000" dirty="0"/>
          </a:p>
          <a:p>
            <a:pPr>
              <a:buNone/>
            </a:pPr>
            <a:endParaRPr lang="es-CO" sz="2000" dirty="0"/>
          </a:p>
          <a:p>
            <a:pPr marL="0" indent="0" algn="just">
              <a:buNone/>
            </a:pPr>
            <a:r>
              <a:rPr lang="es-CO" sz="2000" dirty="0"/>
              <a:t>donde </a:t>
            </a:r>
            <a:r>
              <a:rPr lang="es-CO" sz="2000" b="1" dirty="0" err="1"/>
              <a:t>n</a:t>
            </a:r>
            <a:r>
              <a:rPr lang="es-CO" sz="2000" b="1" baseline="-25000" dirty="0" err="1"/>
              <a:t>F</a:t>
            </a:r>
            <a:r>
              <a:rPr lang="es-CO" sz="2000" dirty="0"/>
              <a:t> y </a:t>
            </a:r>
            <a:r>
              <a:rPr lang="es-CO" sz="2000" b="1" dirty="0" err="1"/>
              <a:t>n</a:t>
            </a:r>
            <a:r>
              <a:rPr lang="es-CO" sz="2000" b="1" baseline="-25000" dirty="0" err="1"/>
              <a:t>C</a:t>
            </a:r>
            <a:r>
              <a:rPr lang="es-CO" sz="2000" dirty="0"/>
              <a:t> son el número de puntos de la porción factorial y el número de puntos centrales, respectivamente.</a:t>
            </a:r>
          </a:p>
          <a:p>
            <a:pPr marL="0" indent="0" algn="just">
              <a:buNone/>
            </a:pPr>
            <a:endParaRPr lang="es-CO" sz="1000" dirty="0"/>
          </a:p>
          <a:p>
            <a:pPr marL="0" indent="0" algn="just">
              <a:buNone/>
            </a:pPr>
            <a:r>
              <a:rPr lang="es-CO" sz="2000" dirty="0"/>
              <a:t>Al comparar la suma de cuadrados del efecto curvatura con la varianza se obtiene el estadístico para la falta de ajuste (F):</a:t>
            </a:r>
          </a:p>
          <a:p>
            <a:pPr algn="just"/>
            <a:endParaRPr lang="es-CO" sz="2000" dirty="0"/>
          </a:p>
          <a:p>
            <a:pPr algn="just">
              <a:buNone/>
            </a:pPr>
            <a:endParaRPr lang="es-CO" sz="2000" dirty="0"/>
          </a:p>
          <a:p>
            <a:pPr algn="just">
              <a:buNone/>
            </a:pPr>
            <a:endParaRPr lang="es-CO" sz="2000" dirty="0"/>
          </a:p>
          <a:p>
            <a:pPr marL="0" indent="0" algn="just">
              <a:buNone/>
            </a:pPr>
            <a:r>
              <a:rPr lang="es-CO" sz="2000" dirty="0"/>
              <a:t>Debido a que este valor es pequeño, indica que no existe un efecto curvatura en el modelo de análisis.</a:t>
            </a:r>
          </a:p>
        </p:txBody>
      </p:sp>
      <p:graphicFrame>
        <p:nvGraphicFramePr>
          <p:cNvPr id="14" name="Object 9"/>
          <p:cNvGraphicFramePr>
            <a:graphicFrameLocks noChangeAspect="1"/>
          </p:cNvGraphicFramePr>
          <p:nvPr/>
        </p:nvGraphicFramePr>
        <p:xfrm>
          <a:off x="1342002" y="1963190"/>
          <a:ext cx="6470358" cy="858391"/>
        </p:xfrm>
        <a:graphic>
          <a:graphicData uri="http://schemas.openxmlformats.org/presentationml/2006/ole">
            <mc:AlternateContent xmlns:mc="http://schemas.openxmlformats.org/markup-compatibility/2006">
              <mc:Choice xmlns:v="urn:schemas-microsoft-com:vml" Requires="v">
                <p:oleObj name="Equation" r:id="rId2" imgW="3733800" imgH="495300" progId="Equation.DSMT4">
                  <p:embed/>
                </p:oleObj>
              </mc:Choice>
              <mc:Fallback>
                <p:oleObj name="Equation" r:id="rId2" imgW="3733800" imgH="495300" progId="Equation.DSMT4">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2002" y="1963190"/>
                        <a:ext cx="6470358" cy="8583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5"/>
          <p:cNvGraphicFramePr>
            <a:graphicFrameLocks noChangeAspect="1"/>
          </p:cNvGraphicFramePr>
          <p:nvPr/>
        </p:nvGraphicFramePr>
        <p:xfrm>
          <a:off x="2601913" y="4786322"/>
          <a:ext cx="3443287" cy="661988"/>
        </p:xfrm>
        <a:graphic>
          <a:graphicData uri="http://schemas.openxmlformats.org/presentationml/2006/ole">
            <mc:AlternateContent xmlns:mc="http://schemas.openxmlformats.org/markup-compatibility/2006">
              <mc:Choice xmlns:v="urn:schemas-microsoft-com:vml" Requires="v">
                <p:oleObj name="Equation" r:id="rId4" imgW="2197080" imgH="419040" progId="Equation.DSMT4">
                  <p:embed/>
                </p:oleObj>
              </mc:Choice>
              <mc:Fallback>
                <p:oleObj name="Equation" r:id="rId4" imgW="2197080" imgH="41904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1913" y="4786322"/>
                        <a:ext cx="3443287" cy="66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
                                            <p:txEl>
                                              <p:pRg st="6" end="6"/>
                                            </p:txEl>
                                          </p:spTgt>
                                        </p:tgtEl>
                                        <p:attrNameLst>
                                          <p:attrName>style.visibility</p:attrName>
                                        </p:attrNameLst>
                                      </p:cBhvr>
                                      <p:to>
                                        <p:strVal val="visible"/>
                                      </p:to>
                                    </p:set>
                                    <p:animEffect transition="in" filter="box(in)">
                                      <p:cBhvr>
                                        <p:cTn id="7" dur="500"/>
                                        <p:tgtEl>
                                          <p:spTgt spid="1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i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3">
                                            <p:txEl>
                                              <p:pRg st="10" end="10"/>
                                            </p:txEl>
                                          </p:spTgt>
                                        </p:tgtEl>
                                        <p:attrNameLst>
                                          <p:attrName>style.visibility</p:attrName>
                                        </p:attrNameLst>
                                      </p:cBhvr>
                                      <p:to>
                                        <p:strVal val="visible"/>
                                      </p:to>
                                    </p:set>
                                    <p:animEffect transition="in" filter="box(in)">
                                      <p:cBhvr>
                                        <p:cTn id="17" dur="500"/>
                                        <p:tgtEl>
                                          <p:spTgt spid="1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Ejemplo</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11" name="Table 17"/>
          <p:cNvGraphicFramePr>
            <a:graphicFrameLocks noGrp="1"/>
          </p:cNvGraphicFramePr>
          <p:nvPr/>
        </p:nvGraphicFramePr>
        <p:xfrm>
          <a:off x="1455100" y="1107488"/>
          <a:ext cx="6174866" cy="2821578"/>
        </p:xfrm>
        <a:graphic>
          <a:graphicData uri="http://schemas.openxmlformats.org/drawingml/2006/table">
            <a:tbl>
              <a:tblPr/>
              <a:tblGrid>
                <a:gridCol w="1751013">
                  <a:extLst>
                    <a:ext uri="{9D8B030D-6E8A-4147-A177-3AD203B41FA5}">
                      <a16:colId xmlns:a16="http://schemas.microsoft.com/office/drawing/2014/main" val="20000"/>
                    </a:ext>
                  </a:extLst>
                </a:gridCol>
                <a:gridCol w="995367">
                  <a:extLst>
                    <a:ext uri="{9D8B030D-6E8A-4147-A177-3AD203B41FA5}">
                      <a16:colId xmlns:a16="http://schemas.microsoft.com/office/drawing/2014/main" val="20001"/>
                    </a:ext>
                  </a:extLst>
                </a:gridCol>
                <a:gridCol w="979567">
                  <a:extLst>
                    <a:ext uri="{9D8B030D-6E8A-4147-A177-3AD203B41FA5}">
                      <a16:colId xmlns:a16="http://schemas.microsoft.com/office/drawing/2014/main" val="20002"/>
                    </a:ext>
                  </a:extLst>
                </a:gridCol>
                <a:gridCol w="932169">
                  <a:extLst>
                    <a:ext uri="{9D8B030D-6E8A-4147-A177-3AD203B41FA5}">
                      <a16:colId xmlns:a16="http://schemas.microsoft.com/office/drawing/2014/main" val="20003"/>
                    </a:ext>
                  </a:extLst>
                </a:gridCol>
                <a:gridCol w="758375">
                  <a:extLst>
                    <a:ext uri="{9D8B030D-6E8A-4147-A177-3AD203B41FA5}">
                      <a16:colId xmlns:a16="http://schemas.microsoft.com/office/drawing/2014/main" val="20004"/>
                    </a:ext>
                  </a:extLst>
                </a:gridCol>
                <a:gridCol w="758375">
                  <a:extLst>
                    <a:ext uri="{9D8B030D-6E8A-4147-A177-3AD203B41FA5}">
                      <a16:colId xmlns:a16="http://schemas.microsoft.com/office/drawing/2014/main" val="20005"/>
                    </a:ext>
                  </a:extLst>
                </a:gridCol>
              </a:tblGrid>
              <a:tr h="279255">
                <a:tc gridSpan="6">
                  <a:txBody>
                    <a:bodyPr/>
                    <a:lstStyle/>
                    <a:p>
                      <a:pPr algn="ctr">
                        <a:spcAft>
                          <a:spcPts val="0"/>
                        </a:spcAft>
                      </a:pPr>
                      <a:r>
                        <a:rPr lang="es-CO" sz="1800" b="1" dirty="0">
                          <a:solidFill>
                            <a:srgbClr val="C00000"/>
                          </a:solidFill>
                          <a:latin typeface="Calibri"/>
                          <a:ea typeface="Calibri"/>
                          <a:cs typeface="Times New Roman"/>
                        </a:rPr>
                        <a:t>Análisis de varianza del modelo de primer orden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505450">
                <a:tc>
                  <a:txBody>
                    <a:bodyPr/>
                    <a:lstStyle/>
                    <a:p>
                      <a:pPr algn="ctr">
                        <a:spcAft>
                          <a:spcPts val="0"/>
                        </a:spcAft>
                      </a:pPr>
                      <a:r>
                        <a:rPr lang="es-CO" sz="1600" b="1" dirty="0">
                          <a:latin typeface="Calibri"/>
                          <a:ea typeface="Calibri"/>
                          <a:cs typeface="Times New Roman"/>
                        </a:rPr>
                        <a:t>F. de V.</a:t>
                      </a:r>
                      <a:endParaRPr lang="es-CO" sz="1600" dirty="0">
                        <a:latin typeface="Calibri"/>
                        <a:ea typeface="Calibri"/>
                        <a:cs typeface="Times New Roman"/>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b="1" dirty="0">
                          <a:latin typeface="Calibri"/>
                          <a:ea typeface="Calibri"/>
                          <a:cs typeface="Times New Roman"/>
                        </a:rPr>
                        <a:t>SC</a:t>
                      </a:r>
                      <a:endParaRPr lang="es-CO" sz="1600" dirty="0">
                        <a:latin typeface="Calibri"/>
                        <a:ea typeface="Calibri"/>
                        <a:cs typeface="Times New Roman"/>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dirty="0">
                          <a:latin typeface="Calibri"/>
                          <a:ea typeface="Calibri"/>
                          <a:cs typeface="Times New Roman"/>
                        </a:rPr>
                        <a:t>GL</a:t>
                      </a: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b="1" dirty="0">
                          <a:latin typeface="Calibri"/>
                          <a:ea typeface="Calibri"/>
                          <a:cs typeface="Times New Roman"/>
                        </a:rPr>
                        <a:t>CM</a:t>
                      </a:r>
                      <a:endParaRPr lang="es-CO" sz="1600" dirty="0">
                        <a:latin typeface="Calibri"/>
                        <a:ea typeface="Calibri"/>
                        <a:cs typeface="Times New Roman"/>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b="1" dirty="0">
                          <a:latin typeface="Calibri"/>
                          <a:ea typeface="Calibri"/>
                          <a:cs typeface="Times New Roman"/>
                        </a:rPr>
                        <a:t>F</a:t>
                      </a:r>
                      <a:endParaRPr lang="es-CO" sz="1600" dirty="0">
                        <a:latin typeface="Calibri"/>
                        <a:ea typeface="Calibri"/>
                        <a:cs typeface="Times New Roman"/>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b="1">
                          <a:latin typeface="Calibri"/>
                          <a:ea typeface="Calibri"/>
                          <a:cs typeface="Times New Roman"/>
                        </a:rPr>
                        <a:t>Valor P</a:t>
                      </a:r>
                      <a:endParaRPr lang="es-CO" sz="1600">
                        <a:latin typeface="Calibri"/>
                        <a:ea typeface="Calibri"/>
                        <a:cs typeface="Times New Roman"/>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79255">
                <a:tc>
                  <a:txBody>
                    <a:bodyPr/>
                    <a:lstStyle/>
                    <a:p>
                      <a:pPr>
                        <a:spcAft>
                          <a:spcPts val="0"/>
                        </a:spcAft>
                      </a:pPr>
                      <a:r>
                        <a:rPr lang="es-CO" sz="1600" dirty="0">
                          <a:latin typeface="Calibri"/>
                          <a:ea typeface="Calibri"/>
                          <a:cs typeface="Times New Roman"/>
                        </a:rPr>
                        <a:t>Modelo Lineal</a:t>
                      </a:r>
                    </a:p>
                    <a:p>
                      <a:pPr>
                        <a:spcAft>
                          <a:spcPts val="0"/>
                        </a:spcAft>
                      </a:pPr>
                      <a:r>
                        <a:rPr lang="es-CO" sz="1600" dirty="0">
                          <a:latin typeface="Calibri"/>
                          <a:ea typeface="Calibri"/>
                          <a:cs typeface="Times New Roman"/>
                        </a:rPr>
                        <a:t>Regresión (</a:t>
                      </a:r>
                      <a:r>
                        <a:rPr lang="es-CO" sz="1600" i="0" dirty="0"/>
                        <a:t>β</a:t>
                      </a:r>
                      <a:r>
                        <a:rPr lang="es-CO" sz="1600" i="1" dirty="0">
                          <a:latin typeface="Calibri"/>
                          <a:ea typeface="Calibri"/>
                          <a:cs typeface="Times New Roman"/>
                        </a:rPr>
                        <a:t>1,</a:t>
                      </a:r>
                      <a:r>
                        <a:rPr lang="es-CO" sz="1600" i="1" dirty="0"/>
                        <a:t> </a:t>
                      </a:r>
                      <a:r>
                        <a:rPr lang="es-CO" sz="1600" i="0" dirty="0"/>
                        <a:t>β</a:t>
                      </a:r>
                      <a:r>
                        <a:rPr lang="es-CO" sz="1600" i="1" dirty="0">
                          <a:latin typeface="Calibri"/>
                          <a:ea typeface="Calibri"/>
                          <a:cs typeface="Times New Roman"/>
                        </a:rPr>
                        <a:t>2</a:t>
                      </a:r>
                      <a:r>
                        <a:rPr lang="es-CO" sz="1600" dirty="0">
                          <a:latin typeface="Calibri"/>
                          <a:ea typeface="Calibri"/>
                          <a:cs typeface="Times New Roman"/>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600" dirty="0">
                          <a:latin typeface="Calibri"/>
                          <a:ea typeface="Calibri"/>
                          <a:cs typeface="Times New Roman"/>
                        </a:rPr>
                        <a:t>2.8250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600" i="1" dirty="0">
                          <a:latin typeface="Calibri"/>
                          <a:ea typeface="Calibri"/>
                          <a:cs typeface="Times New Roman"/>
                        </a:rPr>
                        <a:t>p-1=</a:t>
                      </a:r>
                      <a:r>
                        <a:rPr lang="es-CO" sz="1600" dirty="0">
                          <a:latin typeface="Calibri"/>
                          <a:ea typeface="Calibri"/>
                          <a:cs typeface="Times New Roman"/>
                        </a:rPr>
                        <a:t>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600" dirty="0">
                          <a:latin typeface="Calibri"/>
                          <a:ea typeface="Calibri"/>
                          <a:cs typeface="Times New Roman"/>
                        </a:rPr>
                        <a:t>1.4125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600" dirty="0">
                          <a:latin typeface="Calibri"/>
                          <a:ea typeface="Calibri"/>
                          <a:cs typeface="Times New Roman"/>
                        </a:rPr>
                        <a:t>47.83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600" dirty="0">
                          <a:latin typeface="Calibri"/>
                          <a:ea typeface="Calibri"/>
                          <a:cs typeface="Times New Roman"/>
                        </a:rPr>
                        <a:t>0.0002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2"/>
                  </a:ext>
                </a:extLst>
              </a:tr>
              <a:tr h="279255">
                <a:tc>
                  <a:txBody>
                    <a:bodyPr/>
                    <a:lstStyle/>
                    <a:p>
                      <a:pPr>
                        <a:spcAft>
                          <a:spcPts val="0"/>
                        </a:spcAft>
                      </a:pPr>
                      <a:r>
                        <a:rPr lang="es-CO" sz="1600">
                          <a:latin typeface="Calibri"/>
                          <a:ea typeface="Calibri"/>
                          <a:cs typeface="Times New Roman"/>
                        </a:rPr>
                        <a:t>Residual</a:t>
                      </a:r>
                    </a:p>
                  </a:txBody>
                  <a:tcPr marL="9525" marR="9525" marT="952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0.1772</a:t>
                      </a:r>
                    </a:p>
                  </a:txBody>
                  <a:tcPr marL="9525" marR="9525" marT="9525" marB="0" anchor="b">
                    <a:lnL>
                      <a:noFill/>
                    </a:lnL>
                    <a:lnR>
                      <a:noFill/>
                    </a:lnR>
                    <a:lnT>
                      <a:noFill/>
                    </a:lnT>
                    <a:lnB>
                      <a:noFill/>
                    </a:lnB>
                    <a:solidFill>
                      <a:srgbClr val="FFFFFF"/>
                    </a:solidFill>
                  </a:tcPr>
                </a:tc>
                <a:tc>
                  <a:txBody>
                    <a:bodyPr/>
                    <a:lstStyle/>
                    <a:p>
                      <a:pPr algn="ctr">
                        <a:spcAft>
                          <a:spcPts val="0"/>
                        </a:spcAft>
                      </a:pPr>
                      <a:r>
                        <a:rPr lang="es-CO" sz="1600" i="1" dirty="0">
                          <a:latin typeface="Calibri"/>
                          <a:ea typeface="Calibri"/>
                          <a:cs typeface="Times New Roman"/>
                        </a:rPr>
                        <a:t>N-p</a:t>
                      </a:r>
                      <a:r>
                        <a:rPr lang="es-CO" sz="1600" dirty="0">
                          <a:latin typeface="Calibri"/>
                          <a:ea typeface="Calibri"/>
                          <a:cs typeface="Times New Roman"/>
                        </a:rPr>
                        <a:t>=6</a:t>
                      </a:r>
                    </a:p>
                  </a:txBody>
                  <a:tcPr marL="9525" marR="9525" marT="9525" marB="0" anchor="b">
                    <a:lnL>
                      <a:noFill/>
                    </a:lnL>
                    <a:lnR>
                      <a:noFill/>
                    </a:lnR>
                    <a:lnT>
                      <a:noFill/>
                    </a:lnT>
                    <a:lnB>
                      <a:noFill/>
                    </a:lnB>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1600" dirty="0">
                          <a:latin typeface="Calibri"/>
                          <a:cs typeface="Times New Roman"/>
                        </a:rPr>
                        <a:t>0.0295</a:t>
                      </a:r>
                      <a:endParaRPr lang="es-CO" sz="1600" dirty="0">
                        <a:latin typeface="Calibri"/>
                      </a:endParaRPr>
                    </a:p>
                  </a:txBody>
                  <a:tcPr marL="9525" marR="9525" marT="9525" marB="0" anchor="b">
                    <a:lnL>
                      <a:noFill/>
                    </a:lnL>
                    <a:lnR>
                      <a:noFill/>
                    </a:lnR>
                    <a:lnT>
                      <a:noFill/>
                    </a:lnT>
                    <a:lnB>
                      <a:noFill/>
                    </a:lnB>
                    <a:solidFill>
                      <a:srgbClr val="FFFFFF"/>
                    </a:solidFill>
                  </a:tcPr>
                </a:tc>
                <a:tc>
                  <a:txBody>
                    <a:bodyPr/>
                    <a:lstStyle/>
                    <a:p>
                      <a:endParaRPr lang="es-CO" sz="1600" dirty="0">
                        <a:latin typeface="Calibri"/>
                      </a:endParaRPr>
                    </a:p>
                  </a:txBody>
                  <a:tcPr marL="9525" marR="9525" marT="9525" marB="0" anchor="b">
                    <a:lnL>
                      <a:noFill/>
                    </a:lnL>
                    <a:lnR>
                      <a:noFill/>
                    </a:lnR>
                    <a:lnT>
                      <a:noFill/>
                    </a:lnT>
                    <a:lnB>
                      <a:noFill/>
                    </a:lnB>
                    <a:solidFill>
                      <a:srgbClr val="FFFFFF"/>
                    </a:solidFill>
                  </a:tcPr>
                </a:tc>
                <a:tc>
                  <a:txBody>
                    <a:bodyPr/>
                    <a:lstStyle/>
                    <a:p>
                      <a:endParaRPr lang="es-CO" sz="1600">
                        <a:latin typeface="Calibri"/>
                      </a:endParaRPr>
                    </a:p>
                  </a:txBody>
                  <a:tcPr marL="9525" marR="9525" marT="9525" marB="0" anchor="b">
                    <a:lnL>
                      <a:noFill/>
                    </a:lnL>
                    <a:lnR>
                      <a:noFill/>
                    </a:lnR>
                    <a:lnT>
                      <a:noFill/>
                    </a:lnT>
                    <a:lnB>
                      <a:noFill/>
                    </a:lnB>
                    <a:solidFill>
                      <a:srgbClr val="FFFFFF"/>
                    </a:solidFill>
                  </a:tcPr>
                </a:tc>
                <a:extLst>
                  <a:ext uri="{0D108BD9-81ED-4DB2-BD59-A6C34878D82A}">
                    <a16:rowId xmlns:a16="http://schemas.microsoft.com/office/drawing/2014/main" val="10003"/>
                  </a:ext>
                </a:extLst>
              </a:tr>
              <a:tr h="279255">
                <a:tc>
                  <a:txBody>
                    <a:bodyPr/>
                    <a:lstStyle/>
                    <a:p>
                      <a:pPr>
                        <a:spcAft>
                          <a:spcPts val="0"/>
                        </a:spcAft>
                      </a:pPr>
                      <a:r>
                        <a:rPr lang="es-CO" sz="1600" dirty="0">
                          <a:solidFill>
                            <a:srgbClr val="FF0000"/>
                          </a:solidFill>
                          <a:latin typeface="Calibri"/>
                          <a:ea typeface="Calibri"/>
                          <a:cs typeface="Times New Roman"/>
                        </a:rPr>
                        <a:t>     (Interacción)</a:t>
                      </a:r>
                      <a:endParaRPr lang="es-CO" sz="1600" dirty="0">
                        <a:latin typeface="Calibri"/>
                        <a:ea typeface="Calibri"/>
                        <a:cs typeface="Times New Roman"/>
                      </a:endParaRPr>
                    </a:p>
                  </a:txBody>
                  <a:tcPr marL="9525" marR="9525" marT="9525" marB="0" anchor="b">
                    <a:lnL>
                      <a:noFill/>
                    </a:lnL>
                    <a:lnR>
                      <a:noFill/>
                    </a:lnR>
                    <a:lnT>
                      <a:noFill/>
                    </a:lnT>
                    <a:lnB>
                      <a:noFill/>
                    </a:lnB>
                    <a:solidFill>
                      <a:srgbClr val="FFFFFF"/>
                    </a:solidFill>
                  </a:tcPr>
                </a:tc>
                <a:tc>
                  <a:txBody>
                    <a:bodyPr/>
                    <a:lstStyle/>
                    <a:p>
                      <a:pPr algn="ctr">
                        <a:spcAft>
                          <a:spcPts val="0"/>
                        </a:spcAft>
                      </a:pPr>
                      <a:r>
                        <a:rPr lang="es-CO" sz="1600" dirty="0">
                          <a:solidFill>
                            <a:srgbClr val="FF0000"/>
                          </a:solidFill>
                          <a:latin typeface="Calibri"/>
                          <a:ea typeface="Calibri"/>
                          <a:cs typeface="Times New Roman"/>
                        </a:rPr>
                        <a:t>0.0025</a:t>
                      </a:r>
                      <a:endParaRPr lang="es-CO" sz="1600" dirty="0">
                        <a:latin typeface="Calibri"/>
                        <a:ea typeface="Calibri"/>
                        <a:cs typeface="Times New Roman"/>
                      </a:endParaRPr>
                    </a:p>
                  </a:txBody>
                  <a:tcPr marL="9525" marR="9525" marT="9525" marB="0" anchor="b">
                    <a:lnL>
                      <a:noFill/>
                    </a:lnL>
                    <a:lnR>
                      <a:noFill/>
                    </a:lnR>
                    <a:lnT>
                      <a:noFill/>
                    </a:lnT>
                    <a:lnB>
                      <a:noFill/>
                    </a:lnB>
                    <a:solidFill>
                      <a:srgbClr val="FFFFFF"/>
                    </a:solidFill>
                  </a:tcPr>
                </a:tc>
                <a:tc>
                  <a:txBody>
                    <a:bodyPr/>
                    <a:lstStyle/>
                    <a:p>
                      <a:pPr algn="ctr">
                        <a:spcAft>
                          <a:spcPts val="0"/>
                        </a:spcAft>
                      </a:pPr>
                      <a:r>
                        <a:rPr lang="es-CO" sz="1600" dirty="0">
                          <a:solidFill>
                            <a:srgbClr val="FF0000"/>
                          </a:solidFill>
                          <a:latin typeface="Calibri"/>
                          <a:ea typeface="Calibri"/>
                          <a:cs typeface="Times New Roman"/>
                        </a:rPr>
                        <a:t>1</a:t>
                      </a:r>
                      <a:endParaRPr lang="es-CO" sz="1600" dirty="0">
                        <a:latin typeface="Calibri"/>
                        <a:ea typeface="Calibri"/>
                        <a:cs typeface="Times New Roman"/>
                      </a:endParaRPr>
                    </a:p>
                  </a:txBody>
                  <a:tcPr marL="9525" marR="9525" marT="9525" marB="0" anchor="b">
                    <a:lnL>
                      <a:noFill/>
                    </a:lnL>
                    <a:lnR>
                      <a:noFill/>
                    </a:lnR>
                    <a:lnT>
                      <a:noFill/>
                    </a:lnT>
                    <a:lnB>
                      <a:noFill/>
                    </a:lnB>
                    <a:solidFill>
                      <a:srgbClr val="FFFFFF"/>
                    </a:solidFill>
                  </a:tcPr>
                </a:tc>
                <a:tc>
                  <a:txBody>
                    <a:bodyPr/>
                    <a:lstStyle/>
                    <a:p>
                      <a:pPr algn="ctr">
                        <a:spcAft>
                          <a:spcPts val="0"/>
                        </a:spcAft>
                      </a:pPr>
                      <a:r>
                        <a:rPr lang="es-CO" sz="1600" dirty="0">
                          <a:solidFill>
                            <a:srgbClr val="FF0000"/>
                          </a:solidFill>
                          <a:latin typeface="Calibri"/>
                          <a:ea typeface="Calibri"/>
                          <a:cs typeface="Times New Roman"/>
                        </a:rPr>
                        <a:t>0.0025</a:t>
                      </a:r>
                      <a:endParaRPr lang="es-CO" sz="1600" dirty="0">
                        <a:latin typeface="Calibri"/>
                        <a:ea typeface="Calibri"/>
                        <a:cs typeface="Times New Roman"/>
                      </a:endParaRPr>
                    </a:p>
                  </a:txBody>
                  <a:tcPr marL="9525" marR="9525" marT="9525" marB="0" anchor="b">
                    <a:lnL>
                      <a:noFill/>
                    </a:lnL>
                    <a:lnR>
                      <a:noFill/>
                    </a:lnR>
                    <a:lnT>
                      <a:noFill/>
                    </a:lnT>
                    <a:lnB>
                      <a:noFill/>
                    </a:lnB>
                    <a:solidFill>
                      <a:srgbClr val="FFFFFF"/>
                    </a:solidFill>
                  </a:tcPr>
                </a:tc>
                <a:tc>
                  <a:txBody>
                    <a:bodyPr/>
                    <a:lstStyle/>
                    <a:p>
                      <a:pPr algn="ctr">
                        <a:spcAft>
                          <a:spcPts val="0"/>
                        </a:spcAft>
                      </a:pPr>
                      <a:r>
                        <a:rPr lang="es-CO" sz="1600" dirty="0">
                          <a:solidFill>
                            <a:srgbClr val="FF0000"/>
                          </a:solidFill>
                          <a:latin typeface="Calibri"/>
                          <a:ea typeface="Calibri"/>
                          <a:cs typeface="Times New Roman"/>
                        </a:rPr>
                        <a:t>0.058</a:t>
                      </a:r>
                      <a:endParaRPr lang="es-CO" sz="1600" dirty="0">
                        <a:latin typeface="Calibri"/>
                        <a:ea typeface="Calibri"/>
                        <a:cs typeface="Times New Roman"/>
                      </a:endParaRPr>
                    </a:p>
                  </a:txBody>
                  <a:tcPr marL="9525" marR="9525" marT="9525" marB="0" anchor="b">
                    <a:lnL>
                      <a:noFill/>
                    </a:lnL>
                    <a:lnR>
                      <a:noFill/>
                    </a:lnR>
                    <a:lnT>
                      <a:noFill/>
                    </a:lnT>
                    <a:lnB>
                      <a:noFill/>
                    </a:lnB>
                    <a:solidFill>
                      <a:srgbClr val="FFFFFF"/>
                    </a:solidFill>
                  </a:tcPr>
                </a:tc>
                <a:tc>
                  <a:txBody>
                    <a:bodyPr/>
                    <a:lstStyle/>
                    <a:p>
                      <a:pPr algn="ctr">
                        <a:spcAft>
                          <a:spcPts val="0"/>
                        </a:spcAft>
                      </a:pPr>
                      <a:r>
                        <a:rPr lang="es-CO" sz="1600" dirty="0">
                          <a:solidFill>
                            <a:srgbClr val="FF0000"/>
                          </a:solidFill>
                          <a:latin typeface="Calibri"/>
                          <a:ea typeface="Calibri"/>
                          <a:cs typeface="Times New Roman"/>
                        </a:rPr>
                        <a:t>0.8215</a:t>
                      </a:r>
                      <a:endParaRPr lang="es-CO" sz="1600" dirty="0">
                        <a:latin typeface="Calibri"/>
                        <a:ea typeface="Calibri"/>
                        <a:cs typeface="Times New Roman"/>
                      </a:endParaRPr>
                    </a:p>
                  </a:txBody>
                  <a:tcPr marL="9525" marR="9525" marT="9525" marB="0" anchor="b">
                    <a:lnL>
                      <a:noFill/>
                    </a:lnL>
                    <a:lnR>
                      <a:noFill/>
                    </a:lnR>
                    <a:lnT>
                      <a:noFill/>
                    </a:lnT>
                    <a:lnB>
                      <a:noFill/>
                    </a:lnB>
                    <a:solidFill>
                      <a:srgbClr val="FFFFFF"/>
                    </a:solidFill>
                  </a:tcPr>
                </a:tc>
                <a:extLst>
                  <a:ext uri="{0D108BD9-81ED-4DB2-BD59-A6C34878D82A}">
                    <a16:rowId xmlns:a16="http://schemas.microsoft.com/office/drawing/2014/main" val="10004"/>
                  </a:ext>
                </a:extLst>
              </a:tr>
              <a:tr h="306356">
                <a:tc>
                  <a:txBody>
                    <a:bodyPr/>
                    <a:lstStyle/>
                    <a:p>
                      <a:pPr>
                        <a:spcAft>
                          <a:spcPts val="0"/>
                        </a:spcAft>
                      </a:pPr>
                      <a:r>
                        <a:rPr lang="es-CO" sz="1600" baseline="0" dirty="0">
                          <a:solidFill>
                            <a:srgbClr val="FF0000"/>
                          </a:solidFill>
                          <a:latin typeface="Calibri"/>
                          <a:ea typeface="Calibri"/>
                          <a:cs typeface="Times New Roman"/>
                        </a:rPr>
                        <a:t> </a:t>
                      </a:r>
                      <a:r>
                        <a:rPr lang="es-CO" sz="1600" dirty="0">
                          <a:solidFill>
                            <a:srgbClr val="FF0000"/>
                          </a:solidFill>
                          <a:latin typeface="Calibri"/>
                          <a:ea typeface="Calibri"/>
                          <a:cs typeface="Times New Roman"/>
                        </a:rPr>
                        <a:t>    (Cuadrático puro)</a:t>
                      </a:r>
                      <a:endParaRPr lang="es-CO" sz="1600" dirty="0">
                        <a:latin typeface="Calibri"/>
                        <a:ea typeface="Calibri"/>
                        <a:cs typeface="Times New Roman"/>
                      </a:endParaRPr>
                    </a:p>
                  </a:txBody>
                  <a:tcPr marL="9525" marR="9525" marT="9525" marB="0" anchor="b">
                    <a:lnL>
                      <a:noFill/>
                    </a:lnL>
                    <a:lnR>
                      <a:noFill/>
                    </a:lnR>
                    <a:lnT>
                      <a:noFill/>
                    </a:lnT>
                    <a:lnB>
                      <a:noFill/>
                    </a:lnB>
                    <a:solidFill>
                      <a:srgbClr val="FFFFFF"/>
                    </a:solidFill>
                  </a:tcPr>
                </a:tc>
                <a:tc>
                  <a:txBody>
                    <a:bodyPr/>
                    <a:lstStyle/>
                    <a:p>
                      <a:pPr algn="ctr">
                        <a:spcAft>
                          <a:spcPts val="0"/>
                        </a:spcAft>
                      </a:pPr>
                      <a:r>
                        <a:rPr lang="es-CO" sz="1600" dirty="0">
                          <a:solidFill>
                            <a:srgbClr val="FF0000"/>
                          </a:solidFill>
                          <a:latin typeface="Calibri"/>
                          <a:ea typeface="Calibri"/>
                          <a:cs typeface="Times New Roman"/>
                        </a:rPr>
                        <a:t>0.0027</a:t>
                      </a:r>
                      <a:endParaRPr lang="es-CO" sz="1600" dirty="0">
                        <a:latin typeface="Calibri"/>
                        <a:ea typeface="Calibri"/>
                        <a:cs typeface="Times New Roman"/>
                      </a:endParaRPr>
                    </a:p>
                  </a:txBody>
                  <a:tcPr marL="9525" marR="9525" marT="9525" marB="0" anchor="b">
                    <a:lnL>
                      <a:noFill/>
                    </a:lnL>
                    <a:lnR>
                      <a:noFill/>
                    </a:lnR>
                    <a:lnT>
                      <a:noFill/>
                    </a:lnT>
                    <a:lnB>
                      <a:noFill/>
                    </a:lnB>
                    <a:solidFill>
                      <a:srgbClr val="FFFFFF"/>
                    </a:solidFill>
                  </a:tcPr>
                </a:tc>
                <a:tc>
                  <a:txBody>
                    <a:bodyPr/>
                    <a:lstStyle/>
                    <a:p>
                      <a:pPr algn="ctr">
                        <a:spcAft>
                          <a:spcPts val="0"/>
                        </a:spcAft>
                      </a:pPr>
                      <a:r>
                        <a:rPr lang="es-CO" sz="1600" dirty="0">
                          <a:solidFill>
                            <a:srgbClr val="FF0000"/>
                          </a:solidFill>
                          <a:latin typeface="Calibri"/>
                          <a:ea typeface="Calibri"/>
                          <a:cs typeface="Times New Roman"/>
                        </a:rPr>
                        <a:t>1</a:t>
                      </a:r>
                      <a:endParaRPr lang="es-CO" sz="1600" dirty="0">
                        <a:latin typeface="Calibri"/>
                        <a:ea typeface="Calibri"/>
                        <a:cs typeface="Times New Roman"/>
                      </a:endParaRPr>
                    </a:p>
                  </a:txBody>
                  <a:tcPr marL="9525" marR="9525" marT="9525" marB="0" anchor="b">
                    <a:lnL>
                      <a:noFill/>
                    </a:lnL>
                    <a:lnR>
                      <a:noFill/>
                    </a:lnR>
                    <a:lnT>
                      <a:noFill/>
                    </a:lnT>
                    <a:lnB>
                      <a:noFill/>
                    </a:lnB>
                    <a:solidFill>
                      <a:srgbClr val="FFFFFF"/>
                    </a:solidFill>
                  </a:tcPr>
                </a:tc>
                <a:tc>
                  <a:txBody>
                    <a:bodyPr/>
                    <a:lstStyle/>
                    <a:p>
                      <a:pPr algn="ctr">
                        <a:spcAft>
                          <a:spcPts val="0"/>
                        </a:spcAft>
                      </a:pPr>
                      <a:r>
                        <a:rPr lang="es-CO" sz="1600" dirty="0">
                          <a:solidFill>
                            <a:srgbClr val="FF0000"/>
                          </a:solidFill>
                          <a:latin typeface="Calibri"/>
                          <a:ea typeface="Calibri"/>
                          <a:cs typeface="Times New Roman"/>
                        </a:rPr>
                        <a:t>0.0027</a:t>
                      </a:r>
                      <a:endParaRPr lang="es-CO" sz="1600" dirty="0">
                        <a:latin typeface="Calibri"/>
                        <a:ea typeface="Calibri"/>
                        <a:cs typeface="Times New Roman"/>
                      </a:endParaRPr>
                    </a:p>
                  </a:txBody>
                  <a:tcPr marL="9525" marR="9525" marT="9525" marB="0" anchor="b">
                    <a:lnL>
                      <a:noFill/>
                    </a:lnL>
                    <a:lnR>
                      <a:noFill/>
                    </a:lnR>
                    <a:lnT>
                      <a:noFill/>
                    </a:lnT>
                    <a:lnB>
                      <a:noFill/>
                    </a:lnB>
                    <a:solidFill>
                      <a:srgbClr val="FFFFFF"/>
                    </a:solidFill>
                  </a:tcPr>
                </a:tc>
                <a:tc>
                  <a:txBody>
                    <a:bodyPr/>
                    <a:lstStyle/>
                    <a:p>
                      <a:pPr algn="ctr">
                        <a:spcAft>
                          <a:spcPts val="0"/>
                        </a:spcAft>
                      </a:pPr>
                      <a:r>
                        <a:rPr lang="es-CO" sz="1600" dirty="0">
                          <a:solidFill>
                            <a:srgbClr val="FF0000"/>
                          </a:solidFill>
                          <a:latin typeface="Calibri"/>
                          <a:ea typeface="Calibri"/>
                          <a:cs typeface="Times New Roman"/>
                        </a:rPr>
                        <a:t>0.063</a:t>
                      </a:r>
                      <a:endParaRPr lang="es-CO" sz="1600" dirty="0">
                        <a:latin typeface="Calibri"/>
                        <a:ea typeface="Calibri"/>
                        <a:cs typeface="Times New Roman"/>
                      </a:endParaRPr>
                    </a:p>
                  </a:txBody>
                  <a:tcPr marL="9525" marR="9525" marT="9525" marB="0" anchor="b">
                    <a:lnL>
                      <a:noFill/>
                    </a:lnL>
                    <a:lnR>
                      <a:noFill/>
                    </a:lnR>
                    <a:lnT>
                      <a:noFill/>
                    </a:lnT>
                    <a:lnB>
                      <a:noFill/>
                    </a:lnB>
                    <a:solidFill>
                      <a:srgbClr val="FFFFFF"/>
                    </a:solidFill>
                  </a:tcPr>
                </a:tc>
                <a:tc>
                  <a:txBody>
                    <a:bodyPr/>
                    <a:lstStyle/>
                    <a:p>
                      <a:pPr algn="ctr">
                        <a:spcAft>
                          <a:spcPts val="0"/>
                        </a:spcAft>
                      </a:pPr>
                      <a:r>
                        <a:rPr lang="es-CO" sz="1600" dirty="0">
                          <a:solidFill>
                            <a:srgbClr val="FF0000"/>
                          </a:solidFill>
                          <a:latin typeface="Calibri"/>
                          <a:ea typeface="Calibri"/>
                          <a:cs typeface="Times New Roman"/>
                        </a:rPr>
                        <a:t>0.8142</a:t>
                      </a:r>
                      <a:endParaRPr lang="es-CO" sz="1600" dirty="0">
                        <a:latin typeface="Calibri"/>
                        <a:ea typeface="Calibri"/>
                        <a:cs typeface="Times New Roman"/>
                      </a:endParaRPr>
                    </a:p>
                  </a:txBody>
                  <a:tcPr marL="9525" marR="9525" marT="9525" marB="0" anchor="b">
                    <a:lnL>
                      <a:noFill/>
                    </a:lnL>
                    <a:lnR>
                      <a:noFill/>
                    </a:lnR>
                    <a:lnT>
                      <a:noFill/>
                    </a:lnT>
                    <a:lnB>
                      <a:noFill/>
                    </a:lnB>
                    <a:solidFill>
                      <a:srgbClr val="FFFFFF"/>
                    </a:solidFill>
                  </a:tcPr>
                </a:tc>
                <a:extLst>
                  <a:ext uri="{0D108BD9-81ED-4DB2-BD59-A6C34878D82A}">
                    <a16:rowId xmlns:a16="http://schemas.microsoft.com/office/drawing/2014/main" val="10005"/>
                  </a:ext>
                </a:extLst>
              </a:tr>
              <a:tr h="279255">
                <a:tc>
                  <a:txBody>
                    <a:bodyPr/>
                    <a:lstStyle/>
                    <a:p>
                      <a:pPr>
                        <a:spcAft>
                          <a:spcPts val="0"/>
                        </a:spcAft>
                      </a:pPr>
                      <a:r>
                        <a:rPr lang="es-CO" sz="1600">
                          <a:solidFill>
                            <a:srgbClr val="FF0000"/>
                          </a:solidFill>
                          <a:latin typeface="Calibri"/>
                          <a:ea typeface="Calibri"/>
                          <a:cs typeface="Times New Roman"/>
                        </a:rPr>
                        <a:t>     (Error puro)</a:t>
                      </a:r>
                      <a:endParaRPr lang="es-CO" sz="1600">
                        <a:latin typeface="Calibri"/>
                        <a:ea typeface="Calibri"/>
                        <a:cs typeface="Times New Roman"/>
                      </a:endParaRPr>
                    </a:p>
                  </a:txBody>
                  <a:tcPr marL="9525" marR="9525" marT="9525" marB="0" anchor="b">
                    <a:lnL>
                      <a:noFill/>
                    </a:lnL>
                    <a:lnR>
                      <a:noFill/>
                    </a:lnR>
                    <a:lnT>
                      <a:noFill/>
                    </a:lnT>
                    <a:lnB>
                      <a:noFill/>
                    </a:lnB>
                    <a:solidFill>
                      <a:srgbClr val="FFFFFF"/>
                    </a:solidFill>
                  </a:tcPr>
                </a:tc>
                <a:tc>
                  <a:txBody>
                    <a:bodyPr/>
                    <a:lstStyle/>
                    <a:p>
                      <a:pPr algn="ctr">
                        <a:spcAft>
                          <a:spcPts val="0"/>
                        </a:spcAft>
                      </a:pPr>
                      <a:r>
                        <a:rPr lang="es-CO" sz="1600" dirty="0">
                          <a:solidFill>
                            <a:srgbClr val="FF0000"/>
                          </a:solidFill>
                          <a:latin typeface="Calibri"/>
                          <a:ea typeface="Calibri"/>
                          <a:cs typeface="Times New Roman"/>
                        </a:rPr>
                        <a:t>0.1720</a:t>
                      </a:r>
                      <a:endParaRPr lang="es-CO" sz="1600" dirty="0">
                        <a:latin typeface="Calibri"/>
                        <a:ea typeface="Calibri"/>
                        <a:cs typeface="Times New Roman"/>
                      </a:endParaRPr>
                    </a:p>
                  </a:txBody>
                  <a:tcPr marL="9525" marR="9525" marT="9525" marB="0" anchor="b">
                    <a:lnL>
                      <a:noFill/>
                    </a:lnL>
                    <a:lnR>
                      <a:noFill/>
                    </a:lnR>
                    <a:lnT>
                      <a:noFill/>
                    </a:lnT>
                    <a:lnB>
                      <a:noFill/>
                    </a:lnB>
                    <a:solidFill>
                      <a:srgbClr val="FFFFFF"/>
                    </a:solidFill>
                  </a:tcPr>
                </a:tc>
                <a:tc>
                  <a:txBody>
                    <a:bodyPr/>
                    <a:lstStyle/>
                    <a:p>
                      <a:pPr algn="ctr">
                        <a:spcAft>
                          <a:spcPts val="0"/>
                        </a:spcAft>
                      </a:pPr>
                      <a:r>
                        <a:rPr lang="es-CO" sz="1600" dirty="0">
                          <a:solidFill>
                            <a:srgbClr val="FF0000"/>
                          </a:solidFill>
                          <a:latin typeface="Calibri"/>
                          <a:ea typeface="Calibri"/>
                          <a:cs typeface="Times New Roman"/>
                        </a:rPr>
                        <a:t>4</a:t>
                      </a:r>
                      <a:endParaRPr lang="es-CO" sz="1600" dirty="0">
                        <a:latin typeface="Calibri"/>
                        <a:ea typeface="Calibri"/>
                        <a:cs typeface="Times New Roman"/>
                      </a:endParaRPr>
                    </a:p>
                  </a:txBody>
                  <a:tcPr marL="9525" marR="9525" marT="9525" marB="0" anchor="b">
                    <a:lnL>
                      <a:noFill/>
                    </a:lnL>
                    <a:lnR>
                      <a:noFill/>
                    </a:lnR>
                    <a:lnT>
                      <a:noFill/>
                    </a:lnT>
                    <a:lnB>
                      <a:noFill/>
                    </a:lnB>
                    <a:solidFill>
                      <a:srgbClr val="FFFFFF"/>
                    </a:solidFill>
                  </a:tcPr>
                </a:tc>
                <a:tc>
                  <a:txBody>
                    <a:bodyPr/>
                    <a:lstStyle/>
                    <a:p>
                      <a:pPr algn="ctr">
                        <a:spcAft>
                          <a:spcPts val="0"/>
                        </a:spcAft>
                      </a:pPr>
                      <a:r>
                        <a:rPr lang="es-CO" sz="1600" dirty="0">
                          <a:solidFill>
                            <a:srgbClr val="FF0000"/>
                          </a:solidFill>
                          <a:latin typeface="Calibri"/>
                          <a:ea typeface="Calibri"/>
                          <a:cs typeface="Times New Roman"/>
                        </a:rPr>
                        <a:t>0.0430</a:t>
                      </a:r>
                      <a:endParaRPr lang="es-CO" sz="1600" dirty="0">
                        <a:latin typeface="Calibri"/>
                        <a:ea typeface="Calibri"/>
                        <a:cs typeface="Times New Roman"/>
                      </a:endParaRPr>
                    </a:p>
                  </a:txBody>
                  <a:tcPr marL="9525" marR="9525" marT="9525" marB="0" anchor="b">
                    <a:lnL>
                      <a:noFill/>
                    </a:lnL>
                    <a:lnR>
                      <a:noFill/>
                    </a:lnR>
                    <a:lnT>
                      <a:noFill/>
                    </a:lnT>
                    <a:lnB>
                      <a:noFill/>
                    </a:lnB>
                    <a:solidFill>
                      <a:srgbClr val="FFFFFF"/>
                    </a:solidFill>
                  </a:tcPr>
                </a:tc>
                <a:tc>
                  <a:txBody>
                    <a:bodyPr/>
                    <a:lstStyle/>
                    <a:p>
                      <a:endParaRPr lang="es-CO" sz="1600" dirty="0">
                        <a:latin typeface="Calibri"/>
                      </a:endParaRPr>
                    </a:p>
                  </a:txBody>
                  <a:tcPr marL="9525" marR="9525" marT="9525" marB="0" anchor="b">
                    <a:lnL>
                      <a:noFill/>
                    </a:lnL>
                    <a:lnR>
                      <a:noFill/>
                    </a:lnR>
                    <a:lnT>
                      <a:noFill/>
                    </a:lnT>
                    <a:lnB>
                      <a:noFill/>
                    </a:lnB>
                    <a:solidFill>
                      <a:srgbClr val="FFFFFF"/>
                    </a:solidFill>
                  </a:tcPr>
                </a:tc>
                <a:tc>
                  <a:txBody>
                    <a:bodyPr/>
                    <a:lstStyle/>
                    <a:p>
                      <a:endParaRPr lang="es-CO" sz="1600" dirty="0">
                        <a:latin typeface="Calibri"/>
                      </a:endParaRPr>
                    </a:p>
                  </a:txBody>
                  <a:tcPr marL="9525" marR="9525" marT="9525" marB="0" anchor="b">
                    <a:lnL>
                      <a:noFill/>
                    </a:lnL>
                    <a:lnR>
                      <a:noFill/>
                    </a:lnR>
                    <a:lnT>
                      <a:noFill/>
                    </a:lnT>
                    <a:lnB>
                      <a:noFill/>
                    </a:lnB>
                    <a:solidFill>
                      <a:srgbClr val="FFFFFF"/>
                    </a:solidFill>
                  </a:tcPr>
                </a:tc>
                <a:extLst>
                  <a:ext uri="{0D108BD9-81ED-4DB2-BD59-A6C34878D82A}">
                    <a16:rowId xmlns:a16="http://schemas.microsoft.com/office/drawing/2014/main" val="10006"/>
                  </a:ext>
                </a:extLst>
              </a:tr>
              <a:tr h="390957">
                <a:tc>
                  <a:txBody>
                    <a:bodyPr/>
                    <a:lstStyle/>
                    <a:p>
                      <a:pPr>
                        <a:spcAft>
                          <a:spcPts val="0"/>
                        </a:spcAft>
                      </a:pPr>
                      <a:r>
                        <a:rPr lang="es-CO" sz="1600" dirty="0">
                          <a:latin typeface="Calibri"/>
                          <a:ea typeface="Calibri"/>
                          <a:cs typeface="Times New Roman"/>
                        </a:rPr>
                        <a:t>Total</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dirty="0">
                          <a:latin typeface="Calibri"/>
                          <a:ea typeface="Calibri"/>
                          <a:cs typeface="Times New Roman"/>
                        </a:rPr>
                        <a:t>3.0022</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i="1" dirty="0">
                          <a:latin typeface="Calibri"/>
                          <a:ea typeface="Calibri"/>
                          <a:cs typeface="Times New Roman"/>
                        </a:rPr>
                        <a:t>N-1=</a:t>
                      </a:r>
                      <a:r>
                        <a:rPr lang="es-CO" sz="1600" dirty="0">
                          <a:latin typeface="Calibri"/>
                          <a:ea typeface="Calibri"/>
                          <a:cs typeface="Times New Roman"/>
                        </a:rPr>
                        <a:t>8</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endParaRPr lang="es-CO" sz="1600">
                        <a:latin typeface="Calibri"/>
                      </a:endParaRP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endParaRPr lang="es-CO" sz="1600" dirty="0">
                        <a:latin typeface="Calibri"/>
                      </a:endParaRP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endParaRPr lang="es-CO" sz="1600" dirty="0">
                        <a:latin typeface="Calibri"/>
                      </a:endParaRP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
        <p:nvSpPr>
          <p:cNvPr id="12" name="11 Rectángulo"/>
          <p:cNvSpPr/>
          <p:nvPr/>
        </p:nvSpPr>
        <p:spPr>
          <a:xfrm>
            <a:off x="500034" y="3929066"/>
            <a:ext cx="8064896" cy="369332"/>
          </a:xfrm>
          <a:prstGeom prst="rect">
            <a:avLst/>
          </a:prstGeom>
        </p:spPr>
        <p:txBody>
          <a:bodyPr wrap="square">
            <a:spAutoFit/>
          </a:bodyPr>
          <a:lstStyle/>
          <a:p>
            <a:r>
              <a:rPr lang="es-CO" dirty="0"/>
              <a:t>donde:</a:t>
            </a:r>
          </a:p>
        </p:txBody>
      </p:sp>
      <p:graphicFrame>
        <p:nvGraphicFramePr>
          <p:cNvPr id="16" name="Object 9"/>
          <p:cNvGraphicFramePr>
            <a:graphicFrameLocks noChangeAspect="1"/>
          </p:cNvGraphicFramePr>
          <p:nvPr/>
        </p:nvGraphicFramePr>
        <p:xfrm>
          <a:off x="636011" y="4110051"/>
          <a:ext cx="7065963" cy="1247775"/>
        </p:xfrm>
        <a:graphic>
          <a:graphicData uri="http://schemas.openxmlformats.org/presentationml/2006/ole">
            <mc:AlternateContent xmlns:mc="http://schemas.openxmlformats.org/markup-compatibility/2006">
              <mc:Choice xmlns:v="urn:schemas-microsoft-com:vml" Requires="v">
                <p:oleObj name="Equation" r:id="rId2" imgW="3733560" imgH="660240" progId="Equation.DSMT4">
                  <p:embed/>
                </p:oleObj>
              </mc:Choice>
              <mc:Fallback>
                <p:oleObj name="Equation" r:id="rId2" imgW="3733560" imgH="660240" progId="Equation.DSMT4">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011" y="4110051"/>
                        <a:ext cx="7065963" cy="1247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16 Rectángulo"/>
          <p:cNvSpPr/>
          <p:nvPr/>
        </p:nvSpPr>
        <p:spPr>
          <a:xfrm>
            <a:off x="357158" y="5586257"/>
            <a:ext cx="8496944" cy="1200329"/>
          </a:xfrm>
          <a:prstGeom prst="rect">
            <a:avLst/>
          </a:prstGeom>
        </p:spPr>
        <p:txBody>
          <a:bodyPr wrap="square">
            <a:spAutoFit/>
          </a:bodyPr>
          <a:lstStyle/>
          <a:p>
            <a:pPr algn="just"/>
            <a:r>
              <a:rPr lang="es-CO" dirty="0"/>
              <a:t>En la tabla de análisis de varianza se verifica que la interacción y la curvatura no son significativas, mientras que la prueba F del modelo es significativa. Por lo tanto, no hay razón para cuestionar la adecuación del modelo de primer orden.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box(in)">
                                      <p:cBhvr>
                                        <p:cTn id="7"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Solución </a:t>
            </a:r>
            <a:r>
              <a:rPr lang="es-ES" sz="3600" dirty="0" err="1">
                <a:latin typeface="+mj-lt"/>
                <a:ea typeface="+mj-ea"/>
                <a:cs typeface="+mj-cs"/>
              </a:rPr>
              <a:t>Minitab</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pic>
        <p:nvPicPr>
          <p:cNvPr id="10" name="Picture 4"/>
          <p:cNvPicPr>
            <a:picLocks noChangeAspect="1" noChangeArrowheads="1"/>
          </p:cNvPicPr>
          <p:nvPr/>
        </p:nvPicPr>
        <p:blipFill>
          <a:blip r:embed="rId2" cstate="print"/>
          <a:srcRect l="16828" t="17595" r="50097" b="30430"/>
          <a:stretch>
            <a:fillRect/>
          </a:stretch>
        </p:blipFill>
        <p:spPr bwMode="auto">
          <a:xfrm>
            <a:off x="500034" y="1071546"/>
            <a:ext cx="5760640" cy="5657771"/>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Solución </a:t>
            </a:r>
            <a:r>
              <a:rPr lang="es-ES" sz="3600" dirty="0" err="1">
                <a:latin typeface="+mj-lt"/>
                <a:ea typeface="+mj-ea"/>
                <a:cs typeface="+mj-cs"/>
              </a:rPr>
              <a:t>Minitab</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pic>
        <p:nvPicPr>
          <p:cNvPr id="8" name="Picture 2"/>
          <p:cNvPicPr>
            <a:picLocks noChangeAspect="1" noChangeArrowheads="1"/>
          </p:cNvPicPr>
          <p:nvPr/>
        </p:nvPicPr>
        <p:blipFill>
          <a:blip r:embed="rId2" cstate="print"/>
          <a:srcRect l="16828" t="23265" r="44191" b="27595"/>
          <a:stretch>
            <a:fillRect/>
          </a:stretch>
        </p:blipFill>
        <p:spPr bwMode="auto">
          <a:xfrm>
            <a:off x="444174" y="1142984"/>
            <a:ext cx="7056784" cy="5559890"/>
          </a:xfrm>
          <a:prstGeom prst="rect">
            <a:avLst/>
          </a:prstGeom>
          <a:noFill/>
          <a:ln w="9525">
            <a:noFill/>
            <a:miter lim="800000"/>
            <a:headEnd/>
            <a:tailEnd/>
          </a:ln>
        </p:spPr>
      </p:pic>
      <p:sp>
        <p:nvSpPr>
          <p:cNvPr id="11" name="10 Rectángulo"/>
          <p:cNvSpPr/>
          <p:nvPr/>
        </p:nvSpPr>
        <p:spPr>
          <a:xfrm>
            <a:off x="660198" y="5823504"/>
            <a:ext cx="6408712" cy="216024"/>
          </a:xfrm>
          <a:prstGeom prst="rect">
            <a:avLst/>
          </a:prstGeom>
          <a:solidFill>
            <a:srgbClr val="C00000">
              <a:alpha val="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11 Rectángulo"/>
          <p:cNvSpPr/>
          <p:nvPr/>
        </p:nvSpPr>
        <p:spPr>
          <a:xfrm>
            <a:off x="1452286" y="2439128"/>
            <a:ext cx="1008112" cy="864096"/>
          </a:xfrm>
          <a:prstGeom prst="rect">
            <a:avLst/>
          </a:prstGeom>
          <a:solidFill>
            <a:srgbClr val="C00000">
              <a:alpha val="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Solución </a:t>
            </a:r>
            <a:r>
              <a:rPr lang="es-ES" sz="3600" dirty="0" err="1">
                <a:latin typeface="+mj-lt"/>
                <a:ea typeface="+mj-ea"/>
                <a:cs typeface="+mj-cs"/>
              </a:rPr>
              <a:t>Minitab</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pic>
        <p:nvPicPr>
          <p:cNvPr id="10" name="Picture 1"/>
          <p:cNvPicPr>
            <a:picLocks noChangeAspect="1" noChangeArrowheads="1"/>
          </p:cNvPicPr>
          <p:nvPr/>
        </p:nvPicPr>
        <p:blipFill>
          <a:blip r:embed="rId2" cstate="print"/>
          <a:srcRect/>
          <a:stretch>
            <a:fillRect/>
          </a:stretch>
        </p:blipFill>
        <p:spPr bwMode="auto">
          <a:xfrm>
            <a:off x="500034" y="1142502"/>
            <a:ext cx="8251812" cy="5501208"/>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Solución </a:t>
            </a:r>
            <a:r>
              <a:rPr lang="es-ES" sz="3600" dirty="0" err="1">
                <a:latin typeface="+mj-lt"/>
                <a:ea typeface="+mj-ea"/>
                <a:cs typeface="+mj-cs"/>
              </a:rPr>
              <a:t>Minitab</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pic>
        <p:nvPicPr>
          <p:cNvPr id="8" name="Picture 2"/>
          <p:cNvPicPr>
            <a:picLocks noChangeAspect="1" noChangeArrowheads="1"/>
          </p:cNvPicPr>
          <p:nvPr/>
        </p:nvPicPr>
        <p:blipFill>
          <a:blip r:embed="rId2" cstate="print"/>
          <a:srcRect/>
          <a:stretch>
            <a:fillRect/>
          </a:stretch>
        </p:blipFill>
        <p:spPr bwMode="auto">
          <a:xfrm>
            <a:off x="614504" y="1243110"/>
            <a:ext cx="8100900" cy="54006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1124744"/>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196752"/>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Superficies de Respuesta</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pic>
        <p:nvPicPr>
          <p:cNvPr id="8" name="Picture 3"/>
          <p:cNvPicPr>
            <a:picLocks noChangeAspect="1" noChangeArrowheads="1"/>
          </p:cNvPicPr>
          <p:nvPr/>
        </p:nvPicPr>
        <p:blipFill>
          <a:blip r:embed="rId2" cstate="print"/>
          <a:srcRect/>
          <a:stretch>
            <a:fillRect/>
          </a:stretch>
        </p:blipFill>
        <p:spPr bwMode="auto">
          <a:xfrm>
            <a:off x="1898469" y="1571612"/>
            <a:ext cx="5512643" cy="4999562"/>
          </a:xfrm>
          <a:prstGeom prst="rect">
            <a:avLst/>
          </a:prstGeom>
          <a:noFill/>
          <a:ln w="9525">
            <a:noFill/>
            <a:miter lim="800000"/>
            <a:headEnd/>
            <a:tailEnd/>
          </a:ln>
        </p:spPr>
      </p:pic>
      <p:cxnSp>
        <p:nvCxnSpPr>
          <p:cNvPr id="10" name="9 Conector recto de flecha"/>
          <p:cNvCxnSpPr/>
          <p:nvPr/>
        </p:nvCxnSpPr>
        <p:spPr>
          <a:xfrm>
            <a:off x="5538904" y="2322702"/>
            <a:ext cx="1584176"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p:nvPr/>
        </p:nvCxnSpPr>
        <p:spPr>
          <a:xfrm flipH="1">
            <a:off x="2442560" y="5275030"/>
            <a:ext cx="3744416"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p:nvPr/>
        </p:nvCxnSpPr>
        <p:spPr>
          <a:xfrm flipH="1">
            <a:off x="1938504" y="2754750"/>
            <a:ext cx="936104"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14 CuadroTexto"/>
          <p:cNvSpPr txBox="1"/>
          <p:nvPr/>
        </p:nvSpPr>
        <p:spPr>
          <a:xfrm>
            <a:off x="700665" y="2458007"/>
            <a:ext cx="1237839" cy="58477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CO" sz="1600" dirty="0"/>
              <a:t>Región del </a:t>
            </a:r>
          </a:p>
          <a:p>
            <a:pPr algn="ctr"/>
            <a:r>
              <a:rPr lang="es-CO" sz="1600" dirty="0"/>
              <a:t>óptimo</a:t>
            </a:r>
          </a:p>
        </p:txBody>
      </p:sp>
      <p:sp>
        <p:nvSpPr>
          <p:cNvPr id="16" name="15 CuadroTexto"/>
          <p:cNvSpPr txBox="1"/>
          <p:nvPr/>
        </p:nvSpPr>
        <p:spPr>
          <a:xfrm>
            <a:off x="502605" y="4986998"/>
            <a:ext cx="1939955" cy="58477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CO" sz="1600" dirty="0"/>
              <a:t>Condiciones de </a:t>
            </a:r>
          </a:p>
          <a:p>
            <a:pPr algn="ctr"/>
            <a:r>
              <a:rPr lang="es-CO" sz="1600" dirty="0"/>
              <a:t>operación actuales</a:t>
            </a:r>
          </a:p>
        </p:txBody>
      </p:sp>
      <p:sp>
        <p:nvSpPr>
          <p:cNvPr id="17" name="16 CuadroTexto"/>
          <p:cNvSpPr txBox="1"/>
          <p:nvPr/>
        </p:nvSpPr>
        <p:spPr>
          <a:xfrm>
            <a:off x="7123080" y="1923753"/>
            <a:ext cx="1409360" cy="83099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CO" sz="1600" dirty="0"/>
              <a:t>Región de la </a:t>
            </a:r>
          </a:p>
          <a:p>
            <a:pPr algn="ctr"/>
            <a:r>
              <a:rPr lang="es-CO" sz="1600" dirty="0" err="1"/>
              <a:t>operabilidad</a:t>
            </a:r>
            <a:endParaRPr lang="es-CO" sz="1600" dirty="0"/>
          </a:p>
          <a:p>
            <a:pPr algn="ctr"/>
            <a:r>
              <a:rPr lang="es-CO" sz="1600" dirty="0"/>
              <a:t>del proceso</a:t>
            </a:r>
          </a:p>
        </p:txBody>
      </p:sp>
      <p:sp>
        <p:nvSpPr>
          <p:cNvPr id="18" name="17 CuadroTexto"/>
          <p:cNvSpPr txBox="1"/>
          <p:nvPr/>
        </p:nvSpPr>
        <p:spPr>
          <a:xfrm>
            <a:off x="4719526" y="3474830"/>
            <a:ext cx="1683474" cy="58477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s-CO" sz="1600" dirty="0"/>
              <a:t>Trayectoria del </a:t>
            </a:r>
          </a:p>
          <a:p>
            <a:r>
              <a:rPr lang="es-CO" sz="1600" dirty="0"/>
              <a:t>mejoramiento</a:t>
            </a:r>
          </a:p>
        </p:txBody>
      </p:sp>
      <p:cxnSp>
        <p:nvCxnSpPr>
          <p:cNvPr id="19" name="18 Conector recto de flecha"/>
          <p:cNvCxnSpPr/>
          <p:nvPr/>
        </p:nvCxnSpPr>
        <p:spPr>
          <a:xfrm flipH="1" flipV="1">
            <a:off x="3738704" y="3258806"/>
            <a:ext cx="2448272" cy="2016224"/>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ox(in)">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ox(in)">
                                      <p:cBhvr>
                                        <p:cTn id="15" dur="500"/>
                                        <p:tgtEl>
                                          <p:spTgt spid="16"/>
                                        </p:tgtEl>
                                      </p:cBhvr>
                                    </p:animEffect>
                                  </p:childTnLst>
                                </p:cTn>
                              </p:par>
                              <p:par>
                                <p:cTn id="16" presetID="4" presetClass="entr" presetSubtype="16"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ox(in)">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ox(in)">
                                      <p:cBhvr>
                                        <p:cTn id="23" dur="500"/>
                                        <p:tgtEl>
                                          <p:spTgt spid="18"/>
                                        </p:tgtEl>
                                      </p:cBhvr>
                                    </p:animEffect>
                                  </p:childTnLst>
                                </p:cTn>
                              </p:par>
                              <p:par>
                                <p:cTn id="24" presetID="4" presetClass="entr" presetSubtype="16"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box(in)">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ox(in)">
                                      <p:cBhvr>
                                        <p:cTn id="31" dur="500"/>
                                        <p:tgtEl>
                                          <p:spTgt spid="15"/>
                                        </p:tgtEl>
                                      </p:cBhvr>
                                    </p:animEffect>
                                  </p:childTnLst>
                                </p:cTn>
                              </p:par>
                              <p:par>
                                <p:cTn id="32" presetID="4" presetClass="entr" presetSubtype="16"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ox(in)">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Superficies de Respuesta</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2 Marcador de contenido"/>
          <p:cNvSpPr>
            <a:spLocks noGrp="1"/>
          </p:cNvSpPr>
          <p:nvPr>
            <p:ph sz="quarter" idx="1"/>
          </p:nvPr>
        </p:nvSpPr>
        <p:spPr>
          <a:xfrm>
            <a:off x="323528" y="1241970"/>
            <a:ext cx="8208912" cy="3830104"/>
          </a:xfrm>
        </p:spPr>
        <p:txBody>
          <a:bodyPr>
            <a:noAutofit/>
          </a:bodyPr>
          <a:lstStyle/>
          <a:p>
            <a:pPr marL="0" indent="0" algn="just">
              <a:buNone/>
            </a:pPr>
            <a:r>
              <a:rPr lang="es-CO" sz="2200" dirty="0"/>
              <a:t>Para apartarse del centro del diseño sobre la trayectoria del ascenso más pronunciado, se haría un movimiento de 0.775 (β</a:t>
            </a:r>
            <a:r>
              <a:rPr lang="es-CO" sz="2200" i="1" baseline="-25000" dirty="0"/>
              <a:t>1</a:t>
            </a:r>
            <a:r>
              <a:rPr lang="es-CO" sz="2200" dirty="0"/>
              <a:t>) unidades en la dirección de </a:t>
            </a:r>
            <a:r>
              <a:rPr lang="es-CO" sz="2200" i="1" dirty="0"/>
              <a:t>x</a:t>
            </a:r>
            <a:r>
              <a:rPr lang="es-CO" sz="2200" i="1" baseline="-25000" dirty="0"/>
              <a:t>1</a:t>
            </a:r>
            <a:r>
              <a:rPr lang="es-CO" sz="2200" dirty="0"/>
              <a:t> (Tiempo) por cada 0.325 (β</a:t>
            </a:r>
            <a:r>
              <a:rPr lang="es-CO" sz="2200" i="1" baseline="-25000" dirty="0"/>
              <a:t>2</a:t>
            </a:r>
            <a:r>
              <a:rPr lang="es-CO" sz="2200" baseline="-25000" dirty="0"/>
              <a:t> </a:t>
            </a:r>
            <a:r>
              <a:rPr lang="es-CO" sz="2200" dirty="0"/>
              <a:t>) unidades en la dirección </a:t>
            </a:r>
            <a:r>
              <a:rPr lang="es-CO" sz="2200" i="1" dirty="0"/>
              <a:t>x</a:t>
            </a:r>
            <a:r>
              <a:rPr lang="es-CO" sz="2200" i="1" baseline="-25000" dirty="0"/>
              <a:t>2</a:t>
            </a:r>
            <a:r>
              <a:rPr lang="es-CO" sz="2200" dirty="0"/>
              <a:t> (Temperatura).</a:t>
            </a:r>
          </a:p>
          <a:p>
            <a:pPr marL="0" indent="0" algn="just">
              <a:buNone/>
            </a:pPr>
            <a:endParaRPr lang="es-CO" sz="2200" dirty="0"/>
          </a:p>
          <a:p>
            <a:pPr marL="0" indent="0" algn="just">
              <a:buNone/>
            </a:pPr>
            <a:r>
              <a:rPr lang="es-CO" sz="2200" dirty="0"/>
              <a:t>Por lo tanto, la trayectoria del ascenso más pronunciado pasa por el punto (</a:t>
            </a:r>
            <a:r>
              <a:rPr lang="es-CO" sz="2200" i="1" dirty="0"/>
              <a:t>x</a:t>
            </a:r>
            <a:r>
              <a:rPr lang="es-CO" sz="2200" i="1" baseline="-25000" dirty="0"/>
              <a:t>1</a:t>
            </a:r>
            <a:r>
              <a:rPr lang="es-CO" sz="2200" i="1" dirty="0"/>
              <a:t>=0,x</a:t>
            </a:r>
            <a:r>
              <a:rPr lang="es-CO" sz="2200" i="1" baseline="-25000" dirty="0"/>
              <a:t>2</a:t>
            </a:r>
            <a:r>
              <a:rPr lang="es-CO" sz="2200" i="1" dirty="0"/>
              <a:t>=0</a:t>
            </a:r>
            <a:r>
              <a:rPr lang="es-CO" sz="2200" dirty="0"/>
              <a:t>) y tiene pendiente β</a:t>
            </a:r>
            <a:r>
              <a:rPr lang="es-CO" sz="2200" i="1" baseline="-25000" dirty="0"/>
              <a:t>2</a:t>
            </a:r>
            <a:r>
              <a:rPr lang="es-CO" sz="2200" dirty="0"/>
              <a:t>/β</a:t>
            </a:r>
            <a:r>
              <a:rPr lang="es-CO" sz="2200" i="1" baseline="-25000" dirty="0"/>
              <a:t>1</a:t>
            </a:r>
            <a:r>
              <a:rPr lang="es-CO" sz="2200" dirty="0"/>
              <a:t>=0.325/0.775=0.42.</a:t>
            </a:r>
          </a:p>
          <a:p>
            <a:pPr algn="just">
              <a:buNone/>
            </a:pPr>
            <a:endParaRPr lang="es-CO" sz="2200" dirty="0"/>
          </a:p>
          <a:p>
            <a:pPr marL="0" indent="0" algn="just">
              <a:buNone/>
            </a:pPr>
            <a:r>
              <a:rPr lang="es-CO" sz="2200" dirty="0"/>
              <a:t>Debe elegirse un tamaño de incremento en una de las variables del proceso (cambio en </a:t>
            </a:r>
            <a:r>
              <a:rPr lang="es-CO" sz="2200" i="1" dirty="0"/>
              <a:t>x</a:t>
            </a:r>
            <a:r>
              <a:rPr lang="es-CO" sz="2200" i="1" baseline="-25000" dirty="0"/>
              <a:t>i</a:t>
            </a:r>
            <a:r>
              <a:rPr lang="es-CO" sz="2200" dirty="0"/>
              <a:t>):</a:t>
            </a:r>
          </a:p>
        </p:txBody>
      </p:sp>
      <p:graphicFrame>
        <p:nvGraphicFramePr>
          <p:cNvPr id="11" name="Object 1"/>
          <p:cNvGraphicFramePr>
            <a:graphicFrameLocks noChangeAspect="1"/>
          </p:cNvGraphicFramePr>
          <p:nvPr/>
        </p:nvGraphicFramePr>
        <p:xfrm>
          <a:off x="2428860" y="5065798"/>
          <a:ext cx="4001641" cy="792094"/>
        </p:xfrm>
        <a:graphic>
          <a:graphicData uri="http://schemas.openxmlformats.org/presentationml/2006/ole">
            <mc:AlternateContent xmlns:mc="http://schemas.openxmlformats.org/markup-compatibility/2006">
              <mc:Choice xmlns:v="urn:schemas-microsoft-com:vml" Requires="v">
                <p:oleObj name="Equation" r:id="rId2" imgW="2552700" imgH="508000" progId="Equation.DSMT4">
                  <p:embed/>
                </p:oleObj>
              </mc:Choice>
              <mc:Fallback>
                <p:oleObj name="Equation" r:id="rId2" imgW="2552700" imgH="50800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60" y="5065798"/>
                        <a:ext cx="4001641" cy="7920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Superficies de Respuesta</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2" name="2 Marcador de contenido"/>
          <p:cNvSpPr>
            <a:spLocks noGrp="1"/>
          </p:cNvSpPr>
          <p:nvPr>
            <p:ph sz="quarter" idx="1"/>
          </p:nvPr>
        </p:nvSpPr>
        <p:spPr>
          <a:xfrm>
            <a:off x="323528" y="1170532"/>
            <a:ext cx="8391876" cy="1472650"/>
          </a:xfrm>
        </p:spPr>
        <p:txBody>
          <a:bodyPr>
            <a:noAutofit/>
          </a:bodyPr>
          <a:lstStyle/>
          <a:p>
            <a:pPr marL="0" indent="0" algn="just">
              <a:buNone/>
            </a:pPr>
            <a:r>
              <a:rPr lang="es-CO" sz="2200" dirty="0"/>
              <a:t>El ingeniero decide usar 5 minutos de tiempo de reacción como tamaño básico del incremento. Al utilizar la relación entre T y </a:t>
            </a:r>
            <a:r>
              <a:rPr lang="es-CO" sz="2200" i="1" dirty="0"/>
              <a:t>x</a:t>
            </a:r>
            <a:r>
              <a:rPr lang="es-CO" sz="2200" i="1" baseline="-25000" dirty="0"/>
              <a:t>1</a:t>
            </a:r>
            <a:r>
              <a:rPr lang="es-CO" sz="2200" dirty="0"/>
              <a:t>, se observa que 5 minutos de tiempo es equivalente a un paso (un incremento) en la variable codificada </a:t>
            </a:r>
            <a:r>
              <a:rPr lang="es-CO" sz="2200" i="1" dirty="0"/>
              <a:t>x</a:t>
            </a:r>
            <a:r>
              <a:rPr lang="es-CO" sz="2200" i="1" baseline="-25000" dirty="0"/>
              <a:t>1</a:t>
            </a:r>
            <a:r>
              <a:rPr lang="es-CO" sz="2200" dirty="0"/>
              <a:t>.</a:t>
            </a:r>
            <a:endParaRPr lang="es-CO" sz="2000" dirty="0"/>
          </a:p>
        </p:txBody>
      </p:sp>
      <p:graphicFrame>
        <p:nvGraphicFramePr>
          <p:cNvPr id="13" name="Object 3"/>
          <p:cNvGraphicFramePr>
            <a:graphicFrameLocks noChangeAspect="1"/>
          </p:cNvGraphicFramePr>
          <p:nvPr/>
        </p:nvGraphicFramePr>
        <p:xfrm>
          <a:off x="2195736" y="2786058"/>
          <a:ext cx="4365555" cy="698500"/>
        </p:xfrm>
        <a:graphic>
          <a:graphicData uri="http://schemas.openxmlformats.org/presentationml/2006/ole">
            <mc:AlternateContent xmlns:mc="http://schemas.openxmlformats.org/markup-compatibility/2006">
              <mc:Choice xmlns:v="urn:schemas-microsoft-com:vml" Requires="v">
                <p:oleObj name="Equation" r:id="rId2" imgW="2400120" imgH="393480" progId="Equation.DSMT4">
                  <p:embed/>
                </p:oleObj>
              </mc:Choice>
              <mc:Fallback>
                <p:oleObj name="Equation" r:id="rId2" imgW="2400120" imgH="39348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2786058"/>
                        <a:ext cx="4365555"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
          <p:cNvGraphicFramePr>
            <a:graphicFrameLocks noChangeAspect="1"/>
          </p:cNvGraphicFramePr>
          <p:nvPr/>
        </p:nvGraphicFramePr>
        <p:xfrm>
          <a:off x="2086545" y="3571876"/>
          <a:ext cx="4628595" cy="792088"/>
        </p:xfrm>
        <a:graphic>
          <a:graphicData uri="http://schemas.openxmlformats.org/presentationml/2006/ole">
            <mc:AlternateContent xmlns:mc="http://schemas.openxmlformats.org/markup-compatibility/2006">
              <mc:Choice xmlns:v="urn:schemas-microsoft-com:vml" Requires="v">
                <p:oleObj name="Equation" r:id="rId4" imgW="2806560" imgH="495000" progId="Equation.DSMT4">
                  <p:embed/>
                </p:oleObj>
              </mc:Choice>
              <mc:Fallback>
                <p:oleObj name="Equation" r:id="rId4" imgW="2806560" imgH="4950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6545" y="3571876"/>
                        <a:ext cx="4628595" cy="792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3"/>
          <p:cNvGraphicFramePr>
            <a:graphicFrameLocks noChangeAspect="1"/>
          </p:cNvGraphicFramePr>
          <p:nvPr/>
        </p:nvGraphicFramePr>
        <p:xfrm>
          <a:off x="3124200" y="5357826"/>
          <a:ext cx="2289888" cy="349250"/>
        </p:xfrm>
        <a:graphic>
          <a:graphicData uri="http://schemas.openxmlformats.org/presentationml/2006/ole">
            <mc:AlternateContent xmlns:mc="http://schemas.openxmlformats.org/markup-compatibility/2006">
              <mc:Choice xmlns:v="urn:schemas-microsoft-com:vml" Requires="v">
                <p:oleObj name="Equation" r:id="rId6" imgW="1473120" imgH="228600" progId="Equation.DSMT4">
                  <p:embed/>
                </p:oleObj>
              </mc:Choice>
              <mc:Fallback>
                <p:oleObj name="Equation" r:id="rId6" imgW="1473120" imgH="228600" progId="Equation.DSMT4">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4200" y="5357826"/>
                        <a:ext cx="2289888"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2 Marcador de contenido"/>
          <p:cNvSpPr txBox="1">
            <a:spLocks/>
          </p:cNvSpPr>
          <p:nvPr/>
        </p:nvSpPr>
        <p:spPr>
          <a:xfrm>
            <a:off x="323528" y="4528118"/>
            <a:ext cx="8391876" cy="758270"/>
          </a:xfrm>
          <a:prstGeom prst="rect">
            <a:avLst/>
          </a:prstGeom>
        </p:spPr>
        <p:txBody>
          <a:bodyPr vert="horz" lIns="91440" tIns="45720" rIns="91440" bIns="45720" rtlCol="0">
            <a:no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2000" b="0" i="0" u="none" strike="noStrike" kern="1200" cap="none" spc="0" normalizeH="0" baseline="0" noProof="0" dirty="0">
                <a:ln>
                  <a:noFill/>
                </a:ln>
                <a:solidFill>
                  <a:schemeClr val="tx1"/>
                </a:solidFill>
                <a:effectLst/>
                <a:uLnTx/>
                <a:uFillTx/>
                <a:latin typeface="+mn-lt"/>
                <a:ea typeface="+mn-ea"/>
                <a:cs typeface="+mn-cs"/>
              </a:rPr>
              <a:t>Por lo tanto, el incremento sobre la trayectoria del ascenso más pronunciado es:</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CO" sz="2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Superficies de Respuesta</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7" name="2 Marcador de contenido"/>
          <p:cNvSpPr>
            <a:spLocks noGrp="1"/>
          </p:cNvSpPr>
          <p:nvPr>
            <p:ph sz="quarter" idx="1"/>
          </p:nvPr>
        </p:nvSpPr>
        <p:spPr>
          <a:xfrm>
            <a:off x="323528" y="1268760"/>
            <a:ext cx="8320438" cy="5328592"/>
          </a:xfrm>
        </p:spPr>
        <p:txBody>
          <a:bodyPr>
            <a:noAutofit/>
          </a:bodyPr>
          <a:lstStyle/>
          <a:p>
            <a:pPr marL="0" indent="0" algn="just">
              <a:buNone/>
            </a:pPr>
            <a:r>
              <a:rPr lang="es-CO" sz="2200" dirty="0"/>
              <a:t>Para convertir los tamaños del incremento codificados a las unidades naturales de Tiempo y Temperatura, se usan las relaciones:</a:t>
            </a:r>
          </a:p>
          <a:p>
            <a:pPr algn="just"/>
            <a:endParaRPr lang="es-CO" sz="2200" dirty="0"/>
          </a:p>
          <a:p>
            <a:pPr algn="just">
              <a:buNone/>
            </a:pPr>
            <a:endParaRPr lang="es-CO" sz="2200" dirty="0"/>
          </a:p>
          <a:p>
            <a:pPr algn="just">
              <a:buNone/>
            </a:pPr>
            <a:endParaRPr lang="es-CO" sz="2200" dirty="0"/>
          </a:p>
          <a:p>
            <a:pPr algn="just">
              <a:buNone/>
            </a:pPr>
            <a:r>
              <a:rPr lang="es-CO" sz="2200" dirty="0"/>
              <a:t>que dan como resultado</a:t>
            </a:r>
          </a:p>
        </p:txBody>
      </p:sp>
      <p:graphicFrame>
        <p:nvGraphicFramePr>
          <p:cNvPr id="18" name="Object 8"/>
          <p:cNvGraphicFramePr>
            <a:graphicFrameLocks noChangeAspect="1"/>
          </p:cNvGraphicFramePr>
          <p:nvPr/>
        </p:nvGraphicFramePr>
        <p:xfrm>
          <a:off x="2779699" y="2357430"/>
          <a:ext cx="3160453" cy="720080"/>
        </p:xfrm>
        <a:graphic>
          <a:graphicData uri="http://schemas.openxmlformats.org/presentationml/2006/ole">
            <mc:AlternateContent xmlns:mc="http://schemas.openxmlformats.org/markup-compatibility/2006">
              <mc:Choice xmlns:v="urn:schemas-microsoft-com:vml" Requires="v">
                <p:oleObj name="Equation" r:id="rId2" imgW="1815840" imgH="419040" progId="Equation.DSMT4">
                  <p:embed/>
                </p:oleObj>
              </mc:Choice>
              <mc:Fallback>
                <p:oleObj name="Equation" r:id="rId2" imgW="1815840" imgH="419040" progId="Equation.DSMT4">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9699" y="2357430"/>
                        <a:ext cx="3160453" cy="720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0"/>
          <p:cNvGraphicFramePr>
            <a:graphicFrameLocks noChangeAspect="1"/>
          </p:cNvGraphicFramePr>
          <p:nvPr/>
        </p:nvGraphicFramePr>
        <p:xfrm>
          <a:off x="2835572" y="4071942"/>
          <a:ext cx="3176588" cy="857250"/>
        </p:xfrm>
        <a:graphic>
          <a:graphicData uri="http://schemas.openxmlformats.org/presentationml/2006/ole">
            <mc:AlternateContent xmlns:mc="http://schemas.openxmlformats.org/markup-compatibility/2006">
              <mc:Choice xmlns:v="urn:schemas-microsoft-com:vml" Requires="v">
                <p:oleObj name="Equation" r:id="rId4" imgW="1904760" imgH="507960" progId="Equation.DSMT4">
                  <p:embed/>
                </p:oleObj>
              </mc:Choice>
              <mc:Fallback>
                <p:oleObj name="Equation" r:id="rId4" imgW="1904760" imgH="507960"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5572" y="4071942"/>
                        <a:ext cx="3176588"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Superficies de Respuesta</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11" name="Object 3"/>
          <p:cNvGraphicFramePr>
            <a:graphicFrameLocks noChangeAspect="1"/>
          </p:cNvGraphicFramePr>
          <p:nvPr/>
        </p:nvGraphicFramePr>
        <p:xfrm>
          <a:off x="3131840" y="1182462"/>
          <a:ext cx="2239963" cy="349250"/>
        </p:xfrm>
        <a:graphic>
          <a:graphicData uri="http://schemas.openxmlformats.org/presentationml/2006/ole">
            <mc:AlternateContent xmlns:mc="http://schemas.openxmlformats.org/markup-compatibility/2006">
              <mc:Choice xmlns:v="urn:schemas-microsoft-com:vml" Requires="v">
                <p:oleObj name="Equation" r:id="rId2" imgW="1473120" imgH="228600" progId="Equation.DSMT4">
                  <p:embed/>
                </p:oleObj>
              </mc:Choice>
              <mc:Fallback>
                <p:oleObj name="Equation" r:id="rId2" imgW="1473120" imgH="22860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1182462"/>
                        <a:ext cx="2239963"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7"/>
          <p:cNvGraphicFramePr>
            <a:graphicFrameLocks noChangeAspect="1"/>
          </p:cNvGraphicFramePr>
          <p:nvPr/>
        </p:nvGraphicFramePr>
        <p:xfrm>
          <a:off x="2627784" y="1675976"/>
          <a:ext cx="3365500" cy="431800"/>
        </p:xfrm>
        <a:graphic>
          <a:graphicData uri="http://schemas.openxmlformats.org/presentationml/2006/ole">
            <mc:AlternateContent xmlns:mc="http://schemas.openxmlformats.org/markup-compatibility/2006">
              <mc:Choice xmlns:v="urn:schemas-microsoft-com:vml" Requires="v">
                <p:oleObj name="Equation" r:id="rId4" imgW="1778000" imgH="228600" progId="Equation.DSMT4">
                  <p:embed/>
                </p:oleObj>
              </mc:Choice>
              <mc:Fallback>
                <p:oleObj name="Equation" r:id="rId4" imgW="1778000" imgH="228600" progId="Equation.DSMT4">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784" y="1675976"/>
                        <a:ext cx="33655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Table 18"/>
          <p:cNvGraphicFramePr>
            <a:graphicFrameLocks noGrp="1"/>
          </p:cNvGraphicFramePr>
          <p:nvPr/>
        </p:nvGraphicFramePr>
        <p:xfrm>
          <a:off x="1071563" y="2667022"/>
          <a:ext cx="7000923" cy="3905250"/>
        </p:xfrm>
        <a:graphic>
          <a:graphicData uri="http://schemas.openxmlformats.org/drawingml/2006/table">
            <a:tbl>
              <a:tblPr/>
              <a:tblGrid>
                <a:gridCol w="1173128">
                  <a:extLst>
                    <a:ext uri="{9D8B030D-6E8A-4147-A177-3AD203B41FA5}">
                      <a16:colId xmlns:a16="http://schemas.microsoft.com/office/drawing/2014/main" val="20000"/>
                    </a:ext>
                  </a:extLst>
                </a:gridCol>
                <a:gridCol w="1059599">
                  <a:extLst>
                    <a:ext uri="{9D8B030D-6E8A-4147-A177-3AD203B41FA5}">
                      <a16:colId xmlns:a16="http://schemas.microsoft.com/office/drawing/2014/main" val="20001"/>
                    </a:ext>
                  </a:extLst>
                </a:gridCol>
                <a:gridCol w="1059599">
                  <a:extLst>
                    <a:ext uri="{9D8B030D-6E8A-4147-A177-3AD203B41FA5}">
                      <a16:colId xmlns:a16="http://schemas.microsoft.com/office/drawing/2014/main" val="20002"/>
                    </a:ext>
                  </a:extLst>
                </a:gridCol>
                <a:gridCol w="264900">
                  <a:extLst>
                    <a:ext uri="{9D8B030D-6E8A-4147-A177-3AD203B41FA5}">
                      <a16:colId xmlns:a16="http://schemas.microsoft.com/office/drawing/2014/main" val="20003"/>
                    </a:ext>
                  </a:extLst>
                </a:gridCol>
                <a:gridCol w="1059599">
                  <a:extLst>
                    <a:ext uri="{9D8B030D-6E8A-4147-A177-3AD203B41FA5}">
                      <a16:colId xmlns:a16="http://schemas.microsoft.com/office/drawing/2014/main" val="20004"/>
                    </a:ext>
                  </a:extLst>
                </a:gridCol>
                <a:gridCol w="1059599">
                  <a:extLst>
                    <a:ext uri="{9D8B030D-6E8A-4147-A177-3AD203B41FA5}">
                      <a16:colId xmlns:a16="http://schemas.microsoft.com/office/drawing/2014/main" val="20005"/>
                    </a:ext>
                  </a:extLst>
                </a:gridCol>
                <a:gridCol w="264900">
                  <a:extLst>
                    <a:ext uri="{9D8B030D-6E8A-4147-A177-3AD203B41FA5}">
                      <a16:colId xmlns:a16="http://schemas.microsoft.com/office/drawing/2014/main" val="20006"/>
                    </a:ext>
                  </a:extLst>
                </a:gridCol>
                <a:gridCol w="1059599">
                  <a:extLst>
                    <a:ext uri="{9D8B030D-6E8A-4147-A177-3AD203B41FA5}">
                      <a16:colId xmlns:a16="http://schemas.microsoft.com/office/drawing/2014/main" val="20007"/>
                    </a:ext>
                  </a:extLst>
                </a:gridCol>
              </a:tblGrid>
              <a:tr h="228600">
                <a:tc rowSpan="2">
                  <a:txBody>
                    <a:bodyPr/>
                    <a:lstStyle/>
                    <a:p>
                      <a:pPr algn="ctr">
                        <a:spcAft>
                          <a:spcPts val="0"/>
                        </a:spcAft>
                      </a:pPr>
                      <a:r>
                        <a:rPr lang="es-CO" sz="1600" b="1" dirty="0">
                          <a:latin typeface="Calibri"/>
                          <a:ea typeface="Calibri"/>
                          <a:cs typeface="Times New Roman"/>
                        </a:rPr>
                        <a:t>Pasos (Incremento)</a:t>
                      </a:r>
                      <a:endParaRPr lang="es-CO" sz="1600" dirty="0">
                        <a:latin typeface="Calibri"/>
                        <a:ea typeface="Calibri"/>
                        <a:cs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gn="ctr">
                        <a:spcAft>
                          <a:spcPts val="0"/>
                        </a:spcAft>
                      </a:pPr>
                      <a:r>
                        <a:rPr lang="es-CO" sz="1600" b="1">
                          <a:latin typeface="Calibri"/>
                          <a:ea typeface="Calibri"/>
                          <a:cs typeface="Times New Roman"/>
                        </a:rPr>
                        <a:t>Variables Codificadas</a:t>
                      </a:r>
                      <a:endParaRPr lang="es-CO" sz="1600">
                        <a:latin typeface="Calibri"/>
                        <a:ea typeface="Calibri"/>
                        <a:cs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s-CO"/>
                    </a:p>
                  </a:txBody>
                  <a:tcPr/>
                </a:tc>
                <a:tc>
                  <a:txBody>
                    <a:bodyPr/>
                    <a:lstStyle/>
                    <a:p>
                      <a:endParaRPr lang="es-CO" sz="1600">
                        <a:latin typeface="Calibri"/>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gridSpan="2">
                  <a:txBody>
                    <a:bodyPr/>
                    <a:lstStyle/>
                    <a:p>
                      <a:pPr algn="ctr">
                        <a:spcAft>
                          <a:spcPts val="0"/>
                        </a:spcAft>
                      </a:pPr>
                      <a:r>
                        <a:rPr lang="es-CO" sz="1600" b="1">
                          <a:latin typeface="Calibri"/>
                          <a:ea typeface="Calibri"/>
                          <a:cs typeface="Times New Roman"/>
                        </a:rPr>
                        <a:t>Variables Naturales</a:t>
                      </a:r>
                      <a:endParaRPr lang="es-CO" sz="1600">
                        <a:latin typeface="Calibri"/>
                        <a:ea typeface="Calibri"/>
                        <a:cs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s-CO"/>
                    </a:p>
                  </a:txBody>
                  <a:tcPr/>
                </a:tc>
                <a:tc>
                  <a:txBody>
                    <a:bodyPr/>
                    <a:lstStyle/>
                    <a:p>
                      <a:endParaRPr lang="es-CO" sz="1600">
                        <a:latin typeface="Calibri"/>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600" b="1">
                          <a:latin typeface="Calibri"/>
                          <a:ea typeface="Calibri"/>
                          <a:cs typeface="Times New Roman"/>
                        </a:rPr>
                        <a:t>Respuesta</a:t>
                      </a:r>
                      <a:endParaRPr lang="es-CO" sz="1600">
                        <a:latin typeface="Calibri"/>
                        <a:ea typeface="Calibri"/>
                        <a:cs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47650">
                <a:tc vMerge="1">
                  <a:txBody>
                    <a:bodyPr/>
                    <a:lstStyle/>
                    <a:p>
                      <a:endParaRPr lang="es-CO"/>
                    </a:p>
                  </a:txBody>
                  <a:tcPr/>
                </a:tc>
                <a:tc>
                  <a:txBody>
                    <a:bodyPr/>
                    <a:lstStyle/>
                    <a:p>
                      <a:pPr algn="ctr">
                        <a:spcAft>
                          <a:spcPts val="0"/>
                        </a:spcAft>
                      </a:pPr>
                      <a:r>
                        <a:rPr lang="es-CO" sz="1600" b="1">
                          <a:latin typeface="Calibri"/>
                          <a:ea typeface="Calibri"/>
                          <a:cs typeface="Times New Roman"/>
                        </a:rPr>
                        <a:t>x1</a:t>
                      </a:r>
                      <a:endParaRPr lang="es-CO" sz="1600">
                        <a:latin typeface="Calibri"/>
                        <a:ea typeface="Calibri"/>
                        <a:cs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b="1">
                          <a:latin typeface="Calibri"/>
                          <a:ea typeface="Calibri"/>
                          <a:cs typeface="Times New Roman"/>
                        </a:rPr>
                        <a:t>x2</a:t>
                      </a:r>
                      <a:endParaRPr lang="es-CO" sz="1600">
                        <a:latin typeface="Calibri"/>
                        <a:ea typeface="Calibri"/>
                        <a:cs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s-CO" sz="1600">
                        <a:latin typeface="Calibri"/>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b="1">
                          <a:latin typeface="Calibri"/>
                          <a:ea typeface="Calibri"/>
                          <a:cs typeface="Times New Roman"/>
                        </a:rPr>
                        <a:t>T</a:t>
                      </a:r>
                      <a:endParaRPr lang="es-CO" sz="1600">
                        <a:latin typeface="Calibri"/>
                        <a:ea typeface="Calibri"/>
                        <a:cs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b="1">
                          <a:latin typeface="Calibri"/>
                          <a:ea typeface="Calibri"/>
                          <a:cs typeface="Times New Roman"/>
                        </a:rPr>
                        <a:t>Tp</a:t>
                      </a:r>
                      <a:endParaRPr lang="es-CO" sz="1600">
                        <a:latin typeface="Calibri"/>
                        <a:ea typeface="Calibri"/>
                        <a:cs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s-CO" sz="1600">
                        <a:latin typeface="Calibri"/>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b="1" dirty="0">
                          <a:latin typeface="Calibri"/>
                          <a:ea typeface="Calibri"/>
                          <a:cs typeface="Times New Roman"/>
                        </a:rPr>
                        <a:t>y</a:t>
                      </a:r>
                      <a:endParaRPr lang="es-CO" sz="1600" dirty="0">
                        <a:latin typeface="Calibri"/>
                        <a:ea typeface="Calibri"/>
                        <a:cs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90500">
                <a:tc>
                  <a:txBody>
                    <a:bodyPr/>
                    <a:lstStyle/>
                    <a:p>
                      <a:pPr algn="ctr">
                        <a:spcAft>
                          <a:spcPts val="0"/>
                        </a:spcAft>
                      </a:pPr>
                      <a:r>
                        <a:rPr lang="es-CO" sz="1600" dirty="0">
                          <a:latin typeface="Calibri"/>
                          <a:ea typeface="Calibri"/>
                          <a:cs typeface="Times New Roman"/>
                        </a:rPr>
                        <a:t>Origen</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600" dirty="0">
                          <a:latin typeface="Calibri"/>
                          <a:ea typeface="Calibri"/>
                          <a:cs typeface="Times New Roman"/>
                        </a:rPr>
                        <a:t>0</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600" dirty="0">
                          <a:latin typeface="Calibri"/>
                          <a:ea typeface="Calibri"/>
                          <a:cs typeface="Times New Roman"/>
                        </a:rPr>
                        <a:t>0</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endParaRPr lang="es-CO" sz="1600" dirty="0">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600" dirty="0">
                          <a:latin typeface="Calibri"/>
                          <a:ea typeface="Calibri"/>
                          <a:cs typeface="Times New Roman"/>
                        </a:rPr>
                        <a:t>35</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600" dirty="0">
                          <a:latin typeface="Calibri"/>
                          <a:ea typeface="Calibri"/>
                          <a:cs typeface="Times New Roman"/>
                        </a:rPr>
                        <a:t>155</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endParaRPr lang="es-CO" sz="1600" dirty="0">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endParaRPr lang="es-CO" sz="1600" dirty="0">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2"/>
                  </a:ext>
                </a:extLst>
              </a:tr>
              <a:tr h="190500">
                <a:tc>
                  <a:txBody>
                    <a:bodyPr/>
                    <a:lstStyle/>
                    <a:p>
                      <a:pPr algn="ctr">
                        <a:spcAft>
                          <a:spcPts val="0"/>
                        </a:spcAft>
                      </a:pPr>
                      <a:r>
                        <a:rPr lang="es-CO" sz="1600">
                          <a:latin typeface="Calibri"/>
                          <a:ea typeface="Calibri"/>
                          <a:cs typeface="Times New Roman"/>
                        </a:rPr>
                        <a:t>∆</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1</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0.42</a:t>
                      </a:r>
                    </a:p>
                  </a:txBody>
                  <a:tcPr marL="0" marR="0" marT="0" marB="0" anchor="b">
                    <a:lnL>
                      <a:noFill/>
                    </a:lnL>
                    <a:lnR>
                      <a:noFill/>
                    </a:lnR>
                    <a:lnT>
                      <a:noFill/>
                    </a:lnT>
                    <a:lnB>
                      <a:noFill/>
                    </a:lnB>
                    <a:solidFill>
                      <a:srgbClr val="FFFFFF"/>
                    </a:solidFill>
                  </a:tcPr>
                </a:tc>
                <a:tc>
                  <a:txBody>
                    <a:bodyPr/>
                    <a:lstStyle/>
                    <a:p>
                      <a:endParaRPr lang="es-CO" sz="1600">
                        <a:latin typeface="Calibri"/>
                      </a:endParaRPr>
                    </a:p>
                  </a:txBody>
                  <a:tcPr marL="0" marR="0" marT="0"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5</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2</a:t>
                      </a:r>
                    </a:p>
                  </a:txBody>
                  <a:tcPr marL="0" marR="0" marT="0" marB="0" anchor="b">
                    <a:lnL>
                      <a:noFill/>
                    </a:lnL>
                    <a:lnR>
                      <a:noFill/>
                    </a:lnR>
                    <a:lnT>
                      <a:noFill/>
                    </a:lnT>
                    <a:lnB>
                      <a:noFill/>
                    </a:lnB>
                    <a:solidFill>
                      <a:srgbClr val="FFFFFF"/>
                    </a:solidFill>
                  </a:tcPr>
                </a:tc>
                <a:tc>
                  <a:txBody>
                    <a:bodyPr/>
                    <a:lstStyle/>
                    <a:p>
                      <a:endParaRPr lang="es-CO" sz="1600">
                        <a:latin typeface="Calibri"/>
                      </a:endParaRPr>
                    </a:p>
                  </a:txBody>
                  <a:tcPr marL="0" marR="0" marT="0" marB="0" anchor="b">
                    <a:lnL>
                      <a:noFill/>
                    </a:lnL>
                    <a:lnR>
                      <a:noFill/>
                    </a:lnR>
                    <a:lnT>
                      <a:noFill/>
                    </a:lnT>
                    <a:lnB>
                      <a:noFill/>
                    </a:lnB>
                    <a:solidFill>
                      <a:srgbClr val="FFFFFF"/>
                    </a:solidFill>
                  </a:tcPr>
                </a:tc>
                <a:tc>
                  <a:txBody>
                    <a:bodyPr/>
                    <a:lstStyle/>
                    <a:p>
                      <a:endParaRPr lang="es-CO" sz="1600" dirty="0">
                        <a:latin typeface="Calibri"/>
                      </a:endParaRPr>
                    </a:p>
                  </a:txBody>
                  <a:tcPr marL="0" marR="0" marT="0" marB="0" anchor="b">
                    <a:lnL>
                      <a:noFill/>
                    </a:lnL>
                    <a:lnR>
                      <a:noFill/>
                    </a:lnR>
                    <a:lnT>
                      <a:noFill/>
                    </a:lnT>
                    <a:lnB>
                      <a:noFill/>
                    </a:lnB>
                    <a:solidFill>
                      <a:srgbClr val="FFFFFF"/>
                    </a:solidFill>
                  </a:tcPr>
                </a:tc>
                <a:extLst>
                  <a:ext uri="{0D108BD9-81ED-4DB2-BD59-A6C34878D82A}">
                    <a16:rowId xmlns:a16="http://schemas.microsoft.com/office/drawing/2014/main" val="10003"/>
                  </a:ext>
                </a:extLst>
              </a:tr>
              <a:tr h="190500">
                <a:tc>
                  <a:txBody>
                    <a:bodyPr/>
                    <a:lstStyle/>
                    <a:p>
                      <a:pPr algn="ctr">
                        <a:spcAft>
                          <a:spcPts val="0"/>
                        </a:spcAft>
                      </a:pPr>
                      <a:r>
                        <a:rPr lang="es-CO" sz="1600">
                          <a:latin typeface="Calibri"/>
                          <a:ea typeface="Calibri"/>
                          <a:cs typeface="Times New Roman"/>
                        </a:rPr>
                        <a:t>Origen + ∆</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0.42</a:t>
                      </a:r>
                    </a:p>
                  </a:txBody>
                  <a:tcPr marL="0" marR="0" marT="0" marB="0" anchor="b">
                    <a:lnL>
                      <a:noFill/>
                    </a:lnL>
                    <a:lnR>
                      <a:noFill/>
                    </a:lnR>
                    <a:lnT>
                      <a:noFill/>
                    </a:lnT>
                    <a:lnB>
                      <a:noFill/>
                    </a:lnB>
                    <a:solidFill>
                      <a:srgbClr val="FFFFFF"/>
                    </a:solidFill>
                  </a:tcPr>
                </a:tc>
                <a:tc>
                  <a:txBody>
                    <a:bodyPr/>
                    <a:lstStyle/>
                    <a:p>
                      <a:endParaRPr lang="es-CO" sz="1600">
                        <a:latin typeface="Calibri"/>
                      </a:endParaRPr>
                    </a:p>
                  </a:txBody>
                  <a:tcPr marL="0" marR="0" marT="0"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40</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157</a:t>
                      </a:r>
                    </a:p>
                  </a:txBody>
                  <a:tcPr marL="0" marR="0" marT="0" marB="0" anchor="b">
                    <a:lnL>
                      <a:noFill/>
                    </a:lnL>
                    <a:lnR>
                      <a:noFill/>
                    </a:lnR>
                    <a:lnT>
                      <a:noFill/>
                    </a:lnT>
                    <a:lnB>
                      <a:noFill/>
                    </a:lnB>
                    <a:solidFill>
                      <a:srgbClr val="FFFFFF"/>
                    </a:solidFill>
                  </a:tcPr>
                </a:tc>
                <a:tc>
                  <a:txBody>
                    <a:bodyPr/>
                    <a:lstStyle/>
                    <a:p>
                      <a:endParaRPr lang="es-CO" sz="1600">
                        <a:latin typeface="Calibri"/>
                      </a:endParaRPr>
                    </a:p>
                  </a:txBody>
                  <a:tcPr marL="0" marR="0" marT="0"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41</a:t>
                      </a:r>
                    </a:p>
                  </a:txBody>
                  <a:tcPr marL="0" marR="0" marT="0" marB="0" anchor="b">
                    <a:lnL>
                      <a:noFill/>
                    </a:lnL>
                    <a:lnR>
                      <a:noFill/>
                    </a:lnR>
                    <a:lnT>
                      <a:noFill/>
                    </a:lnT>
                    <a:lnB>
                      <a:noFill/>
                    </a:lnB>
                    <a:solidFill>
                      <a:srgbClr val="FFFFFF"/>
                    </a:solidFill>
                  </a:tcPr>
                </a:tc>
                <a:extLst>
                  <a:ext uri="{0D108BD9-81ED-4DB2-BD59-A6C34878D82A}">
                    <a16:rowId xmlns:a16="http://schemas.microsoft.com/office/drawing/2014/main" val="10004"/>
                  </a:ext>
                </a:extLst>
              </a:tr>
              <a:tr h="190500">
                <a:tc>
                  <a:txBody>
                    <a:bodyPr/>
                    <a:lstStyle/>
                    <a:p>
                      <a:pPr algn="ctr">
                        <a:spcAft>
                          <a:spcPts val="0"/>
                        </a:spcAft>
                      </a:pPr>
                      <a:r>
                        <a:rPr lang="es-CO" sz="1600">
                          <a:latin typeface="Calibri"/>
                          <a:ea typeface="Calibri"/>
                          <a:cs typeface="Times New Roman"/>
                        </a:rPr>
                        <a:t>Origen + 2∆</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2</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0.84</a:t>
                      </a:r>
                    </a:p>
                  </a:txBody>
                  <a:tcPr marL="0" marR="0" marT="0" marB="0" anchor="b">
                    <a:lnL>
                      <a:noFill/>
                    </a:lnL>
                    <a:lnR>
                      <a:noFill/>
                    </a:lnR>
                    <a:lnT>
                      <a:noFill/>
                    </a:lnT>
                    <a:lnB>
                      <a:noFill/>
                    </a:lnB>
                    <a:solidFill>
                      <a:srgbClr val="FFFFFF"/>
                    </a:solidFill>
                  </a:tcPr>
                </a:tc>
                <a:tc>
                  <a:txBody>
                    <a:bodyPr/>
                    <a:lstStyle/>
                    <a:p>
                      <a:endParaRPr lang="es-CO" sz="1600">
                        <a:latin typeface="Calibri"/>
                      </a:endParaRP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45</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159</a:t>
                      </a:r>
                    </a:p>
                  </a:txBody>
                  <a:tcPr marL="0" marR="0" marT="0" marB="0" anchor="b">
                    <a:lnL>
                      <a:noFill/>
                    </a:lnL>
                    <a:lnR>
                      <a:noFill/>
                    </a:lnR>
                    <a:lnT>
                      <a:noFill/>
                    </a:lnT>
                    <a:lnB>
                      <a:noFill/>
                    </a:lnB>
                    <a:solidFill>
                      <a:srgbClr val="FFFFFF"/>
                    </a:solidFill>
                  </a:tcPr>
                </a:tc>
                <a:tc>
                  <a:txBody>
                    <a:bodyPr/>
                    <a:lstStyle/>
                    <a:p>
                      <a:endParaRPr lang="es-CO" sz="1600">
                        <a:latin typeface="Calibri"/>
                      </a:endParaRPr>
                    </a:p>
                  </a:txBody>
                  <a:tcPr marL="0" marR="0" marT="0"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42.9</a:t>
                      </a:r>
                    </a:p>
                  </a:txBody>
                  <a:tcPr marL="0" marR="0" marT="0" marB="0" anchor="b">
                    <a:lnL>
                      <a:noFill/>
                    </a:lnL>
                    <a:lnR>
                      <a:noFill/>
                    </a:lnR>
                    <a:lnT>
                      <a:noFill/>
                    </a:lnT>
                    <a:lnB>
                      <a:noFill/>
                    </a:lnB>
                    <a:solidFill>
                      <a:srgbClr val="FFFFFF"/>
                    </a:solidFill>
                  </a:tcPr>
                </a:tc>
                <a:extLst>
                  <a:ext uri="{0D108BD9-81ED-4DB2-BD59-A6C34878D82A}">
                    <a16:rowId xmlns:a16="http://schemas.microsoft.com/office/drawing/2014/main" val="10005"/>
                  </a:ext>
                </a:extLst>
              </a:tr>
              <a:tr h="190500">
                <a:tc>
                  <a:txBody>
                    <a:bodyPr/>
                    <a:lstStyle/>
                    <a:p>
                      <a:pPr algn="ctr">
                        <a:spcAft>
                          <a:spcPts val="0"/>
                        </a:spcAft>
                      </a:pPr>
                      <a:r>
                        <a:rPr lang="es-CO" sz="1600">
                          <a:latin typeface="Calibri"/>
                          <a:ea typeface="Calibri"/>
                          <a:cs typeface="Times New Roman"/>
                        </a:rPr>
                        <a:t>Origen + 3∆</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3</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1.26</a:t>
                      </a:r>
                    </a:p>
                  </a:txBody>
                  <a:tcPr marL="0" marR="0" marT="0" marB="0" anchor="b">
                    <a:lnL>
                      <a:noFill/>
                    </a:lnL>
                    <a:lnR>
                      <a:noFill/>
                    </a:lnR>
                    <a:lnT>
                      <a:noFill/>
                    </a:lnT>
                    <a:lnB>
                      <a:noFill/>
                    </a:lnB>
                    <a:solidFill>
                      <a:srgbClr val="FFFFFF"/>
                    </a:solidFill>
                  </a:tcPr>
                </a:tc>
                <a:tc>
                  <a:txBody>
                    <a:bodyPr/>
                    <a:lstStyle/>
                    <a:p>
                      <a:endParaRPr lang="es-CO" sz="1600">
                        <a:latin typeface="Calibri"/>
                      </a:endParaRP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50</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161</a:t>
                      </a:r>
                    </a:p>
                  </a:txBody>
                  <a:tcPr marL="0" marR="0" marT="0" marB="0" anchor="b">
                    <a:lnL>
                      <a:noFill/>
                    </a:lnL>
                    <a:lnR>
                      <a:noFill/>
                    </a:lnR>
                    <a:lnT>
                      <a:noFill/>
                    </a:lnT>
                    <a:lnB>
                      <a:noFill/>
                    </a:lnB>
                    <a:solidFill>
                      <a:srgbClr val="FFFFFF"/>
                    </a:solidFill>
                  </a:tcPr>
                </a:tc>
                <a:tc>
                  <a:txBody>
                    <a:bodyPr/>
                    <a:lstStyle/>
                    <a:p>
                      <a:endParaRPr lang="es-CO" sz="1600">
                        <a:latin typeface="Calibri"/>
                      </a:endParaRP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47.1</a:t>
                      </a:r>
                    </a:p>
                  </a:txBody>
                  <a:tcPr marL="0" marR="0" marT="0" marB="0" anchor="b">
                    <a:lnL>
                      <a:noFill/>
                    </a:lnL>
                    <a:lnR>
                      <a:noFill/>
                    </a:lnR>
                    <a:lnT>
                      <a:noFill/>
                    </a:lnT>
                    <a:lnB>
                      <a:noFill/>
                    </a:lnB>
                    <a:solidFill>
                      <a:srgbClr val="FFFFFF"/>
                    </a:solidFill>
                  </a:tcPr>
                </a:tc>
                <a:extLst>
                  <a:ext uri="{0D108BD9-81ED-4DB2-BD59-A6C34878D82A}">
                    <a16:rowId xmlns:a16="http://schemas.microsoft.com/office/drawing/2014/main" val="10006"/>
                  </a:ext>
                </a:extLst>
              </a:tr>
              <a:tr h="190500">
                <a:tc>
                  <a:txBody>
                    <a:bodyPr/>
                    <a:lstStyle/>
                    <a:p>
                      <a:pPr algn="ctr">
                        <a:spcAft>
                          <a:spcPts val="0"/>
                        </a:spcAft>
                      </a:pPr>
                      <a:r>
                        <a:rPr lang="es-CO" sz="1600">
                          <a:latin typeface="Calibri"/>
                          <a:ea typeface="Calibri"/>
                          <a:cs typeface="Times New Roman"/>
                        </a:rPr>
                        <a:t>Origen + 4∆</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4</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1.68</a:t>
                      </a:r>
                    </a:p>
                  </a:txBody>
                  <a:tcPr marL="0" marR="0" marT="0" marB="0" anchor="b">
                    <a:lnL>
                      <a:noFill/>
                    </a:lnL>
                    <a:lnR>
                      <a:noFill/>
                    </a:lnR>
                    <a:lnT>
                      <a:noFill/>
                    </a:lnT>
                    <a:lnB>
                      <a:noFill/>
                    </a:lnB>
                    <a:solidFill>
                      <a:srgbClr val="FFFFFF"/>
                    </a:solidFill>
                  </a:tcPr>
                </a:tc>
                <a:tc>
                  <a:txBody>
                    <a:bodyPr/>
                    <a:lstStyle/>
                    <a:p>
                      <a:endParaRPr lang="es-CO" sz="1600">
                        <a:latin typeface="Calibri"/>
                      </a:endParaRP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55</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163</a:t>
                      </a:r>
                    </a:p>
                  </a:txBody>
                  <a:tcPr marL="0" marR="0" marT="0" marB="0" anchor="b">
                    <a:lnL>
                      <a:noFill/>
                    </a:lnL>
                    <a:lnR>
                      <a:noFill/>
                    </a:lnR>
                    <a:lnT>
                      <a:noFill/>
                    </a:lnT>
                    <a:lnB>
                      <a:noFill/>
                    </a:lnB>
                    <a:solidFill>
                      <a:srgbClr val="FFFFFF"/>
                    </a:solidFill>
                  </a:tcPr>
                </a:tc>
                <a:tc>
                  <a:txBody>
                    <a:bodyPr/>
                    <a:lstStyle/>
                    <a:p>
                      <a:endParaRPr lang="es-CO" sz="1600">
                        <a:latin typeface="Calibri"/>
                      </a:endParaRP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49.7</a:t>
                      </a:r>
                    </a:p>
                  </a:txBody>
                  <a:tcPr marL="0" marR="0" marT="0" marB="0" anchor="b">
                    <a:lnL>
                      <a:noFill/>
                    </a:lnL>
                    <a:lnR>
                      <a:noFill/>
                    </a:lnR>
                    <a:lnT>
                      <a:noFill/>
                    </a:lnT>
                    <a:lnB>
                      <a:noFill/>
                    </a:lnB>
                    <a:solidFill>
                      <a:srgbClr val="FFFFFF"/>
                    </a:solidFill>
                  </a:tcPr>
                </a:tc>
                <a:extLst>
                  <a:ext uri="{0D108BD9-81ED-4DB2-BD59-A6C34878D82A}">
                    <a16:rowId xmlns:a16="http://schemas.microsoft.com/office/drawing/2014/main" val="10007"/>
                  </a:ext>
                </a:extLst>
              </a:tr>
              <a:tr h="190500">
                <a:tc>
                  <a:txBody>
                    <a:bodyPr/>
                    <a:lstStyle/>
                    <a:p>
                      <a:pPr algn="ctr">
                        <a:spcAft>
                          <a:spcPts val="0"/>
                        </a:spcAft>
                      </a:pPr>
                      <a:r>
                        <a:rPr lang="es-CO" sz="1600">
                          <a:latin typeface="Calibri"/>
                          <a:ea typeface="Calibri"/>
                          <a:cs typeface="Times New Roman"/>
                        </a:rPr>
                        <a:t>Origen + 5∆</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5</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2.1</a:t>
                      </a:r>
                    </a:p>
                  </a:txBody>
                  <a:tcPr marL="0" marR="0" marT="0" marB="0" anchor="b">
                    <a:lnL>
                      <a:noFill/>
                    </a:lnL>
                    <a:lnR>
                      <a:noFill/>
                    </a:lnR>
                    <a:lnT>
                      <a:noFill/>
                    </a:lnT>
                    <a:lnB>
                      <a:noFill/>
                    </a:lnB>
                    <a:solidFill>
                      <a:srgbClr val="FFFFFF"/>
                    </a:solidFill>
                  </a:tcPr>
                </a:tc>
                <a:tc>
                  <a:txBody>
                    <a:bodyPr/>
                    <a:lstStyle/>
                    <a:p>
                      <a:endParaRPr lang="es-CO" sz="1600">
                        <a:latin typeface="Calibri"/>
                      </a:endParaRP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60</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165</a:t>
                      </a:r>
                    </a:p>
                  </a:txBody>
                  <a:tcPr marL="0" marR="0" marT="0" marB="0" anchor="b">
                    <a:lnL>
                      <a:noFill/>
                    </a:lnL>
                    <a:lnR>
                      <a:noFill/>
                    </a:lnR>
                    <a:lnT>
                      <a:noFill/>
                    </a:lnT>
                    <a:lnB>
                      <a:noFill/>
                    </a:lnB>
                    <a:solidFill>
                      <a:srgbClr val="FFFFFF"/>
                    </a:solidFill>
                  </a:tcPr>
                </a:tc>
                <a:tc>
                  <a:txBody>
                    <a:bodyPr/>
                    <a:lstStyle/>
                    <a:p>
                      <a:endParaRPr lang="es-CO" sz="1600">
                        <a:latin typeface="Calibri"/>
                      </a:endParaRP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53.8</a:t>
                      </a:r>
                    </a:p>
                  </a:txBody>
                  <a:tcPr marL="0" marR="0" marT="0" marB="0" anchor="b">
                    <a:lnL>
                      <a:noFill/>
                    </a:lnL>
                    <a:lnR>
                      <a:noFill/>
                    </a:lnR>
                    <a:lnT>
                      <a:noFill/>
                    </a:lnT>
                    <a:lnB>
                      <a:noFill/>
                    </a:lnB>
                    <a:solidFill>
                      <a:srgbClr val="FFFFFF"/>
                    </a:solidFill>
                  </a:tcPr>
                </a:tc>
                <a:extLst>
                  <a:ext uri="{0D108BD9-81ED-4DB2-BD59-A6C34878D82A}">
                    <a16:rowId xmlns:a16="http://schemas.microsoft.com/office/drawing/2014/main" val="10008"/>
                  </a:ext>
                </a:extLst>
              </a:tr>
              <a:tr h="190500">
                <a:tc>
                  <a:txBody>
                    <a:bodyPr/>
                    <a:lstStyle/>
                    <a:p>
                      <a:pPr algn="ctr">
                        <a:spcAft>
                          <a:spcPts val="0"/>
                        </a:spcAft>
                      </a:pPr>
                      <a:r>
                        <a:rPr lang="es-CO" sz="1600">
                          <a:latin typeface="Calibri"/>
                          <a:ea typeface="Calibri"/>
                          <a:cs typeface="Times New Roman"/>
                        </a:rPr>
                        <a:t>Origen + 6∆</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6</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2.52</a:t>
                      </a:r>
                    </a:p>
                  </a:txBody>
                  <a:tcPr marL="0" marR="0" marT="0" marB="0" anchor="b">
                    <a:lnL>
                      <a:noFill/>
                    </a:lnL>
                    <a:lnR>
                      <a:noFill/>
                    </a:lnR>
                    <a:lnT>
                      <a:noFill/>
                    </a:lnT>
                    <a:lnB>
                      <a:noFill/>
                    </a:lnB>
                    <a:solidFill>
                      <a:srgbClr val="FFFFFF"/>
                    </a:solidFill>
                  </a:tcPr>
                </a:tc>
                <a:tc>
                  <a:txBody>
                    <a:bodyPr/>
                    <a:lstStyle/>
                    <a:p>
                      <a:endParaRPr lang="es-CO" sz="1600">
                        <a:latin typeface="Calibri"/>
                      </a:endParaRP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65</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167</a:t>
                      </a:r>
                    </a:p>
                  </a:txBody>
                  <a:tcPr marL="0" marR="0" marT="0" marB="0" anchor="b">
                    <a:lnL>
                      <a:noFill/>
                    </a:lnL>
                    <a:lnR>
                      <a:noFill/>
                    </a:lnR>
                    <a:lnT>
                      <a:noFill/>
                    </a:lnT>
                    <a:lnB>
                      <a:noFill/>
                    </a:lnB>
                    <a:solidFill>
                      <a:srgbClr val="FFFFFF"/>
                    </a:solidFill>
                  </a:tcPr>
                </a:tc>
                <a:tc>
                  <a:txBody>
                    <a:bodyPr/>
                    <a:lstStyle/>
                    <a:p>
                      <a:endParaRPr lang="es-CO" sz="1600">
                        <a:latin typeface="Calibri"/>
                      </a:endParaRP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59.9</a:t>
                      </a:r>
                    </a:p>
                  </a:txBody>
                  <a:tcPr marL="0" marR="0" marT="0" marB="0" anchor="b">
                    <a:lnL>
                      <a:noFill/>
                    </a:lnL>
                    <a:lnR>
                      <a:noFill/>
                    </a:lnR>
                    <a:lnT>
                      <a:noFill/>
                    </a:lnT>
                    <a:lnB>
                      <a:noFill/>
                    </a:lnB>
                    <a:solidFill>
                      <a:srgbClr val="FFFFFF"/>
                    </a:solidFill>
                  </a:tcPr>
                </a:tc>
                <a:extLst>
                  <a:ext uri="{0D108BD9-81ED-4DB2-BD59-A6C34878D82A}">
                    <a16:rowId xmlns:a16="http://schemas.microsoft.com/office/drawing/2014/main" val="10009"/>
                  </a:ext>
                </a:extLst>
              </a:tr>
              <a:tr h="190500">
                <a:tc>
                  <a:txBody>
                    <a:bodyPr/>
                    <a:lstStyle/>
                    <a:p>
                      <a:pPr algn="ctr">
                        <a:spcAft>
                          <a:spcPts val="0"/>
                        </a:spcAft>
                      </a:pPr>
                      <a:r>
                        <a:rPr lang="es-CO" sz="1600">
                          <a:latin typeface="Calibri"/>
                          <a:ea typeface="Calibri"/>
                          <a:cs typeface="Times New Roman"/>
                        </a:rPr>
                        <a:t>Origen + 7∆</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7</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2.94</a:t>
                      </a:r>
                    </a:p>
                  </a:txBody>
                  <a:tcPr marL="0" marR="0" marT="0" marB="0" anchor="b">
                    <a:lnL>
                      <a:noFill/>
                    </a:lnL>
                    <a:lnR>
                      <a:noFill/>
                    </a:lnR>
                    <a:lnT>
                      <a:noFill/>
                    </a:lnT>
                    <a:lnB>
                      <a:noFill/>
                    </a:lnB>
                    <a:solidFill>
                      <a:srgbClr val="FFFFFF"/>
                    </a:solidFill>
                  </a:tcPr>
                </a:tc>
                <a:tc>
                  <a:txBody>
                    <a:bodyPr/>
                    <a:lstStyle/>
                    <a:p>
                      <a:endParaRPr lang="es-CO" sz="1600">
                        <a:latin typeface="Calibri"/>
                      </a:endParaRP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70</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169</a:t>
                      </a:r>
                    </a:p>
                  </a:txBody>
                  <a:tcPr marL="0" marR="0" marT="0" marB="0" anchor="b">
                    <a:lnL>
                      <a:noFill/>
                    </a:lnL>
                    <a:lnR>
                      <a:noFill/>
                    </a:lnR>
                    <a:lnT>
                      <a:noFill/>
                    </a:lnT>
                    <a:lnB>
                      <a:noFill/>
                    </a:lnB>
                    <a:solidFill>
                      <a:srgbClr val="FFFFFF"/>
                    </a:solidFill>
                  </a:tcPr>
                </a:tc>
                <a:tc>
                  <a:txBody>
                    <a:bodyPr/>
                    <a:lstStyle/>
                    <a:p>
                      <a:endParaRPr lang="es-CO" sz="1600">
                        <a:latin typeface="Calibri"/>
                      </a:endParaRP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65</a:t>
                      </a:r>
                    </a:p>
                  </a:txBody>
                  <a:tcPr marL="0" marR="0" marT="0" marB="0" anchor="b">
                    <a:lnL>
                      <a:noFill/>
                    </a:lnL>
                    <a:lnR>
                      <a:noFill/>
                    </a:lnR>
                    <a:lnT>
                      <a:noFill/>
                    </a:lnT>
                    <a:lnB>
                      <a:noFill/>
                    </a:lnB>
                    <a:solidFill>
                      <a:srgbClr val="FFFFFF"/>
                    </a:solidFill>
                  </a:tcPr>
                </a:tc>
                <a:extLst>
                  <a:ext uri="{0D108BD9-81ED-4DB2-BD59-A6C34878D82A}">
                    <a16:rowId xmlns:a16="http://schemas.microsoft.com/office/drawing/2014/main" val="10010"/>
                  </a:ext>
                </a:extLst>
              </a:tr>
              <a:tr h="190500">
                <a:tc>
                  <a:txBody>
                    <a:bodyPr/>
                    <a:lstStyle/>
                    <a:p>
                      <a:pPr algn="ctr">
                        <a:spcAft>
                          <a:spcPts val="0"/>
                        </a:spcAft>
                      </a:pPr>
                      <a:r>
                        <a:rPr lang="es-CO" sz="1600">
                          <a:latin typeface="Calibri"/>
                          <a:ea typeface="Calibri"/>
                          <a:cs typeface="Times New Roman"/>
                        </a:rPr>
                        <a:t>Origen + 8∆</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8</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3.36</a:t>
                      </a:r>
                    </a:p>
                  </a:txBody>
                  <a:tcPr marL="0" marR="0" marT="0" marB="0" anchor="b">
                    <a:lnL>
                      <a:noFill/>
                    </a:lnL>
                    <a:lnR>
                      <a:noFill/>
                    </a:lnR>
                    <a:lnT>
                      <a:noFill/>
                    </a:lnT>
                    <a:lnB>
                      <a:noFill/>
                    </a:lnB>
                    <a:solidFill>
                      <a:srgbClr val="FFFFFF"/>
                    </a:solidFill>
                  </a:tcPr>
                </a:tc>
                <a:tc>
                  <a:txBody>
                    <a:bodyPr/>
                    <a:lstStyle/>
                    <a:p>
                      <a:endParaRPr lang="es-CO" sz="1600">
                        <a:latin typeface="Calibri"/>
                      </a:endParaRP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75</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171</a:t>
                      </a:r>
                    </a:p>
                  </a:txBody>
                  <a:tcPr marL="0" marR="0" marT="0" marB="0" anchor="b">
                    <a:lnL>
                      <a:noFill/>
                    </a:lnL>
                    <a:lnR>
                      <a:noFill/>
                    </a:lnR>
                    <a:lnT>
                      <a:noFill/>
                    </a:lnT>
                    <a:lnB>
                      <a:noFill/>
                    </a:lnB>
                    <a:solidFill>
                      <a:srgbClr val="FFFFFF"/>
                    </a:solidFill>
                  </a:tcPr>
                </a:tc>
                <a:tc>
                  <a:txBody>
                    <a:bodyPr/>
                    <a:lstStyle/>
                    <a:p>
                      <a:endParaRPr lang="es-CO" sz="1600">
                        <a:latin typeface="Calibri"/>
                      </a:endParaRP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70.4</a:t>
                      </a:r>
                    </a:p>
                  </a:txBody>
                  <a:tcPr marL="0" marR="0" marT="0" marB="0" anchor="b">
                    <a:lnL>
                      <a:noFill/>
                    </a:lnL>
                    <a:lnR>
                      <a:noFill/>
                    </a:lnR>
                    <a:lnT>
                      <a:noFill/>
                    </a:lnT>
                    <a:lnB>
                      <a:noFill/>
                    </a:lnB>
                    <a:solidFill>
                      <a:srgbClr val="FFFFFF"/>
                    </a:solidFill>
                  </a:tcPr>
                </a:tc>
                <a:extLst>
                  <a:ext uri="{0D108BD9-81ED-4DB2-BD59-A6C34878D82A}">
                    <a16:rowId xmlns:a16="http://schemas.microsoft.com/office/drawing/2014/main" val="10011"/>
                  </a:ext>
                </a:extLst>
              </a:tr>
              <a:tr h="190500">
                <a:tc>
                  <a:txBody>
                    <a:bodyPr/>
                    <a:lstStyle/>
                    <a:p>
                      <a:pPr algn="ctr">
                        <a:spcAft>
                          <a:spcPts val="0"/>
                        </a:spcAft>
                      </a:pPr>
                      <a:r>
                        <a:rPr lang="es-CO" sz="1600">
                          <a:latin typeface="Calibri"/>
                          <a:ea typeface="Calibri"/>
                          <a:cs typeface="Times New Roman"/>
                        </a:rPr>
                        <a:t>Origen + 9∆</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9</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3.78</a:t>
                      </a:r>
                    </a:p>
                  </a:txBody>
                  <a:tcPr marL="0" marR="0" marT="0" marB="0" anchor="b">
                    <a:lnL>
                      <a:noFill/>
                    </a:lnL>
                    <a:lnR>
                      <a:noFill/>
                    </a:lnR>
                    <a:lnT>
                      <a:noFill/>
                    </a:lnT>
                    <a:lnB>
                      <a:noFill/>
                    </a:lnB>
                    <a:solidFill>
                      <a:srgbClr val="FFFFFF"/>
                    </a:solidFill>
                  </a:tcPr>
                </a:tc>
                <a:tc>
                  <a:txBody>
                    <a:bodyPr/>
                    <a:lstStyle/>
                    <a:p>
                      <a:endParaRPr lang="es-CO" sz="1600">
                        <a:latin typeface="Calibri"/>
                      </a:endParaRP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80</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173</a:t>
                      </a:r>
                    </a:p>
                  </a:txBody>
                  <a:tcPr marL="0" marR="0" marT="0" marB="0" anchor="b">
                    <a:lnL>
                      <a:noFill/>
                    </a:lnL>
                    <a:lnR>
                      <a:noFill/>
                    </a:lnR>
                    <a:lnT>
                      <a:noFill/>
                    </a:lnT>
                    <a:lnB>
                      <a:noFill/>
                    </a:lnB>
                    <a:solidFill>
                      <a:srgbClr val="FFFFFF"/>
                    </a:solidFill>
                  </a:tcPr>
                </a:tc>
                <a:tc>
                  <a:txBody>
                    <a:bodyPr/>
                    <a:lstStyle/>
                    <a:p>
                      <a:endParaRPr lang="es-CO" sz="1600">
                        <a:latin typeface="Calibri"/>
                      </a:endParaRP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77.6</a:t>
                      </a:r>
                    </a:p>
                  </a:txBody>
                  <a:tcPr marL="0" marR="0" marT="0" marB="0" anchor="b">
                    <a:lnL>
                      <a:noFill/>
                    </a:lnL>
                    <a:lnR>
                      <a:noFill/>
                    </a:lnR>
                    <a:lnT>
                      <a:noFill/>
                    </a:lnT>
                    <a:lnB>
                      <a:noFill/>
                    </a:lnB>
                    <a:solidFill>
                      <a:srgbClr val="FFFFFF"/>
                    </a:solidFill>
                  </a:tcPr>
                </a:tc>
                <a:extLst>
                  <a:ext uri="{0D108BD9-81ED-4DB2-BD59-A6C34878D82A}">
                    <a16:rowId xmlns:a16="http://schemas.microsoft.com/office/drawing/2014/main" val="10012"/>
                  </a:ext>
                </a:extLst>
              </a:tr>
              <a:tr h="190500">
                <a:tc>
                  <a:txBody>
                    <a:bodyPr/>
                    <a:lstStyle/>
                    <a:p>
                      <a:pPr algn="ctr">
                        <a:spcAft>
                          <a:spcPts val="0"/>
                        </a:spcAft>
                      </a:pPr>
                      <a:r>
                        <a:rPr lang="es-CO" sz="1600">
                          <a:latin typeface="Calibri"/>
                          <a:ea typeface="Calibri"/>
                          <a:cs typeface="Times New Roman"/>
                        </a:rPr>
                        <a:t>Origen + 10∆</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10</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4.2</a:t>
                      </a:r>
                    </a:p>
                  </a:txBody>
                  <a:tcPr marL="0" marR="0" marT="0" marB="0" anchor="b">
                    <a:lnL>
                      <a:noFill/>
                    </a:lnL>
                    <a:lnR>
                      <a:noFill/>
                    </a:lnR>
                    <a:lnT>
                      <a:noFill/>
                    </a:lnT>
                    <a:lnB>
                      <a:noFill/>
                    </a:lnB>
                    <a:solidFill>
                      <a:srgbClr val="FFFFFF"/>
                    </a:solidFill>
                  </a:tcPr>
                </a:tc>
                <a:tc>
                  <a:txBody>
                    <a:bodyPr/>
                    <a:lstStyle/>
                    <a:p>
                      <a:endParaRPr lang="es-CO" sz="1600">
                        <a:latin typeface="Calibri"/>
                      </a:endParaRP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85</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175</a:t>
                      </a:r>
                    </a:p>
                  </a:txBody>
                  <a:tcPr marL="0" marR="0" marT="0" marB="0" anchor="b">
                    <a:lnL>
                      <a:noFill/>
                    </a:lnL>
                    <a:lnR>
                      <a:noFill/>
                    </a:lnR>
                    <a:lnT>
                      <a:noFill/>
                    </a:lnT>
                    <a:lnB>
                      <a:noFill/>
                    </a:lnB>
                    <a:solidFill>
                      <a:srgbClr val="FFFFFF"/>
                    </a:solidFill>
                  </a:tcPr>
                </a:tc>
                <a:tc>
                  <a:txBody>
                    <a:bodyPr/>
                    <a:lstStyle/>
                    <a:p>
                      <a:endParaRPr lang="es-CO" sz="1600">
                        <a:latin typeface="Calibri"/>
                      </a:endParaRP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80.3</a:t>
                      </a:r>
                    </a:p>
                  </a:txBody>
                  <a:tcPr marL="0" marR="0" marT="0" marB="0" anchor="b">
                    <a:lnL>
                      <a:noFill/>
                    </a:lnL>
                    <a:lnR>
                      <a:noFill/>
                    </a:lnR>
                    <a:lnT>
                      <a:noFill/>
                    </a:lnT>
                    <a:lnB>
                      <a:noFill/>
                    </a:lnB>
                    <a:solidFill>
                      <a:srgbClr val="FFFFFF"/>
                    </a:solidFill>
                  </a:tcPr>
                </a:tc>
                <a:extLst>
                  <a:ext uri="{0D108BD9-81ED-4DB2-BD59-A6C34878D82A}">
                    <a16:rowId xmlns:a16="http://schemas.microsoft.com/office/drawing/2014/main" val="10013"/>
                  </a:ext>
                </a:extLst>
              </a:tr>
              <a:tr h="190500">
                <a:tc>
                  <a:txBody>
                    <a:bodyPr/>
                    <a:lstStyle/>
                    <a:p>
                      <a:pPr algn="ctr">
                        <a:spcAft>
                          <a:spcPts val="0"/>
                        </a:spcAft>
                      </a:pPr>
                      <a:r>
                        <a:rPr lang="es-CO" sz="1600">
                          <a:latin typeface="Calibri"/>
                          <a:ea typeface="Calibri"/>
                          <a:cs typeface="Times New Roman"/>
                        </a:rPr>
                        <a:t>Origen + 11∆</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11</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4.62</a:t>
                      </a:r>
                    </a:p>
                  </a:txBody>
                  <a:tcPr marL="0" marR="0" marT="0" marB="0" anchor="b">
                    <a:lnL>
                      <a:noFill/>
                    </a:lnL>
                    <a:lnR>
                      <a:noFill/>
                    </a:lnR>
                    <a:lnT>
                      <a:noFill/>
                    </a:lnT>
                    <a:lnB>
                      <a:noFill/>
                    </a:lnB>
                    <a:solidFill>
                      <a:srgbClr val="FFFFFF"/>
                    </a:solidFill>
                  </a:tcPr>
                </a:tc>
                <a:tc>
                  <a:txBody>
                    <a:bodyPr/>
                    <a:lstStyle/>
                    <a:p>
                      <a:endParaRPr lang="es-CO" sz="1600">
                        <a:latin typeface="Calibri"/>
                      </a:endParaRP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90</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177</a:t>
                      </a:r>
                    </a:p>
                  </a:txBody>
                  <a:tcPr marL="0" marR="0" marT="0" marB="0" anchor="b">
                    <a:lnL>
                      <a:noFill/>
                    </a:lnL>
                    <a:lnR>
                      <a:noFill/>
                    </a:lnR>
                    <a:lnT>
                      <a:noFill/>
                    </a:lnT>
                    <a:lnB>
                      <a:noFill/>
                    </a:lnB>
                    <a:solidFill>
                      <a:srgbClr val="FFFFFF"/>
                    </a:solidFill>
                  </a:tcPr>
                </a:tc>
                <a:tc>
                  <a:txBody>
                    <a:bodyPr/>
                    <a:lstStyle/>
                    <a:p>
                      <a:endParaRPr lang="es-CO" sz="1600">
                        <a:latin typeface="Calibri"/>
                      </a:endParaRP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76.2</a:t>
                      </a:r>
                    </a:p>
                  </a:txBody>
                  <a:tcPr marL="0" marR="0" marT="0" marB="0" anchor="b">
                    <a:lnL>
                      <a:noFill/>
                    </a:lnL>
                    <a:lnR>
                      <a:noFill/>
                    </a:lnR>
                    <a:lnT>
                      <a:noFill/>
                    </a:lnT>
                    <a:lnB>
                      <a:noFill/>
                    </a:lnB>
                    <a:solidFill>
                      <a:srgbClr val="FFFFFF"/>
                    </a:solidFill>
                  </a:tcPr>
                </a:tc>
                <a:extLst>
                  <a:ext uri="{0D108BD9-81ED-4DB2-BD59-A6C34878D82A}">
                    <a16:rowId xmlns:a16="http://schemas.microsoft.com/office/drawing/2014/main" val="10014"/>
                  </a:ext>
                </a:extLst>
              </a:tr>
              <a:tr h="190500">
                <a:tc>
                  <a:txBody>
                    <a:bodyPr/>
                    <a:lstStyle/>
                    <a:p>
                      <a:pPr algn="ctr">
                        <a:spcAft>
                          <a:spcPts val="0"/>
                        </a:spcAft>
                      </a:pPr>
                      <a:r>
                        <a:rPr lang="es-CO" sz="1600">
                          <a:latin typeface="Calibri"/>
                          <a:ea typeface="Calibri"/>
                          <a:cs typeface="Times New Roman"/>
                        </a:rPr>
                        <a:t>Origen + 12∆</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dirty="0">
                          <a:latin typeface="Calibri"/>
                          <a:ea typeface="Calibri"/>
                          <a:cs typeface="Times New Roman"/>
                        </a:rPr>
                        <a:t>12</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dirty="0">
                          <a:latin typeface="Calibri"/>
                          <a:ea typeface="Calibri"/>
                          <a:cs typeface="Times New Roman"/>
                        </a:rPr>
                        <a:t>5.04</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endParaRPr lang="es-CO" sz="1600" dirty="0">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dirty="0">
                          <a:latin typeface="Calibri"/>
                          <a:ea typeface="Calibri"/>
                          <a:cs typeface="Times New Roman"/>
                        </a:rPr>
                        <a:t>95</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a:latin typeface="Calibri"/>
                          <a:ea typeface="Calibri"/>
                          <a:cs typeface="Times New Roman"/>
                        </a:rPr>
                        <a:t>179</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endParaRPr lang="es-CO" sz="1600">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dirty="0">
                          <a:latin typeface="Calibri"/>
                          <a:ea typeface="Calibri"/>
                          <a:cs typeface="Times New Roman"/>
                        </a:rPr>
                        <a:t>75.1</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5"/>
                  </a:ext>
                </a:extLst>
              </a:tr>
            </a:tbl>
          </a:graphicData>
        </a:graphic>
      </p:graphicFrame>
      <p:sp>
        <p:nvSpPr>
          <p:cNvPr id="14" name="Rectangle 1"/>
          <p:cNvSpPr>
            <a:spLocks noChangeArrowheads="1"/>
          </p:cNvSpPr>
          <p:nvPr/>
        </p:nvSpPr>
        <p:spPr bwMode="auto">
          <a:xfrm>
            <a:off x="1000125" y="2253752"/>
            <a:ext cx="7072313" cy="646112"/>
          </a:xfrm>
          <a:prstGeom prst="rect">
            <a:avLst/>
          </a:prstGeom>
          <a:noFill/>
          <a:ln w="9525">
            <a:noFill/>
            <a:miter lim="800000"/>
            <a:headEnd/>
            <a:tailEnd/>
          </a:ln>
        </p:spPr>
        <p:txBody>
          <a:bodyPr anchor="ctr">
            <a:spAutoFit/>
          </a:bodyPr>
          <a:lstStyle/>
          <a:p>
            <a:pPr algn="ctr"/>
            <a:r>
              <a:rPr lang="es-CO" dirty="0"/>
              <a:t> </a:t>
            </a:r>
            <a:r>
              <a:rPr lang="es-CO" sz="1600" b="1" dirty="0">
                <a:solidFill>
                  <a:srgbClr val="C00000"/>
                </a:solidFill>
              </a:rPr>
              <a:t>Experimento del ascenso más pronunciado.</a:t>
            </a:r>
          </a:p>
          <a:p>
            <a:pPr algn="just"/>
            <a:endParaRPr lang="es-CO" dirty="0"/>
          </a:p>
        </p:txBody>
      </p:sp>
      <p:sp>
        <p:nvSpPr>
          <p:cNvPr id="15" name="Frame 19"/>
          <p:cNvSpPr/>
          <p:nvPr/>
        </p:nvSpPr>
        <p:spPr>
          <a:xfrm>
            <a:off x="2531830" y="5852192"/>
            <a:ext cx="5286412" cy="213744"/>
          </a:xfrm>
          <a:prstGeom prst="frame">
            <a:avLst>
              <a:gd name="adj1" fmla="val 1466"/>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es-CO">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Superficies de Respuesta</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6" name="Rectangle 12"/>
          <p:cNvSpPr>
            <a:spLocks noChangeArrowheads="1"/>
          </p:cNvSpPr>
          <p:nvPr/>
        </p:nvSpPr>
        <p:spPr bwMode="auto">
          <a:xfrm>
            <a:off x="1357313" y="1099094"/>
            <a:ext cx="6429375" cy="646113"/>
          </a:xfrm>
          <a:prstGeom prst="rect">
            <a:avLst/>
          </a:prstGeom>
          <a:noFill/>
          <a:ln w="9525">
            <a:noFill/>
            <a:miter lim="800000"/>
            <a:headEnd/>
            <a:tailEnd/>
          </a:ln>
        </p:spPr>
        <p:txBody>
          <a:bodyPr>
            <a:spAutoFit/>
          </a:bodyPr>
          <a:lstStyle/>
          <a:p>
            <a:pPr algn="ctr"/>
            <a:r>
              <a:rPr lang="es-CO" b="1" dirty="0">
                <a:solidFill>
                  <a:srgbClr val="C00000"/>
                </a:solidFill>
              </a:rPr>
              <a:t>Rendimiento contra pasos sobre la trayectoria del ascenso más pronunciado</a:t>
            </a:r>
          </a:p>
        </p:txBody>
      </p:sp>
      <p:pic>
        <p:nvPicPr>
          <p:cNvPr id="17" name="Chart 2"/>
          <p:cNvPicPr>
            <a:picLocks noChangeArrowheads="1"/>
          </p:cNvPicPr>
          <p:nvPr/>
        </p:nvPicPr>
        <p:blipFill>
          <a:blip r:embed="rId2" cstate="print"/>
          <a:srcRect b="-63"/>
          <a:stretch>
            <a:fillRect/>
          </a:stretch>
        </p:blipFill>
        <p:spPr bwMode="auto">
          <a:xfrm>
            <a:off x="1979712" y="1819174"/>
            <a:ext cx="5256584" cy="4104456"/>
          </a:xfrm>
          <a:prstGeom prst="rect">
            <a:avLst/>
          </a:prstGeom>
          <a:noFill/>
          <a:ln w="9525">
            <a:noFill/>
            <a:miter lim="800000"/>
            <a:headEnd/>
            <a:tailEnd/>
          </a:ln>
        </p:spPr>
      </p:pic>
      <p:sp>
        <p:nvSpPr>
          <p:cNvPr id="18" name="Donut 13"/>
          <p:cNvSpPr/>
          <p:nvPr/>
        </p:nvSpPr>
        <p:spPr>
          <a:xfrm>
            <a:off x="5652120" y="2539254"/>
            <a:ext cx="360040" cy="285752"/>
          </a:xfrm>
          <a:prstGeom prst="donut">
            <a:avLst>
              <a:gd name="adj" fmla="val 2360"/>
            </a:avLst>
          </a:prstGeom>
          <a:ln>
            <a:solidFill>
              <a:srgbClr val="00FF00"/>
            </a:solidFill>
          </a:ln>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es-CO">
              <a:solidFill>
                <a:schemeClr val="tx1"/>
              </a:solidFill>
            </a:endParaRPr>
          </a:p>
        </p:txBody>
      </p:sp>
      <p:sp>
        <p:nvSpPr>
          <p:cNvPr id="19" name="Donut 14"/>
          <p:cNvSpPr/>
          <p:nvPr/>
        </p:nvSpPr>
        <p:spPr>
          <a:xfrm>
            <a:off x="5652120" y="5131542"/>
            <a:ext cx="360040" cy="285752"/>
          </a:xfrm>
          <a:prstGeom prst="donut">
            <a:avLst>
              <a:gd name="adj" fmla="val 2360"/>
            </a:avLst>
          </a:prstGeom>
          <a:ln>
            <a:solidFill>
              <a:srgbClr val="00FF00"/>
            </a:solidFill>
          </a:ln>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es-CO">
              <a:solidFill>
                <a:schemeClr val="tx1"/>
              </a:solidFill>
            </a:endParaRPr>
          </a:p>
        </p:txBody>
      </p:sp>
      <p:sp>
        <p:nvSpPr>
          <p:cNvPr id="20" name="19 Rectángulo"/>
          <p:cNvSpPr/>
          <p:nvPr/>
        </p:nvSpPr>
        <p:spPr>
          <a:xfrm>
            <a:off x="539552" y="5997379"/>
            <a:ext cx="7848872" cy="646331"/>
          </a:xfrm>
          <a:prstGeom prst="rect">
            <a:avLst/>
          </a:prstGeom>
        </p:spPr>
        <p:txBody>
          <a:bodyPr wrap="square">
            <a:spAutoFit/>
          </a:bodyPr>
          <a:lstStyle/>
          <a:p>
            <a:pPr algn="ctr"/>
            <a:r>
              <a:rPr lang="es-CO" dirty="0"/>
              <a:t>Por lo tanto deberá ajustarse otro modelo de primer orden en la vecindad general del punto (</a:t>
            </a:r>
            <a:r>
              <a:rPr lang="es-CO" i="1" dirty="0"/>
              <a:t>T=85 min y </a:t>
            </a:r>
            <a:r>
              <a:rPr lang="es-CO" i="1" dirty="0" err="1"/>
              <a:t>Tp</a:t>
            </a:r>
            <a:r>
              <a:rPr lang="es-CO" i="1" dirty="0"/>
              <a:t>=175 °F</a:t>
            </a:r>
            <a:r>
              <a:rPr lang="es-CO"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ox(in)">
                                      <p:cBhvr>
                                        <p:cTn id="7" dur="500"/>
                                        <p:tgtEl>
                                          <p:spTgt spid="1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ox(in)">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ox(in)">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Superficies de Respuesta - Ejemplo</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1" name="2 Marcador de contenido"/>
          <p:cNvSpPr>
            <a:spLocks noGrp="1"/>
          </p:cNvSpPr>
          <p:nvPr>
            <p:ph sz="quarter" idx="1"/>
          </p:nvPr>
        </p:nvSpPr>
        <p:spPr>
          <a:xfrm>
            <a:off x="323528" y="1052736"/>
            <a:ext cx="8208912" cy="5544616"/>
          </a:xfrm>
        </p:spPr>
        <p:txBody>
          <a:bodyPr>
            <a:noAutofit/>
          </a:bodyPr>
          <a:lstStyle/>
          <a:p>
            <a:pPr algn="just">
              <a:buClrTx/>
              <a:buSzPct val="80000"/>
              <a:buFont typeface="Wingdings" pitchFamily="2" charset="2"/>
              <a:buChar char="Ø"/>
            </a:pPr>
            <a:r>
              <a:rPr lang="es-CO" sz="2000" dirty="0"/>
              <a:t>Se ajusta  un nuevo modelo de primer orden alrededor del punto (</a:t>
            </a:r>
            <a:r>
              <a:rPr lang="es-CO" sz="2000" i="1" dirty="0"/>
              <a:t>T=85 y </a:t>
            </a:r>
            <a:r>
              <a:rPr lang="es-CO" sz="2000" i="1" dirty="0" err="1"/>
              <a:t>Tp</a:t>
            </a:r>
            <a:r>
              <a:rPr lang="es-CO" sz="2000" i="1" dirty="0"/>
              <a:t>=175</a:t>
            </a:r>
            <a:r>
              <a:rPr lang="es-CO" sz="2000" dirty="0"/>
              <a:t>) y se toman sus respectivas mediciones.</a:t>
            </a:r>
          </a:p>
          <a:p>
            <a:pPr algn="just">
              <a:buClrTx/>
              <a:buSzPct val="80000"/>
              <a:buNone/>
            </a:pPr>
            <a:endParaRPr lang="es-CO" sz="1000" dirty="0"/>
          </a:p>
          <a:p>
            <a:pPr algn="just">
              <a:buClrTx/>
              <a:buSzPct val="80000"/>
              <a:buFont typeface="Wingdings" pitchFamily="2" charset="2"/>
              <a:buChar char="Ø"/>
            </a:pPr>
            <a:r>
              <a:rPr lang="es-CO" sz="2000" dirty="0"/>
              <a:t>La región de exploración para T es </a:t>
            </a:r>
            <a:r>
              <a:rPr lang="es-CO" sz="2000" i="1" dirty="0"/>
              <a:t>[80,90] </a:t>
            </a:r>
            <a:r>
              <a:rPr lang="es-CO" sz="2000" dirty="0"/>
              <a:t>y para </a:t>
            </a:r>
            <a:r>
              <a:rPr lang="es-CO" sz="2000" dirty="0" err="1"/>
              <a:t>Tp</a:t>
            </a:r>
            <a:r>
              <a:rPr lang="es-CO" sz="2000" dirty="0"/>
              <a:t> es </a:t>
            </a:r>
            <a:r>
              <a:rPr lang="es-CO" sz="2000" i="1" dirty="0"/>
              <a:t>[170,180] </a:t>
            </a:r>
          </a:p>
          <a:p>
            <a:pPr algn="just">
              <a:buClrTx/>
              <a:buSzPct val="80000"/>
              <a:buNone/>
            </a:pPr>
            <a:endParaRPr lang="es-CO" sz="1000" dirty="0"/>
          </a:p>
          <a:p>
            <a:pPr algn="just">
              <a:buClrTx/>
              <a:buSzPct val="80000"/>
              <a:buFont typeface="Wingdings" pitchFamily="2" charset="2"/>
              <a:buChar char="Ø"/>
            </a:pPr>
            <a:r>
              <a:rPr lang="es-CO" sz="2000" dirty="0"/>
              <a:t> Las variables codificadas son:</a:t>
            </a:r>
          </a:p>
        </p:txBody>
      </p:sp>
      <p:graphicFrame>
        <p:nvGraphicFramePr>
          <p:cNvPr id="12" name="Object 3"/>
          <p:cNvGraphicFramePr>
            <a:graphicFrameLocks noChangeAspect="1"/>
          </p:cNvGraphicFramePr>
          <p:nvPr/>
        </p:nvGraphicFramePr>
        <p:xfrm>
          <a:off x="4643438" y="2565399"/>
          <a:ext cx="3121025" cy="649287"/>
        </p:xfrm>
        <a:graphic>
          <a:graphicData uri="http://schemas.openxmlformats.org/presentationml/2006/ole">
            <mc:AlternateContent xmlns:mc="http://schemas.openxmlformats.org/markup-compatibility/2006">
              <mc:Choice xmlns:v="urn:schemas-microsoft-com:vml" Requires="v">
                <p:oleObj name="Equation" r:id="rId2" imgW="1892160" imgH="393480" progId="Equation.DSMT4">
                  <p:embed/>
                </p:oleObj>
              </mc:Choice>
              <mc:Fallback>
                <p:oleObj name="Equation" r:id="rId2" imgW="1892160" imgH="39348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2565399"/>
                        <a:ext cx="3121025" cy="649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Table 11"/>
          <p:cNvGraphicFramePr>
            <a:graphicFrameLocks noGrp="1"/>
          </p:cNvGraphicFramePr>
          <p:nvPr/>
        </p:nvGraphicFramePr>
        <p:xfrm>
          <a:off x="1979712" y="3387245"/>
          <a:ext cx="5072093" cy="3327903"/>
        </p:xfrm>
        <a:graphic>
          <a:graphicData uri="http://schemas.openxmlformats.org/drawingml/2006/table">
            <a:tbl>
              <a:tblPr/>
              <a:tblGrid>
                <a:gridCol w="667842">
                  <a:extLst>
                    <a:ext uri="{9D8B030D-6E8A-4147-A177-3AD203B41FA5}">
                      <a16:colId xmlns:a16="http://schemas.microsoft.com/office/drawing/2014/main" val="20000"/>
                    </a:ext>
                  </a:extLst>
                </a:gridCol>
                <a:gridCol w="667842">
                  <a:extLst>
                    <a:ext uri="{9D8B030D-6E8A-4147-A177-3AD203B41FA5}">
                      <a16:colId xmlns:a16="http://schemas.microsoft.com/office/drawing/2014/main" val="20001"/>
                    </a:ext>
                  </a:extLst>
                </a:gridCol>
                <a:gridCol w="667842">
                  <a:extLst>
                    <a:ext uri="{9D8B030D-6E8A-4147-A177-3AD203B41FA5}">
                      <a16:colId xmlns:a16="http://schemas.microsoft.com/office/drawing/2014/main" val="20002"/>
                    </a:ext>
                  </a:extLst>
                </a:gridCol>
                <a:gridCol w="667842">
                  <a:extLst>
                    <a:ext uri="{9D8B030D-6E8A-4147-A177-3AD203B41FA5}">
                      <a16:colId xmlns:a16="http://schemas.microsoft.com/office/drawing/2014/main" val="20003"/>
                    </a:ext>
                  </a:extLst>
                </a:gridCol>
                <a:gridCol w="667842">
                  <a:extLst>
                    <a:ext uri="{9D8B030D-6E8A-4147-A177-3AD203B41FA5}">
                      <a16:colId xmlns:a16="http://schemas.microsoft.com/office/drawing/2014/main" val="20004"/>
                    </a:ext>
                  </a:extLst>
                </a:gridCol>
                <a:gridCol w="667842">
                  <a:extLst>
                    <a:ext uri="{9D8B030D-6E8A-4147-A177-3AD203B41FA5}">
                      <a16:colId xmlns:a16="http://schemas.microsoft.com/office/drawing/2014/main" val="20005"/>
                    </a:ext>
                  </a:extLst>
                </a:gridCol>
                <a:gridCol w="1065041">
                  <a:extLst>
                    <a:ext uri="{9D8B030D-6E8A-4147-A177-3AD203B41FA5}">
                      <a16:colId xmlns:a16="http://schemas.microsoft.com/office/drawing/2014/main" val="20006"/>
                    </a:ext>
                  </a:extLst>
                </a:gridCol>
              </a:tblGrid>
              <a:tr h="226463">
                <a:tc gridSpan="7">
                  <a:txBody>
                    <a:bodyPr/>
                    <a:lstStyle/>
                    <a:p>
                      <a:pPr algn="ctr">
                        <a:spcAft>
                          <a:spcPts val="0"/>
                        </a:spcAft>
                      </a:pPr>
                      <a:r>
                        <a:rPr lang="es-CO" sz="1600" b="1" dirty="0">
                          <a:solidFill>
                            <a:srgbClr val="C00000"/>
                          </a:solidFill>
                          <a:latin typeface="Calibri"/>
                          <a:ea typeface="Calibri"/>
                          <a:cs typeface="Times New Roman"/>
                        </a:rPr>
                        <a:t>Datos para el segundo modelo de primer orden</a:t>
                      </a: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418461">
                <a:tc gridSpan="2">
                  <a:txBody>
                    <a:bodyPr/>
                    <a:lstStyle/>
                    <a:p>
                      <a:pPr algn="ctr">
                        <a:spcAft>
                          <a:spcPts val="0"/>
                        </a:spcAft>
                      </a:pPr>
                      <a:r>
                        <a:rPr lang="es-CO" sz="1600" b="1">
                          <a:latin typeface="Calibri"/>
                          <a:ea typeface="Calibri"/>
                          <a:cs typeface="Times New Roman"/>
                        </a:rPr>
                        <a:t>Variables Naturales</a:t>
                      </a:r>
                      <a:endParaRPr lang="es-CO" sz="1600">
                        <a:latin typeface="Calibri"/>
                        <a:ea typeface="Calibri"/>
                        <a:cs typeface="Times New Roman"/>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s-CO"/>
                    </a:p>
                  </a:txBody>
                  <a:tcPr/>
                </a:tc>
                <a:tc>
                  <a:txBody>
                    <a:bodyPr/>
                    <a:lstStyle/>
                    <a:p>
                      <a:endParaRPr lang="es-CO" sz="1600">
                        <a:latin typeface="Calibri"/>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gridSpan="2">
                  <a:txBody>
                    <a:bodyPr/>
                    <a:lstStyle/>
                    <a:p>
                      <a:pPr algn="ctr">
                        <a:spcAft>
                          <a:spcPts val="0"/>
                        </a:spcAft>
                      </a:pPr>
                      <a:r>
                        <a:rPr lang="es-CO" sz="1600" b="1" dirty="0">
                          <a:latin typeface="Calibri"/>
                          <a:ea typeface="Calibri"/>
                          <a:cs typeface="Times New Roman"/>
                        </a:rPr>
                        <a:t>Variables codificadas</a:t>
                      </a:r>
                      <a:endParaRPr lang="es-CO" sz="1600" dirty="0">
                        <a:latin typeface="Calibri"/>
                        <a:ea typeface="Calibri"/>
                        <a:cs typeface="Times New Roman"/>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s-CO"/>
                    </a:p>
                  </a:txBody>
                  <a:tcPr/>
                </a:tc>
                <a:tc>
                  <a:txBody>
                    <a:bodyPr/>
                    <a:lstStyle/>
                    <a:p>
                      <a:endParaRPr lang="es-CO" sz="1600">
                        <a:latin typeface="Calibri"/>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600" b="1">
                          <a:latin typeface="Calibri"/>
                          <a:ea typeface="Calibri"/>
                          <a:cs typeface="Times New Roman"/>
                        </a:rPr>
                        <a:t>Respuesta</a:t>
                      </a:r>
                      <a:endParaRPr lang="es-CO" sz="1600">
                        <a:latin typeface="Calibri"/>
                        <a:ea typeface="Calibri"/>
                        <a:cs typeface="Times New Roman"/>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83078">
                <a:tc>
                  <a:txBody>
                    <a:bodyPr/>
                    <a:lstStyle/>
                    <a:p>
                      <a:pPr algn="ctr">
                        <a:spcAft>
                          <a:spcPts val="0"/>
                        </a:spcAft>
                      </a:pPr>
                      <a:r>
                        <a:rPr lang="es-CO" sz="1600" b="1" dirty="0">
                          <a:latin typeface="Calibri"/>
                          <a:ea typeface="Calibri"/>
                          <a:cs typeface="Times New Roman"/>
                        </a:rPr>
                        <a:t>T</a:t>
                      </a:r>
                      <a:endParaRPr lang="es-CO" sz="1600" dirty="0">
                        <a:latin typeface="Calibri"/>
                        <a:ea typeface="Calibri"/>
                        <a:cs typeface="Times New Roman"/>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b="1" dirty="0" err="1">
                          <a:latin typeface="Calibri"/>
                          <a:ea typeface="Calibri"/>
                          <a:cs typeface="Times New Roman"/>
                        </a:rPr>
                        <a:t>Tp</a:t>
                      </a:r>
                      <a:endParaRPr lang="es-CO" sz="1600" dirty="0">
                        <a:latin typeface="Calibri"/>
                        <a:ea typeface="Calibri"/>
                        <a:cs typeface="Times New Roman"/>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s-CO" sz="1600" dirty="0">
                        <a:latin typeface="Calibri"/>
                      </a:endParaRP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b="1" dirty="0">
                          <a:latin typeface="Calibri"/>
                          <a:ea typeface="Calibri"/>
                          <a:cs typeface="Times New Roman"/>
                        </a:rPr>
                        <a:t>x</a:t>
                      </a:r>
                      <a:r>
                        <a:rPr lang="es-CO" sz="1600" b="1" baseline="-25000" dirty="0">
                          <a:latin typeface="Calibri"/>
                          <a:ea typeface="Calibri"/>
                          <a:cs typeface="Times New Roman"/>
                        </a:rPr>
                        <a:t>1</a:t>
                      </a:r>
                      <a:endParaRPr lang="es-CO" sz="1600" dirty="0">
                        <a:latin typeface="Calibri"/>
                        <a:ea typeface="Calibri"/>
                        <a:cs typeface="Times New Roman"/>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b="1">
                          <a:latin typeface="Calibri"/>
                          <a:ea typeface="Calibri"/>
                          <a:cs typeface="Times New Roman"/>
                        </a:rPr>
                        <a:t>x2</a:t>
                      </a:r>
                      <a:endParaRPr lang="es-CO" sz="1600">
                        <a:latin typeface="Calibri"/>
                        <a:ea typeface="Calibri"/>
                        <a:cs typeface="Times New Roman"/>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s-CO" sz="1600" dirty="0">
                        <a:latin typeface="Calibri"/>
                      </a:endParaRP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b="1">
                          <a:latin typeface="Calibri"/>
                          <a:ea typeface="Calibri"/>
                          <a:cs typeface="Times New Roman"/>
                        </a:rPr>
                        <a:t>y</a:t>
                      </a:r>
                      <a:endParaRPr lang="es-CO" sz="1600">
                        <a:latin typeface="Calibri"/>
                        <a:ea typeface="Calibri"/>
                        <a:cs typeface="Times New Roman"/>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26463">
                <a:tc>
                  <a:txBody>
                    <a:bodyPr/>
                    <a:lstStyle/>
                    <a:p>
                      <a:pPr algn="ctr">
                        <a:spcAft>
                          <a:spcPts val="0"/>
                        </a:spcAft>
                      </a:pPr>
                      <a:r>
                        <a:rPr lang="es-CO" sz="1600" dirty="0">
                          <a:latin typeface="Calibri"/>
                          <a:ea typeface="Calibri"/>
                          <a:cs typeface="Times New Roman"/>
                        </a:rPr>
                        <a:t>80</a:t>
                      </a: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600">
                          <a:latin typeface="Calibri"/>
                          <a:ea typeface="Calibri"/>
                          <a:cs typeface="Times New Roman"/>
                        </a:rPr>
                        <a:t>170</a:t>
                      </a: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endParaRPr lang="es-CO" sz="1600">
                        <a:latin typeface="Calibri"/>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600" dirty="0">
                          <a:latin typeface="Calibri"/>
                          <a:ea typeface="Calibri"/>
                          <a:cs typeface="Times New Roman"/>
                        </a:rPr>
                        <a:t>-1</a:t>
                      </a: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600" dirty="0">
                          <a:latin typeface="Calibri"/>
                          <a:ea typeface="Calibri"/>
                          <a:cs typeface="Times New Roman"/>
                        </a:rPr>
                        <a:t>-1</a:t>
                      </a: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endParaRPr lang="es-CO" sz="1600" dirty="0">
                        <a:latin typeface="Calibri"/>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600" dirty="0">
                          <a:latin typeface="Calibri"/>
                          <a:ea typeface="Calibri"/>
                          <a:cs typeface="Times New Roman"/>
                        </a:rPr>
                        <a:t>76.5</a:t>
                      </a: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3"/>
                  </a:ext>
                </a:extLst>
              </a:tr>
              <a:tr h="226463">
                <a:tc>
                  <a:txBody>
                    <a:bodyPr/>
                    <a:lstStyle/>
                    <a:p>
                      <a:pPr algn="ctr">
                        <a:spcAft>
                          <a:spcPts val="0"/>
                        </a:spcAft>
                      </a:pPr>
                      <a:r>
                        <a:rPr lang="es-CO" sz="1600" dirty="0">
                          <a:latin typeface="+mn-lt"/>
                          <a:ea typeface="Calibri"/>
                          <a:cs typeface="Times New Roman"/>
                        </a:rPr>
                        <a:t>80</a:t>
                      </a:r>
                      <a:endParaRPr lang="es-CO" sz="1600" dirty="0">
                        <a:latin typeface="Calibri"/>
                        <a:ea typeface="Calibri"/>
                        <a:cs typeface="Times New Roman"/>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180</a:t>
                      </a:r>
                    </a:p>
                  </a:txBody>
                  <a:tcPr marL="10795" marR="10795" marT="10795" marB="0" anchor="b">
                    <a:lnL>
                      <a:noFill/>
                    </a:lnL>
                    <a:lnR>
                      <a:noFill/>
                    </a:lnR>
                    <a:lnT>
                      <a:noFill/>
                    </a:lnT>
                    <a:lnB>
                      <a:noFill/>
                    </a:lnB>
                    <a:solidFill>
                      <a:srgbClr val="FFFFFF"/>
                    </a:solidFill>
                  </a:tcPr>
                </a:tc>
                <a:tc>
                  <a:txBody>
                    <a:bodyPr/>
                    <a:lstStyle/>
                    <a:p>
                      <a:endParaRPr lang="es-CO" sz="1600" dirty="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a:t>
                      </a: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77.0</a:t>
                      </a: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04"/>
                  </a:ext>
                </a:extLst>
              </a:tr>
              <a:tr h="226463">
                <a:tc>
                  <a:txBody>
                    <a:bodyPr/>
                    <a:lstStyle/>
                    <a:p>
                      <a:pPr algn="ctr">
                        <a:spcAft>
                          <a:spcPts val="0"/>
                        </a:spcAft>
                      </a:pPr>
                      <a:r>
                        <a:rPr lang="es-CO" sz="1600" dirty="0">
                          <a:latin typeface="Calibri"/>
                          <a:ea typeface="Calibri"/>
                          <a:cs typeface="Times New Roman"/>
                        </a:rPr>
                        <a:t>90</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170</a:t>
                      </a: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a:t>
                      </a: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78.0</a:t>
                      </a: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05"/>
                  </a:ext>
                </a:extLst>
              </a:tr>
              <a:tr h="226463">
                <a:tc>
                  <a:txBody>
                    <a:bodyPr/>
                    <a:lstStyle/>
                    <a:p>
                      <a:pPr algn="ctr">
                        <a:spcAft>
                          <a:spcPts val="0"/>
                        </a:spcAft>
                      </a:pPr>
                      <a:r>
                        <a:rPr lang="es-CO" sz="1600" dirty="0">
                          <a:latin typeface="Calibri"/>
                          <a:ea typeface="Calibri"/>
                          <a:cs typeface="Times New Roman"/>
                        </a:rPr>
                        <a:t>90</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180</a:t>
                      </a: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a:t>
                      </a: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79.5</a:t>
                      </a: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06"/>
                  </a:ext>
                </a:extLst>
              </a:tr>
              <a:tr h="226463">
                <a:tc>
                  <a:txBody>
                    <a:bodyPr/>
                    <a:lstStyle/>
                    <a:p>
                      <a:pPr algn="ctr">
                        <a:spcAft>
                          <a:spcPts val="0"/>
                        </a:spcAft>
                      </a:pPr>
                      <a:r>
                        <a:rPr lang="es-CO" sz="1600" dirty="0">
                          <a:latin typeface="Calibri"/>
                          <a:ea typeface="Calibri"/>
                          <a:cs typeface="Times New Roman"/>
                        </a:rPr>
                        <a:t>85</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175</a:t>
                      </a: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79.9</a:t>
                      </a: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07"/>
                  </a:ext>
                </a:extLst>
              </a:tr>
              <a:tr h="226463">
                <a:tc>
                  <a:txBody>
                    <a:bodyPr/>
                    <a:lstStyle/>
                    <a:p>
                      <a:pPr algn="ctr">
                        <a:spcAft>
                          <a:spcPts val="0"/>
                        </a:spcAft>
                      </a:pPr>
                      <a:r>
                        <a:rPr lang="es-CO" sz="1600">
                          <a:latin typeface="Calibri"/>
                          <a:ea typeface="Calibri"/>
                          <a:cs typeface="Times New Roman"/>
                        </a:rPr>
                        <a:t>85</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175</a:t>
                      </a: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80.3</a:t>
                      </a: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08"/>
                  </a:ext>
                </a:extLst>
              </a:tr>
              <a:tr h="226463">
                <a:tc>
                  <a:txBody>
                    <a:bodyPr/>
                    <a:lstStyle/>
                    <a:p>
                      <a:pPr algn="ctr">
                        <a:spcAft>
                          <a:spcPts val="0"/>
                        </a:spcAft>
                      </a:pPr>
                      <a:r>
                        <a:rPr lang="es-CO" sz="1600">
                          <a:latin typeface="Calibri"/>
                          <a:ea typeface="Calibri"/>
                          <a:cs typeface="Times New Roman"/>
                        </a:rPr>
                        <a:t>85</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175</a:t>
                      </a: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80.0</a:t>
                      </a: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09"/>
                  </a:ext>
                </a:extLst>
              </a:tr>
              <a:tr h="226463">
                <a:tc>
                  <a:txBody>
                    <a:bodyPr/>
                    <a:lstStyle/>
                    <a:p>
                      <a:pPr algn="ctr">
                        <a:spcAft>
                          <a:spcPts val="0"/>
                        </a:spcAft>
                      </a:pPr>
                      <a:r>
                        <a:rPr lang="es-CO" sz="1600">
                          <a:latin typeface="Calibri"/>
                          <a:ea typeface="Calibri"/>
                          <a:cs typeface="Times New Roman"/>
                        </a:rPr>
                        <a:t>85</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175</a:t>
                      </a: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79.7</a:t>
                      </a: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10"/>
                  </a:ext>
                </a:extLst>
              </a:tr>
              <a:tr h="226463">
                <a:tc>
                  <a:txBody>
                    <a:bodyPr/>
                    <a:lstStyle/>
                    <a:p>
                      <a:pPr algn="ctr">
                        <a:spcAft>
                          <a:spcPts val="0"/>
                        </a:spcAft>
                      </a:pPr>
                      <a:r>
                        <a:rPr lang="es-CO" sz="1600">
                          <a:latin typeface="Calibri"/>
                          <a:ea typeface="Calibri"/>
                          <a:cs typeface="Times New Roman"/>
                        </a:rPr>
                        <a:t>85</a:t>
                      </a: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a:latin typeface="Calibri"/>
                          <a:ea typeface="Calibri"/>
                          <a:cs typeface="Times New Roman"/>
                        </a:rPr>
                        <a:t>175</a:t>
                      </a: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endParaRPr lang="es-CO" sz="1600">
                        <a:latin typeface="Calibri"/>
                      </a:endParaRP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a:latin typeface="Calibri"/>
                          <a:ea typeface="Calibri"/>
                          <a:cs typeface="Times New Roman"/>
                        </a:rPr>
                        <a:t>0</a:t>
                      </a: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a:latin typeface="Calibri"/>
                          <a:ea typeface="Calibri"/>
                          <a:cs typeface="Times New Roman"/>
                        </a:rPr>
                        <a:t>0</a:t>
                      </a: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endParaRPr lang="es-CO" sz="1600">
                        <a:latin typeface="Calibri"/>
                      </a:endParaRP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dirty="0">
                          <a:latin typeface="Calibri"/>
                          <a:ea typeface="Calibri"/>
                          <a:cs typeface="Times New Roman"/>
                        </a:rPr>
                        <a:t>79.8</a:t>
                      </a: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Superficies de Respuesta - Ejemplo</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4" name="2 Marcador de contenido"/>
          <p:cNvSpPr>
            <a:spLocks noGrp="1"/>
          </p:cNvSpPr>
          <p:nvPr>
            <p:ph sz="quarter" idx="1"/>
          </p:nvPr>
        </p:nvSpPr>
        <p:spPr>
          <a:xfrm>
            <a:off x="395536" y="1267050"/>
            <a:ext cx="8319868" cy="5019470"/>
          </a:xfrm>
        </p:spPr>
        <p:txBody>
          <a:bodyPr>
            <a:noAutofit/>
          </a:bodyPr>
          <a:lstStyle/>
          <a:p>
            <a:pPr marL="0" indent="0" algn="just">
              <a:buClrTx/>
              <a:buSzPct val="80000"/>
              <a:buNone/>
            </a:pPr>
            <a:r>
              <a:rPr lang="es-CO" sz="2000" dirty="0"/>
              <a:t>Al ajustar el modelo de primer orden a las variables codificadas en la tabla anterior, se obtiene:</a:t>
            </a:r>
          </a:p>
          <a:p>
            <a:pPr marL="0" indent="0" algn="just">
              <a:buClrTx/>
              <a:buSzPct val="80000"/>
              <a:buNone/>
            </a:pPr>
            <a:endParaRPr lang="es-CO" sz="2000" dirty="0"/>
          </a:p>
          <a:p>
            <a:pPr marL="0" indent="0" algn="just">
              <a:buClrTx/>
              <a:buSzPct val="80000"/>
              <a:buNone/>
            </a:pPr>
            <a:endParaRPr lang="es-CO" sz="2000" dirty="0"/>
          </a:p>
          <a:p>
            <a:pPr marL="0" indent="0" algn="just">
              <a:buClrTx/>
              <a:buSzPct val="80000"/>
              <a:buNone/>
            </a:pPr>
            <a:endParaRPr lang="es-CO" sz="2000" dirty="0"/>
          </a:p>
          <a:p>
            <a:pPr marL="0" indent="0" algn="just">
              <a:buClrTx/>
              <a:buSzPct val="80000"/>
              <a:buNone/>
            </a:pPr>
            <a:endParaRPr lang="es-CO" sz="2000" dirty="0"/>
          </a:p>
          <a:p>
            <a:pPr marL="0" indent="0" algn="just">
              <a:buClrTx/>
              <a:buSzPct val="80000"/>
              <a:buNone/>
            </a:pPr>
            <a:endParaRPr lang="es-CO" sz="2000" dirty="0"/>
          </a:p>
          <a:p>
            <a:pPr marL="0" indent="0" algn="just">
              <a:buClrTx/>
              <a:buSzPct val="80000"/>
              <a:buNone/>
            </a:pPr>
            <a:endParaRPr lang="es-CO" sz="2000" dirty="0"/>
          </a:p>
          <a:p>
            <a:pPr marL="0" indent="0" algn="just">
              <a:buClrTx/>
              <a:buSzPct val="80000"/>
              <a:buNone/>
            </a:pPr>
            <a:endParaRPr lang="es-CO" sz="2000" dirty="0"/>
          </a:p>
          <a:p>
            <a:pPr marL="0" indent="0" algn="just">
              <a:buClrTx/>
              <a:buSzPct val="80000"/>
              <a:buNone/>
            </a:pPr>
            <a:endParaRPr lang="es-CO" sz="2000" dirty="0"/>
          </a:p>
          <a:p>
            <a:pPr marL="0" indent="0" algn="just">
              <a:buClrTx/>
              <a:buSzPct val="80000"/>
              <a:buNone/>
            </a:pPr>
            <a:endParaRPr lang="es-CO" sz="2000" dirty="0"/>
          </a:p>
          <a:p>
            <a:pPr marL="0" indent="0" algn="just">
              <a:buClrTx/>
              <a:buSzPct val="80000"/>
              <a:buNone/>
            </a:pPr>
            <a:endParaRPr lang="es-CO" sz="2000" dirty="0"/>
          </a:p>
          <a:p>
            <a:pPr marL="0" indent="0" algn="just">
              <a:buClrTx/>
              <a:buSzPct val="80000"/>
              <a:buNone/>
            </a:pPr>
            <a:r>
              <a:rPr lang="es-CO" sz="2000" dirty="0"/>
              <a:t>Las verificaciones de la interacción y del término cuadrático puro implican que el modelo de primer orden no es una aproximación adecuada.</a:t>
            </a:r>
          </a:p>
        </p:txBody>
      </p:sp>
      <p:graphicFrame>
        <p:nvGraphicFramePr>
          <p:cNvPr id="15" name="Object 1"/>
          <p:cNvGraphicFramePr>
            <a:graphicFrameLocks noChangeAspect="1"/>
          </p:cNvGraphicFramePr>
          <p:nvPr/>
        </p:nvGraphicFramePr>
        <p:xfrm>
          <a:off x="2795190" y="2143116"/>
          <a:ext cx="2928938" cy="396875"/>
        </p:xfrm>
        <a:graphic>
          <a:graphicData uri="http://schemas.openxmlformats.org/presentationml/2006/ole">
            <mc:AlternateContent xmlns:mc="http://schemas.openxmlformats.org/markup-compatibility/2006">
              <mc:Choice xmlns:v="urn:schemas-microsoft-com:vml" Requires="v">
                <p:oleObj name="Equation" r:id="rId2" imgW="1689100" imgH="228600" progId="Equation.DSMT4">
                  <p:embed/>
                </p:oleObj>
              </mc:Choice>
              <mc:Fallback>
                <p:oleObj name="Equation" r:id="rId2" imgW="1689100" imgH="22860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5190" y="2143116"/>
                        <a:ext cx="2928938"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Table 16"/>
          <p:cNvGraphicFramePr>
            <a:graphicFrameLocks noGrp="1"/>
          </p:cNvGraphicFramePr>
          <p:nvPr/>
        </p:nvGraphicFramePr>
        <p:xfrm>
          <a:off x="1259632" y="2857502"/>
          <a:ext cx="6215106" cy="2209317"/>
        </p:xfrm>
        <a:graphic>
          <a:graphicData uri="http://schemas.openxmlformats.org/drawingml/2006/table">
            <a:tbl>
              <a:tblPr/>
              <a:tblGrid>
                <a:gridCol w="1963366">
                  <a:extLst>
                    <a:ext uri="{9D8B030D-6E8A-4147-A177-3AD203B41FA5}">
                      <a16:colId xmlns:a16="http://schemas.microsoft.com/office/drawing/2014/main" val="20000"/>
                    </a:ext>
                  </a:extLst>
                </a:gridCol>
                <a:gridCol w="1040699">
                  <a:extLst>
                    <a:ext uri="{9D8B030D-6E8A-4147-A177-3AD203B41FA5}">
                      <a16:colId xmlns:a16="http://schemas.microsoft.com/office/drawing/2014/main" val="20001"/>
                    </a:ext>
                  </a:extLst>
                </a:gridCol>
                <a:gridCol w="809618">
                  <a:extLst>
                    <a:ext uri="{9D8B030D-6E8A-4147-A177-3AD203B41FA5}">
                      <a16:colId xmlns:a16="http://schemas.microsoft.com/office/drawing/2014/main" val="20002"/>
                    </a:ext>
                  </a:extLst>
                </a:gridCol>
                <a:gridCol w="976695">
                  <a:extLst>
                    <a:ext uri="{9D8B030D-6E8A-4147-A177-3AD203B41FA5}">
                      <a16:colId xmlns:a16="http://schemas.microsoft.com/office/drawing/2014/main" val="20003"/>
                    </a:ext>
                  </a:extLst>
                </a:gridCol>
                <a:gridCol w="652515">
                  <a:extLst>
                    <a:ext uri="{9D8B030D-6E8A-4147-A177-3AD203B41FA5}">
                      <a16:colId xmlns:a16="http://schemas.microsoft.com/office/drawing/2014/main" val="20004"/>
                    </a:ext>
                  </a:extLst>
                </a:gridCol>
                <a:gridCol w="772213">
                  <a:extLst>
                    <a:ext uri="{9D8B030D-6E8A-4147-A177-3AD203B41FA5}">
                      <a16:colId xmlns:a16="http://schemas.microsoft.com/office/drawing/2014/main" val="20005"/>
                    </a:ext>
                  </a:extLst>
                </a:gridCol>
              </a:tblGrid>
              <a:tr h="234976">
                <a:tc gridSpan="6">
                  <a:txBody>
                    <a:bodyPr/>
                    <a:lstStyle/>
                    <a:p>
                      <a:pPr algn="ctr">
                        <a:spcAft>
                          <a:spcPts val="0"/>
                        </a:spcAft>
                      </a:pPr>
                      <a:r>
                        <a:rPr lang="es-CO" sz="1600" b="1" dirty="0">
                          <a:solidFill>
                            <a:srgbClr val="C00000"/>
                          </a:solidFill>
                          <a:effectLst/>
                          <a:latin typeface="Calibri"/>
                          <a:ea typeface="Calibri"/>
                          <a:cs typeface="Times New Roman"/>
                        </a:rPr>
                        <a:t>Análisis de varianza del segundo modelo de primer orden</a:t>
                      </a: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426872">
                <a:tc>
                  <a:txBody>
                    <a:bodyPr/>
                    <a:lstStyle/>
                    <a:p>
                      <a:pPr algn="ctr">
                        <a:spcAft>
                          <a:spcPts val="0"/>
                        </a:spcAft>
                      </a:pPr>
                      <a:r>
                        <a:rPr lang="es-CO" sz="1600" b="1" dirty="0">
                          <a:latin typeface="Calibri"/>
                          <a:ea typeface="Calibri"/>
                          <a:cs typeface="Times New Roman"/>
                        </a:rPr>
                        <a:t>F. de V.</a:t>
                      </a:r>
                    </a:p>
                  </a:txBody>
                  <a:tcPr marL="10795" marR="10795" marT="1079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b="1" dirty="0">
                          <a:latin typeface="Calibri"/>
                          <a:ea typeface="Calibri"/>
                          <a:cs typeface="Times New Roman"/>
                        </a:rPr>
                        <a:t>SC</a:t>
                      </a:r>
                      <a:endParaRPr lang="es-CO" sz="1600" dirty="0">
                        <a:latin typeface="Calibri"/>
                        <a:ea typeface="Calibri"/>
                        <a:cs typeface="Times New Roman"/>
                      </a:endParaRPr>
                    </a:p>
                  </a:txBody>
                  <a:tcPr marL="10795" marR="10795" marT="1079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b="1" dirty="0">
                          <a:latin typeface="Calibri"/>
                          <a:ea typeface="Calibri"/>
                          <a:cs typeface="Times New Roman"/>
                        </a:rPr>
                        <a:t>GL</a:t>
                      </a:r>
                      <a:endParaRPr lang="es-CO" sz="1600" dirty="0">
                        <a:latin typeface="Calibri"/>
                        <a:ea typeface="Calibri"/>
                        <a:cs typeface="Times New Roman"/>
                      </a:endParaRPr>
                    </a:p>
                  </a:txBody>
                  <a:tcPr marL="10795" marR="10795" marT="1079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b="1" dirty="0">
                          <a:latin typeface="Calibri"/>
                          <a:ea typeface="Calibri"/>
                          <a:cs typeface="Times New Roman"/>
                        </a:rPr>
                        <a:t>CM</a:t>
                      </a:r>
                      <a:endParaRPr lang="es-CO" sz="1600" dirty="0">
                        <a:latin typeface="Calibri"/>
                        <a:ea typeface="Calibri"/>
                        <a:cs typeface="Times New Roman"/>
                      </a:endParaRPr>
                    </a:p>
                  </a:txBody>
                  <a:tcPr marL="10795" marR="10795" marT="1079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b="1" dirty="0">
                          <a:latin typeface="Calibri"/>
                          <a:ea typeface="Calibri"/>
                          <a:cs typeface="Times New Roman"/>
                        </a:rPr>
                        <a:t>F</a:t>
                      </a:r>
                      <a:endParaRPr lang="es-CO" sz="1600" dirty="0">
                        <a:latin typeface="Calibri"/>
                        <a:ea typeface="Calibri"/>
                        <a:cs typeface="Times New Roman"/>
                      </a:endParaRPr>
                    </a:p>
                  </a:txBody>
                  <a:tcPr marL="10795" marR="10795" marT="1079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b="1" dirty="0">
                          <a:latin typeface="Calibri"/>
                          <a:ea typeface="Calibri"/>
                          <a:cs typeface="Times New Roman"/>
                        </a:rPr>
                        <a:t>Valor P</a:t>
                      </a:r>
                      <a:endParaRPr lang="es-CO" sz="1600" dirty="0">
                        <a:latin typeface="Calibri"/>
                        <a:ea typeface="Calibri"/>
                        <a:cs typeface="Times New Roman"/>
                      </a:endParaRPr>
                    </a:p>
                  </a:txBody>
                  <a:tcPr marL="10795" marR="10795" marT="1079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spcAft>
                          <a:spcPts val="0"/>
                        </a:spcAft>
                      </a:pPr>
                      <a:r>
                        <a:rPr lang="es-CO" sz="1600" dirty="0">
                          <a:latin typeface="Calibri"/>
                          <a:ea typeface="Calibri"/>
                          <a:cs typeface="Times New Roman"/>
                        </a:rPr>
                        <a:t>Regresión</a:t>
                      </a: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600" dirty="0">
                          <a:latin typeface="Calibri"/>
                          <a:ea typeface="Calibri"/>
                          <a:cs typeface="Times New Roman"/>
                        </a:rPr>
                        <a:t>5</a:t>
                      </a: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600">
                          <a:latin typeface="Calibri"/>
                          <a:ea typeface="Calibri"/>
                          <a:cs typeface="Times New Roman"/>
                        </a:rPr>
                        <a:t>2</a:t>
                      </a: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r>
                        <a:rPr lang="es-CO" sz="1600" dirty="0">
                          <a:latin typeface="Calibri"/>
                        </a:rPr>
                        <a:t>2.5</a:t>
                      </a: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r>
                        <a:rPr lang="es-CO" sz="1600" dirty="0">
                          <a:latin typeface="Calibri"/>
                        </a:rPr>
                        <a:t>1.35</a:t>
                      </a: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r>
                        <a:rPr lang="es-CO" sz="1600" dirty="0">
                          <a:latin typeface="Calibri"/>
                        </a:rPr>
                        <a:t>0.328</a:t>
                      </a: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2"/>
                  </a:ext>
                </a:extLst>
              </a:tr>
              <a:tr h="234976">
                <a:tc>
                  <a:txBody>
                    <a:bodyPr/>
                    <a:lstStyle/>
                    <a:p>
                      <a:pPr>
                        <a:spcAft>
                          <a:spcPts val="0"/>
                        </a:spcAft>
                      </a:pPr>
                      <a:r>
                        <a:rPr lang="es-CO" sz="1600">
                          <a:latin typeface="Calibri"/>
                          <a:ea typeface="Calibri"/>
                          <a:cs typeface="Times New Roman"/>
                        </a:rPr>
                        <a:t>Residual</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11.12</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6</a:t>
                      </a:r>
                    </a:p>
                  </a:txBody>
                  <a:tcPr marL="10795" marR="10795" marT="10795" marB="0" anchor="b">
                    <a:lnL>
                      <a:noFill/>
                    </a:lnL>
                    <a:lnR>
                      <a:noFill/>
                    </a:lnR>
                    <a:lnT>
                      <a:noFill/>
                    </a:lnT>
                    <a:lnB>
                      <a:noFill/>
                    </a:lnB>
                    <a:solidFill>
                      <a:srgbClr val="FFFFFF"/>
                    </a:solidFill>
                  </a:tcPr>
                </a:tc>
                <a:tc>
                  <a:txBody>
                    <a:bodyPr/>
                    <a:lstStyle/>
                    <a:p>
                      <a:pPr algn="ctr"/>
                      <a:r>
                        <a:rPr lang="es-CO" sz="1600" dirty="0">
                          <a:latin typeface="Calibri"/>
                        </a:rPr>
                        <a:t>1.853</a:t>
                      </a: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03"/>
                  </a:ext>
                </a:extLst>
              </a:tr>
              <a:tr h="234976">
                <a:tc>
                  <a:txBody>
                    <a:bodyPr/>
                    <a:lstStyle/>
                    <a:p>
                      <a:pPr>
                        <a:spcAft>
                          <a:spcPts val="0"/>
                        </a:spcAft>
                      </a:pPr>
                      <a:r>
                        <a:rPr lang="es-CO" sz="1600">
                          <a:solidFill>
                            <a:srgbClr val="FF0000"/>
                          </a:solidFill>
                          <a:latin typeface="Calibri"/>
                          <a:ea typeface="Calibri"/>
                          <a:cs typeface="Times New Roman"/>
                        </a:rPr>
                        <a:t>     (Interacción)</a:t>
                      </a:r>
                      <a:endParaRPr lang="es-CO" sz="1600">
                        <a:latin typeface="Calibri"/>
                        <a:ea typeface="Calibri"/>
                        <a:cs typeface="Times New Roman"/>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solidFill>
                            <a:srgbClr val="FF0000"/>
                          </a:solidFill>
                          <a:latin typeface="Calibri"/>
                          <a:ea typeface="Calibri"/>
                          <a:cs typeface="Times New Roman"/>
                        </a:rPr>
                        <a:t>0.25</a:t>
                      </a:r>
                      <a:endParaRPr lang="es-CO" sz="1600" dirty="0">
                        <a:latin typeface="Calibri"/>
                        <a:ea typeface="Calibri"/>
                        <a:cs typeface="Times New Roman"/>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solidFill>
                            <a:srgbClr val="FF0000"/>
                          </a:solidFill>
                          <a:latin typeface="Calibri"/>
                          <a:ea typeface="Calibri"/>
                          <a:cs typeface="Times New Roman"/>
                        </a:rPr>
                        <a:t>1</a:t>
                      </a:r>
                      <a:endParaRPr lang="es-CO" sz="1600">
                        <a:latin typeface="Calibri"/>
                        <a:ea typeface="Calibri"/>
                        <a:cs typeface="Times New Roman"/>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solidFill>
                            <a:srgbClr val="FF0000"/>
                          </a:solidFill>
                          <a:latin typeface="Calibri"/>
                          <a:ea typeface="Calibri"/>
                          <a:cs typeface="Times New Roman"/>
                        </a:rPr>
                        <a:t>0.25</a:t>
                      </a:r>
                      <a:endParaRPr lang="es-CO" sz="1600" dirty="0">
                        <a:latin typeface="Calibri"/>
                        <a:ea typeface="Calibri"/>
                        <a:cs typeface="Times New Roman"/>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solidFill>
                            <a:srgbClr val="FF0000"/>
                          </a:solidFill>
                          <a:latin typeface="Calibri"/>
                          <a:ea typeface="Calibri"/>
                          <a:cs typeface="Times New Roman"/>
                        </a:rPr>
                        <a:t>4.72</a:t>
                      </a:r>
                      <a:endParaRPr lang="es-CO" sz="1600">
                        <a:latin typeface="Calibri"/>
                        <a:ea typeface="Calibri"/>
                        <a:cs typeface="Times New Roman"/>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solidFill>
                            <a:srgbClr val="FF0000"/>
                          </a:solidFill>
                          <a:latin typeface="Calibri"/>
                          <a:ea typeface="Calibri"/>
                          <a:cs typeface="Times New Roman"/>
                        </a:rPr>
                        <a:t>0.0955</a:t>
                      </a:r>
                      <a:endParaRPr lang="es-CO" sz="1600">
                        <a:latin typeface="Calibri"/>
                        <a:ea typeface="Calibri"/>
                        <a:cs typeface="Times New Roman"/>
                      </a:endParaRP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04"/>
                  </a:ext>
                </a:extLst>
              </a:tr>
              <a:tr h="234976">
                <a:tc>
                  <a:txBody>
                    <a:bodyPr/>
                    <a:lstStyle/>
                    <a:p>
                      <a:pPr>
                        <a:spcAft>
                          <a:spcPts val="0"/>
                        </a:spcAft>
                      </a:pPr>
                      <a:r>
                        <a:rPr lang="es-CO" sz="1600">
                          <a:solidFill>
                            <a:srgbClr val="FF0000"/>
                          </a:solidFill>
                          <a:latin typeface="Calibri"/>
                          <a:ea typeface="Calibri"/>
                          <a:cs typeface="Times New Roman"/>
                        </a:rPr>
                        <a:t>     (Cuadratico puro)</a:t>
                      </a:r>
                      <a:endParaRPr lang="es-CO" sz="1600">
                        <a:latin typeface="Calibri"/>
                        <a:ea typeface="Calibri"/>
                        <a:cs typeface="Times New Roman"/>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solidFill>
                            <a:srgbClr val="FF0000"/>
                          </a:solidFill>
                          <a:latin typeface="Calibri"/>
                          <a:ea typeface="Calibri"/>
                          <a:cs typeface="Times New Roman"/>
                        </a:rPr>
                        <a:t>10,6580</a:t>
                      </a:r>
                      <a:endParaRPr lang="es-CO" sz="1600" dirty="0">
                        <a:latin typeface="Calibri"/>
                        <a:ea typeface="Calibri"/>
                        <a:cs typeface="Times New Roman"/>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solidFill>
                            <a:srgbClr val="FF0000"/>
                          </a:solidFill>
                          <a:latin typeface="Calibri"/>
                          <a:ea typeface="Calibri"/>
                          <a:cs typeface="Times New Roman"/>
                        </a:rPr>
                        <a:t>1</a:t>
                      </a:r>
                      <a:endParaRPr lang="es-CO" sz="1600" dirty="0">
                        <a:latin typeface="Calibri"/>
                        <a:ea typeface="Calibri"/>
                        <a:cs typeface="Times New Roman"/>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solidFill>
                            <a:srgbClr val="FF0000"/>
                          </a:solidFill>
                          <a:latin typeface="Calibri"/>
                          <a:ea typeface="Calibri"/>
                          <a:cs typeface="Times New Roman"/>
                        </a:rPr>
                        <a:t>10,6580</a:t>
                      </a:r>
                      <a:endParaRPr lang="es-CO" sz="1600">
                        <a:latin typeface="Calibri"/>
                        <a:ea typeface="Calibri"/>
                        <a:cs typeface="Times New Roman"/>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solidFill>
                            <a:srgbClr val="FF0000"/>
                          </a:solidFill>
                          <a:latin typeface="Calibri"/>
                          <a:ea typeface="Calibri"/>
                          <a:cs typeface="Times New Roman"/>
                        </a:rPr>
                        <a:t>201.09</a:t>
                      </a:r>
                      <a:endParaRPr lang="es-CO" sz="1600">
                        <a:latin typeface="Calibri"/>
                        <a:ea typeface="Calibri"/>
                        <a:cs typeface="Times New Roman"/>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solidFill>
                            <a:srgbClr val="FF0000"/>
                          </a:solidFill>
                          <a:latin typeface="Calibri"/>
                          <a:ea typeface="Calibri"/>
                          <a:cs typeface="Times New Roman"/>
                        </a:rPr>
                        <a:t>0.0001</a:t>
                      </a:r>
                      <a:endParaRPr lang="es-CO" sz="1600" dirty="0">
                        <a:latin typeface="Calibri"/>
                        <a:ea typeface="Calibri"/>
                        <a:cs typeface="Times New Roman"/>
                      </a:endParaRP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05"/>
                  </a:ext>
                </a:extLst>
              </a:tr>
              <a:tr h="234976">
                <a:tc>
                  <a:txBody>
                    <a:bodyPr/>
                    <a:lstStyle/>
                    <a:p>
                      <a:pPr>
                        <a:spcAft>
                          <a:spcPts val="0"/>
                        </a:spcAft>
                      </a:pPr>
                      <a:r>
                        <a:rPr lang="es-CO" sz="1600" dirty="0">
                          <a:solidFill>
                            <a:srgbClr val="FF0000"/>
                          </a:solidFill>
                          <a:latin typeface="Calibri"/>
                          <a:ea typeface="Calibri"/>
                          <a:cs typeface="Times New Roman"/>
                        </a:rPr>
                        <a:t>     (Error puro)</a:t>
                      </a:r>
                      <a:endParaRPr lang="es-CO" sz="1600" dirty="0">
                        <a:latin typeface="Calibri"/>
                        <a:ea typeface="Calibri"/>
                        <a:cs typeface="Times New Roman"/>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solidFill>
                            <a:srgbClr val="FF0000"/>
                          </a:solidFill>
                          <a:latin typeface="Calibri"/>
                          <a:ea typeface="Calibri"/>
                          <a:cs typeface="Times New Roman"/>
                        </a:rPr>
                        <a:t>0.212</a:t>
                      </a:r>
                      <a:endParaRPr lang="es-CO" sz="1600" dirty="0">
                        <a:latin typeface="Calibri"/>
                        <a:ea typeface="Calibri"/>
                        <a:cs typeface="Times New Roman"/>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solidFill>
                            <a:srgbClr val="FF0000"/>
                          </a:solidFill>
                          <a:latin typeface="Calibri"/>
                          <a:ea typeface="Calibri"/>
                          <a:cs typeface="Times New Roman"/>
                        </a:rPr>
                        <a:t>4</a:t>
                      </a:r>
                      <a:endParaRPr lang="es-CO" sz="1600">
                        <a:latin typeface="Calibri"/>
                        <a:ea typeface="Calibri"/>
                        <a:cs typeface="Times New Roman"/>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solidFill>
                            <a:srgbClr val="FF0000"/>
                          </a:solidFill>
                          <a:latin typeface="Calibri"/>
                          <a:ea typeface="Calibri"/>
                          <a:cs typeface="Times New Roman"/>
                        </a:rPr>
                        <a:t>0.053</a:t>
                      </a:r>
                      <a:endParaRPr lang="es-CO" sz="1600">
                        <a:latin typeface="Calibri"/>
                        <a:ea typeface="Calibri"/>
                        <a:cs typeface="Times New Roman"/>
                      </a:endParaRP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06"/>
                  </a:ext>
                </a:extLst>
              </a:tr>
              <a:tr h="234976">
                <a:tc>
                  <a:txBody>
                    <a:bodyPr/>
                    <a:lstStyle/>
                    <a:p>
                      <a:pPr>
                        <a:spcAft>
                          <a:spcPts val="0"/>
                        </a:spcAft>
                      </a:pPr>
                      <a:r>
                        <a:rPr lang="es-CO" sz="1600">
                          <a:latin typeface="Calibri"/>
                          <a:ea typeface="Calibri"/>
                          <a:cs typeface="Times New Roman"/>
                        </a:rPr>
                        <a:t>Total</a:t>
                      </a:r>
                    </a:p>
                  </a:txBody>
                  <a:tcPr marL="10795" marR="10795" marT="10795"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dirty="0">
                          <a:latin typeface="Calibri"/>
                          <a:ea typeface="Calibri"/>
                          <a:cs typeface="Times New Roman"/>
                        </a:rPr>
                        <a:t>16</a:t>
                      </a:r>
                    </a:p>
                  </a:txBody>
                  <a:tcPr marL="10795" marR="10795" marT="10795"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a:latin typeface="Calibri"/>
                          <a:ea typeface="Calibri"/>
                          <a:cs typeface="Times New Roman"/>
                        </a:rPr>
                        <a:t>8</a:t>
                      </a:r>
                    </a:p>
                  </a:txBody>
                  <a:tcPr marL="10795" marR="10795" marT="10795"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endParaRPr lang="es-CO" sz="1600">
                        <a:latin typeface="Calibri"/>
                      </a:endParaRPr>
                    </a:p>
                  </a:txBody>
                  <a:tcPr marL="10795" marR="10795" marT="10795"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endParaRPr lang="es-CO" sz="1600">
                        <a:latin typeface="Calibri"/>
                      </a:endParaRPr>
                    </a:p>
                  </a:txBody>
                  <a:tcPr marL="10795" marR="10795" marT="10795"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endParaRPr lang="es-CO" sz="1600" dirty="0">
                        <a:latin typeface="Calibri"/>
                      </a:endParaRPr>
                    </a:p>
                  </a:txBody>
                  <a:tcPr marL="10795" marR="10795" marT="10795"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Superficies de Respuesta - Ejemplo</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pic>
        <p:nvPicPr>
          <p:cNvPr id="11" name="Picture 2"/>
          <p:cNvPicPr>
            <a:picLocks noChangeAspect="1" noChangeArrowheads="1"/>
          </p:cNvPicPr>
          <p:nvPr/>
        </p:nvPicPr>
        <p:blipFill>
          <a:blip r:embed="rId2" cstate="print"/>
          <a:srcRect/>
          <a:stretch>
            <a:fillRect/>
          </a:stretch>
        </p:blipFill>
        <p:spPr bwMode="auto">
          <a:xfrm>
            <a:off x="428596" y="1189937"/>
            <a:ext cx="8287816" cy="5525211"/>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Superficies de Respuesta - Ejemplo</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pic>
        <p:nvPicPr>
          <p:cNvPr id="8" name="Picture 2"/>
          <p:cNvPicPr>
            <a:picLocks noChangeAspect="1" noChangeArrowheads="1"/>
          </p:cNvPicPr>
          <p:nvPr/>
        </p:nvPicPr>
        <p:blipFill>
          <a:blip r:embed="rId2" cstate="print"/>
          <a:srcRect/>
          <a:stretch>
            <a:fillRect/>
          </a:stretch>
        </p:blipFill>
        <p:spPr bwMode="auto">
          <a:xfrm>
            <a:off x="453752" y="1139552"/>
            <a:ext cx="8294712" cy="5529808"/>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400" dirty="0">
                <a:latin typeface="+mj-lt"/>
                <a:ea typeface="+mj-ea"/>
                <a:cs typeface="+mj-cs"/>
              </a:rPr>
              <a:t>Superficies de Respuesta de Segundo Orden</a:t>
            </a:r>
            <a:endParaRPr kumimoji="0" lang="es-ES" sz="34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2 Marcador de contenido"/>
          <p:cNvSpPr>
            <a:spLocks noGrp="1"/>
          </p:cNvSpPr>
          <p:nvPr>
            <p:ph sz="quarter" idx="1"/>
          </p:nvPr>
        </p:nvSpPr>
        <p:spPr>
          <a:xfrm>
            <a:off x="323528" y="1357298"/>
            <a:ext cx="8463314" cy="5328592"/>
          </a:xfrm>
        </p:spPr>
        <p:txBody>
          <a:bodyPr>
            <a:noAutofit/>
          </a:bodyPr>
          <a:lstStyle/>
          <a:p>
            <a:pPr marL="0" indent="0" algn="just">
              <a:buNone/>
            </a:pPr>
            <a:r>
              <a:rPr lang="es-CO" sz="2200" dirty="0"/>
              <a:t>Una vez que se identifica la región de respuesta óptima, debe diseñarse un nuevo experimento para caracterizar la superficie de respuesta. En general, la superficie se aproxima por medio de una ecuación cuadrática para determinar la curvatura de la superficie.</a:t>
            </a:r>
          </a:p>
          <a:p>
            <a:pPr algn="just"/>
            <a:endParaRPr lang="es-CO" sz="2200" dirty="0"/>
          </a:p>
          <a:p>
            <a:pPr algn="just"/>
            <a:endParaRPr lang="es-CO" sz="2200" dirty="0"/>
          </a:p>
          <a:p>
            <a:pPr algn="just"/>
            <a:endParaRPr lang="es-CO" sz="2200" dirty="0"/>
          </a:p>
          <a:p>
            <a:pPr algn="just"/>
            <a:endParaRPr lang="es-CO" sz="2200" dirty="0"/>
          </a:p>
          <a:p>
            <a:pPr marL="0" indent="0" algn="just">
              <a:buNone/>
            </a:pPr>
            <a:r>
              <a:rPr lang="es-CO" sz="2200" dirty="0"/>
              <a:t>Este modelo debe ajustarse para encontrar el conjunto optimo de condiciones de operación para las variables codificadas (</a:t>
            </a:r>
            <a:r>
              <a:rPr lang="es-CO" sz="2200" i="1" dirty="0"/>
              <a:t>x</a:t>
            </a:r>
            <a:r>
              <a:rPr lang="es-CO" sz="2200" dirty="0"/>
              <a:t>), así como para caracterizar la naturaleza de la superficie de respuesta.</a:t>
            </a:r>
            <a:endParaRPr lang="es-ES" sz="2200" dirty="0"/>
          </a:p>
        </p:txBody>
      </p:sp>
      <p:graphicFrame>
        <p:nvGraphicFramePr>
          <p:cNvPr id="11" name="Object 5"/>
          <p:cNvGraphicFramePr>
            <a:graphicFrameLocks noChangeAspect="1"/>
          </p:cNvGraphicFramePr>
          <p:nvPr/>
        </p:nvGraphicFramePr>
        <p:xfrm>
          <a:off x="1763688" y="3143248"/>
          <a:ext cx="5287962" cy="842963"/>
        </p:xfrm>
        <a:graphic>
          <a:graphicData uri="http://schemas.openxmlformats.org/presentationml/2006/ole">
            <mc:AlternateContent xmlns:mc="http://schemas.openxmlformats.org/markup-compatibility/2006">
              <mc:Choice xmlns:v="urn:schemas-microsoft-com:vml" Requires="v">
                <p:oleObj name="Equation" r:id="rId2" imgW="2527200" imgH="406080" progId="Equation.DSMT4">
                  <p:embed/>
                </p:oleObj>
              </mc:Choice>
              <mc:Fallback>
                <p:oleObj name="Equation" r:id="rId2" imgW="2527200" imgH="406080" progId="Equation.DSMT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3143248"/>
                        <a:ext cx="5287962" cy="842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1124744"/>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196752"/>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Superficies de Respuesta</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20" name="2 Marcador de contenido"/>
          <p:cNvSpPr txBox="1">
            <a:spLocks/>
          </p:cNvSpPr>
          <p:nvPr/>
        </p:nvSpPr>
        <p:spPr>
          <a:xfrm>
            <a:off x="467544" y="1628800"/>
            <a:ext cx="8208912" cy="4464496"/>
          </a:xfrm>
          <a:prstGeom prst="rect">
            <a:avLst/>
          </a:prstGeom>
        </p:spPr>
        <p:txBody>
          <a:bodyPr>
            <a:no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2100" b="0" i="0" u="none" strike="noStrike" kern="1200" cap="none" spc="0" normalizeH="0" baseline="0" noProof="0" dirty="0">
                <a:ln>
                  <a:noFill/>
                </a:ln>
                <a:solidFill>
                  <a:schemeClr val="tx1"/>
                </a:solidFill>
                <a:effectLst/>
                <a:uLnTx/>
                <a:uFillTx/>
                <a:latin typeface="+mn-lt"/>
                <a:ea typeface="+mn-ea"/>
                <a:cs typeface="+mn-cs"/>
              </a:rPr>
              <a:t>En la mayoría de los problemas de MSR, la forma de la relación entre la respuesta y las variables independientes (factores) es desconocida. Por lo tanto, la representación matemática de MSR se puede dar de diversas maneras:</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CO" sz="21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2100" b="0" i="0" u="none" strike="noStrike" kern="1200" cap="none" spc="0" normalizeH="0" baseline="0" noProof="0" dirty="0">
                <a:ln>
                  <a:noFill/>
                </a:ln>
                <a:solidFill>
                  <a:schemeClr val="tx1"/>
                </a:solidFill>
                <a:effectLst/>
                <a:uLnTx/>
                <a:uFillTx/>
                <a:latin typeface="+mn-lt"/>
                <a:ea typeface="+mn-ea"/>
                <a:cs typeface="+mn-cs"/>
              </a:rPr>
              <a:t>Un </a:t>
            </a:r>
            <a:r>
              <a:rPr kumimoji="0" lang="es-CO" sz="2100" b="0" i="1" u="none" strike="noStrike" kern="1200" cap="none" spc="0" normalizeH="0" baseline="0" noProof="0" dirty="0">
                <a:ln>
                  <a:noFill/>
                </a:ln>
                <a:solidFill>
                  <a:schemeClr val="tx1"/>
                </a:solidFill>
                <a:effectLst/>
                <a:uLnTx/>
                <a:uFillTx/>
                <a:latin typeface="+mn-lt"/>
                <a:ea typeface="+mn-ea"/>
                <a:cs typeface="+mn-cs"/>
              </a:rPr>
              <a:t>modelo de primer orden </a:t>
            </a:r>
            <a:r>
              <a:rPr kumimoji="0" lang="es-CO" sz="2100" b="0" i="0" u="none" strike="noStrike" kern="1200" cap="none" spc="0" normalizeH="0" baseline="0" noProof="0" dirty="0">
                <a:ln>
                  <a:noFill/>
                </a:ln>
                <a:solidFill>
                  <a:schemeClr val="tx1"/>
                </a:solidFill>
                <a:effectLst/>
                <a:uLnTx/>
                <a:uFillTx/>
                <a:latin typeface="+mn-lt"/>
                <a:ea typeface="+mn-ea"/>
                <a:cs typeface="+mn-cs"/>
              </a:rPr>
              <a:t>(lineal) sin interacción o productos cruzados:</a:t>
            </a:r>
          </a:p>
        </p:txBody>
      </p:sp>
      <p:graphicFrame>
        <p:nvGraphicFramePr>
          <p:cNvPr id="21" name="Object 5"/>
          <p:cNvGraphicFramePr>
            <a:graphicFrameLocks noChangeAspect="1"/>
          </p:cNvGraphicFramePr>
          <p:nvPr/>
        </p:nvGraphicFramePr>
        <p:xfrm>
          <a:off x="1769783" y="3861048"/>
          <a:ext cx="5514889" cy="817562"/>
        </p:xfrm>
        <a:graphic>
          <a:graphicData uri="http://schemas.openxmlformats.org/presentationml/2006/ole">
            <mc:AlternateContent xmlns:mc="http://schemas.openxmlformats.org/markup-compatibility/2006">
              <mc:Choice xmlns:v="urn:schemas-microsoft-com:vml" Requires="v">
                <p:oleObj name="Equation" r:id="rId2" imgW="2590560" imgH="393480" progId="Equation.DSMT4">
                  <p:embed/>
                </p:oleObj>
              </mc:Choice>
              <mc:Fallback>
                <p:oleObj name="Equation" r:id="rId2" imgW="2590560" imgH="39348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9783" y="3861048"/>
                        <a:ext cx="5514889" cy="817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400" dirty="0">
                <a:latin typeface="+mj-lt"/>
                <a:ea typeface="+mj-ea"/>
                <a:cs typeface="+mj-cs"/>
              </a:rPr>
              <a:t>Superficies de Respuesta de Segundo Orden</a:t>
            </a:r>
            <a:endParaRPr kumimoji="0" lang="es-ES" sz="3400" b="0" i="0" u="none" strike="noStrike" kern="1200" cap="none" spc="0" normalizeH="0" baseline="0" noProof="0" dirty="0">
              <a:ln>
                <a:noFill/>
              </a:ln>
              <a:solidFill>
                <a:schemeClr val="tx1"/>
              </a:solidFill>
              <a:effectLst/>
              <a:uLnTx/>
              <a:uFillTx/>
              <a:latin typeface="+mj-lt"/>
              <a:ea typeface="+mj-ea"/>
              <a:cs typeface="+mj-cs"/>
            </a:endParaRPr>
          </a:p>
        </p:txBody>
      </p:sp>
      <p:sp>
        <p:nvSpPr>
          <p:cNvPr id="12" name="2 Marcador de contenido"/>
          <p:cNvSpPr txBox="1">
            <a:spLocks/>
          </p:cNvSpPr>
          <p:nvPr/>
        </p:nvSpPr>
        <p:spPr>
          <a:xfrm>
            <a:off x="395536" y="1916832"/>
            <a:ext cx="8208912" cy="3240360"/>
          </a:xfrm>
          <a:prstGeom prst="rect">
            <a:avLst/>
          </a:prstGeom>
        </p:spPr>
        <p:txBody>
          <a:bodyPr>
            <a:no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2200" b="0" i="0" u="none" strike="noStrike" kern="1200" cap="none" spc="0" normalizeH="0" baseline="0" noProof="0" dirty="0">
                <a:ln>
                  <a:noFill/>
                </a:ln>
                <a:solidFill>
                  <a:schemeClr val="tx1"/>
                </a:solidFill>
                <a:effectLst/>
                <a:uLnTx/>
                <a:uFillTx/>
                <a:latin typeface="+mn-lt"/>
                <a:ea typeface="+mn-ea"/>
                <a:cs typeface="+mn-cs"/>
              </a:rPr>
              <a:t>Box y Wilson (1951) propusieron </a:t>
            </a:r>
            <a:r>
              <a:rPr kumimoji="0" lang="es-CO" sz="2200" b="0" i="1" u="none" strike="noStrike" kern="1200" cap="none" spc="0" normalizeH="0" baseline="0" noProof="0" dirty="0">
                <a:ln>
                  <a:noFill/>
                </a:ln>
                <a:solidFill>
                  <a:schemeClr val="tx1"/>
                </a:solidFill>
                <a:effectLst/>
                <a:uLnTx/>
                <a:uFillTx/>
                <a:latin typeface="+mn-lt"/>
                <a:ea typeface="+mn-ea"/>
                <a:cs typeface="+mn-cs"/>
              </a:rPr>
              <a:t>diseños centrales compuestos</a:t>
            </a:r>
            <a:r>
              <a:rPr kumimoji="0" lang="es-CO" sz="2200" b="0" i="0" u="none" strike="noStrike" kern="1200" cap="none" spc="0" normalizeH="0" baseline="0" noProof="0" dirty="0">
                <a:ln>
                  <a:noFill/>
                </a:ln>
                <a:solidFill>
                  <a:schemeClr val="tx1"/>
                </a:solidFill>
                <a:effectLst/>
                <a:uLnTx/>
                <a:uFillTx/>
                <a:latin typeface="+mn-lt"/>
                <a:ea typeface="+mn-ea"/>
                <a:cs typeface="+mn-cs"/>
              </a:rPr>
              <a:t> para estimar las ecuaciones de la superficie de respuesta cuadrática. Estos diseños son diseños de tratamientos factoriales </a:t>
            </a:r>
            <a:r>
              <a:rPr kumimoji="0" lang="es-CO" sz="2200" b="0" i="1" u="none" strike="noStrike" kern="1200" cap="none" spc="0" normalizeH="0" baseline="0" noProof="0" dirty="0">
                <a:ln>
                  <a:noFill/>
                </a:ln>
                <a:solidFill>
                  <a:schemeClr val="tx1"/>
                </a:solidFill>
                <a:effectLst/>
                <a:uLnTx/>
                <a:uFillTx/>
                <a:latin typeface="+mn-lt"/>
                <a:ea typeface="+mn-ea"/>
                <a:cs typeface="+mn-cs"/>
              </a:rPr>
              <a:t>2</a:t>
            </a:r>
            <a:r>
              <a:rPr kumimoji="0" lang="es-CO" sz="2200" b="0" i="1" u="none" strike="noStrike" kern="1200" cap="none" spc="0" normalizeH="0" baseline="30000" noProof="0" dirty="0">
                <a:ln>
                  <a:noFill/>
                </a:ln>
                <a:solidFill>
                  <a:schemeClr val="tx1"/>
                </a:solidFill>
                <a:effectLst/>
                <a:uLnTx/>
                <a:uFillTx/>
                <a:latin typeface="+mn-lt"/>
                <a:ea typeface="+mn-ea"/>
                <a:cs typeface="+mn-cs"/>
              </a:rPr>
              <a:t>n</a:t>
            </a:r>
            <a:r>
              <a:rPr kumimoji="0" lang="es-CO" sz="2200" b="0" i="1" u="none" strike="noStrike" kern="1200" cap="none" spc="0" normalizeH="0" baseline="0" noProof="0" dirty="0">
                <a:ln>
                  <a:noFill/>
                </a:ln>
                <a:solidFill>
                  <a:schemeClr val="tx1"/>
                </a:solidFill>
                <a:effectLst/>
                <a:uLnTx/>
                <a:uFillTx/>
                <a:latin typeface="+mn-lt"/>
                <a:ea typeface="+mn-ea"/>
                <a:cs typeface="+mn-cs"/>
              </a:rPr>
              <a:t> </a:t>
            </a:r>
            <a:r>
              <a:rPr kumimoji="0" lang="es-CO" sz="2200" b="0" i="0" u="none" strike="noStrike" kern="1200" cap="none" spc="0" normalizeH="0" baseline="0" noProof="0" dirty="0">
                <a:ln>
                  <a:noFill/>
                </a:ln>
                <a:solidFill>
                  <a:schemeClr val="tx1"/>
                </a:solidFill>
                <a:effectLst/>
                <a:uLnTx/>
                <a:uFillTx/>
                <a:latin typeface="+mn-lt"/>
                <a:ea typeface="+mn-ea"/>
                <a:cs typeface="+mn-cs"/>
              </a:rPr>
              <a:t>(</a:t>
            </a:r>
            <a:r>
              <a:rPr kumimoji="0" lang="es-CO" sz="2200" b="0" i="1" u="none" strike="noStrike" kern="1200" cap="none" spc="0" normalizeH="0" baseline="0" noProof="0" dirty="0">
                <a:ln>
                  <a:noFill/>
                </a:ln>
                <a:solidFill>
                  <a:schemeClr val="tx1"/>
                </a:solidFill>
                <a:effectLst/>
                <a:uLnTx/>
                <a:uFillTx/>
                <a:latin typeface="+mn-lt"/>
                <a:ea typeface="+mn-ea"/>
                <a:cs typeface="+mn-cs"/>
              </a:rPr>
              <a:t>n factores con 2 niveles cada uno</a:t>
            </a:r>
            <a:r>
              <a:rPr kumimoji="0" lang="es-CO" sz="2200" b="0" i="0" u="none" strike="noStrike" kern="1200" cap="none" spc="0" normalizeH="0" baseline="0" noProof="0" dirty="0">
                <a:ln>
                  <a:noFill/>
                </a:ln>
                <a:solidFill>
                  <a:schemeClr val="tx1"/>
                </a:solidFill>
                <a:effectLst/>
                <a:uLnTx/>
                <a:uFillTx/>
                <a:latin typeface="+mn-lt"/>
                <a:ea typeface="+mn-ea"/>
                <a:cs typeface="+mn-cs"/>
              </a:rPr>
              <a:t>)</a:t>
            </a:r>
            <a:r>
              <a:rPr kumimoji="0" lang="es-CO" sz="2200" b="0" i="1" u="none" strike="noStrike" kern="1200" cap="none" spc="0" normalizeH="0" baseline="0" noProof="0" dirty="0">
                <a:ln>
                  <a:noFill/>
                </a:ln>
                <a:solidFill>
                  <a:schemeClr val="tx1"/>
                </a:solidFill>
                <a:effectLst/>
                <a:uLnTx/>
                <a:uFillTx/>
                <a:latin typeface="+mn-lt"/>
                <a:ea typeface="+mn-ea"/>
                <a:cs typeface="+mn-cs"/>
              </a:rPr>
              <a:t> </a:t>
            </a:r>
            <a:r>
              <a:rPr kumimoji="0" lang="es-CO" sz="2200" b="0" i="0" u="none" strike="noStrike" kern="1200" cap="none" spc="0" normalizeH="0" baseline="0" noProof="0" dirty="0">
                <a:ln>
                  <a:noFill/>
                </a:ln>
                <a:solidFill>
                  <a:schemeClr val="tx1"/>
                </a:solidFill>
                <a:effectLst/>
                <a:uLnTx/>
                <a:uFillTx/>
                <a:latin typeface="+mn-lt"/>
                <a:ea typeface="+mn-ea"/>
                <a:cs typeface="+mn-cs"/>
              </a:rPr>
              <a:t>con </a:t>
            </a:r>
            <a:r>
              <a:rPr kumimoji="0" lang="es-CO" sz="2200" b="0" i="1" u="none" strike="noStrike" kern="1200" cap="none" spc="0" normalizeH="0" baseline="0" noProof="0" dirty="0">
                <a:ln>
                  <a:noFill/>
                </a:ln>
                <a:solidFill>
                  <a:schemeClr val="tx1"/>
                </a:solidFill>
                <a:effectLst/>
                <a:uLnTx/>
                <a:uFillTx/>
                <a:latin typeface="+mn-lt"/>
                <a:ea typeface="+mn-ea"/>
                <a:cs typeface="+mn-cs"/>
              </a:rPr>
              <a:t>2n</a:t>
            </a:r>
            <a:r>
              <a:rPr kumimoji="0" lang="es-CO" sz="2200" b="0" i="0" u="none" strike="noStrike" kern="1200" cap="none" spc="0" normalizeH="0" baseline="0" noProof="0" dirty="0">
                <a:ln>
                  <a:noFill/>
                </a:ln>
                <a:solidFill>
                  <a:schemeClr val="tx1"/>
                </a:solidFill>
                <a:effectLst/>
                <a:uLnTx/>
                <a:uFillTx/>
                <a:latin typeface="+mn-lt"/>
                <a:ea typeface="+mn-ea"/>
                <a:cs typeface="+mn-cs"/>
              </a:rPr>
              <a:t> combinaciones adicionales, llamadas </a:t>
            </a:r>
            <a:r>
              <a:rPr kumimoji="0" lang="es-CO" sz="2200" b="0" i="1" u="none" strike="noStrike" kern="1200" cap="none" spc="0" normalizeH="0" baseline="0" noProof="0" dirty="0">
                <a:ln>
                  <a:noFill/>
                </a:ln>
                <a:solidFill>
                  <a:schemeClr val="tx1"/>
                </a:solidFill>
                <a:effectLst/>
                <a:uLnTx/>
                <a:uFillTx/>
                <a:latin typeface="+mn-lt"/>
                <a:ea typeface="+mn-ea"/>
                <a:cs typeface="+mn-cs"/>
              </a:rPr>
              <a:t>puntos axiales </a:t>
            </a:r>
            <a:r>
              <a:rPr kumimoji="0" lang="es-CO" sz="2200" b="0" i="0" u="none" strike="noStrike" kern="1200" cap="none" spc="0" normalizeH="0" baseline="0" noProof="0" dirty="0">
                <a:ln>
                  <a:noFill/>
                </a:ln>
                <a:solidFill>
                  <a:schemeClr val="tx1"/>
                </a:solidFill>
                <a:effectLst/>
                <a:uLnTx/>
                <a:uFillTx/>
                <a:latin typeface="+mn-lt"/>
                <a:ea typeface="+mn-ea"/>
                <a:cs typeface="+mn-cs"/>
              </a:rPr>
              <a:t>(</a:t>
            </a:r>
            <a:r>
              <a:rPr kumimoji="0" lang="es-CO" sz="2200" b="0" i="1" u="none" strike="noStrike" kern="1200" cap="none" spc="0" normalizeH="0" baseline="0" noProof="0" dirty="0">
                <a:ln>
                  <a:noFill/>
                </a:ln>
                <a:solidFill>
                  <a:schemeClr val="tx1"/>
                </a:solidFill>
                <a:effectLst/>
                <a:uLnTx/>
                <a:uFillTx/>
                <a:latin typeface="+mn-lt"/>
                <a:ea typeface="+mn-ea"/>
                <a:cs typeface="+mn-cs"/>
              </a:rPr>
              <a:t>±</a:t>
            </a:r>
            <a:r>
              <a:rPr kumimoji="0" lang="el-GR" sz="2200" b="0" i="1" u="none" strike="noStrike" kern="1200" cap="none" spc="0" normalizeH="0" baseline="0" noProof="0" dirty="0">
                <a:ln>
                  <a:noFill/>
                </a:ln>
                <a:solidFill>
                  <a:schemeClr val="tx1"/>
                </a:solidFill>
                <a:effectLst/>
                <a:uLnTx/>
                <a:uFillTx/>
                <a:latin typeface="+mn-lt"/>
                <a:ea typeface="+mn-ea"/>
                <a:cs typeface="+mn-cs"/>
              </a:rPr>
              <a:t>α</a:t>
            </a:r>
            <a:r>
              <a:rPr kumimoji="0" lang="es-CO" sz="2200" b="0" i="0" u="none" strike="noStrike" kern="1200" cap="none" spc="0" normalizeH="0" baseline="0" noProof="0" dirty="0">
                <a:ln>
                  <a:noFill/>
                </a:ln>
                <a:solidFill>
                  <a:schemeClr val="tx1"/>
                </a:solidFill>
                <a:effectLst/>
                <a:uLnTx/>
                <a:uFillTx/>
                <a:latin typeface="+mn-lt"/>
                <a:ea typeface="+mn-ea"/>
                <a:cs typeface="+mn-cs"/>
              </a:rPr>
              <a:t>), a lo largo de los ejes coordenados de los niveles del factor codificado.</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CO" sz="2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2200" b="0" i="0" u="none" strike="noStrike" kern="1200" cap="none" spc="0" normalizeH="0" baseline="0" noProof="0" dirty="0">
                <a:ln>
                  <a:noFill/>
                </a:ln>
                <a:solidFill>
                  <a:schemeClr val="tx1"/>
                </a:solidFill>
                <a:effectLst/>
                <a:uLnTx/>
                <a:uFillTx/>
                <a:latin typeface="+mn-lt"/>
                <a:ea typeface="+mn-ea"/>
                <a:cs typeface="+mn-cs"/>
              </a:rPr>
              <a:t>Adicionalmente se deben agregar </a:t>
            </a:r>
            <a:r>
              <a:rPr kumimoji="0" lang="es-CO" sz="2200" b="0" i="1" u="none" strike="noStrike" kern="1200" cap="none" spc="0" normalizeH="0" baseline="0" noProof="0" dirty="0">
                <a:ln>
                  <a:noFill/>
                </a:ln>
                <a:solidFill>
                  <a:schemeClr val="tx1"/>
                </a:solidFill>
                <a:effectLst/>
                <a:uLnTx/>
                <a:uFillTx/>
                <a:latin typeface="+mn-lt"/>
                <a:ea typeface="+mn-ea"/>
                <a:cs typeface="+mn-cs"/>
              </a:rPr>
              <a:t>m</a:t>
            </a:r>
            <a:r>
              <a:rPr kumimoji="0" lang="es-CO" sz="2200" b="0" i="0" u="none" strike="noStrike" kern="1200" cap="none" spc="0" normalizeH="0" baseline="0" noProof="0" dirty="0">
                <a:ln>
                  <a:noFill/>
                </a:ln>
                <a:solidFill>
                  <a:schemeClr val="tx1"/>
                </a:solidFill>
                <a:effectLst/>
                <a:uLnTx/>
                <a:uFillTx/>
                <a:latin typeface="+mn-lt"/>
                <a:ea typeface="+mn-ea"/>
                <a:cs typeface="+mn-cs"/>
              </a:rPr>
              <a:t> replicas al centro del diseño.</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400" dirty="0">
                <a:latin typeface="+mj-lt"/>
                <a:ea typeface="+mj-ea"/>
                <a:cs typeface="+mj-cs"/>
              </a:rPr>
              <a:t>Superficies de Respuesta de Segundo Orden</a:t>
            </a:r>
            <a:endParaRPr kumimoji="0" lang="es-ES" sz="34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2 Marcador de contenido"/>
          <p:cNvSpPr>
            <a:spLocks noGrp="1"/>
          </p:cNvSpPr>
          <p:nvPr>
            <p:ph sz="quarter" idx="1"/>
          </p:nvPr>
        </p:nvSpPr>
        <p:spPr>
          <a:xfrm>
            <a:off x="357158" y="1553372"/>
            <a:ext cx="8391876" cy="3947330"/>
          </a:xfrm>
        </p:spPr>
        <p:txBody>
          <a:bodyPr>
            <a:noAutofit/>
          </a:bodyPr>
          <a:lstStyle/>
          <a:p>
            <a:pPr marL="0" indent="0" algn="just">
              <a:buNone/>
            </a:pPr>
            <a:r>
              <a:rPr lang="es-CO" sz="2200" dirty="0"/>
              <a:t>Los diseños centrales compuestos se usan para aprovechar la experimentación secuencial, donde el primer paso de esta secuencia consiste en determinar la trayectoria del ascenso mas pronunciado.</a:t>
            </a:r>
          </a:p>
          <a:p>
            <a:pPr marL="0" indent="0" algn="just">
              <a:buNone/>
            </a:pPr>
            <a:endParaRPr lang="es-CO" sz="1000" dirty="0"/>
          </a:p>
          <a:p>
            <a:pPr marL="0" indent="0" algn="just">
              <a:buNone/>
            </a:pPr>
            <a:r>
              <a:rPr lang="es-CO" sz="2200" dirty="0"/>
              <a:t>En algún momento las pruebas conducen hacia un conjunto de niveles de factores que proporcionan un máximo aparente en la trayectoria.</a:t>
            </a:r>
          </a:p>
          <a:p>
            <a:pPr marL="0" indent="0" algn="just">
              <a:buNone/>
            </a:pPr>
            <a:endParaRPr lang="es-CO" sz="1000" dirty="0"/>
          </a:p>
          <a:p>
            <a:pPr marL="0" indent="0" algn="just">
              <a:buNone/>
            </a:pPr>
            <a:r>
              <a:rPr lang="es-CO" sz="2200" dirty="0"/>
              <a:t>Para el ejemplo del porcentaje de rendimiento se espera una respuesta máxima de </a:t>
            </a:r>
            <a:r>
              <a:rPr lang="es-CO" sz="2200" i="1" dirty="0"/>
              <a:t>80.3%</a:t>
            </a:r>
            <a:r>
              <a:rPr lang="es-CO" sz="2200" dirty="0"/>
              <a:t> en </a:t>
            </a:r>
            <a:r>
              <a:rPr lang="es-CO" sz="2200" i="1" dirty="0"/>
              <a:t>T=85min</a:t>
            </a:r>
            <a:r>
              <a:rPr lang="es-CO" sz="2200" dirty="0"/>
              <a:t> y </a:t>
            </a:r>
            <a:r>
              <a:rPr lang="es-CO" sz="2200" i="1" dirty="0" err="1"/>
              <a:t>Tp</a:t>
            </a:r>
            <a:r>
              <a:rPr lang="es-CO" sz="2200" i="1" dirty="0"/>
              <a:t>=175°F</a:t>
            </a:r>
            <a:r>
              <a:rPr lang="es-CO" sz="2200" dirty="0"/>
              <a:t>.</a:t>
            </a:r>
          </a:p>
          <a:p>
            <a:pPr marL="0" indent="0" algn="just">
              <a:buNone/>
            </a:pPr>
            <a:endParaRPr lang="es-CO" sz="1000" dirty="0"/>
          </a:p>
          <a:p>
            <a:pPr marL="0" indent="0" algn="just">
              <a:buNone/>
            </a:pPr>
            <a:r>
              <a:rPr lang="es-CO" sz="2200" dirty="0"/>
              <a:t>Como segundo paso en la secuencia, se realiza un experimento factorial </a:t>
            </a:r>
            <a:r>
              <a:rPr lang="es-CO" sz="2200" i="1" dirty="0"/>
              <a:t>2</a:t>
            </a:r>
            <a:r>
              <a:rPr lang="es-CO" sz="2200" i="1" baseline="30000" dirty="0"/>
              <a:t>2</a:t>
            </a:r>
            <a:r>
              <a:rPr lang="es-CO" sz="2200" dirty="0"/>
              <a:t> con varias replicas en el centro del diseño </a:t>
            </a:r>
            <a:r>
              <a:rPr lang="es-CO" sz="2200" i="1" dirty="0"/>
              <a:t>(T , </a:t>
            </a:r>
            <a:r>
              <a:rPr lang="es-CO" sz="2200" i="1" dirty="0" err="1"/>
              <a:t>Tp</a:t>
            </a:r>
            <a:r>
              <a:rPr lang="es-CO" sz="2200" i="1" dirty="0"/>
              <a:t>)=(85 , 175).</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400" dirty="0">
                <a:latin typeface="+mj-lt"/>
                <a:ea typeface="+mj-ea"/>
                <a:cs typeface="+mj-cs"/>
              </a:rPr>
              <a:t>Superficies de Respuesta de Segundo Orden</a:t>
            </a:r>
            <a:endParaRPr kumimoji="0" lang="es-ES" sz="3400" b="0" i="0" u="none" strike="noStrike" kern="1200" cap="none" spc="0" normalizeH="0" baseline="0" noProof="0" dirty="0">
              <a:ln>
                <a:noFill/>
              </a:ln>
              <a:solidFill>
                <a:schemeClr val="tx1"/>
              </a:solidFill>
              <a:effectLst/>
              <a:uLnTx/>
              <a:uFillTx/>
              <a:latin typeface="+mj-lt"/>
              <a:ea typeface="+mj-ea"/>
              <a:cs typeface="+mj-cs"/>
            </a:endParaRPr>
          </a:p>
        </p:txBody>
      </p:sp>
      <p:sp>
        <p:nvSpPr>
          <p:cNvPr id="11" name="2 Marcador de contenido"/>
          <p:cNvSpPr>
            <a:spLocks noGrp="1"/>
          </p:cNvSpPr>
          <p:nvPr>
            <p:ph sz="quarter" idx="1"/>
          </p:nvPr>
        </p:nvSpPr>
        <p:spPr>
          <a:xfrm>
            <a:off x="323528" y="1124744"/>
            <a:ext cx="8208912" cy="5472608"/>
          </a:xfrm>
        </p:spPr>
        <p:txBody>
          <a:bodyPr>
            <a:noAutofit/>
          </a:bodyPr>
          <a:lstStyle/>
          <a:p>
            <a:pPr marL="0" indent="0" algn="just">
              <a:buNone/>
            </a:pPr>
            <a:r>
              <a:rPr lang="es-CO" sz="2000" dirty="0"/>
              <a:t>Suponiendo que la diferencia </a:t>
            </a:r>
            <a:r>
              <a:rPr lang="es-CO" sz="2000" b="1" i="1" dirty="0"/>
              <a:t>             </a:t>
            </a:r>
            <a:r>
              <a:rPr lang="es-CO" sz="2000" dirty="0"/>
              <a:t>calculada en el nuevo experimento indica</a:t>
            </a:r>
            <a:r>
              <a:rPr lang="es-CO" sz="2000" b="1" i="1" dirty="0"/>
              <a:t> </a:t>
            </a:r>
            <a:r>
              <a:rPr lang="es-CO" sz="2000" dirty="0"/>
              <a:t>un alto grado de curvatura en la superficie, el tercer paso en el experimento secuencial consiste en realizar corridas adicionales del experimento en los puntos axiales (</a:t>
            </a:r>
            <a:r>
              <a:rPr lang="es-CO" sz="2000" i="1" dirty="0"/>
              <a:t>±</a:t>
            </a:r>
            <a:r>
              <a:rPr lang="el-GR" sz="2000" i="1" dirty="0"/>
              <a:t>α</a:t>
            </a:r>
            <a:r>
              <a:rPr lang="es-CO" sz="2000" dirty="0"/>
              <a:t>, 0) y (0, </a:t>
            </a:r>
            <a:r>
              <a:rPr lang="es-CO" sz="2000" i="1" dirty="0"/>
              <a:t>±</a:t>
            </a:r>
            <a:r>
              <a:rPr lang="el-GR" sz="2000" i="1" dirty="0"/>
              <a:t>α</a:t>
            </a:r>
            <a:r>
              <a:rPr lang="es-CO" sz="2000" i="1" dirty="0"/>
              <a:t>)</a:t>
            </a:r>
            <a:r>
              <a:rPr lang="es-CO" sz="2000" dirty="0"/>
              <a:t>, como se muestra en la figura:</a:t>
            </a:r>
            <a:endParaRPr lang="es-CO" sz="2200" dirty="0"/>
          </a:p>
        </p:txBody>
      </p:sp>
      <p:graphicFrame>
        <p:nvGraphicFramePr>
          <p:cNvPr id="12" name="Object 2"/>
          <p:cNvGraphicFramePr>
            <a:graphicFrameLocks noChangeAspect="1"/>
          </p:cNvGraphicFramePr>
          <p:nvPr/>
        </p:nvGraphicFramePr>
        <p:xfrm>
          <a:off x="3725794" y="1124743"/>
          <a:ext cx="846206" cy="390157"/>
        </p:xfrm>
        <a:graphic>
          <a:graphicData uri="http://schemas.openxmlformats.org/presentationml/2006/ole">
            <mc:AlternateContent xmlns:mc="http://schemas.openxmlformats.org/markup-compatibility/2006">
              <mc:Choice xmlns:v="urn:schemas-microsoft-com:vml" Requires="v">
                <p:oleObj name="Equation" r:id="rId2" imgW="495000" imgH="228600" progId="Equation.DSMT4">
                  <p:embed/>
                </p:oleObj>
              </mc:Choice>
              <mc:Fallback>
                <p:oleObj name="Equation" r:id="rId2" imgW="495000" imgH="228600" progId="Equation.DSMT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5794" y="1124743"/>
                        <a:ext cx="846206" cy="3901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3" name="Picture 1"/>
          <p:cNvPicPr>
            <a:picLocks noChangeAspect="1" noChangeArrowheads="1"/>
          </p:cNvPicPr>
          <p:nvPr/>
        </p:nvPicPr>
        <p:blipFill>
          <a:blip r:embed="rId4" cstate="print"/>
          <a:srcRect/>
          <a:stretch>
            <a:fillRect/>
          </a:stretch>
        </p:blipFill>
        <p:spPr bwMode="auto">
          <a:xfrm>
            <a:off x="2104348" y="2709476"/>
            <a:ext cx="4624518" cy="3772530"/>
          </a:xfrm>
          <a:prstGeom prst="rect">
            <a:avLst/>
          </a:prstGeom>
          <a:noFill/>
          <a:ln w="9525">
            <a:noFill/>
            <a:miter lim="800000"/>
            <a:headEnd/>
            <a:tailEnd/>
          </a:ln>
        </p:spPr>
      </p:pic>
      <p:sp>
        <p:nvSpPr>
          <p:cNvPr id="14" name="13 Rectángulo"/>
          <p:cNvSpPr/>
          <p:nvPr/>
        </p:nvSpPr>
        <p:spPr>
          <a:xfrm>
            <a:off x="3328484" y="6300028"/>
            <a:ext cx="2160240" cy="369332"/>
          </a:xfrm>
          <a:prstGeom prst="rect">
            <a:avLst/>
          </a:prstGeom>
        </p:spPr>
        <p:txBody>
          <a:bodyPr wrap="square">
            <a:spAutoFit/>
          </a:bodyPr>
          <a:lstStyle/>
          <a:p>
            <a:pPr algn="ctr">
              <a:defRPr/>
            </a:pPr>
            <a:r>
              <a:rPr lang="es-CO" i="1" dirty="0">
                <a:solidFill>
                  <a:srgbClr val="C00000"/>
                </a:solidFill>
                <a:effectLst>
                  <a:outerShdw blurRad="38100" dist="38100" dir="2700000" algn="tl">
                    <a:srgbClr val="000000">
                      <a:alpha val="43137"/>
                    </a:srgbClr>
                  </a:outerShdw>
                </a:effectLst>
              </a:rPr>
              <a:t>X</a:t>
            </a:r>
            <a:r>
              <a:rPr lang="es-CO" i="1" baseline="-25000" dirty="0">
                <a:solidFill>
                  <a:srgbClr val="C00000"/>
                </a:solidFill>
                <a:effectLst>
                  <a:outerShdw blurRad="38100" dist="38100" dir="2700000" algn="tl">
                    <a:srgbClr val="000000">
                      <a:alpha val="43137"/>
                    </a:srgbClr>
                  </a:outerShdw>
                </a:effectLst>
              </a:rPr>
              <a:t>2</a:t>
            </a:r>
            <a:endParaRPr lang="es-ES" i="1" baseline="-25000" dirty="0">
              <a:solidFill>
                <a:srgbClr val="C00000"/>
              </a:solidFill>
              <a:effectLst>
                <a:outerShdw blurRad="38100" dist="38100" dir="2700000" algn="tl">
                  <a:srgbClr val="000000">
                    <a:alpha val="43137"/>
                  </a:srgbClr>
                </a:outerShdw>
              </a:effectLst>
            </a:endParaRPr>
          </a:p>
        </p:txBody>
      </p:sp>
      <p:sp>
        <p:nvSpPr>
          <p:cNvPr id="15" name="14 Rectángulo"/>
          <p:cNvSpPr/>
          <p:nvPr/>
        </p:nvSpPr>
        <p:spPr>
          <a:xfrm>
            <a:off x="6143636" y="4355812"/>
            <a:ext cx="1584176" cy="369332"/>
          </a:xfrm>
          <a:prstGeom prst="rect">
            <a:avLst/>
          </a:prstGeom>
        </p:spPr>
        <p:txBody>
          <a:bodyPr wrap="square">
            <a:spAutoFit/>
          </a:bodyPr>
          <a:lstStyle/>
          <a:p>
            <a:pPr algn="ctr">
              <a:defRPr/>
            </a:pPr>
            <a:r>
              <a:rPr lang="es-CO" i="1" dirty="0">
                <a:solidFill>
                  <a:srgbClr val="C00000"/>
                </a:solidFill>
                <a:effectLst>
                  <a:outerShdw blurRad="38100" dist="38100" dir="2700000" algn="tl">
                    <a:srgbClr val="000000">
                      <a:alpha val="43137"/>
                    </a:srgbClr>
                  </a:outerShdw>
                </a:effectLst>
              </a:rPr>
              <a:t>X</a:t>
            </a:r>
            <a:r>
              <a:rPr lang="es-CO" i="1" baseline="-25000" dirty="0">
                <a:solidFill>
                  <a:srgbClr val="C00000"/>
                </a:solidFill>
                <a:effectLst>
                  <a:outerShdw blurRad="38100" dist="38100" dir="2700000" algn="tl">
                    <a:srgbClr val="000000">
                      <a:alpha val="43137"/>
                    </a:srgbClr>
                  </a:outerShdw>
                </a:effectLst>
              </a:rPr>
              <a:t>1</a:t>
            </a:r>
            <a:endParaRPr lang="es-ES" i="1" baseline="-25000" dirty="0">
              <a:solidFill>
                <a:srgbClr val="C00000"/>
              </a:solidFill>
              <a:effectLst>
                <a:outerShdw blurRad="38100" dist="38100" dir="2700000" algn="tl">
                  <a:srgbClr val="000000">
                    <a:alpha val="43137"/>
                  </a:srgbClr>
                </a:outerShdw>
              </a:effectLst>
            </a:endParaRPr>
          </a:p>
        </p:txBody>
      </p:sp>
      <p:sp>
        <p:nvSpPr>
          <p:cNvPr id="16" name="15 Rectángulo"/>
          <p:cNvSpPr/>
          <p:nvPr/>
        </p:nvSpPr>
        <p:spPr>
          <a:xfrm>
            <a:off x="5056676" y="5384805"/>
            <a:ext cx="1296144" cy="276999"/>
          </a:xfrm>
          <a:prstGeom prst="rect">
            <a:avLst/>
          </a:prstGeom>
        </p:spPr>
        <p:txBody>
          <a:bodyPr wrap="square">
            <a:spAutoFit/>
          </a:bodyPr>
          <a:lstStyle/>
          <a:p>
            <a:pPr algn="ctr">
              <a:defRPr/>
            </a:pPr>
            <a:r>
              <a:rPr lang="es-CO" sz="1200" dirty="0">
                <a:solidFill>
                  <a:srgbClr val="C00000"/>
                </a:solidFill>
                <a:effectLst>
                  <a:outerShdw blurRad="38100" dist="38100" dir="2700000" algn="tl">
                    <a:srgbClr val="000000">
                      <a:alpha val="43137"/>
                    </a:srgbClr>
                  </a:outerShdw>
                </a:effectLst>
              </a:rPr>
              <a:t>(1 , -1)</a:t>
            </a:r>
            <a:endParaRPr lang="es-ES" sz="1200" dirty="0">
              <a:solidFill>
                <a:srgbClr val="C00000"/>
              </a:solidFill>
              <a:effectLst>
                <a:outerShdw blurRad="38100" dist="38100" dir="2700000" algn="tl">
                  <a:srgbClr val="000000">
                    <a:alpha val="43137"/>
                  </a:srgbClr>
                </a:outerShdw>
              </a:effectLst>
            </a:endParaRPr>
          </a:p>
        </p:txBody>
      </p:sp>
      <p:sp>
        <p:nvSpPr>
          <p:cNvPr id="17" name="16 Rectángulo"/>
          <p:cNvSpPr/>
          <p:nvPr/>
        </p:nvSpPr>
        <p:spPr>
          <a:xfrm>
            <a:off x="5056676" y="3429556"/>
            <a:ext cx="1296144" cy="276999"/>
          </a:xfrm>
          <a:prstGeom prst="rect">
            <a:avLst/>
          </a:prstGeom>
        </p:spPr>
        <p:txBody>
          <a:bodyPr wrap="square">
            <a:spAutoFit/>
          </a:bodyPr>
          <a:lstStyle/>
          <a:p>
            <a:pPr algn="ctr">
              <a:defRPr/>
            </a:pPr>
            <a:r>
              <a:rPr lang="es-CO" sz="1200" dirty="0">
                <a:solidFill>
                  <a:srgbClr val="C00000"/>
                </a:solidFill>
                <a:effectLst>
                  <a:outerShdw blurRad="38100" dist="38100" dir="2700000" algn="tl">
                    <a:srgbClr val="000000">
                      <a:alpha val="43137"/>
                    </a:srgbClr>
                  </a:outerShdw>
                </a:effectLst>
              </a:rPr>
              <a:t>(1 , 1)</a:t>
            </a:r>
            <a:endParaRPr lang="es-ES" sz="1200" dirty="0">
              <a:solidFill>
                <a:srgbClr val="C00000"/>
              </a:solidFill>
              <a:effectLst>
                <a:outerShdw blurRad="38100" dist="38100" dir="2700000" algn="tl">
                  <a:srgbClr val="000000">
                    <a:alpha val="43137"/>
                  </a:srgbClr>
                </a:outerShdw>
              </a:effectLst>
            </a:endParaRPr>
          </a:p>
        </p:txBody>
      </p:sp>
      <p:sp>
        <p:nvSpPr>
          <p:cNvPr id="18" name="17 Rectángulo"/>
          <p:cNvSpPr/>
          <p:nvPr/>
        </p:nvSpPr>
        <p:spPr>
          <a:xfrm>
            <a:off x="2320372" y="3429556"/>
            <a:ext cx="1296144" cy="276999"/>
          </a:xfrm>
          <a:prstGeom prst="rect">
            <a:avLst/>
          </a:prstGeom>
        </p:spPr>
        <p:txBody>
          <a:bodyPr wrap="square">
            <a:spAutoFit/>
          </a:bodyPr>
          <a:lstStyle/>
          <a:p>
            <a:pPr algn="ctr">
              <a:defRPr/>
            </a:pPr>
            <a:r>
              <a:rPr lang="es-CO" sz="1200" dirty="0">
                <a:solidFill>
                  <a:srgbClr val="C00000"/>
                </a:solidFill>
                <a:effectLst>
                  <a:outerShdw blurRad="38100" dist="38100" dir="2700000" algn="tl">
                    <a:srgbClr val="000000">
                      <a:alpha val="43137"/>
                    </a:srgbClr>
                  </a:outerShdw>
                </a:effectLst>
              </a:rPr>
              <a:t>(-1 , 1)</a:t>
            </a:r>
            <a:endParaRPr lang="es-ES" sz="1200" dirty="0">
              <a:solidFill>
                <a:srgbClr val="C00000"/>
              </a:solidFill>
              <a:effectLst>
                <a:outerShdw blurRad="38100" dist="38100" dir="2700000" algn="tl">
                  <a:srgbClr val="000000">
                    <a:alpha val="43137"/>
                  </a:srgbClr>
                </a:outerShdw>
              </a:effectLst>
            </a:endParaRPr>
          </a:p>
        </p:txBody>
      </p:sp>
      <p:sp>
        <p:nvSpPr>
          <p:cNvPr id="19" name="18 Rectángulo"/>
          <p:cNvSpPr/>
          <p:nvPr/>
        </p:nvSpPr>
        <p:spPr>
          <a:xfrm>
            <a:off x="2320372" y="5312797"/>
            <a:ext cx="1296144" cy="276999"/>
          </a:xfrm>
          <a:prstGeom prst="rect">
            <a:avLst/>
          </a:prstGeom>
        </p:spPr>
        <p:txBody>
          <a:bodyPr wrap="square">
            <a:spAutoFit/>
          </a:bodyPr>
          <a:lstStyle/>
          <a:p>
            <a:pPr algn="ctr">
              <a:defRPr/>
            </a:pPr>
            <a:r>
              <a:rPr lang="es-CO" sz="1200" dirty="0">
                <a:solidFill>
                  <a:srgbClr val="C00000"/>
                </a:solidFill>
                <a:effectLst>
                  <a:outerShdw blurRad="38100" dist="38100" dir="2700000" algn="tl">
                    <a:srgbClr val="000000">
                      <a:alpha val="43137"/>
                    </a:srgbClr>
                  </a:outerShdw>
                </a:effectLst>
              </a:rPr>
              <a:t>(-1 , -1)</a:t>
            </a:r>
            <a:endParaRPr lang="es-ES" sz="1200" dirty="0">
              <a:solidFill>
                <a:srgbClr val="C00000"/>
              </a:solidFill>
              <a:effectLst>
                <a:outerShdw blurRad="38100" dist="38100" dir="2700000" algn="tl">
                  <a:srgbClr val="000000">
                    <a:alpha val="43137"/>
                  </a:srgbClr>
                </a:outerShdw>
              </a:effectLst>
            </a:endParaRPr>
          </a:p>
        </p:txBody>
      </p:sp>
      <p:sp>
        <p:nvSpPr>
          <p:cNvPr id="20" name="19 Elipse"/>
          <p:cNvSpPr/>
          <p:nvPr/>
        </p:nvSpPr>
        <p:spPr>
          <a:xfrm flipH="1">
            <a:off x="4336596" y="2924944"/>
            <a:ext cx="45719" cy="72008"/>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20 Elipse"/>
          <p:cNvSpPr/>
          <p:nvPr/>
        </p:nvSpPr>
        <p:spPr>
          <a:xfrm flipH="1">
            <a:off x="4336596" y="6093296"/>
            <a:ext cx="45719" cy="72008"/>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21 Elipse"/>
          <p:cNvSpPr/>
          <p:nvPr/>
        </p:nvSpPr>
        <p:spPr>
          <a:xfrm flipH="1">
            <a:off x="6163085" y="4509120"/>
            <a:ext cx="45719" cy="72008"/>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 name="22 Elipse"/>
          <p:cNvSpPr/>
          <p:nvPr/>
        </p:nvSpPr>
        <p:spPr>
          <a:xfrm flipH="1">
            <a:off x="2536396" y="4509120"/>
            <a:ext cx="45719" cy="72008"/>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23 Rectángulo"/>
          <p:cNvSpPr/>
          <p:nvPr/>
        </p:nvSpPr>
        <p:spPr>
          <a:xfrm>
            <a:off x="3976556" y="2780928"/>
            <a:ext cx="1296144" cy="276999"/>
          </a:xfrm>
          <a:prstGeom prst="rect">
            <a:avLst/>
          </a:prstGeom>
        </p:spPr>
        <p:txBody>
          <a:bodyPr wrap="square">
            <a:spAutoFit/>
          </a:bodyPr>
          <a:lstStyle/>
          <a:p>
            <a:pPr algn="ctr">
              <a:defRPr/>
            </a:pPr>
            <a:r>
              <a:rPr lang="es-CO" sz="1200" b="1" dirty="0">
                <a:solidFill>
                  <a:srgbClr val="C00000"/>
                </a:solidFill>
                <a:effectLst>
                  <a:outerShdw blurRad="38100" dist="38100" dir="2700000" algn="tl">
                    <a:srgbClr val="000000">
                      <a:alpha val="43137"/>
                    </a:srgbClr>
                  </a:outerShdw>
                </a:effectLst>
              </a:rPr>
              <a:t>(0, </a:t>
            </a:r>
            <a:r>
              <a:rPr lang="el-GR" sz="1200" b="1" i="1" dirty="0">
                <a:solidFill>
                  <a:srgbClr val="C00000"/>
                </a:solidFill>
                <a:effectLst>
                  <a:outerShdw blurRad="38100" dist="38100" dir="2700000" algn="tl">
                    <a:srgbClr val="000000">
                      <a:alpha val="43137"/>
                    </a:srgbClr>
                  </a:outerShdw>
                </a:effectLst>
              </a:rPr>
              <a:t>α</a:t>
            </a:r>
            <a:r>
              <a:rPr lang="es-CO" sz="1200" b="1" dirty="0">
                <a:solidFill>
                  <a:srgbClr val="C00000"/>
                </a:solidFill>
                <a:effectLst>
                  <a:outerShdw blurRad="38100" dist="38100" dir="2700000" algn="tl">
                    <a:srgbClr val="000000">
                      <a:alpha val="43137"/>
                    </a:srgbClr>
                  </a:outerShdw>
                </a:effectLst>
              </a:rPr>
              <a:t>)</a:t>
            </a:r>
            <a:endParaRPr lang="es-ES" sz="1200" b="1" dirty="0">
              <a:solidFill>
                <a:srgbClr val="C00000"/>
              </a:solidFill>
              <a:effectLst>
                <a:outerShdw blurRad="38100" dist="38100" dir="2700000" algn="tl">
                  <a:srgbClr val="000000">
                    <a:alpha val="43137"/>
                  </a:srgbClr>
                </a:outerShdw>
              </a:effectLst>
            </a:endParaRPr>
          </a:p>
        </p:txBody>
      </p:sp>
      <p:sp>
        <p:nvSpPr>
          <p:cNvPr id="25" name="24 Rectángulo"/>
          <p:cNvSpPr/>
          <p:nvPr/>
        </p:nvSpPr>
        <p:spPr>
          <a:xfrm>
            <a:off x="3976556" y="6032321"/>
            <a:ext cx="1296144" cy="276999"/>
          </a:xfrm>
          <a:prstGeom prst="rect">
            <a:avLst/>
          </a:prstGeom>
        </p:spPr>
        <p:txBody>
          <a:bodyPr wrap="square">
            <a:spAutoFit/>
          </a:bodyPr>
          <a:lstStyle/>
          <a:p>
            <a:pPr algn="ctr">
              <a:defRPr/>
            </a:pPr>
            <a:r>
              <a:rPr lang="es-CO" sz="1200" b="1" dirty="0">
                <a:solidFill>
                  <a:srgbClr val="C00000"/>
                </a:solidFill>
                <a:effectLst>
                  <a:outerShdw blurRad="38100" dist="38100" dir="2700000" algn="tl">
                    <a:srgbClr val="000000">
                      <a:alpha val="43137"/>
                    </a:srgbClr>
                  </a:outerShdw>
                </a:effectLst>
              </a:rPr>
              <a:t>(0, -</a:t>
            </a:r>
            <a:r>
              <a:rPr lang="el-GR" sz="1200" b="1" i="1" dirty="0">
                <a:solidFill>
                  <a:srgbClr val="C00000"/>
                </a:solidFill>
                <a:effectLst>
                  <a:outerShdw blurRad="38100" dist="38100" dir="2700000" algn="tl">
                    <a:srgbClr val="000000">
                      <a:alpha val="43137"/>
                    </a:srgbClr>
                  </a:outerShdw>
                </a:effectLst>
              </a:rPr>
              <a:t>α</a:t>
            </a:r>
            <a:r>
              <a:rPr lang="es-CO" sz="1200" b="1" dirty="0">
                <a:solidFill>
                  <a:srgbClr val="C00000"/>
                </a:solidFill>
                <a:effectLst>
                  <a:outerShdw blurRad="38100" dist="38100" dir="2700000" algn="tl">
                    <a:srgbClr val="000000">
                      <a:alpha val="43137"/>
                    </a:srgbClr>
                  </a:outerShdw>
                </a:effectLst>
              </a:rPr>
              <a:t>)</a:t>
            </a:r>
            <a:endParaRPr lang="es-ES" sz="1200" b="1" dirty="0">
              <a:solidFill>
                <a:srgbClr val="C00000"/>
              </a:solidFill>
              <a:effectLst>
                <a:outerShdw blurRad="38100" dist="38100" dir="2700000" algn="tl">
                  <a:srgbClr val="000000">
                    <a:alpha val="43137"/>
                  </a:srgbClr>
                </a:outerShdw>
              </a:effectLst>
            </a:endParaRPr>
          </a:p>
        </p:txBody>
      </p:sp>
      <p:sp>
        <p:nvSpPr>
          <p:cNvPr id="26" name="25 Rectángulo"/>
          <p:cNvSpPr/>
          <p:nvPr/>
        </p:nvSpPr>
        <p:spPr>
          <a:xfrm>
            <a:off x="1888324" y="4221088"/>
            <a:ext cx="1296144" cy="276999"/>
          </a:xfrm>
          <a:prstGeom prst="rect">
            <a:avLst/>
          </a:prstGeom>
        </p:spPr>
        <p:txBody>
          <a:bodyPr wrap="square">
            <a:spAutoFit/>
          </a:bodyPr>
          <a:lstStyle/>
          <a:p>
            <a:pPr algn="ctr">
              <a:defRPr/>
            </a:pPr>
            <a:r>
              <a:rPr lang="es-CO" sz="1200" b="1" dirty="0">
                <a:solidFill>
                  <a:srgbClr val="C00000"/>
                </a:solidFill>
                <a:effectLst>
                  <a:outerShdw blurRad="38100" dist="38100" dir="2700000" algn="tl">
                    <a:srgbClr val="000000">
                      <a:alpha val="43137"/>
                    </a:srgbClr>
                  </a:outerShdw>
                </a:effectLst>
              </a:rPr>
              <a:t>(-</a:t>
            </a:r>
            <a:r>
              <a:rPr lang="el-GR" sz="1200" b="1" i="1" dirty="0">
                <a:solidFill>
                  <a:srgbClr val="C00000"/>
                </a:solidFill>
                <a:effectLst>
                  <a:outerShdw blurRad="38100" dist="38100" dir="2700000" algn="tl">
                    <a:srgbClr val="000000">
                      <a:alpha val="43137"/>
                    </a:srgbClr>
                  </a:outerShdw>
                </a:effectLst>
              </a:rPr>
              <a:t>α</a:t>
            </a:r>
            <a:r>
              <a:rPr lang="es-CO" sz="1200" b="1" dirty="0">
                <a:solidFill>
                  <a:srgbClr val="C00000"/>
                </a:solidFill>
                <a:effectLst>
                  <a:outerShdw blurRad="38100" dist="38100" dir="2700000" algn="tl">
                    <a:srgbClr val="000000">
                      <a:alpha val="43137"/>
                    </a:srgbClr>
                  </a:outerShdw>
                </a:effectLst>
              </a:rPr>
              <a:t>, 0)</a:t>
            </a:r>
            <a:endParaRPr lang="es-ES" sz="1200" b="1" dirty="0">
              <a:solidFill>
                <a:srgbClr val="C00000"/>
              </a:solidFill>
              <a:effectLst>
                <a:outerShdw blurRad="38100" dist="38100" dir="2700000" algn="tl">
                  <a:srgbClr val="000000">
                    <a:alpha val="43137"/>
                  </a:srgbClr>
                </a:outerShdw>
              </a:effectLst>
            </a:endParaRPr>
          </a:p>
        </p:txBody>
      </p:sp>
      <p:sp>
        <p:nvSpPr>
          <p:cNvPr id="27" name="26 Rectángulo"/>
          <p:cNvSpPr/>
          <p:nvPr/>
        </p:nvSpPr>
        <p:spPr>
          <a:xfrm>
            <a:off x="5704748" y="4221088"/>
            <a:ext cx="1296144" cy="276999"/>
          </a:xfrm>
          <a:prstGeom prst="rect">
            <a:avLst/>
          </a:prstGeom>
        </p:spPr>
        <p:txBody>
          <a:bodyPr wrap="square">
            <a:spAutoFit/>
          </a:bodyPr>
          <a:lstStyle/>
          <a:p>
            <a:pPr algn="ctr">
              <a:defRPr/>
            </a:pPr>
            <a:r>
              <a:rPr lang="es-CO" sz="1200" b="1" dirty="0">
                <a:solidFill>
                  <a:srgbClr val="C00000"/>
                </a:solidFill>
                <a:effectLst>
                  <a:outerShdw blurRad="38100" dist="38100" dir="2700000" algn="tl">
                    <a:srgbClr val="000000">
                      <a:alpha val="43137"/>
                    </a:srgbClr>
                  </a:outerShdw>
                </a:effectLst>
              </a:rPr>
              <a:t>(</a:t>
            </a:r>
            <a:r>
              <a:rPr lang="el-GR" sz="1200" b="1" i="1" dirty="0">
                <a:solidFill>
                  <a:srgbClr val="C00000"/>
                </a:solidFill>
                <a:effectLst>
                  <a:outerShdw blurRad="38100" dist="38100" dir="2700000" algn="tl">
                    <a:srgbClr val="000000">
                      <a:alpha val="43137"/>
                    </a:srgbClr>
                  </a:outerShdw>
                </a:effectLst>
              </a:rPr>
              <a:t>α</a:t>
            </a:r>
            <a:r>
              <a:rPr lang="es-CO" sz="1200" b="1" dirty="0">
                <a:solidFill>
                  <a:srgbClr val="C00000"/>
                </a:solidFill>
                <a:effectLst>
                  <a:outerShdw blurRad="38100" dist="38100" dir="2700000" algn="tl">
                    <a:srgbClr val="000000">
                      <a:alpha val="43137"/>
                    </a:srgbClr>
                  </a:outerShdw>
                </a:effectLst>
              </a:rPr>
              <a:t>, 0)</a:t>
            </a:r>
            <a:endParaRPr lang="es-ES" sz="1200" b="1" dirty="0">
              <a:solidFill>
                <a:srgbClr val="C0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ox(in)">
                                      <p:cBhvr>
                                        <p:cTn id="7" dur="500"/>
                                        <p:tgtEl>
                                          <p:spTgt spid="2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ox(in)">
                                      <p:cBhvr>
                                        <p:cTn id="10" dur="500"/>
                                        <p:tgtEl>
                                          <p:spTgt spid="23"/>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box(in)">
                                      <p:cBhvr>
                                        <p:cTn id="13" dur="500"/>
                                        <p:tgtEl>
                                          <p:spTgt spid="22"/>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ox(in)">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in)">
                                      <p:cBhvr>
                                        <p:cTn id="21" dur="500"/>
                                        <p:tgtEl>
                                          <p:spTgt spid="26"/>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box(in)">
                                      <p:cBhvr>
                                        <p:cTn id="24" dur="500"/>
                                        <p:tgtEl>
                                          <p:spTgt spid="24"/>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ox(in)">
                                      <p:cBhvr>
                                        <p:cTn id="27" dur="500"/>
                                        <p:tgtEl>
                                          <p:spTgt spid="27"/>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box(in)">
                                      <p:cBhvr>
                                        <p:cTn id="3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p:bldP spid="25" grpId="0"/>
      <p:bldP spid="26" grpId="0"/>
      <p:bldP spid="2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400" dirty="0">
                <a:latin typeface="+mj-lt"/>
                <a:ea typeface="+mj-ea"/>
                <a:cs typeface="+mj-cs"/>
              </a:rPr>
              <a:t>Superficies de Respuesta de Segundo Orden</a:t>
            </a:r>
            <a:endParaRPr kumimoji="0" lang="es-ES" sz="3400" b="0" i="0" u="none" strike="noStrike" kern="1200" cap="none" spc="0" normalizeH="0" baseline="0" noProof="0" dirty="0">
              <a:ln>
                <a:noFill/>
              </a:ln>
              <a:solidFill>
                <a:schemeClr val="tx1"/>
              </a:solidFill>
              <a:effectLst/>
              <a:uLnTx/>
              <a:uFillTx/>
              <a:latin typeface="+mj-lt"/>
              <a:ea typeface="+mj-ea"/>
              <a:cs typeface="+mj-cs"/>
            </a:endParaRPr>
          </a:p>
        </p:txBody>
      </p:sp>
      <p:sp>
        <p:nvSpPr>
          <p:cNvPr id="29" name="2 Marcador de contenido"/>
          <p:cNvSpPr>
            <a:spLocks noGrp="1"/>
          </p:cNvSpPr>
          <p:nvPr>
            <p:ph sz="quarter" idx="1"/>
          </p:nvPr>
        </p:nvSpPr>
        <p:spPr>
          <a:xfrm>
            <a:off x="323528" y="1313978"/>
            <a:ext cx="8208912" cy="757700"/>
          </a:xfrm>
        </p:spPr>
        <p:txBody>
          <a:bodyPr>
            <a:noAutofit/>
          </a:bodyPr>
          <a:lstStyle/>
          <a:p>
            <a:pPr marL="0" indent="0" algn="just">
              <a:buNone/>
            </a:pPr>
            <a:r>
              <a:rPr lang="es-CO" sz="2200" dirty="0"/>
              <a:t>Las coordenadas de los ejes codificados </a:t>
            </a:r>
            <a:r>
              <a:rPr lang="es-CO" sz="2200" i="1" dirty="0"/>
              <a:t>x</a:t>
            </a:r>
            <a:r>
              <a:rPr lang="es-CO" sz="2200" i="1" baseline="-25000" dirty="0"/>
              <a:t>1</a:t>
            </a:r>
            <a:r>
              <a:rPr lang="es-CO" sz="2200" dirty="0"/>
              <a:t> y </a:t>
            </a:r>
            <a:r>
              <a:rPr lang="es-CO" sz="2200" i="1" dirty="0"/>
              <a:t>x</a:t>
            </a:r>
            <a:r>
              <a:rPr lang="es-CO" sz="2200" i="1" baseline="-25000" dirty="0"/>
              <a:t>2</a:t>
            </a:r>
            <a:r>
              <a:rPr lang="es-CO" sz="2200" dirty="0"/>
              <a:t> para el diseño central compuesto con dos factores es:</a:t>
            </a:r>
          </a:p>
        </p:txBody>
      </p:sp>
      <p:graphicFrame>
        <p:nvGraphicFramePr>
          <p:cNvPr id="30" name="29 Tabla"/>
          <p:cNvGraphicFramePr>
            <a:graphicFrameLocks noGrp="1"/>
          </p:cNvGraphicFramePr>
          <p:nvPr/>
        </p:nvGraphicFramePr>
        <p:xfrm>
          <a:off x="1763688" y="2571744"/>
          <a:ext cx="5184576" cy="2448273"/>
        </p:xfrm>
        <a:graphic>
          <a:graphicData uri="http://schemas.openxmlformats.org/drawingml/2006/table">
            <a:tbl>
              <a:tblPr/>
              <a:tblGrid>
                <a:gridCol w="646078">
                  <a:extLst>
                    <a:ext uri="{9D8B030D-6E8A-4147-A177-3AD203B41FA5}">
                      <a16:colId xmlns:a16="http://schemas.microsoft.com/office/drawing/2014/main" val="20000"/>
                    </a:ext>
                  </a:extLst>
                </a:gridCol>
                <a:gridCol w="646078">
                  <a:extLst>
                    <a:ext uri="{9D8B030D-6E8A-4147-A177-3AD203B41FA5}">
                      <a16:colId xmlns:a16="http://schemas.microsoft.com/office/drawing/2014/main" val="20001"/>
                    </a:ext>
                  </a:extLst>
                </a:gridCol>
                <a:gridCol w="654054">
                  <a:extLst>
                    <a:ext uri="{9D8B030D-6E8A-4147-A177-3AD203B41FA5}">
                      <a16:colId xmlns:a16="http://schemas.microsoft.com/office/drawing/2014/main" val="20002"/>
                    </a:ext>
                  </a:extLst>
                </a:gridCol>
                <a:gridCol w="646078">
                  <a:extLst>
                    <a:ext uri="{9D8B030D-6E8A-4147-A177-3AD203B41FA5}">
                      <a16:colId xmlns:a16="http://schemas.microsoft.com/office/drawing/2014/main" val="20003"/>
                    </a:ext>
                  </a:extLst>
                </a:gridCol>
                <a:gridCol w="646078">
                  <a:extLst>
                    <a:ext uri="{9D8B030D-6E8A-4147-A177-3AD203B41FA5}">
                      <a16:colId xmlns:a16="http://schemas.microsoft.com/office/drawing/2014/main" val="20004"/>
                    </a:ext>
                  </a:extLst>
                </a:gridCol>
                <a:gridCol w="654054">
                  <a:extLst>
                    <a:ext uri="{9D8B030D-6E8A-4147-A177-3AD203B41FA5}">
                      <a16:colId xmlns:a16="http://schemas.microsoft.com/office/drawing/2014/main" val="20005"/>
                    </a:ext>
                  </a:extLst>
                </a:gridCol>
                <a:gridCol w="646078">
                  <a:extLst>
                    <a:ext uri="{9D8B030D-6E8A-4147-A177-3AD203B41FA5}">
                      <a16:colId xmlns:a16="http://schemas.microsoft.com/office/drawing/2014/main" val="20006"/>
                    </a:ext>
                  </a:extLst>
                </a:gridCol>
                <a:gridCol w="646078">
                  <a:extLst>
                    <a:ext uri="{9D8B030D-6E8A-4147-A177-3AD203B41FA5}">
                      <a16:colId xmlns:a16="http://schemas.microsoft.com/office/drawing/2014/main" val="20007"/>
                    </a:ext>
                  </a:extLst>
                </a:gridCol>
              </a:tblGrid>
              <a:tr h="340038">
                <a:tc gridSpan="2">
                  <a:txBody>
                    <a:bodyPr/>
                    <a:lstStyle/>
                    <a:p>
                      <a:pPr algn="ctr" fontAlgn="ctr"/>
                      <a:r>
                        <a:rPr lang="es-CO" sz="2000" b="1" i="0" u="none" strike="noStrike" dirty="0">
                          <a:solidFill>
                            <a:srgbClr val="000000"/>
                          </a:solidFill>
                          <a:latin typeface="Calibri"/>
                        </a:rPr>
                        <a:t>Diseño 2</a:t>
                      </a:r>
                      <a:r>
                        <a:rPr lang="es-CO" sz="2000" b="1" i="0" u="none" strike="noStrike" baseline="30000" dirty="0">
                          <a:solidFill>
                            <a:srgbClr val="000000"/>
                          </a:solidFill>
                          <a:latin typeface="Calibri"/>
                        </a:rPr>
                        <a:t>2</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s-CO"/>
                    </a:p>
                  </a:txBody>
                  <a:tcPr/>
                </a:tc>
                <a:tc>
                  <a:txBody>
                    <a:bodyPr/>
                    <a:lstStyle/>
                    <a:p>
                      <a:pPr algn="ctr" fontAlgn="ctr"/>
                      <a:endParaRPr lang="es-CO" sz="2000" b="1" i="0" u="none" strike="noStrike">
                        <a:solidFill>
                          <a:srgbClr val="000000"/>
                        </a:solidFill>
                        <a:latin typeface="Calibri"/>
                      </a:endParaRPr>
                    </a:p>
                  </a:txBody>
                  <a:tcPr marL="9525" marR="9525" marT="9525" marB="0" anchor="ctr">
                    <a:lnL>
                      <a:noFill/>
                    </a:lnL>
                    <a:lnR>
                      <a:noFill/>
                    </a:lnR>
                    <a:lnT>
                      <a:noFill/>
                    </a:lnT>
                    <a:lnB>
                      <a:noFill/>
                    </a:lnB>
                  </a:tcPr>
                </a:tc>
                <a:tc gridSpan="2">
                  <a:txBody>
                    <a:bodyPr/>
                    <a:lstStyle/>
                    <a:p>
                      <a:pPr algn="ctr" fontAlgn="ctr"/>
                      <a:r>
                        <a:rPr lang="es-CO" sz="2000" b="1" i="0" u="none" strike="noStrike">
                          <a:solidFill>
                            <a:srgbClr val="000000"/>
                          </a:solidFill>
                          <a:latin typeface="Calibri"/>
                        </a:rPr>
                        <a:t>Axial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s-CO"/>
                    </a:p>
                  </a:txBody>
                  <a:tcPr/>
                </a:tc>
                <a:tc>
                  <a:txBody>
                    <a:bodyPr/>
                    <a:lstStyle/>
                    <a:p>
                      <a:pPr algn="ctr" fontAlgn="ctr"/>
                      <a:endParaRPr lang="es-CO" sz="2000" b="1" i="0" u="none" strike="noStrike">
                        <a:solidFill>
                          <a:srgbClr val="000000"/>
                        </a:solidFill>
                        <a:latin typeface="Calibri"/>
                      </a:endParaRPr>
                    </a:p>
                  </a:txBody>
                  <a:tcPr marL="9525" marR="9525" marT="9525" marB="0" anchor="ctr">
                    <a:lnL>
                      <a:noFill/>
                    </a:lnL>
                    <a:lnR>
                      <a:noFill/>
                    </a:lnR>
                    <a:lnT>
                      <a:noFill/>
                    </a:lnT>
                    <a:lnB>
                      <a:noFill/>
                    </a:lnB>
                  </a:tcPr>
                </a:tc>
                <a:tc gridSpan="2">
                  <a:txBody>
                    <a:bodyPr/>
                    <a:lstStyle/>
                    <a:p>
                      <a:pPr algn="ctr" fontAlgn="ctr"/>
                      <a:r>
                        <a:rPr lang="es-CO" sz="2000" b="1" i="0" u="none" strike="noStrike">
                          <a:solidFill>
                            <a:srgbClr val="000000"/>
                          </a:solidFill>
                          <a:latin typeface="Calibri"/>
                        </a:rPr>
                        <a:t>Central*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s-CO"/>
                    </a:p>
                  </a:txBody>
                  <a:tcPr/>
                </a:tc>
                <a:extLst>
                  <a:ext uri="{0D108BD9-81ED-4DB2-BD59-A6C34878D82A}">
                    <a16:rowId xmlns:a16="http://schemas.microsoft.com/office/drawing/2014/main" val="10000"/>
                  </a:ext>
                </a:extLst>
              </a:tr>
              <a:tr h="408045">
                <a:tc>
                  <a:txBody>
                    <a:bodyPr/>
                    <a:lstStyle/>
                    <a:p>
                      <a:pPr algn="ctr" fontAlgn="ctr"/>
                      <a:r>
                        <a:rPr lang="es-CO" sz="2000" b="0" i="1" u="none" strike="noStrike" dirty="0">
                          <a:solidFill>
                            <a:srgbClr val="000000"/>
                          </a:solidFill>
                          <a:latin typeface="Calibri"/>
                        </a:rPr>
                        <a:t>x</a:t>
                      </a:r>
                      <a:r>
                        <a:rPr lang="es-CO" sz="2000" b="0" i="1" u="none" strike="noStrike" baseline="-25000" dirty="0">
                          <a:solidFill>
                            <a:srgbClr val="000000"/>
                          </a:solidFill>
                          <a:latin typeface="Calibri"/>
                        </a:rPr>
                        <a:t>1</a:t>
                      </a:r>
                      <a:endParaRPr lang="es-CO" sz="2000" b="0" i="1" u="none" strike="noStrike" dirty="0">
                        <a:solidFill>
                          <a:srgbClr val="000000"/>
                        </a:solidFill>
                        <a:latin typeface="Calibri"/>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0" b="0" i="1" u="none" strike="noStrike" dirty="0">
                          <a:solidFill>
                            <a:srgbClr val="000000"/>
                          </a:solidFill>
                          <a:latin typeface="Calibri"/>
                        </a:rPr>
                        <a:t>x</a:t>
                      </a:r>
                      <a:r>
                        <a:rPr lang="es-CO" sz="2000" b="0" i="1" u="none" strike="noStrike" baseline="-25000" dirty="0">
                          <a:solidFill>
                            <a:srgbClr val="000000"/>
                          </a:solidFill>
                          <a:latin typeface="Calibri"/>
                        </a:rPr>
                        <a:t>2</a:t>
                      </a:r>
                      <a:endParaRPr lang="es-CO" sz="2000" b="0" i="1" u="none" strike="noStrike" dirty="0">
                        <a:solidFill>
                          <a:srgbClr val="000000"/>
                        </a:solidFill>
                        <a:latin typeface="Calibri"/>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0" b="0" i="1" u="none" strike="noStrike" dirty="0">
                        <a:solidFill>
                          <a:srgbClr val="000000"/>
                        </a:solidFill>
                        <a:latin typeface="Calibri"/>
                      </a:endParaRPr>
                    </a:p>
                  </a:txBody>
                  <a:tcPr marL="9525" marR="9525" marT="9525" marB="0" anchor="ctr">
                    <a:lnL>
                      <a:noFill/>
                    </a:lnL>
                    <a:lnR>
                      <a:noFill/>
                    </a:lnR>
                    <a:lnT>
                      <a:noFill/>
                    </a:lnT>
                    <a:lnB>
                      <a:noFill/>
                    </a:lnB>
                  </a:tcPr>
                </a:tc>
                <a:tc>
                  <a:txBody>
                    <a:bodyPr/>
                    <a:lstStyle/>
                    <a:p>
                      <a:pPr algn="ctr" fontAlgn="ctr"/>
                      <a:r>
                        <a:rPr lang="es-CO" sz="2000" b="0" i="1" u="none" strike="noStrike" dirty="0">
                          <a:solidFill>
                            <a:srgbClr val="000000"/>
                          </a:solidFill>
                          <a:latin typeface="Calibri"/>
                        </a:rPr>
                        <a:t>x</a:t>
                      </a:r>
                      <a:r>
                        <a:rPr lang="es-CO" sz="2000" b="0" i="1" u="none" strike="noStrike" baseline="-25000" dirty="0">
                          <a:solidFill>
                            <a:srgbClr val="000000"/>
                          </a:solidFill>
                          <a:latin typeface="Calibri"/>
                        </a:rPr>
                        <a:t>1</a:t>
                      </a:r>
                      <a:endParaRPr lang="es-CO" sz="2000" b="0" i="1" u="none" strike="noStrike" dirty="0">
                        <a:solidFill>
                          <a:srgbClr val="000000"/>
                        </a:solidFill>
                        <a:latin typeface="Calibri"/>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0" b="0" i="1" u="none" strike="noStrike" dirty="0">
                          <a:solidFill>
                            <a:srgbClr val="000000"/>
                          </a:solidFill>
                          <a:latin typeface="Calibri"/>
                        </a:rPr>
                        <a:t>x</a:t>
                      </a:r>
                      <a:r>
                        <a:rPr lang="es-CO" sz="2000" b="0" i="1" u="none" strike="noStrike" baseline="-25000" dirty="0">
                          <a:solidFill>
                            <a:srgbClr val="000000"/>
                          </a:solidFill>
                          <a:latin typeface="Calibri"/>
                        </a:rPr>
                        <a:t>2</a:t>
                      </a:r>
                      <a:endParaRPr lang="es-CO" sz="2000" b="0" i="1" u="none" strike="noStrike" dirty="0">
                        <a:solidFill>
                          <a:srgbClr val="000000"/>
                        </a:solidFill>
                        <a:latin typeface="Calibri"/>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0" b="0" i="1" u="none" strike="noStrike" dirty="0">
                        <a:solidFill>
                          <a:srgbClr val="000000"/>
                        </a:solidFill>
                        <a:latin typeface="Calibri"/>
                      </a:endParaRPr>
                    </a:p>
                  </a:txBody>
                  <a:tcPr marL="9525" marR="9525" marT="9525" marB="0" anchor="ctr">
                    <a:lnL>
                      <a:noFill/>
                    </a:lnL>
                    <a:lnR>
                      <a:noFill/>
                    </a:lnR>
                    <a:lnT>
                      <a:noFill/>
                    </a:lnT>
                    <a:lnB>
                      <a:noFill/>
                    </a:lnB>
                  </a:tcPr>
                </a:tc>
                <a:tc>
                  <a:txBody>
                    <a:bodyPr/>
                    <a:lstStyle/>
                    <a:p>
                      <a:pPr algn="ctr" fontAlgn="ctr"/>
                      <a:r>
                        <a:rPr lang="es-CO" sz="2000" b="0" i="1" u="none" strike="noStrike" dirty="0">
                          <a:solidFill>
                            <a:srgbClr val="000000"/>
                          </a:solidFill>
                          <a:latin typeface="Calibri"/>
                        </a:rPr>
                        <a:t>x</a:t>
                      </a:r>
                      <a:r>
                        <a:rPr lang="es-CO" sz="2000" b="0" i="1" u="none" strike="noStrike" baseline="-25000" dirty="0">
                          <a:solidFill>
                            <a:srgbClr val="000000"/>
                          </a:solidFill>
                          <a:latin typeface="Calibri"/>
                        </a:rPr>
                        <a:t>1</a:t>
                      </a:r>
                      <a:endParaRPr lang="es-CO" sz="2000" b="0" i="1" u="none" strike="noStrike" dirty="0">
                        <a:solidFill>
                          <a:srgbClr val="000000"/>
                        </a:solidFill>
                        <a:latin typeface="Calibri"/>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0" b="0" i="1" u="none" strike="noStrike" dirty="0">
                          <a:solidFill>
                            <a:srgbClr val="000000"/>
                          </a:solidFill>
                          <a:latin typeface="Calibri"/>
                        </a:rPr>
                        <a:t>x</a:t>
                      </a:r>
                      <a:r>
                        <a:rPr lang="es-CO" sz="2000" b="0" i="1" u="none" strike="noStrike" baseline="-25000" dirty="0">
                          <a:solidFill>
                            <a:srgbClr val="000000"/>
                          </a:solidFill>
                          <a:latin typeface="Calibri"/>
                        </a:rPr>
                        <a:t>2</a:t>
                      </a:r>
                      <a:endParaRPr lang="es-CO" sz="2000" b="0" i="1" u="none" strike="noStrike" dirty="0">
                        <a:solidFill>
                          <a:srgbClr val="000000"/>
                        </a:solidFill>
                        <a:latin typeface="Calibri"/>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40038">
                <a:tc>
                  <a:txBody>
                    <a:bodyPr/>
                    <a:lstStyle/>
                    <a:p>
                      <a:pPr algn="ctr" fontAlgn="ctr"/>
                      <a:r>
                        <a:rPr lang="es-CO" sz="2000" b="0" i="0" u="none" strike="noStrike">
                          <a:solidFill>
                            <a:srgbClr val="000000"/>
                          </a:solidFill>
                          <a:latin typeface="Calibri"/>
                        </a:rPr>
                        <a:t>-1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0" b="0" i="0" u="none" strike="noStrike">
                          <a:solidFill>
                            <a:srgbClr val="000000"/>
                          </a:solidFill>
                          <a:latin typeface="Calibri"/>
                        </a:rPr>
                        <a:t>-1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0" b="0" i="0" u="none" strike="noStrike" dirty="0">
                        <a:solidFill>
                          <a:srgbClr val="000000"/>
                        </a:solidFill>
                        <a:latin typeface="Calibri"/>
                      </a:endParaRPr>
                    </a:p>
                  </a:txBody>
                  <a:tcPr marL="9525" marR="9525" marT="9525" marB="0" anchor="ctr">
                    <a:lnL>
                      <a:noFill/>
                    </a:lnL>
                    <a:lnR>
                      <a:noFill/>
                    </a:lnR>
                    <a:lnT>
                      <a:noFill/>
                    </a:lnT>
                    <a:lnB>
                      <a:noFill/>
                    </a:lnB>
                  </a:tcPr>
                </a:tc>
                <a:tc>
                  <a:txBody>
                    <a:bodyPr/>
                    <a:lstStyle/>
                    <a:p>
                      <a:pPr algn="ctr" fontAlgn="ctr"/>
                      <a:r>
                        <a:rPr lang="es-CO" sz="2000" b="0" i="0" u="none" strike="noStrike" dirty="0">
                          <a:solidFill>
                            <a:srgbClr val="000000"/>
                          </a:solidFill>
                          <a:latin typeface="Calibri"/>
                        </a:rPr>
                        <a:t>-</a:t>
                      </a:r>
                      <a:r>
                        <a:rPr lang="el-GR" sz="2000" b="0" i="1" u="none" strike="noStrike" dirty="0">
                          <a:solidFill>
                            <a:srgbClr val="000000"/>
                          </a:solidFill>
                          <a:latin typeface="Calibri"/>
                        </a:rPr>
                        <a:t>α</a:t>
                      </a:r>
                      <a:endParaRPr lang="es-CO" sz="2000" b="0" i="1" u="none" strike="noStrike" dirty="0">
                        <a:solidFill>
                          <a:srgbClr val="000000"/>
                        </a:solidFill>
                        <a:latin typeface="Calibri"/>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0" b="0" i="0" u="none" strike="noStrike" dirty="0">
                          <a:solidFill>
                            <a:srgbClr val="000000"/>
                          </a:solidFill>
                          <a:latin typeface="Calibri"/>
                        </a:rPr>
                        <a:t>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0" b="0" i="0" u="none" strike="noStrike">
                        <a:solidFill>
                          <a:srgbClr val="000000"/>
                        </a:solidFill>
                        <a:latin typeface="Calibri"/>
                      </a:endParaRPr>
                    </a:p>
                  </a:txBody>
                  <a:tcPr marL="9525" marR="9525" marT="9525" marB="0" anchor="ctr">
                    <a:lnL>
                      <a:noFill/>
                    </a:lnL>
                    <a:lnR>
                      <a:noFill/>
                    </a:lnR>
                    <a:lnT>
                      <a:noFill/>
                    </a:lnT>
                    <a:lnB>
                      <a:noFill/>
                    </a:lnB>
                  </a:tcPr>
                </a:tc>
                <a:tc>
                  <a:txBody>
                    <a:bodyPr/>
                    <a:lstStyle/>
                    <a:p>
                      <a:pPr algn="ctr" fontAlgn="ctr"/>
                      <a:r>
                        <a:rPr lang="es-CO" sz="2000" b="0" i="0" u="none" strike="noStrike">
                          <a:solidFill>
                            <a:srgbClr val="000000"/>
                          </a:solidFill>
                          <a:latin typeface="Calibri"/>
                        </a:rPr>
                        <a:t>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0" b="0" i="0" u="none" strike="noStrike" dirty="0">
                          <a:solidFill>
                            <a:srgbClr val="000000"/>
                          </a:solidFill>
                          <a:latin typeface="Calibri"/>
                        </a:rPr>
                        <a:t>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340038">
                <a:tc>
                  <a:txBody>
                    <a:bodyPr/>
                    <a:lstStyle/>
                    <a:p>
                      <a:pPr algn="ctr" fontAlgn="ctr"/>
                      <a:r>
                        <a:rPr lang="es-CO" sz="2000" b="0" i="0" u="none" strike="noStrike" dirty="0">
                          <a:solidFill>
                            <a:srgbClr val="000000"/>
                          </a:solidFill>
                          <a:latin typeface="Calibri"/>
                        </a:rPr>
                        <a:t>+1</a:t>
                      </a:r>
                    </a:p>
                  </a:txBody>
                  <a:tcPr marL="9525" marR="9525" marT="9525" marB="0" anchor="ctr">
                    <a:lnL>
                      <a:noFill/>
                    </a:lnL>
                    <a:lnR>
                      <a:noFill/>
                    </a:lnR>
                    <a:lnT>
                      <a:noFill/>
                    </a:lnT>
                    <a:lnB>
                      <a:noFill/>
                    </a:lnB>
                  </a:tcPr>
                </a:tc>
                <a:tc>
                  <a:txBody>
                    <a:bodyPr/>
                    <a:lstStyle/>
                    <a:p>
                      <a:pPr algn="ctr" fontAlgn="ctr"/>
                      <a:r>
                        <a:rPr lang="es-CO" sz="2000" b="0" i="0" u="none" strike="noStrike">
                          <a:solidFill>
                            <a:srgbClr val="000000"/>
                          </a:solidFill>
                          <a:latin typeface="Calibri"/>
                        </a:rPr>
                        <a:t>-1</a:t>
                      </a:r>
                    </a:p>
                  </a:txBody>
                  <a:tcPr marL="9525" marR="9525" marT="9525" marB="0" anchor="ctr">
                    <a:lnL>
                      <a:noFill/>
                    </a:lnL>
                    <a:lnR>
                      <a:noFill/>
                    </a:lnR>
                    <a:lnT>
                      <a:noFill/>
                    </a:lnT>
                    <a:lnB>
                      <a:noFill/>
                    </a:lnB>
                  </a:tcPr>
                </a:tc>
                <a:tc>
                  <a:txBody>
                    <a:bodyPr/>
                    <a:lstStyle/>
                    <a:p>
                      <a:pPr algn="ctr" fontAlgn="ctr"/>
                      <a:endParaRPr lang="es-CO" sz="2000" b="0" i="0" u="none" strike="noStrike">
                        <a:solidFill>
                          <a:srgbClr val="000000"/>
                        </a:solidFill>
                        <a:latin typeface="Calibri"/>
                      </a:endParaRPr>
                    </a:p>
                  </a:txBody>
                  <a:tcPr marL="9525" marR="9525" marT="9525" marB="0" anchor="ctr">
                    <a:lnL>
                      <a:noFill/>
                    </a:lnL>
                    <a:lnR>
                      <a:noFill/>
                    </a:lnR>
                    <a:lnT>
                      <a:noFill/>
                    </a:lnT>
                    <a:lnB>
                      <a:noFill/>
                    </a:lnB>
                  </a:tcPr>
                </a:tc>
                <a:tc>
                  <a:txBody>
                    <a:bodyPr/>
                    <a:lstStyle/>
                    <a:p>
                      <a:pPr algn="ctr" fontAlgn="ctr"/>
                      <a:r>
                        <a:rPr lang="es-CO" sz="2000" b="0" i="1" u="none" strike="noStrike" dirty="0">
                          <a:solidFill>
                            <a:srgbClr val="000000"/>
                          </a:solidFill>
                          <a:latin typeface="Calibri"/>
                        </a:rPr>
                        <a:t>+</a:t>
                      </a:r>
                      <a:r>
                        <a:rPr lang="el-GR" sz="2000" b="0" i="1" u="none" strike="noStrike" dirty="0">
                          <a:solidFill>
                            <a:srgbClr val="000000"/>
                          </a:solidFill>
                          <a:latin typeface="Calibri"/>
                        </a:rPr>
                        <a:t>α</a:t>
                      </a:r>
                      <a:endParaRPr lang="es-CO" sz="2000" b="0" i="0" u="none" strike="noStrike" dirty="0">
                        <a:solidFill>
                          <a:srgbClr val="000000"/>
                        </a:solidFill>
                        <a:latin typeface="Calibri"/>
                      </a:endParaRPr>
                    </a:p>
                  </a:txBody>
                  <a:tcPr marL="9525" marR="9525" marT="9525" marB="0" anchor="ctr">
                    <a:lnL>
                      <a:noFill/>
                    </a:lnL>
                    <a:lnR>
                      <a:noFill/>
                    </a:lnR>
                    <a:lnT>
                      <a:noFill/>
                    </a:lnT>
                    <a:lnB>
                      <a:noFill/>
                    </a:lnB>
                  </a:tcPr>
                </a:tc>
                <a:tc>
                  <a:txBody>
                    <a:bodyPr/>
                    <a:lstStyle/>
                    <a:p>
                      <a:pPr algn="ctr" fontAlgn="ctr"/>
                      <a:r>
                        <a:rPr lang="es-CO" sz="2000" b="0" i="0" u="none" strike="noStrike" dirty="0">
                          <a:solidFill>
                            <a:srgbClr val="000000"/>
                          </a:solidFill>
                          <a:latin typeface="Calibri"/>
                        </a:rPr>
                        <a:t>0</a:t>
                      </a:r>
                    </a:p>
                  </a:txBody>
                  <a:tcPr marL="9525" marR="9525" marT="9525" marB="0" anchor="ctr">
                    <a:lnL>
                      <a:noFill/>
                    </a:lnL>
                    <a:lnR>
                      <a:noFill/>
                    </a:lnR>
                    <a:lnT>
                      <a:noFill/>
                    </a:lnT>
                    <a:lnB>
                      <a:noFill/>
                    </a:lnB>
                  </a:tcPr>
                </a:tc>
                <a:tc>
                  <a:txBody>
                    <a:bodyPr/>
                    <a:lstStyle/>
                    <a:p>
                      <a:pPr algn="ctr" fontAlgn="ctr"/>
                      <a:endParaRPr lang="es-CO" sz="2000" b="0" i="0" u="none" strike="noStrike">
                        <a:solidFill>
                          <a:srgbClr val="000000"/>
                        </a:solidFill>
                        <a:latin typeface="Calibri"/>
                      </a:endParaRPr>
                    </a:p>
                  </a:txBody>
                  <a:tcPr marL="9525" marR="9525" marT="9525" marB="0" anchor="ctr">
                    <a:lnL>
                      <a:noFill/>
                    </a:lnL>
                    <a:lnR>
                      <a:noFill/>
                    </a:lnR>
                    <a:lnT>
                      <a:noFill/>
                    </a:lnT>
                    <a:lnB>
                      <a:noFill/>
                    </a:lnB>
                  </a:tcPr>
                </a:tc>
                <a:tc>
                  <a:txBody>
                    <a:bodyPr/>
                    <a:lstStyle/>
                    <a:p>
                      <a:pPr algn="ctr" fontAlgn="ctr"/>
                      <a:endParaRPr lang="es-CO" sz="2000" b="0" i="0" u="none" strike="noStrike">
                        <a:solidFill>
                          <a:srgbClr val="000000"/>
                        </a:solidFill>
                        <a:latin typeface="Calibri"/>
                      </a:endParaRPr>
                    </a:p>
                  </a:txBody>
                  <a:tcPr marL="9525" marR="9525" marT="9525" marB="0" anchor="ctr">
                    <a:lnL>
                      <a:noFill/>
                    </a:lnL>
                    <a:lnR>
                      <a:noFill/>
                    </a:lnR>
                    <a:lnT>
                      <a:noFill/>
                    </a:lnT>
                    <a:lnB>
                      <a:noFill/>
                    </a:lnB>
                  </a:tcPr>
                </a:tc>
                <a:tc>
                  <a:txBody>
                    <a:bodyPr/>
                    <a:lstStyle/>
                    <a:p>
                      <a:pPr algn="ctr" fontAlgn="ctr"/>
                      <a:endParaRPr lang="es-CO" sz="2000" b="0" i="0" u="none" strike="noStrike">
                        <a:solidFill>
                          <a:srgbClr val="000000"/>
                        </a:solidFill>
                        <a:latin typeface="Calibri"/>
                      </a:endParaRPr>
                    </a:p>
                  </a:txBody>
                  <a:tcPr marL="9525" marR="9525" marT="9525" marB="0" anchor="ctr">
                    <a:lnL>
                      <a:noFill/>
                    </a:lnL>
                    <a:lnR>
                      <a:noFill/>
                    </a:lnR>
                    <a:lnT>
                      <a:noFill/>
                    </a:lnT>
                    <a:lnB>
                      <a:noFill/>
                    </a:lnB>
                  </a:tcPr>
                </a:tc>
                <a:extLst>
                  <a:ext uri="{0D108BD9-81ED-4DB2-BD59-A6C34878D82A}">
                    <a16:rowId xmlns:a16="http://schemas.microsoft.com/office/drawing/2014/main" val="10003"/>
                  </a:ext>
                </a:extLst>
              </a:tr>
              <a:tr h="340038">
                <a:tc>
                  <a:txBody>
                    <a:bodyPr/>
                    <a:lstStyle/>
                    <a:p>
                      <a:pPr algn="ctr" fontAlgn="ctr"/>
                      <a:r>
                        <a:rPr lang="es-CO" sz="2000" b="0" i="0" u="none" strike="noStrike">
                          <a:solidFill>
                            <a:srgbClr val="000000"/>
                          </a:solidFill>
                          <a:latin typeface="Calibri"/>
                        </a:rPr>
                        <a:t>-1</a:t>
                      </a:r>
                    </a:p>
                  </a:txBody>
                  <a:tcPr marL="9525" marR="9525" marT="9525" marB="0" anchor="ctr">
                    <a:lnL>
                      <a:noFill/>
                    </a:lnL>
                    <a:lnR>
                      <a:noFill/>
                    </a:lnR>
                    <a:lnT>
                      <a:noFill/>
                    </a:lnT>
                    <a:lnB>
                      <a:noFill/>
                    </a:lnB>
                  </a:tcPr>
                </a:tc>
                <a:tc>
                  <a:txBody>
                    <a:bodyPr/>
                    <a:lstStyle/>
                    <a:p>
                      <a:pPr algn="ctr" fontAlgn="ctr"/>
                      <a:r>
                        <a:rPr lang="es-CO" sz="2000" b="0" i="0" u="none" strike="noStrike" dirty="0">
                          <a:solidFill>
                            <a:srgbClr val="000000"/>
                          </a:solidFill>
                          <a:latin typeface="Calibri"/>
                        </a:rPr>
                        <a:t>+1</a:t>
                      </a:r>
                    </a:p>
                  </a:txBody>
                  <a:tcPr marL="9525" marR="9525" marT="9525" marB="0" anchor="ctr">
                    <a:lnL>
                      <a:noFill/>
                    </a:lnL>
                    <a:lnR>
                      <a:noFill/>
                    </a:lnR>
                    <a:lnT>
                      <a:noFill/>
                    </a:lnT>
                    <a:lnB>
                      <a:noFill/>
                    </a:lnB>
                  </a:tcPr>
                </a:tc>
                <a:tc>
                  <a:txBody>
                    <a:bodyPr/>
                    <a:lstStyle/>
                    <a:p>
                      <a:pPr algn="ctr" fontAlgn="ctr"/>
                      <a:endParaRPr lang="es-CO" sz="2000" b="0" i="0" u="none" strike="noStrike">
                        <a:solidFill>
                          <a:srgbClr val="000000"/>
                        </a:solidFill>
                        <a:latin typeface="Calibri"/>
                      </a:endParaRPr>
                    </a:p>
                  </a:txBody>
                  <a:tcPr marL="9525" marR="9525" marT="9525" marB="0" anchor="ctr">
                    <a:lnL>
                      <a:noFill/>
                    </a:lnL>
                    <a:lnR>
                      <a:noFill/>
                    </a:lnR>
                    <a:lnT>
                      <a:noFill/>
                    </a:lnT>
                    <a:lnB>
                      <a:noFill/>
                    </a:lnB>
                  </a:tcPr>
                </a:tc>
                <a:tc>
                  <a:txBody>
                    <a:bodyPr/>
                    <a:lstStyle/>
                    <a:p>
                      <a:pPr algn="ctr" fontAlgn="ctr"/>
                      <a:r>
                        <a:rPr lang="es-CO" sz="2000" b="0" i="0" u="none" strike="noStrike" dirty="0">
                          <a:solidFill>
                            <a:srgbClr val="000000"/>
                          </a:solidFill>
                          <a:latin typeface="Calibri"/>
                        </a:rPr>
                        <a:t>0</a:t>
                      </a:r>
                    </a:p>
                  </a:txBody>
                  <a:tcPr marL="9525" marR="9525" marT="9525" marB="0" anchor="ctr">
                    <a:lnL>
                      <a:noFill/>
                    </a:lnL>
                    <a:lnR>
                      <a:noFill/>
                    </a:lnR>
                    <a:lnT>
                      <a:noFill/>
                    </a:lnT>
                    <a:lnB>
                      <a:noFill/>
                    </a:lnB>
                  </a:tcPr>
                </a:tc>
                <a:tc>
                  <a:txBody>
                    <a:bodyPr/>
                    <a:lstStyle/>
                    <a:p>
                      <a:pPr algn="ctr" fontAlgn="ctr"/>
                      <a:r>
                        <a:rPr lang="es-CO" sz="2000" b="0" i="0" u="none" strike="noStrike" dirty="0">
                          <a:solidFill>
                            <a:srgbClr val="000000"/>
                          </a:solidFill>
                          <a:latin typeface="Calibri"/>
                        </a:rPr>
                        <a:t>-</a:t>
                      </a:r>
                      <a:r>
                        <a:rPr lang="el-GR" sz="2000" b="0" i="1" u="none" strike="noStrike" dirty="0">
                          <a:solidFill>
                            <a:srgbClr val="000000"/>
                          </a:solidFill>
                          <a:latin typeface="Calibri"/>
                        </a:rPr>
                        <a:t>α</a:t>
                      </a:r>
                      <a:endParaRPr lang="es-CO" sz="2000" b="0" i="0" u="none" strike="noStrike" dirty="0">
                        <a:solidFill>
                          <a:srgbClr val="000000"/>
                        </a:solidFill>
                        <a:latin typeface="Calibri"/>
                      </a:endParaRPr>
                    </a:p>
                  </a:txBody>
                  <a:tcPr marL="9525" marR="9525" marT="9525" marB="0" anchor="ctr">
                    <a:lnL>
                      <a:noFill/>
                    </a:lnL>
                    <a:lnR>
                      <a:noFill/>
                    </a:lnR>
                    <a:lnT>
                      <a:noFill/>
                    </a:lnT>
                    <a:lnB>
                      <a:noFill/>
                    </a:lnB>
                  </a:tcPr>
                </a:tc>
                <a:tc>
                  <a:txBody>
                    <a:bodyPr/>
                    <a:lstStyle/>
                    <a:p>
                      <a:pPr algn="ctr" fontAlgn="ctr"/>
                      <a:endParaRPr lang="es-CO" sz="2000" b="0" i="0" u="none" strike="noStrike" dirty="0">
                        <a:solidFill>
                          <a:srgbClr val="000000"/>
                        </a:solidFill>
                        <a:latin typeface="Calibri"/>
                      </a:endParaRPr>
                    </a:p>
                  </a:txBody>
                  <a:tcPr marL="9525" marR="9525" marT="9525" marB="0" anchor="ctr">
                    <a:lnL>
                      <a:noFill/>
                    </a:lnL>
                    <a:lnR>
                      <a:noFill/>
                    </a:lnR>
                    <a:lnT>
                      <a:noFill/>
                    </a:lnT>
                    <a:lnB>
                      <a:noFill/>
                    </a:lnB>
                  </a:tcPr>
                </a:tc>
                <a:tc>
                  <a:txBody>
                    <a:bodyPr/>
                    <a:lstStyle/>
                    <a:p>
                      <a:pPr algn="ctr" fontAlgn="ctr"/>
                      <a:endParaRPr lang="es-CO" sz="2000" b="0" i="0" u="none" strike="noStrike">
                        <a:solidFill>
                          <a:srgbClr val="000000"/>
                        </a:solidFill>
                        <a:latin typeface="Calibri"/>
                      </a:endParaRPr>
                    </a:p>
                  </a:txBody>
                  <a:tcPr marL="9525" marR="9525" marT="9525" marB="0" anchor="ctr">
                    <a:lnL>
                      <a:noFill/>
                    </a:lnL>
                    <a:lnR>
                      <a:noFill/>
                    </a:lnR>
                    <a:lnT>
                      <a:noFill/>
                    </a:lnT>
                    <a:lnB>
                      <a:noFill/>
                    </a:lnB>
                  </a:tcPr>
                </a:tc>
                <a:tc>
                  <a:txBody>
                    <a:bodyPr/>
                    <a:lstStyle/>
                    <a:p>
                      <a:pPr algn="ctr" fontAlgn="ctr"/>
                      <a:endParaRPr lang="es-CO" sz="2000" b="0" i="0" u="none" strike="noStrike">
                        <a:solidFill>
                          <a:srgbClr val="000000"/>
                        </a:solidFill>
                        <a:latin typeface="Calibri"/>
                      </a:endParaRPr>
                    </a:p>
                  </a:txBody>
                  <a:tcPr marL="9525" marR="9525" marT="9525" marB="0" anchor="ctr">
                    <a:lnL>
                      <a:noFill/>
                    </a:lnL>
                    <a:lnR>
                      <a:noFill/>
                    </a:lnR>
                    <a:lnT>
                      <a:noFill/>
                    </a:lnT>
                    <a:lnB>
                      <a:noFill/>
                    </a:lnB>
                  </a:tcPr>
                </a:tc>
                <a:extLst>
                  <a:ext uri="{0D108BD9-81ED-4DB2-BD59-A6C34878D82A}">
                    <a16:rowId xmlns:a16="http://schemas.microsoft.com/office/drawing/2014/main" val="10004"/>
                  </a:ext>
                </a:extLst>
              </a:tr>
              <a:tr h="340038">
                <a:tc>
                  <a:txBody>
                    <a:bodyPr/>
                    <a:lstStyle/>
                    <a:p>
                      <a:pPr algn="ctr" fontAlgn="ctr"/>
                      <a:r>
                        <a:rPr lang="es-CO" sz="2000" b="0" i="0" u="none" strike="noStrike" dirty="0">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0" b="0" i="0" u="none" strike="noStrike" dirty="0">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0" b="0" i="0" u="none" strike="noStrike">
                          <a:solidFill>
                            <a:srgbClr val="000000"/>
                          </a:solidFill>
                          <a:latin typeface="Calibri"/>
                        </a:rPr>
                        <a:t>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0" b="0" i="0" u="none" strike="noStrike">
                          <a:solidFill>
                            <a:srgbClr val="000000"/>
                          </a:solidFill>
                          <a:latin typeface="Calibri"/>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0" b="0" i="1" u="none" strike="noStrike" dirty="0">
                          <a:solidFill>
                            <a:srgbClr val="000000"/>
                          </a:solidFill>
                          <a:latin typeface="Calibri"/>
                        </a:rPr>
                        <a:t>+</a:t>
                      </a:r>
                      <a:r>
                        <a:rPr lang="el-GR" sz="2000" b="0" i="1" u="none" strike="noStrike" dirty="0">
                          <a:solidFill>
                            <a:srgbClr val="000000"/>
                          </a:solidFill>
                          <a:latin typeface="Calibri"/>
                        </a:rPr>
                        <a:t>α</a:t>
                      </a:r>
                      <a:endParaRPr lang="es-CO" sz="2000" b="0" i="0" u="none" strike="noStrike" dirty="0">
                        <a:solidFill>
                          <a:srgbClr val="000000"/>
                        </a:solidFill>
                        <a:latin typeface="Calibri"/>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0" b="0" i="0" u="none" strike="noStrike">
                          <a:solidFill>
                            <a:srgbClr val="000000"/>
                          </a:solidFill>
                          <a:latin typeface="Calibri"/>
                        </a:rPr>
                        <a:t>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0" b="0" i="0" u="none" strike="noStrike" dirty="0">
                          <a:solidFill>
                            <a:srgbClr val="000000"/>
                          </a:solidFill>
                          <a:latin typeface="Calibri"/>
                        </a:rPr>
                        <a:t>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0" b="0" i="0" u="none" strike="noStrike" dirty="0">
                          <a:solidFill>
                            <a:srgbClr val="000000"/>
                          </a:solidFill>
                          <a:latin typeface="Calibri"/>
                        </a:rPr>
                        <a:t>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40038">
                <a:tc gridSpan="2">
                  <a:txBody>
                    <a:bodyPr/>
                    <a:lstStyle/>
                    <a:p>
                      <a:pPr algn="l" fontAlgn="ctr"/>
                      <a:r>
                        <a:rPr lang="es-CO" sz="2000" b="0" i="0" u="none" strike="noStrike" dirty="0">
                          <a:solidFill>
                            <a:srgbClr val="000000"/>
                          </a:solidFill>
                          <a:latin typeface="Calibri"/>
                        </a:rPr>
                        <a:t>*m réplicas</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s-CO"/>
                    </a:p>
                  </a:txBody>
                  <a:tcPr/>
                </a:tc>
                <a:tc>
                  <a:txBody>
                    <a:bodyPr/>
                    <a:lstStyle/>
                    <a:p>
                      <a:pPr algn="l" fontAlgn="ctr"/>
                      <a:endParaRPr lang="es-CO" sz="2000" b="0" i="0" u="none" strike="noStrike">
                        <a:solidFill>
                          <a:srgbClr val="000000"/>
                        </a:solidFill>
                        <a:latin typeface="Calibri"/>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es-CO" sz="2000" b="0" i="0" u="none" strike="noStrike">
                        <a:solidFill>
                          <a:srgbClr val="000000"/>
                        </a:solidFill>
                        <a:latin typeface="Calibri"/>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es-CO" sz="2000" b="0" i="0" u="none" strike="noStrike" dirty="0">
                        <a:solidFill>
                          <a:srgbClr val="000000"/>
                        </a:solidFill>
                        <a:latin typeface="Calibri"/>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es-CO" sz="2000" b="0" i="0" u="none" strike="noStrike" dirty="0">
                        <a:solidFill>
                          <a:srgbClr val="000000"/>
                        </a:solidFill>
                        <a:latin typeface="Calibri"/>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es-CO" sz="2000" b="0" i="0" u="none" strike="noStrike">
                        <a:solidFill>
                          <a:srgbClr val="000000"/>
                        </a:solidFill>
                        <a:latin typeface="Calibri"/>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es-CO" sz="2000" b="0" i="0" u="none" strike="noStrike" dirty="0">
                        <a:solidFill>
                          <a:srgbClr val="000000"/>
                        </a:solidFill>
                        <a:latin typeface="Calibri"/>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400" dirty="0">
                <a:latin typeface="+mj-lt"/>
                <a:ea typeface="+mj-ea"/>
                <a:cs typeface="+mj-cs"/>
              </a:rPr>
              <a:t>Superficies de Respuesta de Segundo Orden</a:t>
            </a:r>
            <a:endParaRPr kumimoji="0" lang="es-ES" sz="34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2 Marcador de contenido"/>
          <p:cNvSpPr>
            <a:spLocks noGrp="1"/>
          </p:cNvSpPr>
          <p:nvPr>
            <p:ph sz="quarter" idx="1"/>
          </p:nvPr>
        </p:nvSpPr>
        <p:spPr>
          <a:xfrm>
            <a:off x="323528" y="1124744"/>
            <a:ext cx="8320438" cy="5472608"/>
          </a:xfrm>
        </p:spPr>
        <p:txBody>
          <a:bodyPr>
            <a:noAutofit/>
          </a:bodyPr>
          <a:lstStyle/>
          <a:p>
            <a:pPr marL="0" indent="0" algn="just">
              <a:buNone/>
            </a:pPr>
            <a:r>
              <a:rPr lang="es-CO" sz="2200" dirty="0"/>
              <a:t>Para el diseño central compuesto se deben establecer los valores de los puntos axiales como:</a:t>
            </a:r>
          </a:p>
          <a:p>
            <a:pPr marL="0" indent="0" algn="just">
              <a:buNone/>
            </a:pPr>
            <a:endParaRPr lang="es-CO" sz="2200" dirty="0"/>
          </a:p>
          <a:p>
            <a:pPr marL="0" indent="0" algn="just">
              <a:buNone/>
            </a:pPr>
            <a:endParaRPr lang="es-CO" sz="2200" dirty="0"/>
          </a:p>
          <a:p>
            <a:pPr marL="0" indent="0" algn="just">
              <a:buNone/>
            </a:pPr>
            <a:r>
              <a:rPr lang="es-CO" sz="2200" dirty="0"/>
              <a:t>el valor de </a:t>
            </a:r>
            <a:r>
              <a:rPr lang="el-GR" sz="2200" i="1" dirty="0"/>
              <a:t>α</a:t>
            </a:r>
            <a:r>
              <a:rPr lang="es-CO" sz="2200" dirty="0"/>
              <a:t> para un diseño de dos factores es:</a:t>
            </a:r>
          </a:p>
          <a:p>
            <a:pPr marL="0" indent="0" algn="just">
              <a:buNone/>
            </a:pPr>
            <a:endParaRPr lang="es-CO" sz="2200" dirty="0"/>
          </a:p>
          <a:p>
            <a:pPr marL="0" indent="0" algn="just">
              <a:buNone/>
            </a:pPr>
            <a:r>
              <a:rPr lang="es-CO" sz="2200" dirty="0"/>
              <a:t>y para un diseño de tres factores es: </a:t>
            </a:r>
          </a:p>
          <a:p>
            <a:pPr marL="0" indent="0" algn="just">
              <a:buNone/>
            </a:pPr>
            <a:endParaRPr lang="es-CO" sz="2200" dirty="0"/>
          </a:p>
          <a:p>
            <a:pPr marL="0" indent="0" algn="just">
              <a:buNone/>
            </a:pPr>
            <a:r>
              <a:rPr lang="es-CO" sz="2200" dirty="0"/>
              <a:t>Si hay </a:t>
            </a:r>
            <a:r>
              <a:rPr lang="es-CO" sz="2200" i="1" dirty="0" err="1"/>
              <a:t>r</a:t>
            </a:r>
            <a:r>
              <a:rPr lang="es-CO" sz="2200" i="1" baseline="-25000" dirty="0" err="1"/>
              <a:t>f</a:t>
            </a:r>
            <a:r>
              <a:rPr lang="es-CO" sz="2200" dirty="0"/>
              <a:t> réplicas del factorial 2n y </a:t>
            </a:r>
            <a:r>
              <a:rPr lang="es-CO" sz="2200" i="1" dirty="0" err="1"/>
              <a:t>r</a:t>
            </a:r>
            <a:r>
              <a:rPr lang="es-CO" sz="2200" i="1" baseline="-25000" dirty="0" err="1"/>
              <a:t>a</a:t>
            </a:r>
            <a:r>
              <a:rPr lang="es-CO" sz="2200" dirty="0"/>
              <a:t> réplicas de las combinaciones de tratamientos axiales, una forma más general para </a:t>
            </a:r>
            <a:r>
              <a:rPr lang="el-GR" sz="2200" i="1" dirty="0"/>
              <a:t>α</a:t>
            </a:r>
            <a:r>
              <a:rPr lang="es-CO" sz="2200" dirty="0"/>
              <a:t> es:</a:t>
            </a:r>
          </a:p>
        </p:txBody>
      </p:sp>
      <p:graphicFrame>
        <p:nvGraphicFramePr>
          <p:cNvPr id="11" name="Object 2"/>
          <p:cNvGraphicFramePr>
            <a:graphicFrameLocks noChangeAspect="1"/>
          </p:cNvGraphicFramePr>
          <p:nvPr/>
        </p:nvGraphicFramePr>
        <p:xfrm>
          <a:off x="3563888" y="1916832"/>
          <a:ext cx="1301750" cy="658812"/>
        </p:xfrm>
        <a:graphic>
          <a:graphicData uri="http://schemas.openxmlformats.org/presentationml/2006/ole">
            <mc:AlternateContent xmlns:mc="http://schemas.openxmlformats.org/markup-compatibility/2006">
              <mc:Choice xmlns:v="urn:schemas-microsoft-com:vml" Requires="v">
                <p:oleObj name="Equation" r:id="rId2" imgW="622080" imgH="317160" progId="Equation.DSMT4">
                  <p:embed/>
                </p:oleObj>
              </mc:Choice>
              <mc:Fallback>
                <p:oleObj name="Equation" r:id="rId2" imgW="622080" imgH="317160" progId="Equation.DSMT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1916832"/>
                        <a:ext cx="1301750" cy="658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3"/>
          <p:cNvGraphicFramePr>
            <a:graphicFrameLocks noChangeAspect="1"/>
          </p:cNvGraphicFramePr>
          <p:nvPr/>
        </p:nvGraphicFramePr>
        <p:xfrm>
          <a:off x="6072198" y="2571744"/>
          <a:ext cx="2098675" cy="552450"/>
        </p:xfrm>
        <a:graphic>
          <a:graphicData uri="http://schemas.openxmlformats.org/presentationml/2006/ole">
            <mc:AlternateContent xmlns:mc="http://schemas.openxmlformats.org/markup-compatibility/2006">
              <mc:Choice xmlns:v="urn:schemas-microsoft-com:vml" Requires="v">
                <p:oleObj name="Equation" r:id="rId4" imgW="1002960" imgH="266400" progId="Equation.DSMT4">
                  <p:embed/>
                </p:oleObj>
              </mc:Choice>
              <mc:Fallback>
                <p:oleObj name="Equation" r:id="rId4" imgW="1002960" imgH="26640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2198" y="2571744"/>
                        <a:ext cx="2098675"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4"/>
          <p:cNvGraphicFramePr>
            <a:graphicFrameLocks noChangeAspect="1"/>
          </p:cNvGraphicFramePr>
          <p:nvPr/>
        </p:nvGraphicFramePr>
        <p:xfrm>
          <a:off x="5137621" y="3452614"/>
          <a:ext cx="2098675" cy="552450"/>
        </p:xfrm>
        <a:graphic>
          <a:graphicData uri="http://schemas.openxmlformats.org/presentationml/2006/ole">
            <mc:AlternateContent xmlns:mc="http://schemas.openxmlformats.org/markup-compatibility/2006">
              <mc:Choice xmlns:v="urn:schemas-microsoft-com:vml" Requires="v">
                <p:oleObj name="Equation" r:id="rId6" imgW="1002960" imgH="266400" progId="Equation.DSMT4">
                  <p:embed/>
                </p:oleObj>
              </mc:Choice>
              <mc:Fallback>
                <p:oleObj name="Equation" r:id="rId6" imgW="1002960" imgH="266400" progId="Equation.DSMT4">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37621" y="3452614"/>
                        <a:ext cx="2098675"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5"/>
          <p:cNvGraphicFramePr>
            <a:graphicFrameLocks noChangeAspect="1"/>
          </p:cNvGraphicFramePr>
          <p:nvPr/>
        </p:nvGraphicFramePr>
        <p:xfrm>
          <a:off x="3224213" y="5464175"/>
          <a:ext cx="1912937" cy="657225"/>
        </p:xfrm>
        <a:graphic>
          <a:graphicData uri="http://schemas.openxmlformats.org/presentationml/2006/ole">
            <mc:AlternateContent xmlns:mc="http://schemas.openxmlformats.org/markup-compatibility/2006">
              <mc:Choice xmlns:v="urn:schemas-microsoft-com:vml" Requires="v">
                <p:oleObj name="Equation" r:id="rId8" imgW="914400" imgH="317160" progId="Equation.DSMT4">
                  <p:embed/>
                </p:oleObj>
              </mc:Choice>
              <mc:Fallback>
                <p:oleObj name="Equation" r:id="rId8" imgW="914400" imgH="317160" progId="Equation.DSMT4">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24213" y="5464175"/>
                        <a:ext cx="1912937"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400" dirty="0">
                <a:latin typeface="+mj-lt"/>
                <a:ea typeface="+mj-ea"/>
                <a:cs typeface="+mj-cs"/>
              </a:rPr>
              <a:t>Superficies de Respuesta de Segundo Orden</a:t>
            </a:r>
            <a:endParaRPr kumimoji="0" lang="es-ES" sz="3400" b="0" i="0" u="none" strike="noStrike" kern="1200" cap="none" spc="0" normalizeH="0" baseline="0" noProof="0" dirty="0">
              <a:ln>
                <a:noFill/>
              </a:ln>
              <a:solidFill>
                <a:schemeClr val="tx1"/>
              </a:solidFill>
              <a:effectLst/>
              <a:uLnTx/>
              <a:uFillTx/>
              <a:latin typeface="+mj-lt"/>
              <a:ea typeface="+mj-ea"/>
              <a:cs typeface="+mj-cs"/>
            </a:endParaRPr>
          </a:p>
        </p:txBody>
      </p:sp>
      <p:sp>
        <p:nvSpPr>
          <p:cNvPr id="16" name="2 Marcador de contenido"/>
          <p:cNvSpPr>
            <a:spLocks noGrp="1"/>
          </p:cNvSpPr>
          <p:nvPr>
            <p:ph sz="quarter" idx="1"/>
          </p:nvPr>
        </p:nvSpPr>
        <p:spPr>
          <a:xfrm>
            <a:off x="323528" y="1357298"/>
            <a:ext cx="8208912" cy="4447966"/>
          </a:xfrm>
        </p:spPr>
        <p:txBody>
          <a:bodyPr>
            <a:noAutofit/>
          </a:bodyPr>
          <a:lstStyle/>
          <a:p>
            <a:pPr marL="0" indent="0" algn="just">
              <a:buClrTx/>
              <a:buSzPct val="80000"/>
              <a:buNone/>
            </a:pPr>
            <a:r>
              <a:rPr lang="es-CO" sz="2200" dirty="0"/>
              <a:t>La trayectoria de la mayor pendiente para el estudio del rendimiento de un proceso proporcionó una respuesta máxima en </a:t>
            </a:r>
            <a:r>
              <a:rPr lang="es-CO" sz="2200" i="1" dirty="0"/>
              <a:t>T=85</a:t>
            </a:r>
            <a:r>
              <a:rPr lang="es-CO" sz="2200" dirty="0"/>
              <a:t> y </a:t>
            </a:r>
            <a:r>
              <a:rPr lang="es-CO" sz="2200" i="1" dirty="0" err="1"/>
              <a:t>Tp</a:t>
            </a:r>
            <a:r>
              <a:rPr lang="es-CO" sz="2200" i="1" dirty="0"/>
              <a:t>=175</a:t>
            </a:r>
            <a:r>
              <a:rPr lang="es-CO" sz="2200" dirty="0"/>
              <a:t>. </a:t>
            </a:r>
          </a:p>
          <a:p>
            <a:pPr marL="0" indent="0" algn="just">
              <a:buClrTx/>
              <a:buSzPct val="80000"/>
              <a:buNone/>
            </a:pPr>
            <a:endParaRPr lang="es-CO" sz="2200" dirty="0"/>
          </a:p>
          <a:p>
            <a:pPr marL="0" indent="0" algn="just">
              <a:buClrTx/>
              <a:buSzPct val="80000"/>
              <a:buNone/>
            </a:pPr>
            <a:r>
              <a:rPr lang="es-CO" sz="2200" dirty="0"/>
              <a:t>Para estimar la superficie de respuesta de segundo orden debe construirse un diseño central compuesto con centro en </a:t>
            </a:r>
            <a:r>
              <a:rPr lang="es-CO" sz="2200" i="1" dirty="0"/>
              <a:t>(</a:t>
            </a:r>
            <a:r>
              <a:rPr lang="es-CO" sz="2200" i="1" dirty="0" err="1"/>
              <a:t>T,Tp</a:t>
            </a:r>
            <a:r>
              <a:rPr lang="es-CO" sz="2200" i="1" dirty="0"/>
              <a:t>)=(85,175)</a:t>
            </a:r>
            <a:r>
              <a:rPr lang="es-CO" sz="2200" dirty="0"/>
              <a:t>, donde la relación entre las coordenadas del diseño </a:t>
            </a:r>
            <a:r>
              <a:rPr lang="es-CO" sz="2200" i="1" dirty="0"/>
              <a:t>(x</a:t>
            </a:r>
            <a:r>
              <a:rPr lang="es-CO" sz="2200" i="1" baseline="-25000" dirty="0"/>
              <a:t>1</a:t>
            </a:r>
            <a:r>
              <a:rPr lang="es-CO" sz="2200" i="1" dirty="0"/>
              <a:t>,x</a:t>
            </a:r>
            <a:r>
              <a:rPr lang="es-CO" sz="2200" i="1" baseline="-25000" dirty="0"/>
              <a:t>2</a:t>
            </a:r>
            <a:r>
              <a:rPr lang="es-CO" sz="2200" i="1" dirty="0"/>
              <a:t>)</a:t>
            </a:r>
            <a:r>
              <a:rPr lang="es-CO" sz="2200" dirty="0"/>
              <a:t> y los niveles de Tiempo y Temperatura </a:t>
            </a:r>
            <a:r>
              <a:rPr lang="es-CO" sz="2200" i="1" dirty="0"/>
              <a:t>(</a:t>
            </a:r>
            <a:r>
              <a:rPr lang="es-CO" sz="2200" i="1" dirty="0" err="1"/>
              <a:t>T,Tp</a:t>
            </a:r>
            <a:r>
              <a:rPr lang="es-CO" sz="2200" i="1" dirty="0"/>
              <a:t>) </a:t>
            </a:r>
            <a:r>
              <a:rPr lang="es-CO" sz="2200" dirty="0"/>
              <a:t>se conservan como antes, es decir, que un cambio de una unidad en </a:t>
            </a:r>
            <a:r>
              <a:rPr lang="es-CO" sz="2200" i="1" dirty="0"/>
              <a:t>x</a:t>
            </a:r>
            <a:r>
              <a:rPr lang="es-CO" sz="2200" i="1" baseline="-25000" dirty="0"/>
              <a:t>1</a:t>
            </a:r>
            <a:r>
              <a:rPr lang="es-CO" sz="2200" dirty="0"/>
              <a:t> es de </a:t>
            </a:r>
            <a:r>
              <a:rPr lang="es-CO" sz="2200" i="1" dirty="0"/>
              <a:t>5min</a:t>
            </a:r>
            <a:r>
              <a:rPr lang="es-CO" sz="2200" dirty="0"/>
              <a:t> y un cambio en una unidad de </a:t>
            </a:r>
            <a:r>
              <a:rPr lang="es-CO" sz="2200" i="1" dirty="0"/>
              <a:t>x</a:t>
            </a:r>
            <a:r>
              <a:rPr lang="es-CO" sz="2200" i="1" baseline="-25000" dirty="0"/>
              <a:t>2</a:t>
            </a:r>
            <a:r>
              <a:rPr lang="es-CO" sz="2200" dirty="0"/>
              <a:t> es de </a:t>
            </a:r>
            <a:r>
              <a:rPr lang="es-CO" sz="2200" i="1" dirty="0"/>
              <a:t>5°F</a:t>
            </a:r>
            <a:r>
              <a:rPr lang="es-CO" sz="2200" dirty="0"/>
              <a:t>.</a:t>
            </a:r>
          </a:p>
          <a:p>
            <a:pPr marL="0" indent="0" algn="just">
              <a:buClrTx/>
              <a:buSzPct val="80000"/>
              <a:buNone/>
            </a:pPr>
            <a:endParaRPr lang="es-CO" sz="2200" dirty="0"/>
          </a:p>
          <a:p>
            <a:pPr marL="0" indent="0" algn="just">
              <a:buClrTx/>
              <a:buSzPct val="80000"/>
              <a:buNone/>
            </a:pPr>
            <a:r>
              <a:rPr lang="es-CO" sz="2200" dirty="0"/>
              <a:t>Con </a:t>
            </a:r>
            <a:r>
              <a:rPr lang="el-GR" sz="2200" i="1" dirty="0"/>
              <a:t>α</a:t>
            </a:r>
            <a:r>
              <a:rPr lang="es-CO" sz="2200" i="1" dirty="0"/>
              <a:t>=1.414</a:t>
            </a:r>
            <a:r>
              <a:rPr lang="es-CO" sz="2200" dirty="0"/>
              <a:t>, las coordenadas del diseño y el Tiempo y la Temperatura requeridas son:</a:t>
            </a:r>
            <a:endParaRPr lang="es-CO" sz="2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400" dirty="0">
                <a:latin typeface="+mj-lt"/>
                <a:ea typeface="+mj-ea"/>
                <a:cs typeface="+mj-cs"/>
              </a:rPr>
              <a:t>Superficies de Respuesta -Ejemplo</a:t>
            </a:r>
            <a:endParaRPr kumimoji="0" lang="es-ES" sz="34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10" name="Table 11"/>
          <p:cNvGraphicFramePr>
            <a:graphicFrameLocks noGrp="1"/>
          </p:cNvGraphicFramePr>
          <p:nvPr/>
        </p:nvGraphicFramePr>
        <p:xfrm>
          <a:off x="1619671" y="1484781"/>
          <a:ext cx="5904657" cy="4680523"/>
        </p:xfrm>
        <a:graphic>
          <a:graphicData uri="http://schemas.openxmlformats.org/drawingml/2006/table">
            <a:tbl>
              <a:tblPr/>
              <a:tblGrid>
                <a:gridCol w="977285">
                  <a:extLst>
                    <a:ext uri="{9D8B030D-6E8A-4147-A177-3AD203B41FA5}">
                      <a16:colId xmlns:a16="http://schemas.microsoft.com/office/drawing/2014/main" val="20000"/>
                    </a:ext>
                  </a:extLst>
                </a:gridCol>
                <a:gridCol w="1110948">
                  <a:extLst>
                    <a:ext uri="{9D8B030D-6E8A-4147-A177-3AD203B41FA5}">
                      <a16:colId xmlns:a16="http://schemas.microsoft.com/office/drawing/2014/main" val="20001"/>
                    </a:ext>
                  </a:extLst>
                </a:gridCol>
                <a:gridCol w="330208">
                  <a:extLst>
                    <a:ext uri="{9D8B030D-6E8A-4147-A177-3AD203B41FA5}">
                      <a16:colId xmlns:a16="http://schemas.microsoft.com/office/drawing/2014/main" val="20002"/>
                    </a:ext>
                  </a:extLst>
                </a:gridCol>
                <a:gridCol w="96593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gridCol w="331702">
                  <a:extLst>
                    <a:ext uri="{9D8B030D-6E8A-4147-A177-3AD203B41FA5}">
                      <a16:colId xmlns:a16="http://schemas.microsoft.com/office/drawing/2014/main" val="20005"/>
                    </a:ext>
                  </a:extLst>
                </a:gridCol>
                <a:gridCol w="1324482">
                  <a:extLst>
                    <a:ext uri="{9D8B030D-6E8A-4147-A177-3AD203B41FA5}">
                      <a16:colId xmlns:a16="http://schemas.microsoft.com/office/drawing/2014/main" val="20006"/>
                    </a:ext>
                  </a:extLst>
                </a:gridCol>
              </a:tblGrid>
              <a:tr h="274207">
                <a:tc gridSpan="7">
                  <a:txBody>
                    <a:bodyPr/>
                    <a:lstStyle/>
                    <a:p>
                      <a:pPr algn="ctr">
                        <a:spcAft>
                          <a:spcPts val="0"/>
                        </a:spcAft>
                      </a:pPr>
                      <a:r>
                        <a:rPr lang="es-CO" sz="1600" b="1" dirty="0">
                          <a:solidFill>
                            <a:srgbClr val="C00000"/>
                          </a:solidFill>
                          <a:latin typeface="Calibri"/>
                          <a:ea typeface="Calibri"/>
                          <a:cs typeface="Times New Roman"/>
                        </a:rPr>
                        <a:t>Diseño Central Compuesto</a:t>
                      </a: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536789">
                <a:tc gridSpan="2">
                  <a:txBody>
                    <a:bodyPr/>
                    <a:lstStyle/>
                    <a:p>
                      <a:pPr algn="ctr">
                        <a:spcAft>
                          <a:spcPts val="0"/>
                        </a:spcAft>
                      </a:pPr>
                      <a:r>
                        <a:rPr lang="es-CO" sz="1600" b="1">
                          <a:latin typeface="Calibri"/>
                          <a:ea typeface="Calibri"/>
                          <a:cs typeface="Times New Roman"/>
                        </a:rPr>
                        <a:t>Variables Naturales</a:t>
                      </a:r>
                      <a:endParaRPr lang="es-CO" sz="1600">
                        <a:latin typeface="Calibri"/>
                        <a:ea typeface="Calibri"/>
                        <a:cs typeface="Times New Roman"/>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s-CO"/>
                    </a:p>
                  </a:txBody>
                  <a:tcPr/>
                </a:tc>
                <a:tc>
                  <a:txBody>
                    <a:bodyPr/>
                    <a:lstStyle/>
                    <a:p>
                      <a:endParaRPr lang="es-CO" sz="1600">
                        <a:latin typeface="Calibri"/>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gridSpan="2">
                  <a:txBody>
                    <a:bodyPr/>
                    <a:lstStyle/>
                    <a:p>
                      <a:pPr algn="ctr">
                        <a:spcAft>
                          <a:spcPts val="0"/>
                        </a:spcAft>
                      </a:pPr>
                      <a:r>
                        <a:rPr lang="es-CO" sz="1600" b="1" dirty="0">
                          <a:latin typeface="Calibri"/>
                          <a:ea typeface="Calibri"/>
                          <a:cs typeface="Times New Roman"/>
                        </a:rPr>
                        <a:t>Variables codificadas</a:t>
                      </a:r>
                      <a:endParaRPr lang="es-CO" sz="1600" dirty="0">
                        <a:latin typeface="Calibri"/>
                        <a:ea typeface="Calibri"/>
                        <a:cs typeface="Times New Roman"/>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s-CO"/>
                    </a:p>
                  </a:txBody>
                  <a:tcPr/>
                </a:tc>
                <a:tc>
                  <a:txBody>
                    <a:bodyPr/>
                    <a:lstStyle/>
                    <a:p>
                      <a:endParaRPr lang="es-CO" sz="1600">
                        <a:latin typeface="Calibri"/>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600" b="1" dirty="0">
                          <a:latin typeface="Calibri"/>
                          <a:ea typeface="Calibri"/>
                          <a:cs typeface="Times New Roman"/>
                        </a:rPr>
                        <a:t>Respuesta</a:t>
                      </a:r>
                      <a:endParaRPr lang="es-CO" sz="1600" dirty="0">
                        <a:latin typeface="Calibri"/>
                        <a:ea typeface="Calibri"/>
                        <a:cs typeface="Times New Roman"/>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04836">
                <a:tc>
                  <a:txBody>
                    <a:bodyPr/>
                    <a:lstStyle/>
                    <a:p>
                      <a:pPr algn="ctr">
                        <a:spcAft>
                          <a:spcPts val="0"/>
                        </a:spcAft>
                      </a:pPr>
                      <a:r>
                        <a:rPr lang="es-CO" sz="1600" b="1" dirty="0">
                          <a:latin typeface="Calibri"/>
                          <a:ea typeface="Calibri"/>
                          <a:cs typeface="Times New Roman"/>
                        </a:rPr>
                        <a:t>T</a:t>
                      </a:r>
                      <a:endParaRPr lang="es-CO" sz="1600" dirty="0">
                        <a:latin typeface="Calibri"/>
                        <a:ea typeface="Calibri"/>
                        <a:cs typeface="Times New Roman"/>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b="1" dirty="0" err="1">
                          <a:latin typeface="Calibri"/>
                          <a:ea typeface="Calibri"/>
                          <a:cs typeface="Times New Roman"/>
                        </a:rPr>
                        <a:t>Tp</a:t>
                      </a:r>
                      <a:endParaRPr lang="es-CO" sz="1600" dirty="0">
                        <a:latin typeface="Calibri"/>
                        <a:ea typeface="Calibri"/>
                        <a:cs typeface="Times New Roman"/>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s-CO" sz="1600" dirty="0">
                        <a:latin typeface="Calibri"/>
                      </a:endParaRP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b="1" dirty="0">
                          <a:latin typeface="Calibri"/>
                          <a:ea typeface="Calibri"/>
                          <a:cs typeface="Times New Roman"/>
                        </a:rPr>
                        <a:t>x</a:t>
                      </a:r>
                      <a:r>
                        <a:rPr lang="es-CO" sz="1600" b="1" baseline="-25000" dirty="0">
                          <a:latin typeface="Calibri"/>
                          <a:ea typeface="Calibri"/>
                          <a:cs typeface="Times New Roman"/>
                        </a:rPr>
                        <a:t>1</a:t>
                      </a:r>
                      <a:endParaRPr lang="es-CO" sz="1600" dirty="0">
                        <a:latin typeface="Calibri"/>
                        <a:ea typeface="Calibri"/>
                        <a:cs typeface="Times New Roman"/>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b="1">
                          <a:latin typeface="Calibri"/>
                          <a:ea typeface="Calibri"/>
                          <a:cs typeface="Times New Roman"/>
                        </a:rPr>
                        <a:t>x2</a:t>
                      </a:r>
                      <a:endParaRPr lang="es-CO" sz="1600">
                        <a:latin typeface="Calibri"/>
                        <a:ea typeface="Calibri"/>
                        <a:cs typeface="Times New Roman"/>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s-CO" sz="1600" dirty="0">
                        <a:latin typeface="Calibri"/>
                      </a:endParaRP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b="1">
                          <a:latin typeface="Calibri"/>
                          <a:ea typeface="Calibri"/>
                          <a:cs typeface="Times New Roman"/>
                        </a:rPr>
                        <a:t>y</a:t>
                      </a:r>
                      <a:endParaRPr lang="es-CO" sz="1600">
                        <a:latin typeface="Calibri"/>
                        <a:ea typeface="Calibri"/>
                        <a:cs typeface="Times New Roman"/>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74207">
                <a:tc>
                  <a:txBody>
                    <a:bodyPr/>
                    <a:lstStyle/>
                    <a:p>
                      <a:pPr algn="ctr">
                        <a:spcAft>
                          <a:spcPts val="0"/>
                        </a:spcAft>
                      </a:pPr>
                      <a:r>
                        <a:rPr lang="es-CO" sz="1600">
                          <a:latin typeface="Calibri"/>
                          <a:ea typeface="Calibri"/>
                          <a:cs typeface="Times New Roman"/>
                        </a:rPr>
                        <a:t>80</a:t>
                      </a: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600">
                          <a:latin typeface="Calibri"/>
                          <a:ea typeface="Calibri"/>
                          <a:cs typeface="Times New Roman"/>
                        </a:rPr>
                        <a:t>170</a:t>
                      </a: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endParaRPr lang="es-CO" sz="1600">
                        <a:latin typeface="Calibri"/>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600" dirty="0">
                          <a:latin typeface="Calibri"/>
                          <a:ea typeface="Calibri"/>
                          <a:cs typeface="Times New Roman"/>
                        </a:rPr>
                        <a:t>-1</a:t>
                      </a: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600" dirty="0">
                          <a:latin typeface="Calibri"/>
                          <a:ea typeface="Calibri"/>
                          <a:cs typeface="Times New Roman"/>
                        </a:rPr>
                        <a:t>-1</a:t>
                      </a: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endParaRPr lang="es-CO" sz="1600" dirty="0">
                        <a:latin typeface="Calibri"/>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600" dirty="0">
                          <a:latin typeface="Calibri"/>
                          <a:ea typeface="Calibri"/>
                          <a:cs typeface="Times New Roman"/>
                        </a:rPr>
                        <a:t>76.5</a:t>
                      </a: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3"/>
                  </a:ext>
                </a:extLst>
              </a:tr>
              <a:tr h="274207">
                <a:tc>
                  <a:txBody>
                    <a:bodyPr/>
                    <a:lstStyle/>
                    <a:p>
                      <a:pPr algn="ctr">
                        <a:spcAft>
                          <a:spcPts val="0"/>
                        </a:spcAft>
                      </a:pPr>
                      <a:r>
                        <a:rPr lang="es-CO" sz="1600">
                          <a:latin typeface="Calibri"/>
                          <a:ea typeface="Calibri"/>
                          <a:cs typeface="Times New Roman"/>
                        </a:rPr>
                        <a:t>80</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180</a:t>
                      </a:r>
                    </a:p>
                  </a:txBody>
                  <a:tcPr marL="10795" marR="10795" marT="10795" marB="0" anchor="b">
                    <a:lnL>
                      <a:noFill/>
                    </a:lnL>
                    <a:lnR>
                      <a:noFill/>
                    </a:lnR>
                    <a:lnT>
                      <a:noFill/>
                    </a:lnT>
                    <a:lnB>
                      <a:noFill/>
                    </a:lnB>
                    <a:solidFill>
                      <a:srgbClr val="FFFFFF"/>
                    </a:solidFill>
                  </a:tcPr>
                </a:tc>
                <a:tc>
                  <a:txBody>
                    <a:bodyPr/>
                    <a:lstStyle/>
                    <a:p>
                      <a:endParaRPr lang="es-CO" sz="1600" dirty="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a:t>
                      </a: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77.0</a:t>
                      </a: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04"/>
                  </a:ext>
                </a:extLst>
              </a:tr>
              <a:tr h="274207">
                <a:tc>
                  <a:txBody>
                    <a:bodyPr/>
                    <a:lstStyle/>
                    <a:p>
                      <a:pPr algn="ctr">
                        <a:spcAft>
                          <a:spcPts val="0"/>
                        </a:spcAft>
                      </a:pPr>
                      <a:r>
                        <a:rPr lang="es-CO" sz="1600">
                          <a:latin typeface="Calibri"/>
                          <a:ea typeface="Calibri"/>
                          <a:cs typeface="Times New Roman"/>
                        </a:rPr>
                        <a:t>90</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170</a:t>
                      </a: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a:t>
                      </a: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78.0</a:t>
                      </a: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05"/>
                  </a:ext>
                </a:extLst>
              </a:tr>
              <a:tr h="274207">
                <a:tc>
                  <a:txBody>
                    <a:bodyPr/>
                    <a:lstStyle/>
                    <a:p>
                      <a:pPr algn="ctr">
                        <a:spcAft>
                          <a:spcPts val="0"/>
                        </a:spcAft>
                      </a:pPr>
                      <a:r>
                        <a:rPr lang="es-CO" sz="1600">
                          <a:latin typeface="Calibri"/>
                          <a:ea typeface="Calibri"/>
                          <a:cs typeface="Times New Roman"/>
                        </a:rPr>
                        <a:t>90</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180</a:t>
                      </a: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a:t>
                      </a: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79.5</a:t>
                      </a: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06"/>
                  </a:ext>
                </a:extLst>
              </a:tr>
              <a:tr h="274207">
                <a:tc>
                  <a:txBody>
                    <a:bodyPr/>
                    <a:lstStyle/>
                    <a:p>
                      <a:pPr algn="ctr">
                        <a:spcAft>
                          <a:spcPts val="0"/>
                        </a:spcAft>
                      </a:pPr>
                      <a:r>
                        <a:rPr lang="es-CO" sz="1600">
                          <a:latin typeface="Calibri"/>
                          <a:ea typeface="Calibri"/>
                          <a:cs typeface="Times New Roman"/>
                        </a:rPr>
                        <a:t>85</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175</a:t>
                      </a: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79.9</a:t>
                      </a: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07"/>
                  </a:ext>
                </a:extLst>
              </a:tr>
              <a:tr h="274207">
                <a:tc>
                  <a:txBody>
                    <a:bodyPr/>
                    <a:lstStyle/>
                    <a:p>
                      <a:pPr algn="ctr">
                        <a:spcAft>
                          <a:spcPts val="0"/>
                        </a:spcAft>
                      </a:pPr>
                      <a:r>
                        <a:rPr lang="es-CO" sz="1600">
                          <a:latin typeface="Calibri"/>
                          <a:ea typeface="Calibri"/>
                          <a:cs typeface="Times New Roman"/>
                        </a:rPr>
                        <a:t>85</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175</a:t>
                      </a: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80.3</a:t>
                      </a: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08"/>
                  </a:ext>
                </a:extLst>
              </a:tr>
              <a:tr h="274207">
                <a:tc>
                  <a:txBody>
                    <a:bodyPr/>
                    <a:lstStyle/>
                    <a:p>
                      <a:pPr algn="ctr">
                        <a:spcAft>
                          <a:spcPts val="0"/>
                        </a:spcAft>
                      </a:pPr>
                      <a:r>
                        <a:rPr lang="es-CO" sz="1600">
                          <a:latin typeface="Calibri"/>
                          <a:ea typeface="Calibri"/>
                          <a:cs typeface="Times New Roman"/>
                        </a:rPr>
                        <a:t>85</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175</a:t>
                      </a: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80.0</a:t>
                      </a: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09"/>
                  </a:ext>
                </a:extLst>
              </a:tr>
              <a:tr h="274207">
                <a:tc>
                  <a:txBody>
                    <a:bodyPr/>
                    <a:lstStyle/>
                    <a:p>
                      <a:pPr algn="ctr">
                        <a:spcAft>
                          <a:spcPts val="0"/>
                        </a:spcAft>
                      </a:pPr>
                      <a:r>
                        <a:rPr lang="es-CO" sz="1600" dirty="0">
                          <a:latin typeface="Calibri"/>
                          <a:ea typeface="Calibri"/>
                          <a:cs typeface="Times New Roman"/>
                        </a:rPr>
                        <a:t>85</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175</a:t>
                      </a:r>
                    </a:p>
                  </a:txBody>
                  <a:tcPr marL="10795" marR="10795" marT="10795" marB="0" anchor="b">
                    <a:lnL>
                      <a:noFill/>
                    </a:lnL>
                    <a:lnR>
                      <a:noFill/>
                    </a:lnR>
                    <a:lnT>
                      <a:noFill/>
                    </a:lnT>
                    <a:lnB>
                      <a:noFill/>
                    </a:lnB>
                    <a:solidFill>
                      <a:srgbClr val="FFFFFF"/>
                    </a:solidFill>
                  </a:tcPr>
                </a:tc>
                <a:tc>
                  <a:txBody>
                    <a:bodyPr/>
                    <a:lstStyle/>
                    <a:p>
                      <a:endParaRPr lang="es-CO" sz="1600" dirty="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endParaRPr lang="es-CO" sz="1600" dirty="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79.7</a:t>
                      </a: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10"/>
                  </a:ext>
                </a:extLst>
              </a:tr>
              <a:tr h="274207">
                <a:tc>
                  <a:txBody>
                    <a:bodyPr/>
                    <a:lstStyle/>
                    <a:p>
                      <a:pPr algn="ctr">
                        <a:spcAft>
                          <a:spcPts val="0"/>
                        </a:spcAft>
                      </a:pPr>
                      <a:r>
                        <a:rPr lang="es-CO" sz="1600" dirty="0">
                          <a:latin typeface="Calibri"/>
                          <a:ea typeface="Calibri"/>
                          <a:cs typeface="Times New Roman"/>
                        </a:rPr>
                        <a:t>85</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175</a:t>
                      </a:r>
                    </a:p>
                  </a:txBody>
                  <a:tcPr marL="10795" marR="10795" marT="10795" marB="0" anchor="b">
                    <a:lnL>
                      <a:noFill/>
                    </a:lnL>
                    <a:lnR>
                      <a:noFill/>
                    </a:lnR>
                    <a:lnT>
                      <a:noFill/>
                    </a:lnT>
                    <a:lnB>
                      <a:noFill/>
                    </a:lnB>
                    <a:solidFill>
                      <a:srgbClr val="FFFFFF"/>
                    </a:solidFill>
                  </a:tcPr>
                </a:tc>
                <a:tc>
                  <a:txBody>
                    <a:bodyPr/>
                    <a:lstStyle/>
                    <a:p>
                      <a:endParaRPr lang="es-CO" sz="1600" dirty="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endParaRPr lang="es-CO" sz="1600" dirty="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79.8</a:t>
                      </a: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11"/>
                  </a:ext>
                </a:extLst>
              </a:tr>
              <a:tr h="274207">
                <a:tc>
                  <a:txBody>
                    <a:bodyPr/>
                    <a:lstStyle/>
                    <a:p>
                      <a:pPr algn="ctr">
                        <a:spcAft>
                          <a:spcPts val="0"/>
                        </a:spcAft>
                      </a:pPr>
                      <a:r>
                        <a:rPr lang="es-CO" sz="1600" dirty="0">
                          <a:latin typeface="Calibri"/>
                          <a:ea typeface="Calibri"/>
                          <a:cs typeface="Times New Roman"/>
                        </a:rPr>
                        <a:t>92.07</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175</a:t>
                      </a:r>
                    </a:p>
                  </a:txBody>
                  <a:tcPr marL="10795" marR="10795" marT="10795" marB="0" anchor="b">
                    <a:lnL>
                      <a:noFill/>
                    </a:lnL>
                    <a:lnR>
                      <a:noFill/>
                    </a:lnR>
                    <a:lnT>
                      <a:noFill/>
                    </a:lnT>
                    <a:lnB>
                      <a:noFill/>
                    </a:lnB>
                    <a:solidFill>
                      <a:srgbClr val="FFFFFF"/>
                    </a:solidFill>
                  </a:tcPr>
                </a:tc>
                <a:tc>
                  <a:txBody>
                    <a:bodyPr/>
                    <a:lstStyle/>
                    <a:p>
                      <a:endParaRPr lang="es-CO" sz="1600" dirty="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1.414</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endParaRPr lang="es-CO" sz="1600" dirty="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78.4</a:t>
                      </a: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12"/>
                  </a:ext>
                </a:extLst>
              </a:tr>
              <a:tr h="274207">
                <a:tc>
                  <a:txBody>
                    <a:bodyPr/>
                    <a:lstStyle/>
                    <a:p>
                      <a:pPr algn="ctr">
                        <a:spcAft>
                          <a:spcPts val="0"/>
                        </a:spcAft>
                      </a:pPr>
                      <a:r>
                        <a:rPr lang="es-CO" sz="1600" dirty="0">
                          <a:latin typeface="Calibri"/>
                          <a:ea typeface="Calibri"/>
                          <a:cs typeface="Times New Roman"/>
                        </a:rPr>
                        <a:t>77.93</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175</a:t>
                      </a:r>
                    </a:p>
                  </a:txBody>
                  <a:tcPr marL="10795" marR="10795" marT="10795" marB="0" anchor="b">
                    <a:lnL>
                      <a:noFill/>
                    </a:lnL>
                    <a:lnR>
                      <a:noFill/>
                    </a:lnR>
                    <a:lnT>
                      <a:noFill/>
                    </a:lnT>
                    <a:lnB>
                      <a:noFill/>
                    </a:lnB>
                    <a:solidFill>
                      <a:srgbClr val="FFFFFF"/>
                    </a:solidFill>
                  </a:tcPr>
                </a:tc>
                <a:tc>
                  <a:txBody>
                    <a:bodyPr/>
                    <a:lstStyle/>
                    <a:p>
                      <a:endParaRPr lang="es-CO" sz="1600" dirty="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-1.414</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endParaRPr lang="es-CO" sz="1600" dirty="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75.6</a:t>
                      </a: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13"/>
                  </a:ext>
                </a:extLst>
              </a:tr>
              <a:tr h="274207">
                <a:tc>
                  <a:txBody>
                    <a:bodyPr/>
                    <a:lstStyle/>
                    <a:p>
                      <a:pPr algn="ctr">
                        <a:spcAft>
                          <a:spcPts val="0"/>
                        </a:spcAft>
                      </a:pPr>
                      <a:r>
                        <a:rPr lang="es-CO" sz="1600" dirty="0">
                          <a:latin typeface="Calibri"/>
                          <a:ea typeface="Calibri"/>
                          <a:cs typeface="Times New Roman"/>
                        </a:rPr>
                        <a:t>85</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182.07</a:t>
                      </a:r>
                    </a:p>
                  </a:txBody>
                  <a:tcPr marL="10795" marR="10795" marT="10795" marB="0" anchor="b">
                    <a:lnL>
                      <a:noFill/>
                    </a:lnL>
                    <a:lnR>
                      <a:noFill/>
                    </a:lnR>
                    <a:lnT>
                      <a:noFill/>
                    </a:lnT>
                    <a:lnB>
                      <a:noFill/>
                    </a:lnB>
                    <a:solidFill>
                      <a:srgbClr val="FFFFFF"/>
                    </a:solidFill>
                  </a:tcPr>
                </a:tc>
                <a:tc>
                  <a:txBody>
                    <a:bodyPr/>
                    <a:lstStyle/>
                    <a:p>
                      <a:endParaRPr lang="es-CO" sz="1600" dirty="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1.414</a:t>
                      </a:r>
                    </a:p>
                  </a:txBody>
                  <a:tcPr marL="10795" marR="10795" marT="10795" marB="0" anchor="b">
                    <a:lnL>
                      <a:noFill/>
                    </a:lnL>
                    <a:lnR>
                      <a:noFill/>
                    </a:lnR>
                    <a:lnT>
                      <a:noFill/>
                    </a:lnT>
                    <a:lnB>
                      <a:noFill/>
                    </a:lnB>
                    <a:solidFill>
                      <a:srgbClr val="FFFFFF"/>
                    </a:solidFill>
                  </a:tcPr>
                </a:tc>
                <a:tc>
                  <a:txBody>
                    <a:bodyPr/>
                    <a:lstStyle/>
                    <a:p>
                      <a:endParaRPr lang="es-CO" sz="1600" dirty="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78.5</a:t>
                      </a: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14"/>
                  </a:ext>
                </a:extLst>
              </a:tr>
              <a:tr h="274207">
                <a:tc>
                  <a:txBody>
                    <a:bodyPr/>
                    <a:lstStyle/>
                    <a:p>
                      <a:pPr algn="ctr">
                        <a:spcAft>
                          <a:spcPts val="0"/>
                        </a:spcAft>
                      </a:pPr>
                      <a:r>
                        <a:rPr lang="es-CO" sz="1600" dirty="0">
                          <a:latin typeface="Calibri"/>
                          <a:ea typeface="Calibri"/>
                          <a:cs typeface="Times New Roman"/>
                        </a:rPr>
                        <a:t>85</a:t>
                      </a: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dirty="0">
                          <a:latin typeface="Calibri"/>
                          <a:ea typeface="Calibri"/>
                          <a:cs typeface="Times New Roman"/>
                        </a:rPr>
                        <a:t>167.93</a:t>
                      </a: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endParaRPr lang="es-CO" sz="1600" dirty="0">
                        <a:latin typeface="Calibri"/>
                      </a:endParaRP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dirty="0">
                          <a:latin typeface="Calibri"/>
                          <a:ea typeface="Calibri"/>
                          <a:cs typeface="Times New Roman"/>
                        </a:rPr>
                        <a:t>0</a:t>
                      </a: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dirty="0">
                          <a:latin typeface="Calibri"/>
                          <a:ea typeface="Calibri"/>
                          <a:cs typeface="Times New Roman"/>
                        </a:rPr>
                        <a:t>-1.414</a:t>
                      </a: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endParaRPr lang="es-CO" sz="1600" dirty="0">
                        <a:latin typeface="Calibri"/>
                      </a:endParaRP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dirty="0">
                          <a:latin typeface="Calibri"/>
                          <a:ea typeface="Calibri"/>
                          <a:cs typeface="Times New Roman"/>
                        </a:rPr>
                        <a:t>77.0</a:t>
                      </a: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5"/>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400" dirty="0">
                <a:latin typeface="+mj-lt"/>
                <a:ea typeface="+mj-ea"/>
                <a:cs typeface="+mj-cs"/>
              </a:rPr>
              <a:t>Superficies de Respuesta -Ejemplo</a:t>
            </a:r>
            <a:endParaRPr kumimoji="0" lang="es-ES" sz="34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2 Marcador de contenido"/>
          <p:cNvSpPr>
            <a:spLocks noGrp="1"/>
          </p:cNvSpPr>
          <p:nvPr>
            <p:ph sz="quarter" idx="1"/>
          </p:nvPr>
        </p:nvSpPr>
        <p:spPr>
          <a:xfrm>
            <a:off x="323528" y="1196752"/>
            <a:ext cx="8208912" cy="1008112"/>
          </a:xfrm>
        </p:spPr>
        <p:txBody>
          <a:bodyPr>
            <a:noAutofit/>
          </a:bodyPr>
          <a:lstStyle/>
          <a:p>
            <a:pPr marL="0" indent="0" algn="just">
              <a:buClrTx/>
              <a:buSzPct val="80000"/>
              <a:buNone/>
            </a:pPr>
            <a:r>
              <a:rPr lang="es-CO" sz="2200" dirty="0"/>
              <a:t>La ecuación de la superficie de respuesta de segundo orden estimada para los datos del porcentaje de rendimiento es:</a:t>
            </a:r>
            <a:endParaRPr lang="es-CO" sz="2000" dirty="0"/>
          </a:p>
        </p:txBody>
      </p:sp>
      <p:graphicFrame>
        <p:nvGraphicFramePr>
          <p:cNvPr id="11" name="Object 3"/>
          <p:cNvGraphicFramePr>
            <a:graphicFrameLocks noChangeAspect="1"/>
          </p:cNvGraphicFramePr>
          <p:nvPr/>
        </p:nvGraphicFramePr>
        <p:xfrm>
          <a:off x="611560" y="2109292"/>
          <a:ext cx="7500937" cy="455612"/>
        </p:xfrm>
        <a:graphic>
          <a:graphicData uri="http://schemas.openxmlformats.org/presentationml/2006/ole">
            <mc:AlternateContent xmlns:mc="http://schemas.openxmlformats.org/markup-compatibility/2006">
              <mc:Choice xmlns:v="urn:schemas-microsoft-com:vml" Requires="v">
                <p:oleObj name="Equation" r:id="rId2" imgW="3962160" imgH="241200" progId="Equation.DSMT4">
                  <p:embed/>
                </p:oleObj>
              </mc:Choice>
              <mc:Fallback>
                <p:oleObj name="Equation" r:id="rId2" imgW="3962160" imgH="241200" progId="Equation.DSMT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109292"/>
                        <a:ext cx="7500937" cy="455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2" name="Picture 4"/>
          <p:cNvPicPr>
            <a:picLocks noChangeAspect="1" noChangeArrowheads="1"/>
          </p:cNvPicPr>
          <p:nvPr/>
        </p:nvPicPr>
        <p:blipFill>
          <a:blip r:embed="rId4" cstate="print"/>
          <a:srcRect l="15216" t="25219" r="47704" b="40328"/>
          <a:stretch>
            <a:fillRect/>
          </a:stretch>
        </p:blipFill>
        <p:spPr bwMode="auto">
          <a:xfrm>
            <a:off x="504577" y="2892702"/>
            <a:ext cx="7091759" cy="3704650"/>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400" dirty="0">
                <a:latin typeface="+mj-lt"/>
                <a:ea typeface="+mj-ea"/>
                <a:cs typeface="+mj-cs"/>
              </a:rPr>
              <a:t>Superficies de Respuesta -Ejemplo</a:t>
            </a:r>
            <a:endParaRPr kumimoji="0" lang="es-ES" sz="3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2 Marcador de contenido"/>
          <p:cNvSpPr>
            <a:spLocks noGrp="1"/>
          </p:cNvSpPr>
          <p:nvPr>
            <p:ph sz="quarter" idx="1"/>
          </p:nvPr>
        </p:nvSpPr>
        <p:spPr>
          <a:xfrm>
            <a:off x="395536" y="4149080"/>
            <a:ext cx="8136904" cy="2448272"/>
          </a:xfrm>
        </p:spPr>
        <p:txBody>
          <a:bodyPr>
            <a:noAutofit/>
          </a:bodyPr>
          <a:lstStyle/>
          <a:p>
            <a:pPr marL="0" indent="0" algn="just">
              <a:buNone/>
            </a:pPr>
            <a:r>
              <a:rPr lang="en-US" sz="2000" dirty="0"/>
              <a:t>Al </a:t>
            </a:r>
            <a:r>
              <a:rPr lang="es-ES_tradnl" sz="2000" dirty="0"/>
              <a:t>examinar</a:t>
            </a:r>
            <a:r>
              <a:rPr lang="en-US" sz="2000" dirty="0"/>
              <a:t> la </a:t>
            </a:r>
            <a:r>
              <a:rPr lang="es-CO" sz="2000" dirty="0"/>
              <a:t>tabla</a:t>
            </a:r>
            <a:r>
              <a:rPr lang="en-US" sz="2000" dirty="0"/>
              <a:t> se  </a:t>
            </a:r>
            <a:r>
              <a:rPr lang="es-CO" sz="2000" dirty="0"/>
              <a:t>observa</a:t>
            </a:r>
            <a:r>
              <a:rPr lang="en-US" sz="2000" dirty="0"/>
              <a:t> un valor-p </a:t>
            </a:r>
            <a:r>
              <a:rPr lang="en-US" sz="2000" dirty="0" err="1"/>
              <a:t>pequeño</a:t>
            </a:r>
            <a:r>
              <a:rPr lang="en-US" sz="2000" dirty="0"/>
              <a:t> de los </a:t>
            </a:r>
            <a:r>
              <a:rPr lang="en-US" sz="2000" dirty="0" err="1"/>
              <a:t>términos</a:t>
            </a:r>
            <a:r>
              <a:rPr lang="en-US" sz="2000" dirty="0"/>
              <a:t> </a:t>
            </a:r>
            <a:r>
              <a:rPr lang="en-US" sz="2000" dirty="0" err="1"/>
              <a:t>cuadraticos</a:t>
            </a:r>
            <a:r>
              <a:rPr lang="en-US" sz="2000" dirty="0"/>
              <a:t>, </a:t>
            </a:r>
            <a:r>
              <a:rPr lang="en-US" sz="2000" dirty="0" err="1"/>
              <a:t>por</a:t>
            </a:r>
            <a:r>
              <a:rPr lang="en-US" sz="2000" dirty="0"/>
              <a:t> lo </a:t>
            </a:r>
            <a:r>
              <a:rPr lang="en-US" sz="2000" dirty="0" err="1"/>
              <a:t>cual</a:t>
            </a:r>
            <a:r>
              <a:rPr lang="en-US" sz="2000" dirty="0"/>
              <a:t> </a:t>
            </a:r>
            <a:r>
              <a:rPr lang="es-ES" sz="2000" dirty="0"/>
              <a:t>es</a:t>
            </a:r>
            <a:r>
              <a:rPr lang="en-US" sz="2000" dirty="0"/>
              <a:t> </a:t>
            </a:r>
            <a:r>
              <a:rPr lang="es-ES" sz="2000" dirty="0"/>
              <a:t>factible</a:t>
            </a:r>
            <a:r>
              <a:rPr lang="en-US" sz="2000" dirty="0"/>
              <a:t> </a:t>
            </a:r>
            <a:r>
              <a:rPr lang="es-ES" sz="2000" dirty="0"/>
              <a:t>ajustar un modelo de segundo orden a la respuesta rendimiento. </a:t>
            </a:r>
          </a:p>
          <a:p>
            <a:pPr algn="just">
              <a:buNone/>
            </a:pPr>
            <a:endParaRPr lang="en-US" sz="1000" dirty="0"/>
          </a:p>
          <a:p>
            <a:pPr marL="0" indent="0" algn="just">
              <a:buNone/>
            </a:pPr>
            <a:r>
              <a:rPr lang="es-ES" sz="2000" dirty="0"/>
              <a:t>Se requiere que el modelo seleccionado no tenga falta de ajuste significativa  y se puede observar en el valor-p, que este no es significativo ya que es superior a un nivel del 5%, por lo cual este modelo esta bien ajustado.</a:t>
            </a:r>
          </a:p>
        </p:txBody>
      </p:sp>
      <p:pic>
        <p:nvPicPr>
          <p:cNvPr id="14" name="Picture 3"/>
          <p:cNvPicPr>
            <a:picLocks noChangeAspect="1" noChangeArrowheads="1"/>
          </p:cNvPicPr>
          <p:nvPr/>
        </p:nvPicPr>
        <p:blipFill>
          <a:blip r:embed="rId2" cstate="print"/>
          <a:srcRect l="15216" t="54750" r="48811" b="21625"/>
          <a:stretch>
            <a:fillRect/>
          </a:stretch>
        </p:blipFill>
        <p:spPr bwMode="auto">
          <a:xfrm>
            <a:off x="440541" y="1268760"/>
            <a:ext cx="6825758" cy="2520280"/>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400" dirty="0">
                <a:latin typeface="+mj-lt"/>
                <a:ea typeface="+mj-ea"/>
                <a:cs typeface="+mj-cs"/>
              </a:rPr>
              <a:t>Superficies de Respuesta -Ejemplo</a:t>
            </a:r>
            <a:endParaRPr kumimoji="0" lang="es-ES" sz="3400" b="0" i="0" u="none" strike="noStrike" kern="1200" cap="none" spc="0" normalizeH="0" baseline="0" noProof="0" dirty="0">
              <a:ln>
                <a:noFill/>
              </a:ln>
              <a:solidFill>
                <a:schemeClr val="tx1"/>
              </a:solidFill>
              <a:effectLst/>
              <a:uLnTx/>
              <a:uFillTx/>
              <a:latin typeface="+mj-lt"/>
              <a:ea typeface="+mj-ea"/>
              <a:cs typeface="+mj-cs"/>
            </a:endParaRPr>
          </a:p>
        </p:txBody>
      </p:sp>
      <p:pic>
        <p:nvPicPr>
          <p:cNvPr id="10" name="Picture 5"/>
          <p:cNvPicPr>
            <a:picLocks noChangeAspect="1" noChangeArrowheads="1"/>
          </p:cNvPicPr>
          <p:nvPr/>
        </p:nvPicPr>
        <p:blipFill>
          <a:blip r:embed="rId2" cstate="print"/>
          <a:srcRect/>
          <a:stretch>
            <a:fillRect/>
          </a:stretch>
        </p:blipFill>
        <p:spPr bwMode="auto">
          <a:xfrm>
            <a:off x="467544" y="1192155"/>
            <a:ext cx="8215808" cy="547720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1124744"/>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196752"/>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Superficies de Respuesta</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20" name="2 Marcador de contenido"/>
          <p:cNvSpPr txBox="1">
            <a:spLocks/>
          </p:cNvSpPr>
          <p:nvPr/>
        </p:nvSpPr>
        <p:spPr>
          <a:xfrm>
            <a:off x="467544" y="1628800"/>
            <a:ext cx="8208912" cy="4464496"/>
          </a:xfrm>
          <a:prstGeom prst="rect">
            <a:avLst/>
          </a:prstGeom>
        </p:spPr>
        <p:txBody>
          <a:bodyPr>
            <a:no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2100" b="0" i="0" u="none" strike="noStrike" kern="1200" cap="none" spc="0" normalizeH="0" baseline="0" noProof="0" dirty="0">
                <a:ln>
                  <a:noFill/>
                </a:ln>
                <a:solidFill>
                  <a:schemeClr val="tx1"/>
                </a:solidFill>
                <a:effectLst/>
                <a:uLnTx/>
                <a:uFillTx/>
                <a:latin typeface="+mn-lt"/>
                <a:ea typeface="+mn-ea"/>
                <a:cs typeface="+mn-cs"/>
              </a:rPr>
              <a:t>En la mayoría de los problemas de MSR, la forma de la relación entre la respuesta y las variables independientes (factores) es desconocida. Por lo tanto, la representación matemática de MSR se puede dar de diversas maneras:</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CO" sz="21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2100" b="0" i="0" u="none" strike="noStrike" kern="1200" cap="none" spc="0" normalizeH="0" baseline="0" noProof="0" dirty="0">
                <a:ln>
                  <a:noFill/>
                </a:ln>
                <a:solidFill>
                  <a:schemeClr val="tx1"/>
                </a:solidFill>
                <a:effectLst/>
                <a:uLnTx/>
                <a:uFillTx/>
                <a:latin typeface="+mn-lt"/>
                <a:ea typeface="+mn-ea"/>
                <a:cs typeface="+mn-cs"/>
              </a:rPr>
              <a:t>Un </a:t>
            </a:r>
            <a:r>
              <a:rPr kumimoji="0" lang="es-CO" sz="2100" b="0" i="1" u="none" strike="noStrike" kern="1200" cap="none" spc="0" normalizeH="0" baseline="0" noProof="0" dirty="0">
                <a:ln>
                  <a:noFill/>
                </a:ln>
                <a:solidFill>
                  <a:schemeClr val="tx1"/>
                </a:solidFill>
                <a:effectLst/>
                <a:uLnTx/>
                <a:uFillTx/>
                <a:latin typeface="+mn-lt"/>
                <a:ea typeface="+mn-ea"/>
                <a:cs typeface="+mn-cs"/>
              </a:rPr>
              <a:t>modelo de primer orden </a:t>
            </a:r>
            <a:r>
              <a:rPr kumimoji="0" lang="es-CO" sz="2100" b="0" i="0" u="none" strike="noStrike" kern="1200" cap="none" spc="0" normalizeH="0" baseline="0" noProof="0" dirty="0">
                <a:ln>
                  <a:noFill/>
                </a:ln>
                <a:solidFill>
                  <a:schemeClr val="tx1"/>
                </a:solidFill>
                <a:effectLst/>
                <a:uLnTx/>
                <a:uFillTx/>
                <a:latin typeface="+mn-lt"/>
                <a:ea typeface="+mn-ea"/>
                <a:cs typeface="+mn-cs"/>
              </a:rPr>
              <a:t>(lineal) sin interacción o productos cruzados:</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CO" sz="21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CO" sz="21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CO" sz="21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2100" b="0" i="0" u="none" strike="noStrike" kern="1200" cap="none" spc="0" normalizeH="0" baseline="0" noProof="0" dirty="0">
                <a:ln>
                  <a:noFill/>
                </a:ln>
                <a:solidFill>
                  <a:schemeClr val="tx1"/>
                </a:solidFill>
                <a:effectLst/>
                <a:uLnTx/>
                <a:uFillTx/>
                <a:latin typeface="+mn-lt"/>
                <a:ea typeface="+mn-ea"/>
                <a:cs typeface="+mn-cs"/>
              </a:rPr>
              <a:t>El modelo lineal de primer orden con interacciones:</a:t>
            </a:r>
          </a:p>
        </p:txBody>
      </p:sp>
      <p:graphicFrame>
        <p:nvGraphicFramePr>
          <p:cNvPr id="21" name="Object 5"/>
          <p:cNvGraphicFramePr>
            <a:graphicFrameLocks noChangeAspect="1"/>
          </p:cNvGraphicFramePr>
          <p:nvPr/>
        </p:nvGraphicFramePr>
        <p:xfrm>
          <a:off x="1769783" y="3861048"/>
          <a:ext cx="5514889" cy="817562"/>
        </p:xfrm>
        <a:graphic>
          <a:graphicData uri="http://schemas.openxmlformats.org/presentationml/2006/ole">
            <mc:AlternateContent xmlns:mc="http://schemas.openxmlformats.org/markup-compatibility/2006">
              <mc:Choice xmlns:v="urn:schemas-microsoft-com:vml" Requires="v">
                <p:oleObj name="Equation" r:id="rId2" imgW="2590560" imgH="393480" progId="Equation.DSMT4">
                  <p:embed/>
                </p:oleObj>
              </mc:Choice>
              <mc:Fallback>
                <p:oleObj name="Equation" r:id="rId2" imgW="2590560" imgH="39348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9783" y="3861048"/>
                        <a:ext cx="5514889" cy="817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5"/>
          <p:cNvGraphicFramePr>
            <a:graphicFrameLocks noChangeAspect="1"/>
          </p:cNvGraphicFramePr>
          <p:nvPr/>
        </p:nvGraphicFramePr>
        <p:xfrm>
          <a:off x="2478630" y="5445224"/>
          <a:ext cx="4165657" cy="842962"/>
        </p:xfrm>
        <a:graphic>
          <a:graphicData uri="http://schemas.openxmlformats.org/presentationml/2006/ole">
            <mc:AlternateContent xmlns:mc="http://schemas.openxmlformats.org/markup-compatibility/2006">
              <mc:Choice xmlns:v="urn:schemas-microsoft-com:vml" Requires="v">
                <p:oleObj name="Equation" r:id="rId4" imgW="1955520" imgH="406080" progId="Equation.DSMT4">
                  <p:embed/>
                </p:oleObj>
              </mc:Choice>
              <mc:Fallback>
                <p:oleObj name="Equation" r:id="rId4" imgW="1955520" imgH="40608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8630" y="5445224"/>
                        <a:ext cx="4165657" cy="842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400" dirty="0">
                <a:latin typeface="+mj-lt"/>
                <a:ea typeface="+mj-ea"/>
                <a:cs typeface="+mj-cs"/>
              </a:rPr>
              <a:t>Superficies de Respuesta -Ejemplo</a:t>
            </a:r>
            <a:endParaRPr kumimoji="0" lang="es-ES" sz="3400" b="0" i="0" u="none" strike="noStrike" kern="1200" cap="none" spc="0" normalizeH="0" baseline="0" noProof="0" dirty="0">
              <a:ln>
                <a:noFill/>
              </a:ln>
              <a:solidFill>
                <a:schemeClr val="tx1"/>
              </a:solidFill>
              <a:effectLst/>
              <a:uLnTx/>
              <a:uFillTx/>
              <a:latin typeface="+mj-lt"/>
              <a:ea typeface="+mj-ea"/>
              <a:cs typeface="+mj-cs"/>
            </a:endParaRPr>
          </a:p>
        </p:txBody>
      </p:sp>
      <p:pic>
        <p:nvPicPr>
          <p:cNvPr id="8" name="Picture 3"/>
          <p:cNvPicPr>
            <a:picLocks noChangeAspect="1" noChangeArrowheads="1"/>
          </p:cNvPicPr>
          <p:nvPr/>
        </p:nvPicPr>
        <p:blipFill>
          <a:blip r:embed="rId2" cstate="print"/>
          <a:srcRect/>
          <a:stretch>
            <a:fillRect/>
          </a:stretch>
        </p:blipFill>
        <p:spPr bwMode="auto">
          <a:xfrm>
            <a:off x="1367643" y="1052736"/>
            <a:ext cx="6372709" cy="4248472"/>
          </a:xfrm>
          <a:prstGeom prst="rect">
            <a:avLst/>
          </a:prstGeom>
          <a:noFill/>
          <a:ln w="9525">
            <a:noFill/>
            <a:miter lim="800000"/>
            <a:headEnd/>
            <a:tailEnd/>
          </a:ln>
        </p:spPr>
      </p:pic>
      <p:sp>
        <p:nvSpPr>
          <p:cNvPr id="11" name="10 Rectángulo"/>
          <p:cNvSpPr/>
          <p:nvPr/>
        </p:nvSpPr>
        <p:spPr>
          <a:xfrm>
            <a:off x="323528" y="5469031"/>
            <a:ext cx="8496944" cy="1200329"/>
          </a:xfrm>
          <a:prstGeom prst="rect">
            <a:avLst/>
          </a:prstGeom>
        </p:spPr>
        <p:txBody>
          <a:bodyPr wrap="square">
            <a:spAutoFit/>
          </a:bodyPr>
          <a:lstStyle/>
          <a:p>
            <a:pPr algn="just">
              <a:buSzPct val="80000"/>
            </a:pPr>
            <a:r>
              <a:rPr lang="es-CO" dirty="0"/>
              <a:t>Mediante las anteriores graficas es relativamente sencillo observar que el optimo se encuentra muy cerca de 175°F y 85min de tiempo de reacción. Mediante la grafica de contorno se observa que el proceso puede ser ligeramente más sensible a los cambios en el tiempo de reacción que a los cambios en la temperatura.</a:t>
            </a:r>
            <a:endParaRPr lang="es-CO" sz="16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400" dirty="0">
                <a:latin typeface="+mj-lt"/>
                <a:ea typeface="+mj-ea"/>
                <a:cs typeface="+mj-cs"/>
              </a:rPr>
              <a:t>Superficies de Respuesta -Ejemplo</a:t>
            </a:r>
            <a:endParaRPr kumimoji="0" lang="es-ES" sz="34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2 Marcador de contenido"/>
          <p:cNvSpPr>
            <a:spLocks noGrp="1"/>
          </p:cNvSpPr>
          <p:nvPr>
            <p:ph sz="quarter" idx="1"/>
          </p:nvPr>
        </p:nvSpPr>
        <p:spPr>
          <a:xfrm>
            <a:off x="323528" y="1340768"/>
            <a:ext cx="8424936" cy="4752528"/>
          </a:xfrm>
        </p:spPr>
        <p:txBody>
          <a:bodyPr>
            <a:noAutofit/>
          </a:bodyPr>
          <a:lstStyle/>
          <a:p>
            <a:pPr marL="0" indent="0" algn="just">
              <a:buNone/>
            </a:pPr>
            <a:r>
              <a:rPr lang="es-CO" sz="2000" b="1" dirty="0"/>
              <a:t>Localización del Punto Estacionario</a:t>
            </a:r>
          </a:p>
          <a:p>
            <a:pPr marL="0" indent="0" algn="just">
              <a:buNone/>
            </a:pPr>
            <a:endParaRPr lang="es-CO" sz="1000" b="1" dirty="0"/>
          </a:p>
          <a:p>
            <a:pPr marL="0" indent="0" algn="just">
              <a:buNone/>
              <a:defRPr/>
            </a:pPr>
            <a:r>
              <a:rPr lang="es-CO" sz="2000" dirty="0"/>
              <a:t>Suponga que quieren encontrarse los niveles de </a:t>
            </a:r>
            <a:r>
              <a:rPr lang="es-CO" sz="2000" i="1" dirty="0"/>
              <a:t>x</a:t>
            </a:r>
            <a:r>
              <a:rPr lang="es-CO" sz="1200" i="1" dirty="0"/>
              <a:t>1</a:t>
            </a:r>
            <a:r>
              <a:rPr lang="es-CO" sz="2000" i="1" dirty="0"/>
              <a:t>, x</a:t>
            </a:r>
            <a:r>
              <a:rPr lang="es-CO" sz="1200" i="1" dirty="0"/>
              <a:t>2</a:t>
            </a:r>
            <a:r>
              <a:rPr lang="es-CO" sz="2000" i="1" dirty="0"/>
              <a:t>,…, </a:t>
            </a:r>
            <a:r>
              <a:rPr lang="es-CO" sz="2000" i="1" dirty="0" err="1"/>
              <a:t>x</a:t>
            </a:r>
            <a:r>
              <a:rPr lang="es-CO" sz="1200" i="1" dirty="0" err="1"/>
              <a:t>k</a:t>
            </a:r>
            <a:r>
              <a:rPr lang="es-CO" sz="2000" dirty="0"/>
              <a:t> que permitan optimizar la respuesta estimada. Este punto, en caso de existir, será el conjunto de las </a:t>
            </a:r>
            <a:r>
              <a:rPr lang="es-CO" sz="2000" i="1" dirty="0"/>
              <a:t>x</a:t>
            </a:r>
            <a:r>
              <a:rPr lang="es-CO" sz="1200" i="1" dirty="0"/>
              <a:t>1</a:t>
            </a:r>
            <a:r>
              <a:rPr lang="es-CO" sz="2000" i="1" dirty="0"/>
              <a:t>, x</a:t>
            </a:r>
            <a:r>
              <a:rPr lang="es-CO" sz="1200" i="1" dirty="0"/>
              <a:t>2</a:t>
            </a:r>
            <a:r>
              <a:rPr lang="es-CO" sz="2000" i="1" dirty="0"/>
              <a:t>,…, </a:t>
            </a:r>
            <a:r>
              <a:rPr lang="es-CO" sz="2000" i="1" dirty="0" err="1"/>
              <a:t>x</a:t>
            </a:r>
            <a:r>
              <a:rPr lang="es-CO" sz="1200" i="1" dirty="0" err="1"/>
              <a:t>k</a:t>
            </a:r>
            <a:r>
              <a:rPr lang="es-CO" sz="2000" dirty="0"/>
              <a:t> para las que las derivadas parciales</a:t>
            </a:r>
          </a:p>
          <a:p>
            <a:pPr algn="just">
              <a:defRPr/>
            </a:pPr>
            <a:endParaRPr lang="es-CO" sz="2000" dirty="0"/>
          </a:p>
          <a:p>
            <a:pPr algn="just">
              <a:buNone/>
              <a:defRPr/>
            </a:pPr>
            <a:endParaRPr lang="es-CO" sz="2000" dirty="0"/>
          </a:p>
          <a:p>
            <a:pPr algn="just">
              <a:buNone/>
              <a:defRPr/>
            </a:pPr>
            <a:endParaRPr lang="es-CO" sz="1000" dirty="0"/>
          </a:p>
          <a:p>
            <a:pPr marL="0" indent="0" algn="just">
              <a:buNone/>
              <a:defRPr/>
            </a:pPr>
            <a:r>
              <a:rPr lang="es-CO" sz="2000" dirty="0"/>
              <a:t>A este punto, por ejemplo </a:t>
            </a:r>
            <a:r>
              <a:rPr lang="es-CO" sz="2000" i="1" dirty="0"/>
              <a:t>x</a:t>
            </a:r>
            <a:r>
              <a:rPr lang="es-CO" sz="1200" i="1" dirty="0"/>
              <a:t>1,s</a:t>
            </a:r>
            <a:r>
              <a:rPr lang="es-CO" sz="2000" i="1" dirty="0"/>
              <a:t>, x</a:t>
            </a:r>
            <a:r>
              <a:rPr lang="es-CO" sz="1200" i="1" dirty="0"/>
              <a:t>2,s</a:t>
            </a:r>
            <a:r>
              <a:rPr lang="es-CO" sz="2000" i="1" dirty="0"/>
              <a:t>,…, </a:t>
            </a:r>
            <a:r>
              <a:rPr lang="es-CO" sz="2000" i="1" dirty="0" err="1"/>
              <a:t>x</a:t>
            </a:r>
            <a:r>
              <a:rPr lang="es-CO" sz="1200" i="1" dirty="0" err="1"/>
              <a:t>k,s</a:t>
            </a:r>
            <a:r>
              <a:rPr lang="es-CO" sz="2000" i="1" dirty="0"/>
              <a:t> </a:t>
            </a:r>
            <a:r>
              <a:rPr lang="es-CO" sz="2000" dirty="0"/>
              <a:t>se le llama punto estacionario. Este punto estacionario puede representar:</a:t>
            </a:r>
            <a:endParaRPr lang="es-ES" sz="2000" dirty="0"/>
          </a:p>
          <a:p>
            <a:pPr>
              <a:buNone/>
              <a:defRPr/>
            </a:pPr>
            <a:endParaRPr lang="es-CO" sz="1000" dirty="0"/>
          </a:p>
          <a:p>
            <a:pPr marL="457200" indent="-457200" algn="just">
              <a:buClrTx/>
              <a:buSzPct val="80000"/>
              <a:buFont typeface="+mj-lt"/>
              <a:buAutoNum type="arabicPeriod"/>
              <a:defRPr/>
            </a:pPr>
            <a:r>
              <a:rPr lang="es-CO" sz="2000" dirty="0"/>
              <a:t>Un punto de respuesta máxima.</a:t>
            </a:r>
          </a:p>
          <a:p>
            <a:pPr marL="457200" indent="-457200" algn="just">
              <a:buClrTx/>
              <a:buSzPct val="80000"/>
              <a:buFont typeface="+mj-lt"/>
              <a:buAutoNum type="arabicPeriod"/>
              <a:defRPr/>
            </a:pPr>
            <a:r>
              <a:rPr lang="es-CO" sz="2000" dirty="0"/>
              <a:t>Un punto de respuesta mínima.</a:t>
            </a:r>
            <a:endParaRPr lang="es-ES" sz="2000" dirty="0"/>
          </a:p>
          <a:p>
            <a:pPr marL="457200" indent="-457200" algn="just">
              <a:buClrTx/>
              <a:buSzPct val="80000"/>
              <a:buFont typeface="+mj-lt"/>
              <a:buAutoNum type="arabicPeriod"/>
              <a:defRPr/>
            </a:pPr>
            <a:r>
              <a:rPr lang="es-CO" sz="2000" dirty="0"/>
              <a:t>Un punto de silla.</a:t>
            </a:r>
            <a:endParaRPr lang="es-ES" sz="2000" dirty="0"/>
          </a:p>
        </p:txBody>
      </p:sp>
      <p:graphicFrame>
        <p:nvGraphicFramePr>
          <p:cNvPr id="12" name="Object 2"/>
          <p:cNvGraphicFramePr>
            <a:graphicFrameLocks noChangeAspect="1"/>
          </p:cNvGraphicFramePr>
          <p:nvPr/>
        </p:nvGraphicFramePr>
        <p:xfrm>
          <a:off x="2762423" y="3073524"/>
          <a:ext cx="3033713" cy="571500"/>
        </p:xfrm>
        <a:graphic>
          <a:graphicData uri="http://schemas.openxmlformats.org/presentationml/2006/ole">
            <mc:AlternateContent xmlns:mc="http://schemas.openxmlformats.org/markup-compatibility/2006">
              <mc:Choice xmlns:v="urn:schemas-microsoft-com:vml" Requires="v">
                <p:oleObj name="Equation" r:id="rId2" imgW="1968500" imgH="368300" progId="Equation.DSMT4">
                  <p:embed/>
                </p:oleObj>
              </mc:Choice>
              <mc:Fallback>
                <p:oleObj name="Equation" r:id="rId2" imgW="1968500" imgH="3683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423" y="3073524"/>
                        <a:ext cx="3033713"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400" dirty="0">
                <a:latin typeface="+mj-lt"/>
                <a:ea typeface="+mj-ea"/>
                <a:cs typeface="+mj-cs"/>
              </a:rPr>
              <a:t>Superficies de Respuesta -Ejemplo</a:t>
            </a:r>
            <a:endParaRPr kumimoji="0" lang="es-ES" sz="3400" b="0" i="0" u="none" strike="noStrike" kern="1200" cap="none" spc="0" normalizeH="0" baseline="0" noProof="0" dirty="0">
              <a:ln>
                <a:noFill/>
              </a:ln>
              <a:solidFill>
                <a:schemeClr val="tx1"/>
              </a:solidFill>
              <a:effectLst/>
              <a:uLnTx/>
              <a:uFillTx/>
              <a:latin typeface="+mj-lt"/>
              <a:ea typeface="+mj-ea"/>
              <a:cs typeface="+mj-cs"/>
            </a:endParaRPr>
          </a:p>
        </p:txBody>
      </p:sp>
      <p:sp>
        <p:nvSpPr>
          <p:cNvPr id="11" name="2 Marcador de contenido"/>
          <p:cNvSpPr>
            <a:spLocks noGrp="1"/>
          </p:cNvSpPr>
          <p:nvPr>
            <p:ph sz="quarter" idx="1"/>
          </p:nvPr>
        </p:nvSpPr>
        <p:spPr>
          <a:xfrm>
            <a:off x="323528" y="1124744"/>
            <a:ext cx="8424936" cy="5472608"/>
          </a:xfrm>
        </p:spPr>
        <p:txBody>
          <a:bodyPr>
            <a:noAutofit/>
          </a:bodyPr>
          <a:lstStyle/>
          <a:p>
            <a:pPr marL="0" indent="0" algn="just">
              <a:buNone/>
            </a:pPr>
            <a:r>
              <a:rPr lang="es-CO" sz="2000" b="1" dirty="0"/>
              <a:t>Localización del Punto Estacionario</a:t>
            </a:r>
          </a:p>
          <a:p>
            <a:pPr marL="0" indent="0" algn="just">
              <a:buNone/>
            </a:pPr>
            <a:endParaRPr lang="es-CO" sz="1000" b="1" dirty="0"/>
          </a:p>
          <a:p>
            <a:pPr marL="0" indent="0" algn="just">
              <a:buNone/>
            </a:pPr>
            <a:r>
              <a:rPr lang="es-CO" sz="2000" dirty="0"/>
              <a:t>Es posible obtener una solución matemática general para la localización del punto estacionario. Al escribir el modelo de segundo orden en notación matricial, se tiene:</a:t>
            </a:r>
          </a:p>
          <a:p>
            <a:pPr algn="just"/>
            <a:endParaRPr lang="es-CO" sz="2000" dirty="0"/>
          </a:p>
          <a:p>
            <a:pPr algn="just"/>
            <a:endParaRPr lang="es-CO" sz="2000" dirty="0"/>
          </a:p>
          <a:p>
            <a:pPr algn="just"/>
            <a:endParaRPr lang="es-CO" sz="2000" dirty="0"/>
          </a:p>
          <a:p>
            <a:pPr marL="0" indent="0" algn="just">
              <a:buNone/>
            </a:pPr>
            <a:r>
              <a:rPr lang="es-CO" sz="2000" dirty="0"/>
              <a:t>donde:</a:t>
            </a:r>
            <a:endParaRPr lang="es-ES" sz="2000" dirty="0"/>
          </a:p>
        </p:txBody>
      </p:sp>
      <p:graphicFrame>
        <p:nvGraphicFramePr>
          <p:cNvPr id="13" name="Object 2"/>
          <p:cNvGraphicFramePr>
            <a:graphicFrameLocks noChangeAspect="1"/>
          </p:cNvGraphicFramePr>
          <p:nvPr/>
        </p:nvGraphicFramePr>
        <p:xfrm>
          <a:off x="2725464" y="2990850"/>
          <a:ext cx="3214688" cy="652463"/>
        </p:xfrm>
        <a:graphic>
          <a:graphicData uri="http://schemas.openxmlformats.org/presentationml/2006/ole">
            <mc:AlternateContent xmlns:mc="http://schemas.openxmlformats.org/markup-compatibility/2006">
              <mc:Choice xmlns:v="urn:schemas-microsoft-com:vml" Requires="v">
                <p:oleObj name="Equation" r:id="rId2" imgW="1269449" imgH="253890" progId="Equation.DSMT4">
                  <p:embed/>
                </p:oleObj>
              </mc:Choice>
              <mc:Fallback>
                <p:oleObj name="Equation" r:id="rId2" imgW="1269449" imgH="25389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464" y="2990850"/>
                        <a:ext cx="3214688" cy="652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3"/>
          <p:cNvGraphicFramePr>
            <a:graphicFrameLocks noChangeAspect="1"/>
          </p:cNvGraphicFramePr>
          <p:nvPr/>
        </p:nvGraphicFramePr>
        <p:xfrm>
          <a:off x="1074439" y="4343400"/>
          <a:ext cx="6665913" cy="2003425"/>
        </p:xfrm>
        <a:graphic>
          <a:graphicData uri="http://schemas.openxmlformats.org/presentationml/2006/ole">
            <mc:AlternateContent xmlns:mc="http://schemas.openxmlformats.org/markup-compatibility/2006">
              <mc:Choice xmlns:v="urn:schemas-microsoft-com:vml" Requires="v">
                <p:oleObj name="Equation" r:id="rId4" imgW="3517560" imgH="1054080" progId="Equation.DSMT4">
                  <p:embed/>
                </p:oleObj>
              </mc:Choice>
              <mc:Fallback>
                <p:oleObj name="Equation" r:id="rId4" imgW="3517560" imgH="105408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4439" y="4343400"/>
                        <a:ext cx="6665913" cy="200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14 Elipse"/>
          <p:cNvSpPr/>
          <p:nvPr/>
        </p:nvSpPr>
        <p:spPr>
          <a:xfrm>
            <a:off x="3131840" y="4365104"/>
            <a:ext cx="432048" cy="2016224"/>
          </a:xfrm>
          <a:prstGeom prst="ellipse">
            <a:avLst/>
          </a:prstGeom>
          <a:solidFill>
            <a:srgbClr val="C00000">
              <a:alpha val="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15 CuadroTexto"/>
          <p:cNvSpPr txBox="1"/>
          <p:nvPr/>
        </p:nvSpPr>
        <p:spPr>
          <a:xfrm>
            <a:off x="1749631" y="6444044"/>
            <a:ext cx="3254417" cy="369332"/>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s-CO" dirty="0"/>
              <a:t>Coeficientes de primer orden</a:t>
            </a:r>
          </a:p>
        </p:txBody>
      </p:sp>
      <p:sp>
        <p:nvSpPr>
          <p:cNvPr id="17" name="16 Elipse"/>
          <p:cNvSpPr/>
          <p:nvPr/>
        </p:nvSpPr>
        <p:spPr>
          <a:xfrm rot="1664909">
            <a:off x="5560338" y="4394102"/>
            <a:ext cx="2029018" cy="936104"/>
          </a:xfrm>
          <a:prstGeom prst="ellipse">
            <a:avLst/>
          </a:prstGeom>
          <a:solidFill>
            <a:srgbClr val="C00000">
              <a:alpha val="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17 Elipse"/>
          <p:cNvSpPr/>
          <p:nvPr/>
        </p:nvSpPr>
        <p:spPr>
          <a:xfrm rot="2534816">
            <a:off x="4571279" y="5031573"/>
            <a:ext cx="3075223" cy="610434"/>
          </a:xfrm>
          <a:prstGeom prst="ellipse">
            <a:avLst/>
          </a:prstGeom>
          <a:solidFill>
            <a:srgbClr val="C00000">
              <a:alpha val="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18 CuadroTexto"/>
          <p:cNvSpPr txBox="1"/>
          <p:nvPr/>
        </p:nvSpPr>
        <p:spPr>
          <a:xfrm>
            <a:off x="5148064" y="6372036"/>
            <a:ext cx="3400290" cy="369332"/>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s-CO" dirty="0"/>
              <a:t>Coeficientes de segundo orden</a:t>
            </a:r>
          </a:p>
        </p:txBody>
      </p:sp>
      <p:sp>
        <p:nvSpPr>
          <p:cNvPr id="20" name="19 CuadroTexto"/>
          <p:cNvSpPr txBox="1"/>
          <p:nvPr/>
        </p:nvSpPr>
        <p:spPr>
          <a:xfrm>
            <a:off x="5580112" y="3851756"/>
            <a:ext cx="2425664" cy="369332"/>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s-CO" dirty="0"/>
              <a:t>Coeficientes interacción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ox(in)">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ox(in)">
                                      <p:cBhvr>
                                        <p:cTn id="15" dur="500"/>
                                        <p:tgtEl>
                                          <p:spTgt spid="17"/>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box(in)">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ox(in)">
                                      <p:cBhvr>
                                        <p:cTn id="23" dur="500"/>
                                        <p:tgtEl>
                                          <p:spTgt spid="18"/>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box(in)">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400" dirty="0">
                <a:latin typeface="+mj-lt"/>
                <a:ea typeface="+mj-ea"/>
                <a:cs typeface="+mj-cs"/>
              </a:rPr>
              <a:t>Superficies de Respuesta -Ejemplo</a:t>
            </a:r>
            <a:endParaRPr kumimoji="0" lang="es-ES" sz="3400" b="0" i="0" u="none" strike="noStrike" kern="1200" cap="none" spc="0" normalizeH="0" baseline="0" noProof="0" dirty="0">
              <a:ln>
                <a:noFill/>
              </a:ln>
              <a:solidFill>
                <a:schemeClr val="tx1"/>
              </a:solidFill>
              <a:effectLst/>
              <a:uLnTx/>
              <a:uFillTx/>
              <a:latin typeface="+mj-lt"/>
              <a:ea typeface="+mj-ea"/>
              <a:cs typeface="+mj-cs"/>
            </a:endParaRPr>
          </a:p>
        </p:txBody>
      </p:sp>
      <p:sp>
        <p:nvSpPr>
          <p:cNvPr id="22" name="2 Marcador de contenido"/>
          <p:cNvSpPr>
            <a:spLocks noGrp="1"/>
          </p:cNvSpPr>
          <p:nvPr>
            <p:ph sz="quarter" idx="1"/>
          </p:nvPr>
        </p:nvSpPr>
        <p:spPr>
          <a:xfrm>
            <a:off x="323528" y="1124744"/>
            <a:ext cx="8424936" cy="5472608"/>
          </a:xfrm>
        </p:spPr>
        <p:txBody>
          <a:bodyPr>
            <a:noAutofit/>
          </a:bodyPr>
          <a:lstStyle/>
          <a:p>
            <a:pPr marL="0" indent="0" algn="just">
              <a:buNone/>
            </a:pPr>
            <a:r>
              <a:rPr lang="es-CO" sz="2000" b="1" dirty="0"/>
              <a:t>Localización del Punto Estacionario</a:t>
            </a:r>
          </a:p>
          <a:p>
            <a:pPr marL="0" indent="0" algn="just">
              <a:buNone/>
            </a:pPr>
            <a:endParaRPr lang="es-CO" sz="1000" b="1" dirty="0"/>
          </a:p>
          <a:p>
            <a:pPr marL="0" indent="0" algn="just">
              <a:buNone/>
            </a:pPr>
            <a:r>
              <a:rPr lang="es-CO" sz="2000" dirty="0"/>
              <a:t>La derivada de      con respecto a los elementos del vector </a:t>
            </a:r>
            <a:r>
              <a:rPr lang="es-CO" sz="2000" b="1" i="1" dirty="0"/>
              <a:t>x</a:t>
            </a:r>
            <a:r>
              <a:rPr lang="es-CO" sz="2000" i="1" dirty="0"/>
              <a:t> </a:t>
            </a:r>
            <a:r>
              <a:rPr lang="es-CO" sz="2000" dirty="0"/>
              <a:t>igualada a 0 es:</a:t>
            </a:r>
          </a:p>
          <a:p>
            <a:pPr marL="0" indent="0"/>
            <a:endParaRPr lang="es-CO" sz="2000" dirty="0"/>
          </a:p>
          <a:p>
            <a:pPr marL="0" indent="0">
              <a:buNone/>
            </a:pPr>
            <a:endParaRPr lang="es-CO" sz="2000" dirty="0"/>
          </a:p>
          <a:p>
            <a:pPr marL="0" indent="0">
              <a:buNone/>
            </a:pPr>
            <a:endParaRPr lang="es-CO" sz="2000" dirty="0"/>
          </a:p>
          <a:p>
            <a:pPr marL="0" indent="0" algn="just">
              <a:buNone/>
            </a:pPr>
            <a:r>
              <a:rPr lang="es-CO" sz="2000" dirty="0"/>
              <a:t>el punto estacionario es la solución de la ecuación anterior, o:</a:t>
            </a:r>
          </a:p>
          <a:p>
            <a:pPr marL="0" indent="0" algn="just">
              <a:buNone/>
            </a:pPr>
            <a:endParaRPr lang="es-CO" sz="2000" dirty="0"/>
          </a:p>
          <a:p>
            <a:pPr marL="0" indent="0" algn="just">
              <a:buNone/>
            </a:pPr>
            <a:endParaRPr lang="es-CO" sz="2000" dirty="0"/>
          </a:p>
          <a:p>
            <a:pPr marL="0" indent="0" algn="just">
              <a:buNone/>
            </a:pPr>
            <a:endParaRPr lang="es-CO" sz="2000" dirty="0"/>
          </a:p>
          <a:p>
            <a:pPr marL="0" indent="0" algn="just">
              <a:buNone/>
            </a:pPr>
            <a:r>
              <a:rPr lang="es-CO" sz="2000" dirty="0"/>
              <a:t>Además, al sustituir esta ecuación en el modelo, la respuesta estimada en el punto estacionario es: </a:t>
            </a:r>
            <a:endParaRPr lang="es-ES" sz="2000" dirty="0"/>
          </a:p>
          <a:p>
            <a:pPr marL="0" indent="0" algn="just">
              <a:buNone/>
            </a:pPr>
            <a:endParaRPr lang="es-CO" sz="2000" dirty="0"/>
          </a:p>
        </p:txBody>
      </p:sp>
      <p:graphicFrame>
        <p:nvGraphicFramePr>
          <p:cNvPr id="23" name="Object 2"/>
          <p:cNvGraphicFramePr>
            <a:graphicFrameLocks noChangeAspect="1"/>
          </p:cNvGraphicFramePr>
          <p:nvPr/>
        </p:nvGraphicFramePr>
        <p:xfrm>
          <a:off x="1979712" y="1628800"/>
          <a:ext cx="288032" cy="402528"/>
        </p:xfrm>
        <a:graphic>
          <a:graphicData uri="http://schemas.openxmlformats.org/presentationml/2006/ole">
            <mc:AlternateContent xmlns:mc="http://schemas.openxmlformats.org/markup-compatibility/2006">
              <mc:Choice xmlns:v="urn:schemas-microsoft-com:vml" Requires="v">
                <p:oleObj name="Equation" r:id="rId2" imgW="139639" imgH="203112" progId="Equation.DSMT4">
                  <p:embed/>
                </p:oleObj>
              </mc:Choice>
              <mc:Fallback>
                <p:oleObj name="Equation" r:id="rId2" imgW="139639" imgH="203112"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1628800"/>
                        <a:ext cx="288032" cy="4025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3"/>
          <p:cNvGraphicFramePr>
            <a:graphicFrameLocks noChangeAspect="1"/>
          </p:cNvGraphicFramePr>
          <p:nvPr/>
        </p:nvGraphicFramePr>
        <p:xfrm>
          <a:off x="3507854" y="2271465"/>
          <a:ext cx="2000250" cy="725487"/>
        </p:xfrm>
        <a:graphic>
          <a:graphicData uri="http://schemas.openxmlformats.org/presentationml/2006/ole">
            <mc:AlternateContent xmlns:mc="http://schemas.openxmlformats.org/markup-compatibility/2006">
              <mc:Choice xmlns:v="urn:schemas-microsoft-com:vml" Requires="v">
                <p:oleObj name="Equation" r:id="rId4" imgW="1079032" imgH="393529" progId="Equation.DSMT4">
                  <p:embed/>
                </p:oleObj>
              </mc:Choice>
              <mc:Fallback>
                <p:oleObj name="Equation" r:id="rId4" imgW="1079032" imgH="393529"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7854" y="2271465"/>
                        <a:ext cx="2000250" cy="725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4"/>
          <p:cNvGraphicFramePr>
            <a:graphicFrameLocks noChangeAspect="1"/>
          </p:cNvGraphicFramePr>
          <p:nvPr/>
        </p:nvGraphicFramePr>
        <p:xfrm>
          <a:off x="3721025" y="3714750"/>
          <a:ext cx="1643063" cy="765175"/>
        </p:xfrm>
        <a:graphic>
          <a:graphicData uri="http://schemas.openxmlformats.org/presentationml/2006/ole">
            <mc:AlternateContent xmlns:mc="http://schemas.openxmlformats.org/markup-compatibility/2006">
              <mc:Choice xmlns:v="urn:schemas-microsoft-com:vml" Requires="v">
                <p:oleObj name="Equation" r:id="rId6" imgW="837836" imgH="393529" progId="Equation.DSMT4">
                  <p:embed/>
                </p:oleObj>
              </mc:Choice>
              <mc:Fallback>
                <p:oleObj name="Equation" r:id="rId6" imgW="837836" imgH="393529"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21025" y="3714750"/>
                        <a:ext cx="1643063" cy="76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5"/>
          <p:cNvGraphicFramePr>
            <a:graphicFrameLocks noChangeAspect="1"/>
          </p:cNvGraphicFramePr>
          <p:nvPr/>
        </p:nvGraphicFramePr>
        <p:xfrm>
          <a:off x="3635896" y="5517232"/>
          <a:ext cx="1673225" cy="714375"/>
        </p:xfrm>
        <a:graphic>
          <a:graphicData uri="http://schemas.openxmlformats.org/presentationml/2006/ole">
            <mc:AlternateContent xmlns:mc="http://schemas.openxmlformats.org/markup-compatibility/2006">
              <mc:Choice xmlns:v="urn:schemas-microsoft-com:vml" Requires="v">
                <p:oleObj name="Equation" r:id="rId8" imgW="914400" imgH="393700" progId="Equation.DSMT4">
                  <p:embed/>
                </p:oleObj>
              </mc:Choice>
              <mc:Fallback>
                <p:oleObj name="Equation" r:id="rId8" imgW="914400" imgH="3937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35896" y="5517232"/>
                        <a:ext cx="167322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400" dirty="0">
                <a:latin typeface="+mj-lt"/>
                <a:ea typeface="+mj-ea"/>
                <a:cs typeface="+mj-cs"/>
              </a:rPr>
              <a:t>Superficies de Respuesta -Ejemplo</a:t>
            </a:r>
            <a:endParaRPr kumimoji="0" lang="es-ES" sz="3400" b="0" i="0" u="none" strike="noStrike" kern="1200" cap="none" spc="0" normalizeH="0" baseline="0" noProof="0" dirty="0">
              <a:ln>
                <a:noFill/>
              </a:ln>
              <a:solidFill>
                <a:schemeClr val="tx1"/>
              </a:solidFill>
              <a:effectLst/>
              <a:uLnTx/>
              <a:uFillTx/>
              <a:latin typeface="+mj-lt"/>
              <a:ea typeface="+mj-ea"/>
              <a:cs typeface="+mj-cs"/>
            </a:endParaRPr>
          </a:p>
        </p:txBody>
      </p:sp>
      <p:sp>
        <p:nvSpPr>
          <p:cNvPr id="12" name="2 Marcador de contenido"/>
          <p:cNvSpPr>
            <a:spLocks noGrp="1"/>
          </p:cNvSpPr>
          <p:nvPr>
            <p:ph sz="quarter" idx="1"/>
          </p:nvPr>
        </p:nvSpPr>
        <p:spPr>
          <a:xfrm>
            <a:off x="467544" y="1196752"/>
            <a:ext cx="8208912" cy="792088"/>
          </a:xfrm>
        </p:spPr>
        <p:txBody>
          <a:bodyPr>
            <a:noAutofit/>
          </a:bodyPr>
          <a:lstStyle/>
          <a:p>
            <a:pPr marL="0" indent="0">
              <a:buNone/>
            </a:pPr>
            <a:r>
              <a:rPr lang="es-CO" sz="2000" dirty="0"/>
              <a:t>Para los datos de análisis se tiene que el punto estacionario en términos de las variables codificadas es:</a:t>
            </a:r>
          </a:p>
        </p:txBody>
      </p:sp>
      <p:graphicFrame>
        <p:nvGraphicFramePr>
          <p:cNvPr id="13" name="Object 6"/>
          <p:cNvGraphicFramePr>
            <a:graphicFrameLocks noChangeAspect="1"/>
          </p:cNvGraphicFramePr>
          <p:nvPr/>
        </p:nvGraphicFramePr>
        <p:xfrm>
          <a:off x="683568" y="2109292"/>
          <a:ext cx="7500937" cy="455612"/>
        </p:xfrm>
        <a:graphic>
          <a:graphicData uri="http://schemas.openxmlformats.org/presentationml/2006/ole">
            <mc:AlternateContent xmlns:mc="http://schemas.openxmlformats.org/markup-compatibility/2006">
              <mc:Choice xmlns:v="urn:schemas-microsoft-com:vml" Requires="v">
                <p:oleObj name="Equation" r:id="rId2" imgW="3962160" imgH="241200" progId="Equation.DSMT4">
                  <p:embed/>
                </p:oleObj>
              </mc:Choice>
              <mc:Fallback>
                <p:oleObj name="Equation" r:id="rId2" imgW="3962160" imgH="241200" progId="Equation.DSMT4">
                  <p:embed/>
                  <p:pic>
                    <p:nvPicPr>
                      <p:cNvPr id="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109292"/>
                        <a:ext cx="7500937" cy="455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4"/>
          <p:cNvGraphicFramePr>
            <a:graphicFrameLocks noChangeAspect="1"/>
          </p:cNvGraphicFramePr>
          <p:nvPr/>
        </p:nvGraphicFramePr>
        <p:xfrm>
          <a:off x="1309241" y="2899023"/>
          <a:ext cx="6122988" cy="962025"/>
        </p:xfrm>
        <a:graphic>
          <a:graphicData uri="http://schemas.openxmlformats.org/presentationml/2006/ole">
            <mc:AlternateContent xmlns:mc="http://schemas.openxmlformats.org/markup-compatibility/2006">
              <mc:Choice xmlns:v="urn:schemas-microsoft-com:vml" Requires="v">
                <p:oleObj name="Equation" r:id="rId4" imgW="3124080" imgH="495000" progId="Equation.DSMT4">
                  <p:embed/>
                </p:oleObj>
              </mc:Choice>
              <mc:Fallback>
                <p:oleObj name="Equation" r:id="rId4" imgW="3124080" imgH="4950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9241" y="2899023"/>
                        <a:ext cx="6122988"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4"/>
          <p:cNvGraphicFramePr>
            <a:graphicFrameLocks noChangeAspect="1"/>
          </p:cNvGraphicFramePr>
          <p:nvPr/>
        </p:nvGraphicFramePr>
        <p:xfrm>
          <a:off x="1229320" y="4197772"/>
          <a:ext cx="6223000" cy="887412"/>
        </p:xfrm>
        <a:graphic>
          <a:graphicData uri="http://schemas.openxmlformats.org/presentationml/2006/ole">
            <mc:AlternateContent xmlns:mc="http://schemas.openxmlformats.org/markup-compatibility/2006">
              <mc:Choice xmlns:v="urn:schemas-microsoft-com:vml" Requires="v">
                <p:oleObj name="Equation" r:id="rId6" imgW="3174840" imgH="457200" progId="Equation.DSMT4">
                  <p:embed/>
                </p:oleObj>
              </mc:Choice>
              <mc:Fallback>
                <p:oleObj name="Equation" r:id="rId6" imgW="3174840" imgH="457200" progId="Equation.DSMT4">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9320" y="4197772"/>
                        <a:ext cx="6223000" cy="887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4"/>
          <p:cNvGraphicFramePr>
            <a:graphicFrameLocks noChangeAspect="1"/>
          </p:cNvGraphicFramePr>
          <p:nvPr/>
        </p:nvGraphicFramePr>
        <p:xfrm>
          <a:off x="2699792" y="5336951"/>
          <a:ext cx="3841750" cy="468313"/>
        </p:xfrm>
        <a:graphic>
          <a:graphicData uri="http://schemas.openxmlformats.org/presentationml/2006/ole">
            <mc:AlternateContent xmlns:mc="http://schemas.openxmlformats.org/markup-compatibility/2006">
              <mc:Choice xmlns:v="urn:schemas-microsoft-com:vml" Requires="v">
                <p:oleObj name="Equation" r:id="rId8" imgW="1955520" imgH="241200" progId="Equation.DSMT4">
                  <p:embed/>
                </p:oleObj>
              </mc:Choice>
              <mc:Fallback>
                <p:oleObj name="Equation" r:id="rId8" imgW="1955520" imgH="241200" progId="Equation.DSMT4">
                  <p:embed/>
                  <p:pic>
                    <p:nvPicPr>
                      <p:cNvPr id="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99792" y="5336951"/>
                        <a:ext cx="384175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400" dirty="0">
                <a:latin typeface="+mj-lt"/>
                <a:ea typeface="+mj-ea"/>
                <a:cs typeface="+mj-cs"/>
              </a:rPr>
              <a:t>Superficies de Respuesta -Ejemplo</a:t>
            </a:r>
            <a:endParaRPr kumimoji="0" lang="es-ES" sz="3400" b="0" i="0" u="none" strike="noStrike" kern="1200" cap="none" spc="0" normalizeH="0" baseline="0" noProof="0" dirty="0">
              <a:ln>
                <a:noFill/>
              </a:ln>
              <a:solidFill>
                <a:schemeClr val="tx1"/>
              </a:solidFill>
              <a:effectLst/>
              <a:uLnTx/>
              <a:uFillTx/>
              <a:latin typeface="+mj-lt"/>
              <a:ea typeface="+mj-ea"/>
              <a:cs typeface="+mj-cs"/>
            </a:endParaRPr>
          </a:p>
        </p:txBody>
      </p:sp>
      <p:sp>
        <p:nvSpPr>
          <p:cNvPr id="17" name="2 Marcador de contenido"/>
          <p:cNvSpPr>
            <a:spLocks noGrp="1"/>
          </p:cNvSpPr>
          <p:nvPr>
            <p:ph sz="quarter" idx="1"/>
          </p:nvPr>
        </p:nvSpPr>
        <p:spPr>
          <a:xfrm>
            <a:off x="323528" y="1196752"/>
            <a:ext cx="8208912" cy="3600400"/>
          </a:xfrm>
        </p:spPr>
        <p:txBody>
          <a:bodyPr>
            <a:noAutofit/>
          </a:bodyPr>
          <a:lstStyle/>
          <a:p>
            <a:pPr marL="0" indent="0">
              <a:buNone/>
            </a:pPr>
            <a:r>
              <a:rPr lang="es-CO" sz="2000" dirty="0"/>
              <a:t>En términos de las variables naturales es:</a:t>
            </a:r>
          </a:p>
          <a:p>
            <a:pPr marL="0" indent="0">
              <a:buNone/>
            </a:pPr>
            <a:endParaRPr lang="es-CO" sz="2000" dirty="0"/>
          </a:p>
          <a:p>
            <a:pPr marL="0" indent="0">
              <a:buNone/>
            </a:pPr>
            <a:endParaRPr lang="es-CO" sz="2000" dirty="0"/>
          </a:p>
          <a:p>
            <a:pPr marL="0" indent="0">
              <a:buNone/>
            </a:pPr>
            <a:endParaRPr lang="es-CO" sz="2000" dirty="0"/>
          </a:p>
          <a:p>
            <a:pPr marL="0" indent="0" algn="just">
              <a:buNone/>
            </a:pPr>
            <a:r>
              <a:rPr lang="es-CO" sz="2000" dirty="0"/>
              <a:t>de donde se obtiene que T ≈ 86.94 minutos de tiempo de reacción y </a:t>
            </a:r>
            <a:r>
              <a:rPr lang="es-CO" sz="2000" dirty="0" err="1"/>
              <a:t>Tp</a:t>
            </a:r>
            <a:r>
              <a:rPr lang="es-CO" sz="2000" dirty="0"/>
              <a:t> ≈ 176.053°F.</a:t>
            </a:r>
          </a:p>
          <a:p>
            <a:pPr marL="0" indent="0"/>
            <a:endParaRPr lang="es-CO" sz="800" dirty="0"/>
          </a:p>
          <a:p>
            <a:pPr marL="0" indent="0" algn="just">
              <a:buNone/>
            </a:pPr>
            <a:r>
              <a:rPr lang="es-CO" sz="2000" dirty="0"/>
              <a:t>Se puede observa que este valor está muy cerca del punto estacionario que se encontró por examen visual en la grafica de contorno.</a:t>
            </a:r>
          </a:p>
        </p:txBody>
      </p:sp>
      <p:graphicFrame>
        <p:nvGraphicFramePr>
          <p:cNvPr id="18" name="Object 2"/>
          <p:cNvGraphicFramePr>
            <a:graphicFrameLocks noChangeAspect="1"/>
          </p:cNvGraphicFramePr>
          <p:nvPr/>
        </p:nvGraphicFramePr>
        <p:xfrm>
          <a:off x="2025650" y="1921446"/>
          <a:ext cx="4114800" cy="642937"/>
        </p:xfrm>
        <a:graphic>
          <a:graphicData uri="http://schemas.openxmlformats.org/presentationml/2006/ole">
            <mc:AlternateContent xmlns:mc="http://schemas.openxmlformats.org/markup-compatibility/2006">
              <mc:Choice xmlns:v="urn:schemas-microsoft-com:vml" Requires="v">
                <p:oleObj name="Equation" r:id="rId2" imgW="2501640" imgH="393480" progId="Equation.DSMT4">
                  <p:embed/>
                </p:oleObj>
              </mc:Choice>
              <mc:Fallback>
                <p:oleObj name="Equation" r:id="rId2" imgW="2501640" imgH="39348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5650" y="1921446"/>
                        <a:ext cx="4114800"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400" dirty="0">
                <a:latin typeface="+mj-lt"/>
                <a:ea typeface="+mj-ea"/>
                <a:cs typeface="+mj-cs"/>
              </a:rPr>
              <a:t>Superficies de Respuesta -Ejemplo</a:t>
            </a:r>
            <a:endParaRPr kumimoji="0" lang="es-ES" sz="34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2 Marcador de contenido"/>
          <p:cNvSpPr>
            <a:spLocks noGrp="1"/>
          </p:cNvSpPr>
          <p:nvPr>
            <p:ph sz="quarter" idx="1"/>
          </p:nvPr>
        </p:nvSpPr>
        <p:spPr>
          <a:xfrm>
            <a:off x="323528" y="1124744"/>
            <a:ext cx="8208912" cy="792088"/>
          </a:xfrm>
        </p:spPr>
        <p:txBody>
          <a:bodyPr>
            <a:noAutofit/>
          </a:bodyPr>
          <a:lstStyle/>
          <a:p>
            <a:pPr marL="0" indent="0"/>
            <a:endParaRPr lang="es-CO" sz="800" dirty="0"/>
          </a:p>
          <a:p>
            <a:pPr marL="0" indent="0">
              <a:buNone/>
            </a:pPr>
            <a:r>
              <a:rPr lang="es-CO" sz="2000" dirty="0"/>
              <a:t>La respuesta estimada en el punto estacionario es:</a:t>
            </a:r>
          </a:p>
        </p:txBody>
      </p:sp>
      <p:graphicFrame>
        <p:nvGraphicFramePr>
          <p:cNvPr id="11" name="Object 5"/>
          <p:cNvGraphicFramePr>
            <a:graphicFrameLocks noChangeAspect="1"/>
          </p:cNvGraphicFramePr>
          <p:nvPr/>
        </p:nvGraphicFramePr>
        <p:xfrm>
          <a:off x="899592" y="2132856"/>
          <a:ext cx="7132638" cy="828675"/>
        </p:xfrm>
        <a:graphic>
          <a:graphicData uri="http://schemas.openxmlformats.org/presentationml/2006/ole">
            <mc:AlternateContent xmlns:mc="http://schemas.openxmlformats.org/markup-compatibility/2006">
              <mc:Choice xmlns:v="urn:schemas-microsoft-com:vml" Requires="v">
                <p:oleObj name="Equation" r:id="rId2" imgW="3898800" imgH="457200" progId="Equation.DSMT4">
                  <p:embed/>
                </p:oleObj>
              </mc:Choice>
              <mc:Fallback>
                <p:oleObj name="Equation" r:id="rId2" imgW="3898800" imgH="45720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132856"/>
                        <a:ext cx="7132638"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1124744"/>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196752"/>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Superficies de Respuesta</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2 Marcador de contenido"/>
          <p:cNvSpPr txBox="1">
            <a:spLocks/>
          </p:cNvSpPr>
          <p:nvPr/>
        </p:nvSpPr>
        <p:spPr>
          <a:xfrm>
            <a:off x="467544" y="1772816"/>
            <a:ext cx="8064896" cy="3960440"/>
          </a:xfrm>
          <a:prstGeom prst="rect">
            <a:avLst/>
          </a:prstGeom>
        </p:spPr>
        <p:txBody>
          <a:bodyPr>
            <a:no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2200" b="0" i="0" u="none" strike="noStrike" kern="1200" cap="none" spc="0" normalizeH="0" baseline="0" noProof="0" dirty="0">
                <a:ln>
                  <a:noFill/>
                </a:ln>
                <a:solidFill>
                  <a:schemeClr val="tx1"/>
                </a:solidFill>
                <a:effectLst/>
                <a:uLnTx/>
                <a:uFillTx/>
                <a:latin typeface="+mn-lt"/>
                <a:ea typeface="+mn-ea"/>
                <a:cs typeface="+mn-cs"/>
              </a:rPr>
              <a:t>Si hay curvatura, entonces debe usarse un polinomio de orden superior, tal como el </a:t>
            </a:r>
            <a:r>
              <a:rPr kumimoji="0" lang="es-CO" sz="2200" b="0" i="1" u="none" strike="noStrike" kern="1200" cap="none" spc="0" normalizeH="0" baseline="0" noProof="0" dirty="0">
                <a:ln>
                  <a:noFill/>
                </a:ln>
                <a:solidFill>
                  <a:schemeClr val="tx1"/>
                </a:solidFill>
                <a:effectLst/>
                <a:uLnTx/>
                <a:uFillTx/>
                <a:latin typeface="+mn-lt"/>
                <a:ea typeface="+mn-ea"/>
                <a:cs typeface="+mn-cs"/>
              </a:rPr>
              <a:t>modelo de segundo orden </a:t>
            </a:r>
            <a:r>
              <a:rPr kumimoji="0" lang="es-CO" sz="2200" b="0" i="0" u="none" strike="noStrike" kern="1200" cap="none" spc="0" normalizeH="0" baseline="0" noProof="0" dirty="0">
                <a:ln>
                  <a:noFill/>
                </a:ln>
                <a:solidFill>
                  <a:schemeClr val="tx1"/>
                </a:solidFill>
                <a:effectLst/>
                <a:uLnTx/>
                <a:uFillTx/>
                <a:latin typeface="+mn-lt"/>
                <a:ea typeface="+mn-ea"/>
                <a:cs typeface="+mn-cs"/>
              </a:rPr>
              <a:t>(cuadrático):</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CO" sz="2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CO" sz="2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CO" sz="2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CO" sz="2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2200" b="0" i="0" u="none" strike="noStrike" kern="1200" cap="none" spc="0" normalizeH="0" baseline="0" noProof="0" dirty="0">
                <a:ln>
                  <a:noFill/>
                </a:ln>
                <a:solidFill>
                  <a:schemeClr val="tx1"/>
                </a:solidFill>
                <a:effectLst/>
                <a:uLnTx/>
                <a:uFillTx/>
                <a:latin typeface="+mn-lt"/>
                <a:ea typeface="+mn-ea"/>
                <a:cs typeface="+mn-cs"/>
              </a:rPr>
              <a:t>Los modelos </a:t>
            </a:r>
            <a:r>
              <a:rPr kumimoji="0" lang="es-CO" sz="2200" b="0" i="0" u="none" strike="noStrike" kern="1200" cap="none" spc="0" normalizeH="0" baseline="0" noProof="0" dirty="0" err="1">
                <a:ln>
                  <a:noFill/>
                </a:ln>
                <a:solidFill>
                  <a:schemeClr val="tx1"/>
                </a:solidFill>
                <a:effectLst/>
                <a:uLnTx/>
                <a:uFillTx/>
                <a:latin typeface="+mn-lt"/>
                <a:ea typeface="+mn-ea"/>
                <a:cs typeface="+mn-cs"/>
              </a:rPr>
              <a:t>polinomiales</a:t>
            </a:r>
            <a:r>
              <a:rPr kumimoji="0" lang="es-CO" sz="2200" b="0" i="0" u="none" strike="noStrike" kern="1200" cap="none" spc="0" normalizeH="0" baseline="0" noProof="0" dirty="0">
                <a:ln>
                  <a:noFill/>
                </a:ln>
                <a:solidFill>
                  <a:schemeClr val="tx1"/>
                </a:solidFill>
                <a:effectLst/>
                <a:uLnTx/>
                <a:uFillTx/>
                <a:latin typeface="+mn-lt"/>
                <a:ea typeface="+mn-ea"/>
                <a:cs typeface="+mn-cs"/>
              </a:rPr>
              <a:t> se utilizan como una aproximación a la función de la respuesta real, y generalmente son buenas aproximaciones cuando se trabaja en pequeñas zonas de los factores cuantitativos.</a:t>
            </a:r>
          </a:p>
        </p:txBody>
      </p:sp>
      <p:graphicFrame>
        <p:nvGraphicFramePr>
          <p:cNvPr id="11" name="Object 4"/>
          <p:cNvGraphicFramePr>
            <a:graphicFrameLocks noChangeAspect="1"/>
          </p:cNvGraphicFramePr>
          <p:nvPr/>
        </p:nvGraphicFramePr>
        <p:xfrm>
          <a:off x="1732309" y="2780928"/>
          <a:ext cx="5287963" cy="842963"/>
        </p:xfrm>
        <a:graphic>
          <a:graphicData uri="http://schemas.openxmlformats.org/presentationml/2006/ole">
            <mc:AlternateContent xmlns:mc="http://schemas.openxmlformats.org/markup-compatibility/2006">
              <mc:Choice xmlns:v="urn:schemas-microsoft-com:vml" Requires="v">
                <p:oleObj name="Equation" r:id="rId2" imgW="2527200" imgH="406080" progId="Equation.DSMT4">
                  <p:embed/>
                </p:oleObj>
              </mc:Choice>
              <mc:Fallback>
                <p:oleObj name="Equation" r:id="rId2" imgW="2527200" imgH="406080" progId="Equation.DSMT4">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2309" y="2780928"/>
                        <a:ext cx="5287963" cy="842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1124744"/>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196752"/>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Superficies de Respuesta</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2 Marcador de contenido"/>
          <p:cNvSpPr txBox="1">
            <a:spLocks/>
          </p:cNvSpPr>
          <p:nvPr/>
        </p:nvSpPr>
        <p:spPr>
          <a:xfrm>
            <a:off x="467544" y="1556792"/>
            <a:ext cx="8064896" cy="4752528"/>
          </a:xfrm>
          <a:prstGeom prst="rect">
            <a:avLst/>
          </a:prstGeom>
        </p:spPr>
        <p:txBody>
          <a:bodyPr>
            <a:no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2200" b="0" i="0" u="none" strike="noStrike" kern="1200" cap="none" spc="0" normalizeH="0" baseline="0" noProof="0" dirty="0">
                <a:ln>
                  <a:noFill/>
                </a:ln>
                <a:solidFill>
                  <a:schemeClr val="tx1"/>
                </a:solidFill>
                <a:effectLst/>
                <a:uLnTx/>
                <a:uFillTx/>
                <a:latin typeface="+mn-lt"/>
                <a:ea typeface="+mn-ea"/>
                <a:cs typeface="+mn-cs"/>
              </a:rPr>
              <a:t>La respuesta esperada de la superficie de respuesta</a:t>
            </a:r>
            <a:r>
              <a:rPr kumimoji="0" lang="es-CO" sz="2200" b="0" i="0" u="none" strike="noStrike" kern="1200" cap="none" spc="0" normalizeH="0" noProof="0" dirty="0">
                <a:ln>
                  <a:noFill/>
                </a:ln>
                <a:solidFill>
                  <a:schemeClr val="tx1"/>
                </a:solidFill>
                <a:effectLst/>
                <a:uLnTx/>
                <a:uFillTx/>
                <a:latin typeface="+mn-lt"/>
                <a:ea typeface="+mn-ea"/>
                <a:cs typeface="+mn-cs"/>
              </a:rPr>
              <a:t> </a:t>
            </a:r>
            <a:r>
              <a:rPr kumimoji="0" lang="es-CO" sz="2200" b="0" i="0" u="none" strike="noStrike" kern="1200" cap="none" spc="0" normalizeH="0" baseline="0" noProof="0" dirty="0">
                <a:ln>
                  <a:noFill/>
                </a:ln>
                <a:solidFill>
                  <a:schemeClr val="tx1"/>
                </a:solidFill>
                <a:effectLst/>
                <a:uLnTx/>
                <a:uFillTx/>
                <a:latin typeface="+mn-lt"/>
                <a:ea typeface="+mn-ea"/>
                <a:cs typeface="+mn-cs"/>
              </a:rPr>
              <a:t>se denota por</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CO" sz="2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CO" sz="2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CO" sz="2200" b="0" i="0" u="none" strike="noStrike" kern="1200" cap="none" spc="0" normalizeH="0" baseline="0" noProof="0" dirty="0">
              <a:ln>
                <a:noFill/>
              </a:ln>
              <a:solidFill>
                <a:schemeClr val="tx1"/>
              </a:solidFill>
              <a:effectLst/>
              <a:uLnTx/>
              <a:uFillTx/>
              <a:latin typeface="+mn-lt"/>
              <a:ea typeface="+mn-ea"/>
              <a:cs typeface="+mn-cs"/>
            </a:endParaRPr>
          </a:p>
          <a:p>
            <a:pPr algn="just"/>
            <a:r>
              <a:rPr lang="es-CO" sz="2200" dirty="0"/>
              <a:t>Generalmente la superficie de respuesta se representa gráficamente, donde </a:t>
            </a:r>
            <a:r>
              <a:rPr lang="el-GR" sz="2200" i="1" dirty="0"/>
              <a:t>η</a:t>
            </a:r>
            <a:r>
              <a:rPr lang="es-CO" sz="2200" i="1" dirty="0"/>
              <a:t> </a:t>
            </a:r>
            <a:r>
              <a:rPr lang="es-CO" sz="2200" dirty="0"/>
              <a:t>se grafica contra los niveles de </a:t>
            </a:r>
            <a:r>
              <a:rPr lang="es-CO" sz="2200" i="1" dirty="0"/>
              <a:t>x</a:t>
            </a:r>
            <a:r>
              <a:rPr lang="es-CO" sz="2200" i="1" baseline="-25000" dirty="0"/>
              <a:t>1</a:t>
            </a:r>
            <a:r>
              <a:rPr lang="es-CO" sz="2200" dirty="0"/>
              <a:t> y </a:t>
            </a:r>
            <a:r>
              <a:rPr lang="es-CO" sz="2200" i="1" dirty="0"/>
              <a:t>x</a:t>
            </a:r>
            <a:r>
              <a:rPr lang="es-CO" sz="2200" i="1" baseline="-25000" dirty="0"/>
              <a:t>2</a:t>
            </a:r>
            <a:r>
              <a:rPr lang="es-CO" sz="2200" dirty="0"/>
              <a:t>.</a:t>
            </a:r>
          </a:p>
          <a:p>
            <a:pPr algn="just"/>
            <a:endParaRPr lang="es-CO" sz="2200" dirty="0"/>
          </a:p>
          <a:p>
            <a:pPr algn="just"/>
            <a:r>
              <a:rPr lang="es-CO" sz="2200" dirty="0"/>
              <a:t>Para ayudar a visualizar la forma de la superficie de respuesta, se grafican los contornos de la superficie (curvas de nivel) donde se trazan las líneas de respuesta constante en el plano </a:t>
            </a:r>
            <a:r>
              <a:rPr lang="es-CO" sz="2200" i="1" dirty="0"/>
              <a:t>x</a:t>
            </a:r>
            <a:r>
              <a:rPr lang="es-CO" sz="2200" i="1" baseline="-25000" dirty="0"/>
              <a:t>1</a:t>
            </a:r>
            <a:r>
              <a:rPr lang="es-CO" sz="2200" dirty="0"/>
              <a:t>,</a:t>
            </a:r>
            <a:r>
              <a:rPr lang="es-CO" sz="2200" i="1" dirty="0"/>
              <a:t>x</a:t>
            </a:r>
            <a:r>
              <a:rPr lang="es-CO" sz="2200" i="1" baseline="-25000" dirty="0"/>
              <a:t>2</a:t>
            </a:r>
            <a:r>
              <a:rPr lang="es-CO" sz="2200" dirty="0"/>
              <a:t>, como se muestra en las siguientes graficas:</a:t>
            </a:r>
          </a:p>
        </p:txBody>
      </p:sp>
      <p:graphicFrame>
        <p:nvGraphicFramePr>
          <p:cNvPr id="12" name="Object 3"/>
          <p:cNvGraphicFramePr>
            <a:graphicFrameLocks noChangeAspect="1"/>
          </p:cNvGraphicFramePr>
          <p:nvPr/>
        </p:nvGraphicFramePr>
        <p:xfrm>
          <a:off x="3700463" y="2285992"/>
          <a:ext cx="1592262" cy="476250"/>
        </p:xfrm>
        <a:graphic>
          <a:graphicData uri="http://schemas.openxmlformats.org/presentationml/2006/ole">
            <mc:AlternateContent xmlns:mc="http://schemas.openxmlformats.org/markup-compatibility/2006">
              <mc:Choice xmlns:v="urn:schemas-microsoft-com:vml" Requires="v">
                <p:oleObj name="Equation" r:id="rId2" imgW="761760" imgH="228600" progId="Equation.DSMT4">
                  <p:embed/>
                </p:oleObj>
              </mc:Choice>
              <mc:Fallback>
                <p:oleObj name="Equation" r:id="rId2" imgW="761760" imgH="228600" progId="Equation.DSMT4">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0463" y="2285992"/>
                        <a:ext cx="1592262"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1124744"/>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196752"/>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Graficas de Superficies de Respuesta</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2 Marcador de contenido"/>
          <p:cNvSpPr txBox="1">
            <a:spLocks/>
          </p:cNvSpPr>
          <p:nvPr/>
        </p:nvSpPr>
        <p:spPr>
          <a:xfrm>
            <a:off x="395536" y="1556792"/>
            <a:ext cx="8064896" cy="432048"/>
          </a:xfrm>
          <a:prstGeom prst="rect">
            <a:avLst/>
          </a:prstGeom>
        </p:spPr>
        <p:txBody>
          <a:bodyPr>
            <a:no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1800" b="0" i="0" u="none" strike="noStrike" kern="1200" cap="none" spc="0" normalizeH="0" baseline="0" noProof="0" dirty="0">
                <a:ln>
                  <a:noFill/>
                </a:ln>
                <a:solidFill>
                  <a:schemeClr val="tx1"/>
                </a:solidFill>
                <a:effectLst/>
                <a:uLnTx/>
                <a:uFillTx/>
                <a:latin typeface="+mn-lt"/>
                <a:ea typeface="+mn-ea"/>
                <a:cs typeface="+mn-cs"/>
              </a:rPr>
              <a:t>Gráfica de contornos que ilustran un modelo de primer orden.</a:t>
            </a:r>
          </a:p>
        </p:txBody>
      </p:sp>
      <p:pic>
        <p:nvPicPr>
          <p:cNvPr id="11" name="Picture 7" descr="figura 3"/>
          <p:cNvPicPr>
            <a:picLocks noChangeAspect="1" noChangeArrowheads="1"/>
          </p:cNvPicPr>
          <p:nvPr/>
        </p:nvPicPr>
        <p:blipFill>
          <a:blip r:embed="rId2" cstate="print"/>
          <a:srcRect/>
          <a:stretch>
            <a:fillRect/>
          </a:stretch>
        </p:blipFill>
        <p:spPr bwMode="auto">
          <a:xfrm>
            <a:off x="1187624" y="2097931"/>
            <a:ext cx="6357937" cy="4643437"/>
          </a:xfrm>
          <a:prstGeom prst="rect">
            <a:avLst/>
          </a:prstGeom>
          <a:noFill/>
          <a:ln w="9525">
            <a:noFill/>
            <a:miter lim="800000"/>
            <a:headEnd/>
            <a:tailEnd/>
          </a:ln>
        </p:spPr>
      </p:pic>
      <p:sp>
        <p:nvSpPr>
          <p:cNvPr id="13" name="Rectangular Callout 13"/>
          <p:cNvSpPr/>
          <p:nvPr/>
        </p:nvSpPr>
        <p:spPr>
          <a:xfrm>
            <a:off x="4788024" y="2348880"/>
            <a:ext cx="3643338" cy="1071570"/>
          </a:xfrm>
          <a:prstGeom prst="wedgeRectCallout">
            <a:avLst/>
          </a:prstGeom>
        </p:spPr>
        <p:style>
          <a:lnRef idx="1">
            <a:schemeClr val="accent3"/>
          </a:lnRef>
          <a:fillRef idx="2">
            <a:schemeClr val="accent3"/>
          </a:fillRef>
          <a:effectRef idx="1">
            <a:schemeClr val="accent3"/>
          </a:effectRef>
          <a:fontRef idx="minor">
            <a:schemeClr val="dk1"/>
          </a:fontRef>
        </p:style>
        <p:txBody>
          <a:bodyPr anchor="ctr"/>
          <a:lstStyle/>
          <a:p>
            <a:pPr algn="just">
              <a:defRPr/>
            </a:pPr>
            <a:r>
              <a:rPr lang="es-CO" sz="1600" dirty="0"/>
              <a:t>La superficie de respuesta de primer orden, donde los contornos de </a:t>
            </a:r>
            <a:r>
              <a:rPr lang="es-CO" sz="1600" i="1" dirty="0"/>
              <a:t>y</a:t>
            </a:r>
            <a:r>
              <a:rPr lang="es-CO" sz="1600" dirty="0"/>
              <a:t>, es una serie de líneas paralelas.</a:t>
            </a:r>
          </a:p>
        </p:txBody>
      </p:sp>
    </p:spTree>
  </p:cSld>
  <p:clrMapOvr>
    <a:masterClrMapping/>
  </p:clrMapOvr>
</p:sld>
</file>

<file path=ppt/theme/theme1.xml><?xml version="1.0" encoding="utf-8"?>
<a:theme xmlns:a="http://schemas.openxmlformats.org/drawingml/2006/main" name="Tema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3386</TotalTime>
  <Words>3990</Words>
  <Application>Microsoft Office PowerPoint</Application>
  <PresentationFormat>On-screen Show (4:3)</PresentationFormat>
  <Paragraphs>757</Paragraphs>
  <Slides>66</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71" baseType="lpstr">
      <vt:lpstr>Arial</vt:lpstr>
      <vt:lpstr>Calibri</vt:lpstr>
      <vt:lpstr>Wingdings</vt:lpstr>
      <vt:lpstr>Tema1</vt:lpstr>
      <vt:lpstr>Equation</vt:lpstr>
      <vt:lpstr>Superficies de Respuesta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ESTADISTICO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ALEXANDER TORRES</dc:creator>
  <cp:lastModifiedBy>Delgado Munoz, Luis Fernando (Alliance Bioversity-CIAT)</cp:lastModifiedBy>
  <cp:revision>207</cp:revision>
  <dcterms:created xsi:type="dcterms:W3CDTF">2010-02-07T16:44:08Z</dcterms:created>
  <dcterms:modified xsi:type="dcterms:W3CDTF">2024-05-11T15:02:15Z</dcterms:modified>
</cp:coreProperties>
</file>