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napToObjects="1">
      <p:cViewPr>
        <p:scale>
          <a:sx n="35" d="100"/>
          <a:sy n="35" d="100"/>
        </p:scale>
        <p:origin x="1240" y="-2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80CCF-5767-2C4C-9AED-C94CAFECA497}"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424177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80CCF-5767-2C4C-9AED-C94CAFECA497}"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20591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80CCF-5767-2C4C-9AED-C94CAFECA497}"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40942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80CCF-5767-2C4C-9AED-C94CAFECA497}"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336132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80CCF-5767-2C4C-9AED-C94CAFECA497}"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51550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80CCF-5767-2C4C-9AED-C94CAFECA497}"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50470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80CCF-5767-2C4C-9AED-C94CAFECA497}" type="datetimeFigureOut">
              <a:rPr lang="en-US" smtClean="0"/>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3259254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80CCF-5767-2C4C-9AED-C94CAFECA497}" type="datetimeFigureOut">
              <a:rPr lang="en-US" smtClean="0"/>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407839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80CCF-5767-2C4C-9AED-C94CAFECA497}" type="datetimeFigureOut">
              <a:rPr lang="en-US" smtClean="0"/>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80509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8D280CCF-5767-2C4C-9AED-C94CAFECA497}"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7191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8D280CCF-5767-2C4C-9AED-C94CAFECA497}"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60311-98CC-5842-A4EA-BAE0A0D0DA5F}" type="slidenum">
              <a:rPr lang="en-US" smtClean="0"/>
              <a:t>‹#›</a:t>
            </a:fld>
            <a:endParaRPr lang="en-US"/>
          </a:p>
        </p:txBody>
      </p:sp>
    </p:spTree>
    <p:extLst>
      <p:ext uri="{BB962C8B-B14F-4D97-AF65-F5344CB8AC3E}">
        <p14:creationId xmlns:p14="http://schemas.microsoft.com/office/powerpoint/2010/main" val="52571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8D280CCF-5767-2C4C-9AED-C94CAFECA497}" type="datetimeFigureOut">
              <a:rPr lang="en-US" smtClean="0"/>
              <a:t>12/5/18</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33C60311-98CC-5842-A4EA-BAE0A0D0DA5F}" type="slidenum">
              <a:rPr lang="en-US" smtClean="0"/>
              <a:t>‹#›</a:t>
            </a:fld>
            <a:endParaRPr lang="en-US"/>
          </a:p>
        </p:txBody>
      </p:sp>
    </p:spTree>
    <p:extLst>
      <p:ext uri="{BB962C8B-B14F-4D97-AF65-F5344CB8AC3E}">
        <p14:creationId xmlns:p14="http://schemas.microsoft.com/office/powerpoint/2010/main" val="701480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FDEFC32-5984-3549-BD62-3011C1187C68}"/>
              </a:ext>
            </a:extLst>
          </p:cNvPr>
          <p:cNvGrpSpPr/>
          <p:nvPr/>
        </p:nvGrpSpPr>
        <p:grpSpPr>
          <a:xfrm>
            <a:off x="8425543" y="547172"/>
            <a:ext cx="16067315" cy="2382610"/>
            <a:chOff x="8425543" y="185766"/>
            <a:chExt cx="16067315" cy="2382610"/>
          </a:xfrm>
        </p:grpSpPr>
        <p:sp>
          <p:nvSpPr>
            <p:cNvPr id="29" name="Round Diagonal Corner Rectangle 28">
              <a:extLst>
                <a:ext uri="{FF2B5EF4-FFF2-40B4-BE49-F238E27FC236}">
                  <a16:creationId xmlns:a16="http://schemas.microsoft.com/office/drawing/2014/main" id="{D5CE322E-08FD-654C-A72C-52AEF63F71E5}"/>
                </a:ext>
              </a:extLst>
            </p:cNvPr>
            <p:cNvSpPr/>
            <p:nvPr/>
          </p:nvSpPr>
          <p:spPr>
            <a:xfrm>
              <a:off x="8425543" y="185766"/>
              <a:ext cx="16067315" cy="2382610"/>
            </a:xfrm>
            <a:prstGeom prst="round2DiagRect">
              <a:avLst/>
            </a:prstGeom>
            <a:solidFill>
              <a:schemeClr val="accent6">
                <a:lumMod val="40000"/>
                <a:lumOff val="6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FA61EB4-3C1B-574E-BA07-27968453C90F}"/>
                </a:ext>
              </a:extLst>
            </p:cNvPr>
            <p:cNvGrpSpPr/>
            <p:nvPr/>
          </p:nvGrpSpPr>
          <p:grpSpPr>
            <a:xfrm>
              <a:off x="9157682" y="304797"/>
              <a:ext cx="14603037" cy="2224905"/>
              <a:chOff x="9195133" y="1219200"/>
              <a:chExt cx="14603037" cy="2224905"/>
            </a:xfrm>
          </p:grpSpPr>
          <p:sp>
            <p:nvSpPr>
              <p:cNvPr id="4" name="TextBox 3">
                <a:extLst>
                  <a:ext uri="{FF2B5EF4-FFF2-40B4-BE49-F238E27FC236}">
                    <a16:creationId xmlns:a16="http://schemas.microsoft.com/office/drawing/2014/main" id="{DFA2563A-6F08-444D-B72F-1ADD9180FEEC}"/>
                  </a:ext>
                </a:extLst>
              </p:cNvPr>
              <p:cNvSpPr txBox="1"/>
              <p:nvPr/>
            </p:nvSpPr>
            <p:spPr>
              <a:xfrm>
                <a:off x="9195133" y="1219200"/>
                <a:ext cx="14603037" cy="1209242"/>
              </a:xfrm>
              <a:prstGeom prst="rect">
                <a:avLst/>
              </a:prstGeom>
              <a:noFill/>
            </p:spPr>
            <p:txBody>
              <a:bodyPr wrap="none" rtlCol="0">
                <a:spAutoFit/>
              </a:bodyPr>
              <a:lstStyle/>
              <a:p>
                <a:pPr algn="ctr"/>
                <a:r>
                  <a:rPr lang="en-US" sz="7200" dirty="0"/>
                  <a:t>Rigid Body Simulation in 2 Dimensions</a:t>
                </a:r>
              </a:p>
            </p:txBody>
          </p:sp>
          <p:sp>
            <p:nvSpPr>
              <p:cNvPr id="5" name="TextBox 4">
                <a:extLst>
                  <a:ext uri="{FF2B5EF4-FFF2-40B4-BE49-F238E27FC236}">
                    <a16:creationId xmlns:a16="http://schemas.microsoft.com/office/drawing/2014/main" id="{A0FF9785-D102-5A4A-9015-DDBBFE2B7F26}"/>
                  </a:ext>
                </a:extLst>
              </p:cNvPr>
              <p:cNvSpPr txBox="1"/>
              <p:nvPr/>
            </p:nvSpPr>
            <p:spPr>
              <a:xfrm>
                <a:off x="13521927" y="2428442"/>
                <a:ext cx="5949449" cy="1015663"/>
              </a:xfrm>
              <a:prstGeom prst="rect">
                <a:avLst/>
              </a:prstGeom>
              <a:noFill/>
            </p:spPr>
            <p:txBody>
              <a:bodyPr wrap="none" rtlCol="0">
                <a:spAutoFit/>
              </a:bodyPr>
              <a:lstStyle/>
              <a:p>
                <a:r>
                  <a:rPr lang="en-US" sz="6000" dirty="0"/>
                  <a:t>Luca Frez-Albrecht</a:t>
                </a:r>
              </a:p>
            </p:txBody>
          </p:sp>
        </p:grpSp>
      </p:grpSp>
      <p:grpSp>
        <p:nvGrpSpPr>
          <p:cNvPr id="17" name="Group 16">
            <a:extLst>
              <a:ext uri="{FF2B5EF4-FFF2-40B4-BE49-F238E27FC236}">
                <a16:creationId xmlns:a16="http://schemas.microsoft.com/office/drawing/2014/main" id="{70A80CC2-7603-5844-A296-DC361F930082}"/>
              </a:ext>
            </a:extLst>
          </p:cNvPr>
          <p:cNvGrpSpPr/>
          <p:nvPr/>
        </p:nvGrpSpPr>
        <p:grpSpPr>
          <a:xfrm>
            <a:off x="1175657" y="3370218"/>
            <a:ext cx="30567086" cy="10493828"/>
            <a:chOff x="1175657" y="2782389"/>
            <a:chExt cx="30567086" cy="10493828"/>
          </a:xfrm>
        </p:grpSpPr>
        <p:sp>
          <p:nvSpPr>
            <p:cNvPr id="12" name="Round Diagonal Corner Rectangle 11">
              <a:extLst>
                <a:ext uri="{FF2B5EF4-FFF2-40B4-BE49-F238E27FC236}">
                  <a16:creationId xmlns:a16="http://schemas.microsoft.com/office/drawing/2014/main" id="{6860D48F-1823-4242-957D-0726C74BE496}"/>
                </a:ext>
              </a:extLst>
            </p:cNvPr>
            <p:cNvSpPr/>
            <p:nvPr/>
          </p:nvSpPr>
          <p:spPr>
            <a:xfrm>
              <a:off x="1175657" y="2782389"/>
              <a:ext cx="30567086" cy="10493828"/>
            </a:xfrm>
            <a:prstGeom prst="round2DiagRect">
              <a:avLst/>
            </a:prstGeom>
            <a:solidFill>
              <a:schemeClr val="accent1">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F93FCFF-F0A8-5245-A6E9-5E87001AB6B9}"/>
                </a:ext>
              </a:extLst>
            </p:cNvPr>
            <p:cNvGrpSpPr/>
            <p:nvPr/>
          </p:nvGrpSpPr>
          <p:grpSpPr>
            <a:xfrm>
              <a:off x="2019300" y="3174272"/>
              <a:ext cx="28879800" cy="9664184"/>
              <a:chOff x="2590800" y="4744977"/>
              <a:chExt cx="28879800" cy="9752504"/>
            </a:xfrm>
          </p:grpSpPr>
          <p:sp>
            <p:nvSpPr>
              <p:cNvPr id="6" name="TextBox 5">
                <a:extLst>
                  <a:ext uri="{FF2B5EF4-FFF2-40B4-BE49-F238E27FC236}">
                    <a16:creationId xmlns:a16="http://schemas.microsoft.com/office/drawing/2014/main" id="{1195B448-4C57-D340-B8AE-97055025E047}"/>
                  </a:ext>
                </a:extLst>
              </p:cNvPr>
              <p:cNvSpPr txBox="1"/>
              <p:nvPr/>
            </p:nvSpPr>
            <p:spPr>
              <a:xfrm>
                <a:off x="2590800" y="4744977"/>
                <a:ext cx="13639800" cy="9752504"/>
              </a:xfrm>
              <a:prstGeom prst="rect">
                <a:avLst/>
              </a:prstGeom>
              <a:noFill/>
            </p:spPr>
            <p:txBody>
              <a:bodyPr wrap="square" rtlCol="0">
                <a:spAutoFit/>
              </a:bodyPr>
              <a:lstStyle/>
              <a:p>
                <a:pPr algn="ctr"/>
                <a:r>
                  <a:rPr lang="en-US" sz="7200" dirty="0"/>
                  <a:t>The Simulation Problem</a:t>
                </a:r>
                <a:endParaRPr lang="en-US" sz="5000" dirty="0"/>
              </a:p>
              <a:p>
                <a:pPr algn="just"/>
                <a:r>
                  <a:rPr lang="en-US" sz="5000" dirty="0"/>
                  <a:t>Simulation of interacting bodies is very important in developing and testing new models in physics, from jamming transitions in granular systems to the formation of galaxies. There exist many different kinematic models and computational techniques to simulate rigid bodies, each with their own trade offs. However, there are few resources available that describe the strengths and weaknesses of these different approaches, so it is difficult to tell a priori which approaches are most viable and appropriate for a particular physical problem.</a:t>
                </a:r>
              </a:p>
            </p:txBody>
          </p:sp>
          <p:sp>
            <p:nvSpPr>
              <p:cNvPr id="7" name="TextBox 6">
                <a:extLst>
                  <a:ext uri="{FF2B5EF4-FFF2-40B4-BE49-F238E27FC236}">
                    <a16:creationId xmlns:a16="http://schemas.microsoft.com/office/drawing/2014/main" id="{1282539E-ACEC-EE46-9AFF-522926619B34}"/>
                  </a:ext>
                </a:extLst>
              </p:cNvPr>
              <p:cNvSpPr txBox="1"/>
              <p:nvPr/>
            </p:nvSpPr>
            <p:spPr>
              <a:xfrm>
                <a:off x="17602200" y="4744977"/>
                <a:ext cx="13868400" cy="9752504"/>
              </a:xfrm>
              <a:prstGeom prst="rect">
                <a:avLst/>
              </a:prstGeom>
              <a:noFill/>
            </p:spPr>
            <p:txBody>
              <a:bodyPr wrap="square" rtlCol="0">
                <a:spAutoFit/>
              </a:bodyPr>
              <a:lstStyle/>
              <a:p>
                <a:pPr algn="ctr"/>
                <a:r>
                  <a:rPr lang="en-US" sz="7200" dirty="0"/>
                  <a:t>Methods and Goals</a:t>
                </a:r>
                <a:endParaRPr lang="en-US" sz="4500" dirty="0"/>
              </a:p>
              <a:p>
                <a:pPr algn="just"/>
                <a:r>
                  <a:rPr lang="en-US" sz="5000" dirty="0"/>
                  <a:t>We implemented two rigid body simulation models, each of which was developed with different strengths in mind, in order to compare their qualitative and quantitative properties.</a:t>
                </a:r>
              </a:p>
              <a:p>
                <a:pPr marL="914400" indent="-914400" algn="just">
                  <a:buFont typeface="+mj-lt"/>
                  <a:buAutoNum type="arabicPeriod"/>
                </a:pPr>
                <a:r>
                  <a:rPr lang="en-US" sz="5000" dirty="0"/>
                  <a:t>Discrete-time collision detection; penetration resolved using non-physical translation; no angular interactions (200 lines of C++ code)</a:t>
                </a:r>
              </a:p>
              <a:p>
                <a:pPr marL="914400" indent="-914400" algn="just">
                  <a:buFont typeface="+mj-lt"/>
                  <a:buAutoNum type="arabicPeriod"/>
                </a:pPr>
                <a:r>
                  <a:rPr lang="en-US" sz="5000" dirty="0"/>
                  <a:t>Continuous-time collision detection based upon root finding; penetration prevented proactively; collision response based upon linear and angular impulse (1000 lines of C++ code)</a:t>
                </a:r>
              </a:p>
            </p:txBody>
          </p:sp>
        </p:grpSp>
      </p:grpSp>
      <p:grpSp>
        <p:nvGrpSpPr>
          <p:cNvPr id="15" name="Group 14">
            <a:extLst>
              <a:ext uri="{FF2B5EF4-FFF2-40B4-BE49-F238E27FC236}">
                <a16:creationId xmlns:a16="http://schemas.microsoft.com/office/drawing/2014/main" id="{DD9F9E7A-D0CD-6045-80BF-19533955F49F}"/>
              </a:ext>
            </a:extLst>
          </p:cNvPr>
          <p:cNvGrpSpPr/>
          <p:nvPr/>
        </p:nvGrpSpPr>
        <p:grpSpPr>
          <a:xfrm>
            <a:off x="1175657" y="14444418"/>
            <a:ext cx="30567086" cy="23638163"/>
            <a:chOff x="1175657" y="14544567"/>
            <a:chExt cx="30567086" cy="23638163"/>
          </a:xfrm>
        </p:grpSpPr>
        <p:sp>
          <p:nvSpPr>
            <p:cNvPr id="27" name="Round Diagonal Corner Rectangle 26">
              <a:extLst>
                <a:ext uri="{FF2B5EF4-FFF2-40B4-BE49-F238E27FC236}">
                  <a16:creationId xmlns:a16="http://schemas.microsoft.com/office/drawing/2014/main" id="{52919FA7-1CC7-9442-B333-473881D889B5}"/>
                </a:ext>
              </a:extLst>
            </p:cNvPr>
            <p:cNvSpPr/>
            <p:nvPr/>
          </p:nvSpPr>
          <p:spPr>
            <a:xfrm>
              <a:off x="1175657" y="14544567"/>
              <a:ext cx="30567086" cy="23638163"/>
            </a:xfrm>
            <a:prstGeom prst="round2DiagRect">
              <a:avLst/>
            </a:prstGeom>
            <a:solidFill>
              <a:schemeClr val="accent1">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B2DB3F7-0558-504C-A1FA-9EB502BE4BEA}"/>
                </a:ext>
              </a:extLst>
            </p:cNvPr>
            <p:cNvSpPr txBox="1"/>
            <p:nvPr/>
          </p:nvSpPr>
          <p:spPr>
            <a:xfrm>
              <a:off x="12387943" y="14849679"/>
              <a:ext cx="8142515" cy="1323439"/>
            </a:xfrm>
            <a:prstGeom prst="rect">
              <a:avLst/>
            </a:prstGeom>
            <a:noFill/>
          </p:spPr>
          <p:txBody>
            <a:bodyPr wrap="square" rtlCol="0">
              <a:spAutoFit/>
            </a:bodyPr>
            <a:lstStyle/>
            <a:p>
              <a:pPr algn="ctr"/>
              <a:r>
                <a:rPr lang="en-US" sz="8000" b="1" dirty="0"/>
                <a:t>Results</a:t>
              </a:r>
            </a:p>
          </p:txBody>
        </p:sp>
        <p:grpSp>
          <p:nvGrpSpPr>
            <p:cNvPr id="10" name="Group 9">
              <a:extLst>
                <a:ext uri="{FF2B5EF4-FFF2-40B4-BE49-F238E27FC236}">
                  <a16:creationId xmlns:a16="http://schemas.microsoft.com/office/drawing/2014/main" id="{7BB48083-3BBA-3944-B527-7C8E113B56D2}"/>
                </a:ext>
              </a:extLst>
            </p:cNvPr>
            <p:cNvGrpSpPr/>
            <p:nvPr/>
          </p:nvGrpSpPr>
          <p:grpSpPr>
            <a:xfrm>
              <a:off x="23432418" y="16708885"/>
              <a:ext cx="6895939" cy="19803357"/>
              <a:chOff x="23432418" y="17714725"/>
              <a:chExt cx="6895939" cy="19803357"/>
            </a:xfrm>
          </p:grpSpPr>
          <p:pic>
            <p:nvPicPr>
              <p:cNvPr id="20" name="Picture 19">
                <a:extLst>
                  <a:ext uri="{FF2B5EF4-FFF2-40B4-BE49-F238E27FC236}">
                    <a16:creationId xmlns:a16="http://schemas.microsoft.com/office/drawing/2014/main" id="{6983FC95-5991-C947-9391-FC5C9ACB2F49}"/>
                  </a:ext>
                </a:extLst>
              </p:cNvPr>
              <p:cNvPicPr>
                <a:picLocks noChangeAspect="1"/>
              </p:cNvPicPr>
              <p:nvPr/>
            </p:nvPicPr>
            <p:blipFill rotWithShape="1">
              <a:blip r:embed="rId2"/>
              <a:srcRect l="35156"/>
              <a:stretch/>
            </p:blipFill>
            <p:spPr>
              <a:xfrm>
                <a:off x="23798170" y="30317300"/>
                <a:ext cx="6221213" cy="7200782"/>
              </a:xfrm>
              <a:prstGeom prst="round2DiagRect">
                <a:avLst>
                  <a:gd name="adj1" fmla="val 16667"/>
                  <a:gd name="adj2" fmla="val 0"/>
                </a:avLst>
              </a:prstGeom>
              <a:ln w="57150">
                <a:solidFill>
                  <a:schemeClr val="accent1"/>
                </a:solidFill>
              </a:ln>
            </p:spPr>
            <p:style>
              <a:lnRef idx="2">
                <a:schemeClr val="accent1"/>
              </a:lnRef>
              <a:fillRef idx="1">
                <a:schemeClr val="lt1"/>
              </a:fillRef>
              <a:effectRef idx="0">
                <a:schemeClr val="accent1"/>
              </a:effectRef>
              <a:fontRef idx="minor">
                <a:schemeClr val="dk1"/>
              </a:fontRef>
            </p:style>
          </p:pic>
          <p:pic>
            <p:nvPicPr>
              <p:cNvPr id="22" name="Picture 21">
                <a:extLst>
                  <a:ext uri="{FF2B5EF4-FFF2-40B4-BE49-F238E27FC236}">
                    <a16:creationId xmlns:a16="http://schemas.microsoft.com/office/drawing/2014/main" id="{CD1A5097-69D5-3143-BC43-6A76E7CE91DB}"/>
                  </a:ext>
                </a:extLst>
              </p:cNvPr>
              <p:cNvPicPr>
                <a:picLocks noChangeAspect="1"/>
              </p:cNvPicPr>
              <p:nvPr/>
            </p:nvPicPr>
            <p:blipFill rotWithShape="1">
              <a:blip r:embed="rId3"/>
              <a:srcRect l="34725" r="430"/>
              <a:stretch/>
            </p:blipFill>
            <p:spPr>
              <a:xfrm>
                <a:off x="23798170" y="20628945"/>
                <a:ext cx="6221213" cy="7200782"/>
              </a:xfrm>
              <a:prstGeom prst="round2DiagRect">
                <a:avLst>
                  <a:gd name="adj1" fmla="val 16667"/>
                  <a:gd name="adj2" fmla="val 0"/>
                </a:avLst>
              </a:prstGeom>
              <a:ln w="57150">
                <a:solidFill>
                  <a:schemeClr val="accent1"/>
                </a:solidFill>
              </a:ln>
            </p:spPr>
            <p:style>
              <a:lnRef idx="2">
                <a:schemeClr val="accent1"/>
              </a:lnRef>
              <a:fillRef idx="1">
                <a:schemeClr val="lt1"/>
              </a:fillRef>
              <a:effectRef idx="0">
                <a:schemeClr val="accent1"/>
              </a:effectRef>
              <a:fontRef idx="minor">
                <a:schemeClr val="dk1"/>
              </a:fontRef>
            </p:style>
          </p:pic>
          <p:pic>
            <p:nvPicPr>
              <p:cNvPr id="32" name="Picture 31">
                <a:extLst>
                  <a:ext uri="{FF2B5EF4-FFF2-40B4-BE49-F238E27FC236}">
                    <a16:creationId xmlns:a16="http://schemas.microsoft.com/office/drawing/2014/main" id="{496BDCA4-8854-DD46-A244-6A6F8C020AB6}"/>
                  </a:ext>
                </a:extLst>
              </p:cNvPr>
              <p:cNvPicPr>
                <a:picLocks noChangeAspect="1"/>
              </p:cNvPicPr>
              <p:nvPr/>
            </p:nvPicPr>
            <p:blipFill rotWithShape="1">
              <a:blip r:embed="rId2"/>
              <a:srcRect t="38564" r="68943" b="38564"/>
              <a:stretch/>
            </p:blipFill>
            <p:spPr>
              <a:xfrm>
                <a:off x="25477651" y="28230551"/>
                <a:ext cx="2979726" cy="1646937"/>
              </a:xfrm>
              <a:prstGeom prst="rect">
                <a:avLst/>
              </a:prstGeom>
              <a:ln w="57150">
                <a:solidFill>
                  <a:schemeClr val="accent1"/>
                </a:solidFill>
              </a:ln>
            </p:spPr>
            <p:style>
              <a:lnRef idx="2">
                <a:schemeClr val="accent1"/>
              </a:lnRef>
              <a:fillRef idx="1">
                <a:schemeClr val="lt1"/>
              </a:fillRef>
              <a:effectRef idx="0">
                <a:schemeClr val="accent1"/>
              </a:effectRef>
              <a:fontRef idx="minor">
                <a:schemeClr val="dk1"/>
              </a:fontRef>
            </p:style>
          </p:pic>
          <p:sp>
            <p:nvSpPr>
              <p:cNvPr id="33" name="TextBox 32">
                <a:extLst>
                  <a:ext uri="{FF2B5EF4-FFF2-40B4-BE49-F238E27FC236}">
                    <a16:creationId xmlns:a16="http://schemas.microsoft.com/office/drawing/2014/main" id="{A4EA2A63-64D4-7046-80F4-7B5F71D61A74}"/>
                  </a:ext>
                </a:extLst>
              </p:cNvPr>
              <p:cNvSpPr txBox="1"/>
              <p:nvPr/>
            </p:nvSpPr>
            <p:spPr>
              <a:xfrm>
                <a:off x="23432418" y="17714725"/>
                <a:ext cx="6895939" cy="2308324"/>
              </a:xfrm>
              <a:prstGeom prst="rect">
                <a:avLst/>
              </a:prstGeom>
              <a:noFill/>
            </p:spPr>
            <p:txBody>
              <a:bodyPr wrap="square" rtlCol="0">
                <a:spAutoFit/>
              </a:bodyPr>
              <a:lstStyle/>
              <a:p>
                <a:pPr algn="ctr"/>
                <a:r>
                  <a:rPr lang="en-US" sz="7200" dirty="0"/>
                  <a:t>Speed, Accuracy,</a:t>
                </a:r>
              </a:p>
              <a:p>
                <a:pPr algn="ctr"/>
                <a:r>
                  <a:rPr lang="en-US" sz="7200" dirty="0"/>
                  <a:t>Convergence</a:t>
                </a:r>
              </a:p>
            </p:txBody>
          </p:sp>
        </p:grpSp>
        <p:grpSp>
          <p:nvGrpSpPr>
            <p:cNvPr id="8" name="Group 7">
              <a:extLst>
                <a:ext uri="{FF2B5EF4-FFF2-40B4-BE49-F238E27FC236}">
                  <a16:creationId xmlns:a16="http://schemas.microsoft.com/office/drawing/2014/main" id="{E3535EF7-7AF7-2D49-97C5-92AF93312681}"/>
                </a:ext>
              </a:extLst>
            </p:cNvPr>
            <p:cNvGrpSpPr/>
            <p:nvPr/>
          </p:nvGrpSpPr>
          <p:grpSpPr>
            <a:xfrm>
              <a:off x="2148910" y="26173722"/>
              <a:ext cx="19110892" cy="11332657"/>
              <a:chOff x="2148910" y="27397277"/>
              <a:chExt cx="19110892" cy="11332657"/>
            </a:xfrm>
          </p:grpSpPr>
          <p:pic>
            <p:nvPicPr>
              <p:cNvPr id="35" name="Picture 34">
                <a:extLst>
                  <a:ext uri="{FF2B5EF4-FFF2-40B4-BE49-F238E27FC236}">
                    <a16:creationId xmlns:a16="http://schemas.microsoft.com/office/drawing/2014/main" id="{D04019A7-BF79-2C4B-8B9F-B7EAD8022DD3}"/>
                  </a:ext>
                </a:extLst>
              </p:cNvPr>
              <p:cNvPicPr>
                <a:picLocks noChangeAspect="1"/>
              </p:cNvPicPr>
              <p:nvPr/>
            </p:nvPicPr>
            <p:blipFill>
              <a:blip r:embed="rId4"/>
              <a:stretch>
                <a:fillRect/>
              </a:stretch>
            </p:blipFill>
            <p:spPr>
              <a:xfrm>
                <a:off x="12443714" y="32203041"/>
                <a:ext cx="8696236" cy="6526893"/>
              </a:xfrm>
              <a:prstGeom prst="round2DiagRect">
                <a:avLst>
                  <a:gd name="adj1" fmla="val 16667"/>
                  <a:gd name="adj2" fmla="val 0"/>
                </a:avLst>
              </a:prstGeom>
              <a:ln w="57150">
                <a:solidFill>
                  <a:schemeClr val="accent1"/>
                </a:solidFill>
              </a:ln>
            </p:spPr>
            <p:style>
              <a:lnRef idx="2">
                <a:schemeClr val="accent1"/>
              </a:lnRef>
              <a:fillRef idx="1">
                <a:schemeClr val="lt1"/>
              </a:fillRef>
              <a:effectRef idx="0">
                <a:schemeClr val="accent1"/>
              </a:effectRef>
              <a:fontRef idx="minor">
                <a:schemeClr val="dk1"/>
              </a:fontRef>
            </p:style>
          </p:pic>
          <p:pic>
            <p:nvPicPr>
              <p:cNvPr id="37" name="Picture 36">
                <a:extLst>
                  <a:ext uri="{FF2B5EF4-FFF2-40B4-BE49-F238E27FC236}">
                    <a16:creationId xmlns:a16="http://schemas.microsoft.com/office/drawing/2014/main" id="{B9B37E6F-F5BE-D04F-A169-5EBDC2A01FBD}"/>
                  </a:ext>
                </a:extLst>
              </p:cNvPr>
              <p:cNvPicPr>
                <a:picLocks noChangeAspect="1"/>
              </p:cNvPicPr>
              <p:nvPr/>
            </p:nvPicPr>
            <p:blipFill>
              <a:blip r:embed="rId5"/>
              <a:stretch>
                <a:fillRect/>
              </a:stretch>
            </p:blipFill>
            <p:spPr>
              <a:xfrm>
                <a:off x="2268762" y="32203041"/>
                <a:ext cx="8696236" cy="6526893"/>
              </a:xfrm>
              <a:prstGeom prst="round2DiagRect">
                <a:avLst>
                  <a:gd name="adj1" fmla="val 16667"/>
                  <a:gd name="adj2" fmla="val 0"/>
                </a:avLst>
              </a:prstGeom>
              <a:ln w="57150">
                <a:solidFill>
                  <a:schemeClr val="accent1"/>
                </a:solidFill>
              </a:ln>
            </p:spPr>
            <p:style>
              <a:lnRef idx="2">
                <a:schemeClr val="accent1"/>
              </a:lnRef>
              <a:fillRef idx="1">
                <a:schemeClr val="lt1"/>
              </a:fillRef>
              <a:effectRef idx="0">
                <a:schemeClr val="accent1"/>
              </a:effectRef>
              <a:fontRef idx="minor">
                <a:schemeClr val="dk1"/>
              </a:fontRef>
            </p:style>
          </p:pic>
          <p:sp>
            <p:nvSpPr>
              <p:cNvPr id="39" name="TextBox 38">
                <a:extLst>
                  <a:ext uri="{FF2B5EF4-FFF2-40B4-BE49-F238E27FC236}">
                    <a16:creationId xmlns:a16="http://schemas.microsoft.com/office/drawing/2014/main" id="{610FE6F5-E866-1E48-8180-F4B8CC1105ED}"/>
                  </a:ext>
                </a:extLst>
              </p:cNvPr>
              <p:cNvSpPr txBox="1"/>
              <p:nvPr/>
            </p:nvSpPr>
            <p:spPr>
              <a:xfrm>
                <a:off x="12323863" y="27397277"/>
                <a:ext cx="8935939" cy="4355038"/>
              </a:xfrm>
              <a:prstGeom prst="rect">
                <a:avLst/>
              </a:prstGeom>
              <a:noFill/>
            </p:spPr>
            <p:txBody>
              <a:bodyPr wrap="square" numCol="1" rtlCol="0">
                <a:spAutoFit/>
              </a:bodyPr>
              <a:lstStyle/>
              <a:p>
                <a:pPr algn="ctr">
                  <a:spcAft>
                    <a:spcPts val="600"/>
                  </a:spcAft>
                </a:pPr>
                <a:r>
                  <a:rPr lang="en-US" sz="7200" dirty="0"/>
                  <a:t>2. Continuous</a:t>
                </a:r>
              </a:p>
              <a:p>
                <a:pPr algn="ctr"/>
                <a:r>
                  <a:rPr lang="en-US" sz="5000" dirty="0"/>
                  <a:t>Complex and fragile, with many vulnerabilities. Remains stable even as timestep is increased substantially.</a:t>
                </a:r>
              </a:p>
            </p:txBody>
          </p:sp>
          <p:sp>
            <p:nvSpPr>
              <p:cNvPr id="40" name="TextBox 39">
                <a:extLst>
                  <a:ext uri="{FF2B5EF4-FFF2-40B4-BE49-F238E27FC236}">
                    <a16:creationId xmlns:a16="http://schemas.microsoft.com/office/drawing/2014/main" id="{A8489628-DF17-0A4E-8958-7A51AE02AB1E}"/>
                  </a:ext>
                </a:extLst>
              </p:cNvPr>
              <p:cNvSpPr txBox="1"/>
              <p:nvPr/>
            </p:nvSpPr>
            <p:spPr>
              <a:xfrm>
                <a:off x="2148910" y="27770004"/>
                <a:ext cx="8935940" cy="3585597"/>
              </a:xfrm>
              <a:prstGeom prst="rect">
                <a:avLst/>
              </a:prstGeom>
              <a:noFill/>
            </p:spPr>
            <p:txBody>
              <a:bodyPr wrap="square" numCol="1" rtlCol="0">
                <a:spAutoFit/>
              </a:bodyPr>
              <a:lstStyle/>
              <a:p>
                <a:pPr algn="ctr">
                  <a:spcAft>
                    <a:spcPts val="600"/>
                  </a:spcAft>
                </a:pPr>
                <a:r>
                  <a:rPr lang="en-US" sz="7200" dirty="0"/>
                  <a:t>1. Discrete</a:t>
                </a:r>
              </a:p>
              <a:p>
                <a:pPr algn="ctr"/>
                <a:r>
                  <a:rPr lang="en-US" sz="5000" dirty="0"/>
                  <a:t>A fast and unyielding solution for distinct collision events. Frequent tunneling and physical instability.</a:t>
                </a:r>
              </a:p>
            </p:txBody>
          </p:sp>
        </p:grpSp>
        <p:grpSp>
          <p:nvGrpSpPr>
            <p:cNvPr id="9" name="Group 8">
              <a:extLst>
                <a:ext uri="{FF2B5EF4-FFF2-40B4-BE49-F238E27FC236}">
                  <a16:creationId xmlns:a16="http://schemas.microsoft.com/office/drawing/2014/main" id="{D4DA51A2-3216-AC4B-B071-ABC17CAD46F9}"/>
                </a:ext>
              </a:extLst>
            </p:cNvPr>
            <p:cNvGrpSpPr/>
            <p:nvPr/>
          </p:nvGrpSpPr>
          <p:grpSpPr>
            <a:xfrm>
              <a:off x="2414014" y="16809634"/>
              <a:ext cx="18779256" cy="8324038"/>
              <a:chOff x="1760869" y="17597759"/>
              <a:chExt cx="18779256" cy="8324038"/>
            </a:xfrm>
          </p:grpSpPr>
          <p:pic>
            <p:nvPicPr>
              <p:cNvPr id="42" name="Picture 41">
                <a:extLst>
                  <a:ext uri="{FF2B5EF4-FFF2-40B4-BE49-F238E27FC236}">
                    <a16:creationId xmlns:a16="http://schemas.microsoft.com/office/drawing/2014/main" id="{DA8F34C2-5063-1545-9276-10474A21D445}"/>
                  </a:ext>
                </a:extLst>
              </p:cNvPr>
              <p:cNvPicPr>
                <a:picLocks noChangeAspect="1"/>
              </p:cNvPicPr>
              <p:nvPr/>
            </p:nvPicPr>
            <p:blipFill>
              <a:blip r:embed="rId6"/>
              <a:stretch>
                <a:fillRect/>
              </a:stretch>
            </p:blipFill>
            <p:spPr>
              <a:xfrm>
                <a:off x="1760869" y="19141192"/>
                <a:ext cx="9034274" cy="6780605"/>
              </a:xfrm>
              <a:prstGeom prst="round2DiagRect">
                <a:avLst>
                  <a:gd name="adj1" fmla="val 16667"/>
                  <a:gd name="adj2" fmla="val 0"/>
                </a:avLst>
              </a:prstGeom>
              <a:ln w="57150">
                <a:solidFill>
                  <a:schemeClr val="accent1"/>
                </a:solidFill>
              </a:ln>
            </p:spPr>
            <p:style>
              <a:lnRef idx="2">
                <a:schemeClr val="accent1"/>
              </a:lnRef>
              <a:fillRef idx="1">
                <a:schemeClr val="lt1"/>
              </a:fillRef>
              <a:effectRef idx="0">
                <a:schemeClr val="accent1"/>
              </a:effectRef>
              <a:fontRef idx="minor">
                <a:schemeClr val="dk1"/>
              </a:fontRef>
            </p:style>
          </p:pic>
          <p:pic>
            <p:nvPicPr>
              <p:cNvPr id="44" name="Picture 43">
                <a:extLst>
                  <a:ext uri="{FF2B5EF4-FFF2-40B4-BE49-F238E27FC236}">
                    <a16:creationId xmlns:a16="http://schemas.microsoft.com/office/drawing/2014/main" id="{E8B94C7D-6651-9E47-93B0-88B1D17AC613}"/>
                  </a:ext>
                </a:extLst>
              </p:cNvPr>
              <p:cNvPicPr>
                <a:picLocks noChangeAspect="1"/>
              </p:cNvPicPr>
              <p:nvPr/>
            </p:nvPicPr>
            <p:blipFill>
              <a:blip r:embed="rId7"/>
              <a:stretch>
                <a:fillRect/>
              </a:stretch>
            </p:blipFill>
            <p:spPr>
              <a:xfrm>
                <a:off x="11556616" y="19141192"/>
                <a:ext cx="8983509" cy="6742504"/>
              </a:xfrm>
              <a:prstGeom prst="round2DiagRect">
                <a:avLst>
                  <a:gd name="adj1" fmla="val 16667"/>
                  <a:gd name="adj2" fmla="val 0"/>
                </a:avLst>
              </a:prstGeom>
              <a:ln w="57150">
                <a:solidFill>
                  <a:schemeClr val="accent1"/>
                </a:solidFill>
              </a:ln>
            </p:spPr>
            <p:style>
              <a:lnRef idx="2">
                <a:schemeClr val="accent1"/>
              </a:lnRef>
              <a:fillRef idx="1">
                <a:schemeClr val="lt1"/>
              </a:fillRef>
              <a:effectRef idx="0">
                <a:schemeClr val="accent1"/>
              </a:effectRef>
              <a:fontRef idx="minor">
                <a:schemeClr val="dk1"/>
              </a:fontRef>
            </p:style>
          </p:pic>
          <p:sp>
            <p:nvSpPr>
              <p:cNvPr id="45" name="TextBox 44">
                <a:extLst>
                  <a:ext uri="{FF2B5EF4-FFF2-40B4-BE49-F238E27FC236}">
                    <a16:creationId xmlns:a16="http://schemas.microsoft.com/office/drawing/2014/main" id="{8835F27E-4278-5A46-BE3F-18E73A813789}"/>
                  </a:ext>
                </a:extLst>
              </p:cNvPr>
              <p:cNvSpPr txBox="1"/>
              <p:nvPr/>
            </p:nvSpPr>
            <p:spPr>
              <a:xfrm>
                <a:off x="8101582" y="17597759"/>
                <a:ext cx="6204856" cy="1200329"/>
              </a:xfrm>
              <a:prstGeom prst="rect">
                <a:avLst/>
              </a:prstGeom>
              <a:noFill/>
            </p:spPr>
            <p:txBody>
              <a:bodyPr wrap="square" rtlCol="0">
                <a:spAutoFit/>
              </a:bodyPr>
              <a:lstStyle/>
              <a:p>
                <a:pPr algn="ctr"/>
                <a:r>
                  <a:rPr lang="en-US" sz="7200" dirty="0"/>
                  <a:t>Example System</a:t>
                </a:r>
              </a:p>
            </p:txBody>
          </p:sp>
        </p:grpSp>
      </p:grpSp>
      <p:sp>
        <p:nvSpPr>
          <p:cNvPr id="36" name="Round Diagonal Corner Rectangle 35">
            <a:extLst>
              <a:ext uri="{FF2B5EF4-FFF2-40B4-BE49-F238E27FC236}">
                <a16:creationId xmlns:a16="http://schemas.microsoft.com/office/drawing/2014/main" id="{70EC9AD1-55E7-494C-9928-E4D3DF90EC56}"/>
              </a:ext>
            </a:extLst>
          </p:cNvPr>
          <p:cNvSpPr/>
          <p:nvPr/>
        </p:nvSpPr>
        <p:spPr>
          <a:xfrm>
            <a:off x="1155337" y="38804249"/>
            <a:ext cx="19375121" cy="4142351"/>
          </a:xfrm>
          <a:prstGeom prst="round2DiagRect">
            <a:avLst/>
          </a:prstGeom>
          <a:solidFill>
            <a:schemeClr val="accent6">
              <a:lumMod val="40000"/>
              <a:lumOff val="6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C4F9907-D5A0-2041-A6F0-D5A0327CF39D}"/>
              </a:ext>
            </a:extLst>
          </p:cNvPr>
          <p:cNvSpPr txBox="1"/>
          <p:nvPr/>
        </p:nvSpPr>
        <p:spPr>
          <a:xfrm>
            <a:off x="1547224" y="39022233"/>
            <a:ext cx="19048550" cy="3508653"/>
          </a:xfrm>
          <a:prstGeom prst="rect">
            <a:avLst/>
          </a:prstGeom>
          <a:noFill/>
        </p:spPr>
        <p:txBody>
          <a:bodyPr wrap="square" rtlCol="0">
            <a:spAutoFit/>
          </a:bodyPr>
          <a:lstStyle/>
          <a:p>
            <a:pPr algn="ctr"/>
            <a:r>
              <a:rPr lang="en-US" sz="7200" dirty="0"/>
              <a:t>Acknowledgements:</a:t>
            </a:r>
          </a:p>
          <a:p>
            <a:pPr marL="914400" indent="-914400">
              <a:buFont typeface="+mj-lt"/>
              <a:buAutoNum type="arabicPeriod"/>
            </a:pPr>
            <a:r>
              <a:rPr lang="en-US" sz="5000" dirty="0"/>
              <a:t>Erin </a:t>
            </a:r>
            <a:r>
              <a:rPr lang="en-US" sz="5000" dirty="0" err="1"/>
              <a:t>Catto</a:t>
            </a:r>
            <a:r>
              <a:rPr lang="en-US" sz="5000" dirty="0"/>
              <a:t>, Game Developers Conference 2010, GDC 2013, GDC 2014</a:t>
            </a:r>
          </a:p>
          <a:p>
            <a:pPr marL="914400" indent="-914400">
              <a:buFont typeface="+mj-lt"/>
              <a:buAutoNum type="arabicPeriod"/>
            </a:pPr>
            <a:r>
              <a:rPr lang="en-US" sz="5000" dirty="0" err="1"/>
              <a:t>Nilson</a:t>
            </a:r>
            <a:r>
              <a:rPr lang="en-US" sz="5000" dirty="0"/>
              <a:t> </a:t>
            </a:r>
            <a:r>
              <a:rPr lang="en-US" sz="5000" dirty="0" err="1"/>
              <a:t>Souto</a:t>
            </a:r>
            <a:r>
              <a:rPr lang="en-US" sz="5000" dirty="0"/>
              <a:t>, </a:t>
            </a:r>
            <a:r>
              <a:rPr lang="en-US" sz="5000" i="1" dirty="0"/>
              <a:t>Collision Detection for Solid Objects</a:t>
            </a:r>
            <a:r>
              <a:rPr lang="en-US" sz="5000" dirty="0"/>
              <a:t>, </a:t>
            </a:r>
            <a:r>
              <a:rPr lang="en-US" sz="5000" dirty="0" err="1"/>
              <a:t>Toptal.com</a:t>
            </a:r>
            <a:endParaRPr lang="en-US" sz="5000" dirty="0"/>
          </a:p>
          <a:p>
            <a:pPr marL="914400" indent="-914400">
              <a:buFont typeface="+mj-lt"/>
              <a:buAutoNum type="arabicPeriod"/>
            </a:pPr>
            <a:r>
              <a:rPr lang="en-US" sz="5000" dirty="0"/>
              <a:t>William </a:t>
            </a:r>
            <a:r>
              <a:rPr lang="en-US" sz="5000" dirty="0" err="1"/>
              <a:t>Bittle</a:t>
            </a:r>
            <a:r>
              <a:rPr lang="en-US" sz="5000" dirty="0"/>
              <a:t>, </a:t>
            </a:r>
            <a:r>
              <a:rPr lang="en-US" sz="5000" i="1" dirty="0"/>
              <a:t>Separating Axis Theorem</a:t>
            </a:r>
            <a:r>
              <a:rPr lang="en-US" sz="5000" dirty="0"/>
              <a:t>, dyn4j.org</a:t>
            </a:r>
          </a:p>
        </p:txBody>
      </p:sp>
      <p:sp>
        <p:nvSpPr>
          <p:cNvPr id="46" name="Round Diagonal Corner Rectangle 45">
            <a:extLst>
              <a:ext uri="{FF2B5EF4-FFF2-40B4-BE49-F238E27FC236}">
                <a16:creationId xmlns:a16="http://schemas.microsoft.com/office/drawing/2014/main" id="{7030381A-8F49-054C-96F4-C2F1310C86C8}"/>
              </a:ext>
            </a:extLst>
          </p:cNvPr>
          <p:cNvSpPr/>
          <p:nvPr/>
        </p:nvSpPr>
        <p:spPr>
          <a:xfrm>
            <a:off x="21139950" y="38804249"/>
            <a:ext cx="10602793" cy="4142351"/>
          </a:xfrm>
          <a:prstGeom prst="round2DiagRect">
            <a:avLst/>
          </a:prstGeom>
          <a:solidFill>
            <a:schemeClr val="accent6">
              <a:lumMod val="40000"/>
              <a:lumOff val="60000"/>
            </a:schemeClr>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DE6F6BF3-F4C6-E045-A1C1-FDB9E46297C6}"/>
              </a:ext>
            </a:extLst>
          </p:cNvPr>
          <p:cNvSpPr txBox="1"/>
          <p:nvPr/>
        </p:nvSpPr>
        <p:spPr>
          <a:xfrm>
            <a:off x="21388287" y="39791674"/>
            <a:ext cx="10106117" cy="1969770"/>
          </a:xfrm>
          <a:prstGeom prst="rect">
            <a:avLst/>
          </a:prstGeom>
          <a:noFill/>
        </p:spPr>
        <p:txBody>
          <a:bodyPr wrap="square" rtlCol="0">
            <a:spAutoFit/>
          </a:bodyPr>
          <a:lstStyle/>
          <a:p>
            <a:pPr algn="ctr"/>
            <a:r>
              <a:rPr lang="en-US" sz="7200" dirty="0"/>
              <a:t>Source Code:</a:t>
            </a:r>
            <a:endParaRPr lang="en-US" sz="5000" dirty="0"/>
          </a:p>
          <a:p>
            <a:pPr algn="ctr"/>
            <a:r>
              <a:rPr lang="en-US" sz="5000" dirty="0"/>
              <a:t>https://</a:t>
            </a:r>
            <a:r>
              <a:rPr lang="en-US" sz="5000" dirty="0" err="1"/>
              <a:t>github.com</a:t>
            </a:r>
            <a:r>
              <a:rPr lang="en-US" sz="5000" dirty="0"/>
              <a:t>/</a:t>
            </a:r>
            <a:r>
              <a:rPr lang="en-US" sz="5000" dirty="0" err="1"/>
              <a:t>lfdelta</a:t>
            </a:r>
            <a:r>
              <a:rPr lang="en-US" sz="5000" dirty="0"/>
              <a:t>/</a:t>
            </a:r>
            <a:r>
              <a:rPr lang="en-US" sz="5000" dirty="0" err="1"/>
              <a:t>RbodySim</a:t>
            </a:r>
            <a:endParaRPr lang="en-US" sz="5000" dirty="0"/>
          </a:p>
        </p:txBody>
      </p:sp>
      <p:cxnSp>
        <p:nvCxnSpPr>
          <p:cNvPr id="23" name="Straight Connector 22">
            <a:extLst>
              <a:ext uri="{FF2B5EF4-FFF2-40B4-BE49-F238E27FC236}">
                <a16:creationId xmlns:a16="http://schemas.microsoft.com/office/drawing/2014/main" id="{3CA29409-DC55-3442-8CE0-5C1D689FE8B2}"/>
              </a:ext>
            </a:extLst>
          </p:cNvPr>
          <p:cNvCxnSpPr>
            <a:cxnSpLocks/>
          </p:cNvCxnSpPr>
          <p:nvPr/>
        </p:nvCxnSpPr>
        <p:spPr>
          <a:xfrm>
            <a:off x="2019300" y="25668514"/>
            <a:ext cx="1999161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B66E446-FCA2-5D4D-893B-A4D642E7FC97}"/>
              </a:ext>
            </a:extLst>
          </p:cNvPr>
          <p:cNvCxnSpPr>
            <a:cxnSpLocks/>
          </p:cNvCxnSpPr>
          <p:nvPr/>
        </p:nvCxnSpPr>
        <p:spPr>
          <a:xfrm>
            <a:off x="22010914" y="16311154"/>
            <a:ext cx="0" cy="21095076"/>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8039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TotalTime>
  <Words>276</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 McAsdfson</dc:creator>
  <cp:lastModifiedBy>Asdf McAsdfson</cp:lastModifiedBy>
  <cp:revision>90</cp:revision>
  <dcterms:created xsi:type="dcterms:W3CDTF">2018-12-05T10:59:26Z</dcterms:created>
  <dcterms:modified xsi:type="dcterms:W3CDTF">2018-12-05T17:02:51Z</dcterms:modified>
</cp:coreProperties>
</file>