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Freshman? Sophomore? Junior? Senior? Grad student? None of the above?</a:t>
            </a:r>
            <a:endParaRPr/>
          </a:p>
          <a:p>
            <a:pPr indent="0" lvl="0" marL="0" rtl="0">
              <a:spcBef>
                <a:spcPts val="0"/>
              </a:spcBef>
              <a:spcAft>
                <a:spcPts val="0"/>
              </a:spcAft>
              <a:buNone/>
            </a:pPr>
            <a:r>
              <a:rPr lang="en"/>
              <a:t>CS Major? Intending to be a CS Major? Something else?</a:t>
            </a:r>
            <a:endParaRPr/>
          </a:p>
          <a:p>
            <a:pPr indent="0" lvl="0" marL="0">
              <a:spcBef>
                <a:spcPts val="0"/>
              </a:spcBef>
              <a:spcAft>
                <a:spcPts val="0"/>
              </a:spcAft>
              <a:buNone/>
            </a:pPr>
            <a:r>
              <a:rPr lang="en"/>
              <a:t>61A? Java experience?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12 minutes to reach this point (16 with new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26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26 minutes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http://members.ozemail.com.au/~macinnis/scifun/house.gif</a:t>
            </a:r>
            <a:endParaRPr/>
          </a:p>
          <a:p>
            <a:pPr indent="0" lvl="0" marL="0">
              <a:spcBef>
                <a:spcPts val="0"/>
              </a:spcBef>
              <a:spcAft>
                <a:spcPts val="0"/>
              </a:spcAft>
              <a:buNone/>
            </a:pPr>
            <a:r>
              <a:rPr lang="en"/>
              <a:t>Euler path: Must have exactly zero or two nodes of odd degree.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Shape 11"/>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Shape 14"/>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Shape 15"/>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Shape 18"/>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Shape 1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Shape 21"/>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Shape 2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sp>
        <p:nvSpPr>
          <p:cNvPr id="29" name="Shape 2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Shape 30"/>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Shape 31"/>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2" name="Shape 32"/>
        <p:cNvGrpSpPr/>
        <p:nvPr/>
      </p:nvGrpSpPr>
      <p:grpSpPr>
        <a:xfrm>
          <a:off x="0" y="0"/>
          <a:ext cx="0" cy="0"/>
          <a:chOff x="0" y="0"/>
          <a:chExt cx="0" cy="0"/>
        </a:xfrm>
      </p:grpSpPr>
      <p:sp>
        <p:nvSpPr>
          <p:cNvPr id="33" name="Shape 3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Shape 34"/>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Shape 35"/>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Shape 38"/>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Shape 3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Shape 2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www.youtube.com/watch?v=BIjj3Qcmbf4" TargetMode="External"/><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hug@cs.berkeley.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OVtnnIifaU8" TargetMode="External"/><Relationship Id="rId4" Type="http://schemas.openxmlformats.org/officeDocument/2006/relationships/image" Target="../media/image15.jpg"/><Relationship Id="rId5" Type="http://schemas.openxmlformats.org/officeDocument/2006/relationships/hyperlink" Target="http://www.youtube.com/watch?v=12lSScKSx20" TargetMode="External"/><Relationship Id="rId6"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structur.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18.datastructur.es/abou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datastructur.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p18.datastructur.es/abou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 Note for those Stumbling on these Slides (Hi!)</a:t>
            </a:r>
            <a:endParaRPr/>
          </a:p>
        </p:txBody>
      </p:sp>
      <p:sp>
        <p:nvSpPr>
          <p:cNvPr id="50" name="Shape 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These lecture slides are not intended as written reference materials. </a:t>
            </a:r>
            <a:endParaRPr/>
          </a:p>
          <a:p>
            <a:pPr indent="-355600" lvl="1" marL="914400" rtl="0">
              <a:spcBef>
                <a:spcPts val="0"/>
              </a:spcBef>
              <a:spcAft>
                <a:spcPts val="0"/>
              </a:spcAft>
              <a:buSzPts val="2000"/>
              <a:buChar char="○"/>
            </a:pPr>
            <a:r>
              <a:rPr lang="en"/>
              <a:t>Just reading them probably won’t be very educational.</a:t>
            </a:r>
            <a:endParaRPr/>
          </a:p>
          <a:p>
            <a:pPr indent="0" lvl="0" marL="457200" rtl="0">
              <a:spcBef>
                <a:spcPts val="600"/>
              </a:spcBef>
              <a:spcAft>
                <a:spcPts val="0"/>
              </a:spcAft>
              <a:buNone/>
            </a:pPr>
            <a:r>
              <a:t/>
            </a:r>
            <a:endParaRPr/>
          </a:p>
          <a:p>
            <a:pPr indent="-355600" lvl="0" marL="457200" rtl="0">
              <a:spcBef>
                <a:spcPts val="600"/>
              </a:spcBef>
              <a:spcAft>
                <a:spcPts val="0"/>
              </a:spcAft>
              <a:buSzPts val="2000"/>
              <a:buChar char="●"/>
            </a:pPr>
            <a:r>
              <a:rPr lang="en"/>
              <a:t>Best used in combination with webcasts and source code references.</a:t>
            </a:r>
            <a:endParaRPr/>
          </a:p>
          <a:p>
            <a:pPr indent="-355600" lvl="1" marL="914400" rtl="0">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21" name="Shape 121"/>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 Credit: CfA/UCSD/HITS/M. Vogelsberger (CfA) &amp; V. Springel (HITS)" id="122" name="Shape 122"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28" name="Shape 1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a:t>
            </a:r>
            <a:endParaRPr/>
          </a:p>
          <a:p>
            <a:pPr indent="0" lvl="0" marL="0" rtl="0">
              <a:spcBef>
                <a:spcPts val="600"/>
              </a:spcBef>
              <a:spcAft>
                <a:spcPts val="0"/>
              </a:spcAft>
              <a:buNone/>
            </a:pPr>
            <a:r>
              <a:rPr lang="en"/>
              <a:t>create </a:t>
            </a:r>
            <a:endParaRPr/>
          </a:p>
          <a:p>
            <a:pPr indent="0" lvl="0" marL="0" rtl="0">
              <a:spcBef>
                <a:spcPts val="600"/>
              </a:spcBef>
              <a:spcAft>
                <a:spcPts val="0"/>
              </a:spcAft>
              <a:buNone/>
            </a:pPr>
            <a:r>
              <a:rPr lang="en"/>
              <a:t>beautiful </a:t>
            </a:r>
            <a:endParaRPr/>
          </a:p>
          <a:p>
            <a:pPr indent="0" lvl="0" marL="0" rtl="0">
              <a:spcBef>
                <a:spcPts val="600"/>
              </a:spcBef>
              <a:spcAft>
                <a:spcPts val="0"/>
              </a:spcAft>
              <a:buNone/>
            </a:pPr>
            <a:r>
              <a:rPr lang="en"/>
              <a:t>things.</a:t>
            </a:r>
            <a:endParaRPr/>
          </a:p>
        </p:txBody>
      </p:sp>
      <p:pic>
        <p:nvPicPr>
          <p:cNvPr id="129" name="Shape 129"/>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  Most were made in RealFlow, although some were made in Blender. Some of the RealFlow ones were simply visualised with OpenGL, while others were rendered with variety of renderers like Maxwell Render.   Songs are &quot;Dub Zap&quot; and &quot;Trancer&quot; by Gunnar Olsen.   I created this video with the YouTube Video Editor (http://www.youtube.com/editor)" id="130" name="Shape 130"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 for You</a:t>
            </a:r>
            <a:endParaRPr/>
          </a:p>
        </p:txBody>
      </p:sp>
      <p:sp>
        <p:nvSpPr>
          <p:cNvPr id="136" name="Shape 1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What do you hope / expect to learn from this class? Why are you taking it?</a:t>
            </a:r>
            <a:endParaRPr/>
          </a:p>
          <a:p>
            <a:pPr indent="-355600" lvl="0" marL="457200" marR="0" rtl="0" algn="l">
              <a:lnSpc>
                <a:spcPct val="100000"/>
              </a:lnSpc>
              <a:spcBef>
                <a:spcPts val="600"/>
              </a:spcBef>
              <a:spcAft>
                <a:spcPts val="0"/>
              </a:spcAft>
              <a:buClr>
                <a:schemeClr val="dk1"/>
              </a:buClr>
              <a:buSzPts val="2000"/>
              <a:buFont typeface="Calibri"/>
              <a:buChar char="●"/>
            </a:pPr>
            <a:r>
              <a:rPr lang="en"/>
              <a:t>Internship: Seems useful for getting internships.</a:t>
            </a:r>
            <a:endParaRPr/>
          </a:p>
          <a:p>
            <a:pPr indent="-355600" lvl="0" marL="457200" marR="0" rtl="0" algn="l">
              <a:lnSpc>
                <a:spcPct val="100000"/>
              </a:lnSpc>
              <a:spcBef>
                <a:spcPts val="0"/>
              </a:spcBef>
              <a:spcAft>
                <a:spcPts val="0"/>
              </a:spcAft>
              <a:buSzPts val="2000"/>
              <a:buChar char="●"/>
            </a:pPr>
            <a:r>
              <a:rPr lang="en"/>
              <a:t>Gain some sort of abilities that will allow us to make modifications to the world that are good for it.</a:t>
            </a:r>
            <a:endParaRPr/>
          </a:p>
          <a:p>
            <a:pPr indent="-355600" lvl="0" marL="457200" marR="0" rtl="0" algn="l">
              <a:lnSpc>
                <a:spcPct val="100000"/>
              </a:lnSpc>
              <a:spcBef>
                <a:spcPts val="0"/>
              </a:spcBef>
              <a:spcAft>
                <a:spcPts val="0"/>
              </a:spcAft>
              <a:buSzPts val="2000"/>
              <a:buChar char="●"/>
            </a:pPr>
            <a:r>
              <a:rPr lang="en"/>
              <a:t>Data structures</a:t>
            </a:r>
            <a:endParaRPr/>
          </a:p>
          <a:p>
            <a:pPr indent="-355600" lvl="0" marL="457200" marR="0" rtl="0" algn="l">
              <a:lnSpc>
                <a:spcPct val="100000"/>
              </a:lnSpc>
              <a:spcBef>
                <a:spcPts val="0"/>
              </a:spcBef>
              <a:spcAft>
                <a:spcPts val="0"/>
              </a:spcAft>
              <a:buSzPts val="2000"/>
              <a:buChar char="●"/>
            </a:pPr>
            <a:r>
              <a:rPr lang="en"/>
              <a:t>Entertainment: homeworks and projects.</a:t>
            </a:r>
            <a:endParaRPr/>
          </a:p>
          <a:p>
            <a:pPr indent="-355600" lvl="0" marL="457200" marR="0" rtl="0" algn="l">
              <a:lnSpc>
                <a:spcPct val="100000"/>
              </a:lnSpc>
              <a:spcBef>
                <a:spcPts val="0"/>
              </a:spcBef>
              <a:spcAft>
                <a:spcPts val="0"/>
              </a:spcAft>
              <a:buSzPts val="2000"/>
              <a:buChar char="●"/>
            </a:pPr>
            <a:r>
              <a:rPr lang="en"/>
              <a:t>Be a better programming: See gaining abilities.</a:t>
            </a:r>
            <a:endParaRPr/>
          </a:p>
          <a:p>
            <a:pPr indent="-355600" lvl="0" marL="457200" marR="0" rtl="0" algn="l">
              <a:lnSpc>
                <a:spcPct val="100000"/>
              </a:lnSpc>
              <a:spcBef>
                <a:spcPts val="0"/>
              </a:spcBef>
              <a:spcAft>
                <a:spcPts val="0"/>
              </a:spcAft>
              <a:buSzPts val="2000"/>
              <a:buChar char="●"/>
            </a:pPr>
            <a:r>
              <a:rPr lang="en"/>
              <a:t>Code well enough to change your gradescope grades.</a:t>
            </a:r>
            <a:endParaRPr/>
          </a:p>
          <a:p>
            <a:pPr indent="-355600" lvl="1" marL="914400" marR="0" rtl="0" algn="l">
              <a:lnSpc>
                <a:spcPct val="100000"/>
              </a:lnSpc>
              <a:spcBef>
                <a:spcPts val="0"/>
              </a:spcBef>
              <a:spcAft>
                <a:spcPts val="0"/>
              </a:spcAft>
              <a:buSzPts val="2000"/>
              <a:buChar char="○"/>
            </a:pPr>
            <a:r>
              <a:rPr lang="en"/>
              <a:t>Mysterious: through getting it right? Or scammmz</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You?</a:t>
            </a:r>
            <a:endParaRPr/>
          </a:p>
        </p:txBody>
      </p:sp>
      <p:sp>
        <p:nvSpPr>
          <p:cNvPr id="142" name="Shape 1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We?</a:t>
            </a:r>
            <a:endParaRPr/>
          </a:p>
        </p:txBody>
      </p:sp>
      <p:sp>
        <p:nvSpPr>
          <p:cNvPr id="148" name="Shape 148"/>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spcBef>
                <a:spcPts val="600"/>
              </a:spcBef>
              <a:spcAft>
                <a:spcPts val="0"/>
              </a:spcAft>
              <a:buNone/>
            </a:pPr>
            <a:r>
              <a:rPr lang="en"/>
              <a:t>GSIs (and a GSR): </a:t>
            </a:r>
            <a:endParaRPr/>
          </a:p>
          <a:p>
            <a:pPr indent="-355600" lvl="0" marL="457200" rtl="0">
              <a:spcBef>
                <a:spcPts val="600"/>
              </a:spcBef>
              <a:spcAft>
                <a:spcPts val="0"/>
              </a:spcAft>
              <a:buSzPts val="2000"/>
              <a:buChar char="●"/>
            </a:pPr>
            <a:r>
              <a:rPr lang="en"/>
              <a:t>Part time: A</a:t>
            </a:r>
            <a:r>
              <a:rPr lang="en"/>
              <a:t>lex Kazorian, Alex Krentsel, Allen Guo, Annie Tang, Ashley Chien, Betty Chang, Catherine Han, Danny Chu, Dorian Chan, Gi-Gi Lu, Jackson Leisure, Jenny Huang, Jeremy Dong, Jiana Huang, Justin Mi, Karuna Wadhera, Kelly Lin, Matthew Owen, Matthew Sit, Michael Ju, Michelle Hwang, Sandy Zhang, Shubham Gupta, </a:t>
            </a:r>
            <a:r>
              <a:rPr b="1" lang="en"/>
              <a:t>Vivian Fang</a:t>
            </a:r>
            <a:endParaRPr b="1"/>
          </a:p>
          <a:p>
            <a:pPr indent="-355600" lvl="0" marL="457200" rtl="0">
              <a:spcBef>
                <a:spcPts val="0"/>
              </a:spcBef>
              <a:spcAft>
                <a:spcPts val="0"/>
              </a:spcAft>
              <a:buSzPts val="2000"/>
              <a:buChar char="●"/>
            </a:pPr>
            <a:r>
              <a:rPr lang="en"/>
              <a:t>Full time: Albert Hu, Alex Hwang, Andy Zhang, Ashley Chen, Brandon Lee, </a:t>
            </a:r>
            <a:r>
              <a:rPr b="1" lang="en"/>
              <a:t>Christine Zhou</a:t>
            </a:r>
            <a:r>
              <a:rPr lang="en"/>
              <a:t>, Eli Lipsitz, JC Dy, Josh Zeitsoff, Kevin Arifin, Kevin Chang, </a:t>
            </a:r>
            <a:r>
              <a:rPr b="1" lang="en"/>
              <a:t>Kevin Lin</a:t>
            </a:r>
            <a:r>
              <a:rPr lang="en"/>
              <a:t>, Kevin Lowe, Nicole Rasquinha, Sam Zhou, Ting Ding, Wayne Li, Sarah Sterman, Jim Ren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Who Are We (continued)?</a:t>
            </a:r>
            <a:endParaRPr/>
          </a:p>
        </p:txBody>
      </p:sp>
      <p:sp>
        <p:nvSpPr>
          <p:cNvPr id="154" name="Shape 1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And 91 (at current count) </a:t>
            </a:r>
            <a:r>
              <a:rPr lang="en"/>
              <a:t>academic interns</a:t>
            </a:r>
            <a:r>
              <a:rPr lang="en" sz="1800"/>
              <a:t>: </a:t>
            </a:r>
            <a:r>
              <a:rPr lang="en" sz="1600"/>
              <a:t>Kevin Ko, Boris Yue, Zoe Plaxco, Jingjing Jia, Alan Nguyen, Diana Tu, Samuel Shen, Angela Xiao, Nicolas Raga, Joshua Lin, Tanvee Desai, Stephen Zhou, Nico Camerino, Max Yuan, Moses Kim, Daniel Nguyen, Jasper Gan, Jennifer Xie, Jackie Li, Kevin Deguzman, Shayan Askarian Namaghi, Yu Chen, Janani Vijaykumar, Yiling Kao, Yowsean Li, Justin Lin, Jim Hollingworth, Zipeng Qin, Doreene Kang, Andre Andreassa, Jim Won, Katherine Liu, Min Jae Lee, Elizabeth Avelar Mercado, Natasha Wong, Harsha Nandiwada, Jack Ji, Seung Jin Yang, Yifan Ning, Adel Setoodehnia, Adi Zimmerman, Gabrielle Delforge, Anastasia Vela, Amy Mendelsohn, Shawn Yang, Yuan Gao, Emily Hill, Emily Lan, Rishab Kedia, Daniel Lin, Candace Chiang, Yihui Zhu, Saurav Chhatrapati, Jason Ma, Vibha Seshadri, Robert Chen, Kaan Dogusoy, Rena Chen, Emma D'Esopo, Daniel Li, Nasim Binnur , Brian DeLeonardis, Vera Wang, Camille Harris, Suren Gunturu, Benny, Julianna White, Duy Nguyen, Xu-Bin Kuang, Qian Pan, Lawrence Chen, Aura Barrera, Shruthi Chockkalingam, Auni Bagchi, Tina Zhao, Kevin Chien, Austin Cheng, Kyle Schweizer, Tony Liu, Fabiola Lopez, Kieran Davis, Brian Liao, Michelle Lee, Alex Yi, Jessica Gao, Andrew Raguse, Sai Mandava, Stella Wang, Sydney Yang, Robert Iancu, George Zeng</a:t>
            </a:r>
            <a:endParaRPr sz="1600"/>
          </a:p>
          <a:p>
            <a:pPr indent="0" lvl="0" marL="0">
              <a:spcBef>
                <a:spcPts val="600"/>
              </a:spcBef>
              <a:spcAft>
                <a:spcPts val="0"/>
              </a:spcAft>
              <a:buNone/>
            </a:pPr>
            <a:r>
              <a:t/>
            </a:r>
            <a:endParaRPr sz="1600"/>
          </a:p>
          <a:p>
            <a:pPr indent="0" lvl="0" marL="0">
              <a:spcBef>
                <a:spcPts val="600"/>
              </a:spcBef>
              <a:spcAft>
                <a:spcPts val="0"/>
              </a:spcAft>
              <a:buNone/>
            </a:pPr>
            <a:r>
              <a:rPr lang="en"/>
              <a:t>As well as 16 tutors, TBD.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Learning Philosophy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65" name="Shape 165"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 PARANOiA REVOLUTION CHALLENGE DOUBLE player name:TAKASKE-  ----Option---- x1.5 MIRROR RAINBOW CLASSICC DARKEST -----------------  March.24.2013 HAP'1 GAME CITTA UNO(Nishi-Urawa) Saitama Sakura-Ku Saitama (JAPAN)" id="166" name="Shape 166"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TMWLO: A Small Minority</a:t>
            </a:r>
            <a:endParaRPr/>
          </a:p>
        </p:txBody>
      </p:sp>
      <p:sp>
        <p:nvSpPr>
          <p:cNvPr id="172" name="Shape 17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Lectures</a:t>
            </a:r>
            <a:endParaRPr/>
          </a:p>
          <a:p>
            <a:pPr indent="-355600" lvl="0" marL="457200" rtl="0">
              <a:spcBef>
                <a:spcPts val="600"/>
              </a:spcBef>
              <a:spcAft>
                <a:spcPts val="0"/>
              </a:spcAft>
              <a:buSzPts val="2000"/>
              <a:buChar char="●"/>
            </a:pPr>
            <a:r>
              <a:rPr lang="en"/>
              <a:t>Introduction to new material.</a:t>
            </a:r>
            <a:endParaRPr/>
          </a:p>
          <a:p>
            <a:pPr indent="0" lvl="0" marL="0" rtl="0">
              <a:spcBef>
                <a:spcPts val="600"/>
              </a:spcBef>
              <a:spcAft>
                <a:spcPts val="0"/>
              </a:spcAft>
              <a:buNone/>
            </a:pPr>
            <a:r>
              <a:t/>
            </a:r>
            <a:endParaRPr/>
          </a:p>
          <a:p>
            <a:pPr indent="0" lvl="0" marL="0" rtl="0">
              <a:spcBef>
                <a:spcPts val="600"/>
              </a:spcBef>
              <a:spcAft>
                <a:spcPts val="0"/>
              </a:spcAft>
              <a:buNone/>
            </a:pPr>
            <a:r>
              <a:rPr lang="en"/>
              <a:t>Reading</a:t>
            </a:r>
            <a:endParaRPr/>
          </a:p>
          <a:p>
            <a:pPr indent="-355600" lvl="0" marL="457200" rtl="0">
              <a:spcBef>
                <a:spcPts val="600"/>
              </a:spcBef>
              <a:spcAft>
                <a:spcPts val="0"/>
              </a:spcAft>
              <a:buSzPts val="2000"/>
              <a:buChar char="●"/>
            </a:pPr>
            <a:r>
              <a:rPr lang="en"/>
              <a:t>More thorough introduction.</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TMWLO: The Vast Majority</a:t>
            </a:r>
            <a:endParaRPr/>
          </a:p>
        </p:txBody>
      </p:sp>
      <p:sp>
        <p:nvSpPr>
          <p:cNvPr id="178" name="Shape 17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Discussion Section, Vitamins, and Study Guides:</a:t>
            </a:r>
            <a:endParaRPr/>
          </a:p>
          <a:p>
            <a:pPr indent="-355600" lvl="0" marL="457200" rtl="0">
              <a:spcBef>
                <a:spcPts val="600"/>
              </a:spcBef>
              <a:spcAft>
                <a:spcPts val="0"/>
              </a:spcAft>
              <a:buSzPts val="2000"/>
              <a:buChar char="●"/>
            </a:pPr>
            <a:r>
              <a:rPr lang="en"/>
              <a:t>Practice with concepts and Java syntax.</a:t>
            </a:r>
            <a:endParaRPr/>
          </a:p>
          <a:p>
            <a:pPr indent="0" lvl="0" marL="0">
              <a:spcBef>
                <a:spcPts val="600"/>
              </a:spcBef>
              <a:spcAft>
                <a:spcPts val="0"/>
              </a:spcAft>
              <a:buClr>
                <a:schemeClr val="dk1"/>
              </a:buClr>
              <a:buSzPts val="1100"/>
              <a:buFont typeface="Arial"/>
              <a:buNone/>
            </a:pPr>
            <a:r>
              <a:t/>
            </a:r>
            <a:endParaRPr/>
          </a:p>
          <a:p>
            <a:pPr indent="0" lvl="0" marL="0" rtl="0">
              <a:spcBef>
                <a:spcPts val="600"/>
              </a:spcBef>
              <a:spcAft>
                <a:spcPts val="0"/>
              </a:spcAft>
              <a:buClr>
                <a:schemeClr val="dk1"/>
              </a:buClr>
              <a:buSzPts val="1100"/>
              <a:buFont typeface="Arial"/>
              <a:buNone/>
            </a:pPr>
            <a:r>
              <a:rPr lang="en"/>
              <a:t>Labs, Weekly(ish) Homework, and Your Own Experimentation</a:t>
            </a:r>
            <a:endParaRPr/>
          </a:p>
          <a:p>
            <a:pPr indent="-355600" lvl="0" marL="457200" rtl="0">
              <a:spcBef>
                <a:spcPts val="600"/>
              </a:spcBef>
              <a:spcAft>
                <a:spcPts val="0"/>
              </a:spcAft>
              <a:buSzPts val="2000"/>
              <a:buChar char="●"/>
            </a:pPr>
            <a:r>
              <a:rPr lang="en"/>
              <a:t>Practice with tools, programming techniques, Java syntax, and algorithms and data structures.</a:t>
            </a:r>
            <a:endParaRPr/>
          </a:p>
          <a:p>
            <a:pPr indent="0" lvl="0" marL="0">
              <a:spcBef>
                <a:spcPts val="600"/>
              </a:spcBef>
              <a:spcAft>
                <a:spcPts val="0"/>
              </a:spcAft>
              <a:buNone/>
            </a:pPr>
            <a:r>
              <a:t/>
            </a:r>
            <a:endParaRPr/>
          </a:p>
          <a:p>
            <a:pPr indent="0" lvl="0" marL="0" rtl="0">
              <a:spcBef>
                <a:spcPts val="600"/>
              </a:spcBef>
              <a:spcAft>
                <a:spcPts val="0"/>
              </a:spcAft>
              <a:buNone/>
            </a:pPr>
            <a:r>
              <a:rPr lang="en"/>
              <a:t>Projects</a:t>
            </a:r>
            <a:endParaRPr/>
          </a:p>
          <a:p>
            <a:pPr indent="-355600" lvl="0" marL="457200" rtl="0">
              <a:spcBef>
                <a:spcPts val="600"/>
              </a:spcBef>
              <a:spcAft>
                <a:spcPts val="0"/>
              </a:spcAft>
              <a:buSzPts val="2000"/>
              <a:buChar char="●"/>
            </a:pPr>
            <a:r>
              <a:rPr lang="en"/>
              <a:t>Similar to labs and HW, but larger and include a design component.</a:t>
            </a:r>
            <a:endParaRPr/>
          </a:p>
          <a:p>
            <a:pPr indent="0" lvl="0" marL="0" rt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CS61B: 2018</a:t>
            </a:r>
            <a:endParaRPr/>
          </a:p>
        </p:txBody>
      </p:sp>
      <p:sp>
        <p:nvSpPr>
          <p:cNvPr id="56" name="Shape 5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Lecture 1: </a:t>
            </a:r>
            <a:endParaRPr/>
          </a:p>
          <a:p>
            <a:pPr indent="-381000" lvl="0" marL="457200" rtl="0">
              <a:spcBef>
                <a:spcPts val="0"/>
              </a:spcBef>
              <a:spcAft>
                <a:spcPts val="0"/>
              </a:spcAft>
              <a:buSzPts val="2400"/>
              <a:buChar char="●"/>
            </a:pPr>
            <a:r>
              <a:rPr lang="en"/>
              <a:t>Introduction</a:t>
            </a:r>
            <a:endParaRPr/>
          </a:p>
          <a:p>
            <a:pPr indent="-381000" lvl="0" marL="457200" rtl="0">
              <a:spcBef>
                <a:spcPts val="0"/>
              </a:spcBef>
              <a:spcAft>
                <a:spcPts val="0"/>
              </a:spcAft>
              <a:buSzPts val="2400"/>
              <a:buChar char="●"/>
            </a:pPr>
            <a:r>
              <a:rPr lang="en"/>
              <a:t>Course Logistics</a:t>
            </a:r>
            <a:endParaRPr/>
          </a:p>
          <a:p>
            <a:pPr indent="-381000" lvl="0" marL="457200" rtl="0">
              <a:spcBef>
                <a:spcPts val="0"/>
              </a:spcBef>
              <a:spcAft>
                <a:spcPts val="0"/>
              </a:spcAft>
              <a:buSzPts val="2400"/>
              <a:buChar char="●"/>
            </a:pPr>
            <a:r>
              <a:rPr lang="en"/>
              <a:t>Hello World</a:t>
            </a:r>
            <a:endParaRPr/>
          </a:p>
        </p:txBody>
      </p:sp>
      <p:pic>
        <p:nvPicPr>
          <p:cNvPr id="57" name="Shape 57"/>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Course Logistics (Condensed)</a:t>
            </a:r>
            <a:endParaRPr sz="4800"/>
          </a:p>
          <a:p>
            <a:pPr indent="0" lvl="0" marL="0" rtl="0">
              <a:spcBef>
                <a:spcPts val="0"/>
              </a:spcBef>
              <a:spcAft>
                <a:spcPts val="0"/>
              </a:spcAft>
              <a:buNone/>
            </a:pPr>
            <a:r>
              <a:rPr lang="en"/>
              <a:t>See Slides at End / Online Video for the Full 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Places to Get Information</a:t>
            </a:r>
            <a:endParaRPr/>
          </a:p>
        </p:txBody>
      </p:sp>
      <p:sp>
        <p:nvSpPr>
          <p:cNvPr id="189" name="Shape 18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Official Course Resources</a:t>
            </a:r>
            <a:endParaRPr/>
          </a:p>
          <a:p>
            <a:pPr indent="-355600" lvl="0" marL="457200" rtl="0">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spcBef>
                <a:spcPts val="0"/>
              </a:spcBef>
              <a:spcAft>
                <a:spcPts val="0"/>
              </a:spcAft>
              <a:buSzPts val="2000"/>
              <a:buChar char="●"/>
            </a:pPr>
            <a:r>
              <a:rPr lang="en"/>
              <a:t>Lectures (or webcasts).</a:t>
            </a:r>
            <a:endParaRPr/>
          </a:p>
          <a:p>
            <a:pPr indent="-355600" lvl="0" marL="457200" rtl="0">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spcBef>
                <a:spcPts val="0"/>
              </a:spcBef>
              <a:spcAft>
                <a:spcPts val="0"/>
              </a:spcAft>
              <a:buSzPts val="2000"/>
              <a:buChar char="●"/>
            </a:pPr>
            <a:r>
              <a:rPr lang="en"/>
              <a:t>Office hours (locations and times TBA).</a:t>
            </a:r>
            <a:endParaRPr/>
          </a:p>
          <a:p>
            <a:pPr indent="-355600" lvl="0" marL="457200" rtl="0">
              <a:spcBef>
                <a:spcPts val="0"/>
              </a:spcBef>
              <a:spcAft>
                <a:spcPts val="0"/>
              </a:spcAft>
              <a:buSzPts val="2000"/>
              <a:buChar char="●"/>
            </a:pPr>
            <a:r>
              <a:rPr lang="en"/>
              <a:t>Lab (ok to discuss anything, even topics unrelated to that day’s lab).</a:t>
            </a:r>
            <a:endParaRPr/>
          </a:p>
          <a:p>
            <a:pPr indent="-355600" lvl="0" marL="457200" rtl="0">
              <a:spcBef>
                <a:spcPts val="0"/>
              </a:spcBef>
              <a:spcAft>
                <a:spcPts val="0"/>
              </a:spcAft>
              <a:buSzPts val="2000"/>
              <a:buChar char="●"/>
            </a:pPr>
            <a:r>
              <a:rPr lang="en"/>
              <a:t>Discussion.</a:t>
            </a:r>
            <a:endParaRPr/>
          </a:p>
          <a:p>
            <a:pPr indent="-355600" lvl="0" marL="457200" rtl="0">
              <a:spcBef>
                <a:spcPts val="0"/>
              </a:spcBef>
              <a:spcAft>
                <a:spcPts val="0"/>
              </a:spcAft>
              <a:buSzPts val="2000"/>
              <a:buChar char="●"/>
            </a:pPr>
            <a:r>
              <a:rPr lang="en"/>
              <a:t>Homework Parties.</a:t>
            </a:r>
            <a:endParaRPr/>
          </a:p>
          <a:p>
            <a:pPr indent="-355600" lvl="0" marL="457200" rtl="0">
              <a:spcBef>
                <a:spcPts val="0"/>
              </a:spcBef>
              <a:spcAft>
                <a:spcPts val="0"/>
              </a:spcAft>
              <a:buSzPts val="2000"/>
              <a:buChar char="●"/>
            </a:pPr>
            <a:r>
              <a:rPr lang="en"/>
              <a:t>5 student Group Tutoring Sections.</a:t>
            </a:r>
            <a:endParaRPr/>
          </a:p>
          <a:p>
            <a:pPr indent="-355600" lvl="0" marL="457200" rtl="0">
              <a:spcBef>
                <a:spcPts val="0"/>
              </a:spcBef>
              <a:spcAft>
                <a:spcPts val="0"/>
              </a:spcAft>
              <a:buSzPts val="2000"/>
              <a:buChar char="●"/>
            </a:pPr>
            <a:r>
              <a:rPr lang="en"/>
              <a:t>Mini-Textbook: Working title is just </a:t>
            </a:r>
            <a:r>
              <a:rPr lang="en"/>
              <a:t>Hug61B for now: </a:t>
            </a:r>
            <a:r>
              <a:rPr lang="en" u="sng">
                <a:solidFill>
                  <a:schemeClr val="hlink"/>
                </a:solidFill>
                <a:hlinkClick r:id="rId5"/>
              </a:rPr>
              <a:t>http://gitbook.com/book/joshhug/hug61b</a:t>
            </a:r>
            <a:endParaRPr/>
          </a:p>
          <a:p>
            <a:pPr indent="0" lvl="0" marL="0" rtl="0">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Logistical Details</a:t>
            </a:r>
            <a:endParaRPr/>
          </a:p>
        </p:txBody>
      </p:sp>
      <p:sp>
        <p:nvSpPr>
          <p:cNvPr id="195" name="Shape 19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For waitlisted (or got removed from the class) folks: If you do project 0, I’ll do what I can to get you in by week 4.</a:t>
            </a:r>
            <a:endParaRPr/>
          </a:p>
          <a:p>
            <a:pPr indent="-355600" lvl="0" marL="457200" rtl="0">
              <a:spcBef>
                <a:spcPts val="0"/>
              </a:spcBef>
              <a:spcAft>
                <a:spcPts val="0"/>
              </a:spcAft>
              <a:buSzPts val="2000"/>
              <a:buChar char="●"/>
            </a:pPr>
            <a:r>
              <a:rPr lang="en"/>
              <a:t>If possible, go to your assigned section and lab this week.</a:t>
            </a:r>
            <a:endParaRPr/>
          </a:p>
          <a:p>
            <a:pPr indent="-355600" lvl="1" marL="914400" rtl="0">
              <a:spcBef>
                <a:spcPts val="0"/>
              </a:spcBef>
              <a:spcAft>
                <a:spcPts val="0"/>
              </a:spcAft>
              <a:buSzPts val="2000"/>
              <a:buChar char="○"/>
            </a:pPr>
            <a:r>
              <a:rPr lang="en"/>
              <a:t>If you don’t have one yet, go to any section or lab.</a:t>
            </a:r>
            <a:endParaRPr/>
          </a:p>
          <a:p>
            <a:pPr indent="-355600" lvl="1" marL="914400" rtl="0">
              <a:spcBef>
                <a:spcPts val="0"/>
              </a:spcBef>
              <a:spcAft>
                <a:spcPts val="0"/>
              </a:spcAft>
              <a:buSzPts val="2000"/>
              <a:buChar char="○"/>
            </a:pPr>
            <a:r>
              <a:rPr lang="en"/>
              <a:t>If room is too full, priority goes to those officially registered.</a:t>
            </a:r>
            <a:endParaRPr/>
          </a:p>
          <a:p>
            <a:pPr indent="-342900" lvl="2" marL="1371600" rtl="0">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spcBef>
                <a:spcPts val="0"/>
              </a:spcBef>
              <a:spcAft>
                <a:spcPts val="0"/>
              </a:spcAft>
              <a:buSzPts val="2000"/>
              <a:buChar char="●"/>
            </a:pPr>
            <a:r>
              <a:rPr b="1" lang="en"/>
              <a:t>Please post administrative issues to Piazza or send an email to  cs61b@berkeley.edu</a:t>
            </a:r>
            <a:endParaRPr b="1"/>
          </a:p>
          <a:p>
            <a:pPr indent="-355600" lvl="1" marL="914400" rtl="0">
              <a:spcBef>
                <a:spcPts val="0"/>
              </a:spcBef>
              <a:spcAft>
                <a:spcPts val="0"/>
              </a:spcAft>
              <a:buSzPts val="2000"/>
              <a:buChar char="○"/>
            </a:pPr>
            <a:r>
              <a:rPr lang="en"/>
              <a:t>Please don’t email me directly (sorry!). </a:t>
            </a:r>
            <a:endParaRPr/>
          </a:p>
          <a:p>
            <a:pPr indent="-355600" lvl="1" marL="914400" rtl="0">
              <a:spcBef>
                <a:spcPts val="0"/>
              </a:spcBef>
              <a:spcAft>
                <a:spcPts val="0"/>
              </a:spcAft>
              <a:buSzPts val="2000"/>
              <a:buChar char="○"/>
            </a:pPr>
            <a:r>
              <a:rPr lang="en"/>
              <a:t>1400 students * 1 minute/student = 24.2 hours.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2.5 - Course Structure</a:t>
            </a:r>
            <a:endParaRPr/>
          </a:p>
        </p:txBody>
      </p:sp>
      <p:sp>
        <p:nvSpPr>
          <p:cNvPr id="201" name="Shape 20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Phase 1: Programming Intensive Introduction to Java. </a:t>
            </a:r>
            <a:endParaRPr/>
          </a:p>
          <a:p>
            <a:pPr indent="-355600" lvl="0" marL="457200" rtl="0">
              <a:spcBef>
                <a:spcPts val="600"/>
              </a:spcBef>
              <a:spcAft>
                <a:spcPts val="0"/>
              </a:spcAft>
              <a:buSzPts val="2000"/>
              <a:buChar char="●"/>
            </a:pPr>
            <a:r>
              <a:rPr lang="en"/>
              <a:t>Weeks 1-4.</a:t>
            </a:r>
            <a:endParaRPr/>
          </a:p>
          <a:p>
            <a:pPr indent="-355600" lvl="0" marL="457200" rtl="0">
              <a:spcBef>
                <a:spcPts val="0"/>
              </a:spcBef>
              <a:spcAft>
                <a:spcPts val="0"/>
              </a:spcAft>
              <a:buSzPts val="2000"/>
              <a:buChar char="●"/>
            </a:pPr>
            <a:r>
              <a:rPr lang="en"/>
              <a:t>One browser-based programming HW (this HW0 is optional).</a:t>
            </a:r>
            <a:endParaRPr/>
          </a:p>
          <a:p>
            <a:pPr indent="-355600" lvl="0" marL="457200" rtl="0">
              <a:spcBef>
                <a:spcPts val="0"/>
              </a:spcBef>
              <a:spcAft>
                <a:spcPts val="0"/>
              </a:spcAft>
              <a:buSzPts val="2000"/>
              <a:buChar char="●"/>
            </a:pPr>
            <a:r>
              <a:rPr lang="en"/>
              <a:t>Three labs to introduce you to various tools (starting this week).</a:t>
            </a:r>
            <a:endParaRPr/>
          </a:p>
          <a:p>
            <a:pPr indent="-355600" lvl="0" marL="457200" rtl="0">
              <a:spcBef>
                <a:spcPts val="0"/>
              </a:spcBef>
              <a:spcAft>
                <a:spcPts val="0"/>
              </a:spcAft>
              <a:buSzPts val="2000"/>
              <a:buChar char="●"/>
            </a:pPr>
            <a:r>
              <a:rPr lang="en"/>
              <a:t>Two projects (proj0 and proj1).</a:t>
            </a:r>
            <a:endParaRPr/>
          </a:p>
          <a:p>
            <a:pPr indent="0" lvl="0" marL="0" rtl="0">
              <a:spcBef>
                <a:spcPts val="600"/>
              </a:spcBef>
              <a:spcAft>
                <a:spcPts val="0"/>
              </a:spcAft>
              <a:buNone/>
            </a:pPr>
            <a:r>
              <a:t/>
            </a:r>
            <a:endParaRPr/>
          </a:p>
          <a:p>
            <a:pPr indent="0" lvl="0" marL="0" rtl="0">
              <a:spcBef>
                <a:spcPts val="600"/>
              </a:spcBef>
              <a:spcAft>
                <a:spcPts val="0"/>
              </a:spcAft>
              <a:buNone/>
            </a:pPr>
            <a:r>
              <a:rPr lang="en"/>
              <a:t>Phase 2: Advanced Programming</a:t>
            </a:r>
            <a:endParaRPr/>
          </a:p>
          <a:p>
            <a:pPr indent="-355600" lvl="0" marL="457200" rtl="0">
              <a:spcBef>
                <a:spcPts val="600"/>
              </a:spcBef>
              <a:spcAft>
                <a:spcPts val="0"/>
              </a:spcAft>
              <a:buSzPts val="2000"/>
              <a:buChar char="●"/>
            </a:pPr>
            <a:r>
              <a:rPr lang="en"/>
              <a:t>Weeks 5-7.</a:t>
            </a:r>
            <a:endParaRPr/>
          </a:p>
          <a:p>
            <a:pPr indent="-355600" lvl="0" marL="457200" rtl="0">
              <a:spcBef>
                <a:spcPts val="0"/>
              </a:spcBef>
              <a:spcAft>
                <a:spcPts val="0"/>
              </a:spcAft>
              <a:buSzPts val="2000"/>
              <a:buChar char="●"/>
            </a:pPr>
            <a:r>
              <a:rPr lang="en"/>
              <a:t>One small HW (HW1).</a:t>
            </a:r>
            <a:endParaRPr/>
          </a:p>
          <a:p>
            <a:pPr indent="-355600" lvl="0" marL="457200" rtl="0">
              <a:spcBef>
                <a:spcPts val="0"/>
              </a:spcBef>
              <a:spcAft>
                <a:spcPts val="0"/>
              </a:spcAft>
              <a:buSzPts val="2000"/>
              <a:buChar char="●"/>
            </a:pPr>
            <a:r>
              <a:rPr lang="en"/>
              <a:t>One large project, due ~3/5.</a:t>
            </a:r>
            <a:endParaRPr/>
          </a:p>
          <a:p>
            <a:pPr indent="-355600" lvl="1" marL="914400" rtl="0">
              <a:spcBef>
                <a:spcPts val="0"/>
              </a:spcBef>
              <a:spcAft>
                <a:spcPts val="0"/>
              </a:spcAft>
              <a:buSzPts val="2000"/>
              <a:buChar char="○"/>
            </a:pPr>
            <a:r>
              <a:rPr lang="en"/>
              <a:t>New: You design your own explorable world (within some constraints).</a:t>
            </a:r>
            <a:endParaRPr/>
          </a:p>
          <a:p>
            <a:pPr indent="-355600" lvl="0" marL="457200" rtl="0">
              <a:spcBef>
                <a:spcPts val="0"/>
              </a:spcBef>
              <a:spcAft>
                <a:spcPts val="0"/>
              </a:spcAft>
              <a:buSzPts val="2000"/>
              <a:buChar char="●"/>
            </a:pPr>
            <a:r>
              <a:rPr lang="en"/>
              <a:t>Labs to support large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2.5 - Course Structure</a:t>
            </a:r>
            <a:endParaRPr/>
          </a:p>
        </p:txBody>
      </p:sp>
      <p:sp>
        <p:nvSpPr>
          <p:cNvPr id="207" name="Shape 20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t>Phase 3: Data Structures and Algorithms</a:t>
            </a:r>
            <a:endParaRPr/>
          </a:p>
          <a:p>
            <a:pPr indent="-355600" lvl="0" marL="457200" rtl="0">
              <a:spcBef>
                <a:spcPts val="600"/>
              </a:spcBef>
              <a:spcAft>
                <a:spcPts val="0"/>
              </a:spcAft>
              <a:buSzPts val="2000"/>
              <a:buChar char="●"/>
            </a:pPr>
            <a:r>
              <a:rPr lang="en"/>
              <a:t>Weeks 8-14</a:t>
            </a:r>
            <a:endParaRPr/>
          </a:p>
          <a:p>
            <a:pPr indent="-355600" lvl="0" marL="457200" rtl="0">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spcBef>
                <a:spcPts val="0"/>
              </a:spcBef>
              <a:spcAft>
                <a:spcPts val="0"/>
              </a:spcAft>
              <a:buSzPts val="2000"/>
              <a:buChar char="●"/>
            </a:pPr>
            <a:r>
              <a:rPr lang="en"/>
              <a:t>Labs: Implement a data structure or algorithm.</a:t>
            </a:r>
            <a:endParaRPr/>
          </a:p>
          <a:p>
            <a:pPr indent="-355600" lvl="1" marL="914400" rtl="0">
              <a:spcBef>
                <a:spcPts val="0"/>
              </a:spcBef>
              <a:spcAft>
                <a:spcPts val="0"/>
              </a:spcAft>
              <a:buSzPts val="2000"/>
              <a:buChar char="○"/>
            </a:pPr>
            <a:r>
              <a:rPr lang="en"/>
              <a:t>Each lab ends with a TA led discussion of best implementation.</a:t>
            </a:r>
            <a:endParaRPr/>
          </a:p>
          <a:p>
            <a:pPr indent="-355600" lvl="0" marL="457200" rtl="0">
              <a:spcBef>
                <a:spcPts val="0"/>
              </a:spcBef>
              <a:spcAft>
                <a:spcPts val="0"/>
              </a:spcAft>
              <a:buSzPts val="2000"/>
              <a:buChar char="●"/>
            </a:pPr>
            <a:r>
              <a:rPr lang="en"/>
              <a:t>Six </a:t>
            </a:r>
            <a:r>
              <a:rPr lang="en"/>
              <a:t>HWs: Apply a data structure or algorithm toward a real world problem.</a:t>
            </a:r>
            <a:endParaRPr/>
          </a:p>
          <a:p>
            <a:pPr indent="-355600" lvl="1" marL="914400" rtl="0">
              <a:spcBef>
                <a:spcPts val="0"/>
              </a:spcBef>
              <a:spcAft>
                <a:spcPts val="0"/>
              </a:spcAft>
              <a:buSzPts val="2000"/>
              <a:buChar char="○"/>
            </a:pPr>
            <a:r>
              <a:rPr lang="en"/>
              <a:t>Two released during RRR week. Can be used to makeup missed homeworks earlier, or for practice.</a:t>
            </a:r>
            <a:endParaRPr/>
          </a:p>
          <a:p>
            <a:pPr indent="-355600" lvl="0" marL="457200" rtl="0">
              <a:spcBef>
                <a:spcPts val="0"/>
              </a:spcBef>
              <a:spcAft>
                <a:spcPts val="0"/>
              </a:spcAft>
              <a:buSzPts val="2000"/>
              <a:buChar char="●"/>
            </a:pPr>
            <a:r>
              <a:rPr lang="en"/>
              <a:t>One very challenging data structure/algorithms project (but not as big as project 2).</a:t>
            </a:r>
            <a:endParaRPr/>
          </a:p>
          <a:p>
            <a:pPr indent="0" lvl="0" marL="0" rtl="0">
              <a:spcBef>
                <a:spcPts val="600"/>
              </a:spcBef>
              <a:spcAft>
                <a:spcPts val="0"/>
              </a:spcAft>
              <a:buNone/>
            </a:pPr>
            <a:r>
              <a:t/>
            </a:r>
            <a:endParaRPr/>
          </a:p>
          <a:p>
            <a:pPr indent="0" lvl="0" marL="0" rtl="0">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Labs and Discussion</a:t>
            </a:r>
            <a:endParaRPr/>
          </a:p>
        </p:txBody>
      </p:sp>
      <p:sp>
        <p:nvSpPr>
          <p:cNvPr id="213" name="Shape 213"/>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Attendance for lab/discussion is not required, but can earn “gold points” (extra credit) by attending discussion.</a:t>
            </a:r>
            <a:endParaRPr/>
          </a:p>
          <a:p>
            <a:pPr indent="0" lvl="0" marL="0" rtl="0">
              <a:spcBef>
                <a:spcPts val="600"/>
              </a:spcBef>
              <a:spcAft>
                <a:spcPts val="0"/>
              </a:spcAft>
              <a:buNone/>
            </a:pPr>
            <a:r>
              <a:t/>
            </a:r>
            <a:endParaRPr/>
          </a:p>
          <a:p>
            <a:pPr indent="0" lvl="0" marL="0" rtl="0">
              <a:spcBef>
                <a:spcPts val="600"/>
              </a:spcBef>
              <a:spcAft>
                <a:spcPts val="0"/>
              </a:spcAft>
              <a:buNone/>
            </a:pPr>
            <a:r>
              <a:rPr lang="en"/>
              <a:t>Labs:</a:t>
            </a:r>
            <a:endParaRPr/>
          </a:p>
          <a:p>
            <a:pPr indent="-355600" lvl="0" marL="457200" rtl="0">
              <a:spcBef>
                <a:spcPts val="600"/>
              </a:spcBef>
              <a:spcAft>
                <a:spcPts val="0"/>
              </a:spcAft>
              <a:buSzPts val="2000"/>
              <a:buChar char="●"/>
            </a:pPr>
            <a:r>
              <a:rPr lang="en"/>
              <a:t>Lab always due by Friday at 11:59 PM. Full credit for ‘reasonable effort’.</a:t>
            </a:r>
            <a:endParaRPr/>
          </a:p>
          <a:p>
            <a:pPr indent="-355600" lvl="0" marL="457200" rtl="0">
              <a:spcBef>
                <a:spcPts val="0"/>
              </a:spcBef>
              <a:spcAft>
                <a:spcPts val="0"/>
              </a:spcAft>
              <a:buSzPts val="2000"/>
              <a:buChar char="●"/>
            </a:pPr>
            <a:r>
              <a:rPr lang="en"/>
              <a:t>Lowest two of 14 labs dropped. </a:t>
            </a:r>
            <a:r>
              <a:rPr b="1" lang="en"/>
              <a:t>No extensions or grace hours</a:t>
            </a:r>
            <a:r>
              <a:rPr lang="en"/>
              <a:t> except emergencies that make you miss &gt; 2 labs.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HWs and Projects</a:t>
            </a:r>
            <a:endParaRPr/>
          </a:p>
        </p:txBody>
      </p:sp>
      <p:sp>
        <p:nvSpPr>
          <p:cNvPr id="219" name="Shape 2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5 standard homeworks and 2 makeup homeworks.</a:t>
            </a:r>
            <a:endParaRPr/>
          </a:p>
          <a:p>
            <a:pPr indent="-355600" lvl="0" marL="457200" marR="0" rtl="0" algn="l">
              <a:lnSpc>
                <a:spcPct val="100000"/>
              </a:lnSpc>
              <a:spcBef>
                <a:spcPts val="600"/>
              </a:spcBef>
              <a:spcAft>
                <a:spcPts val="0"/>
              </a:spcAft>
              <a:buSzPts val="2000"/>
              <a:buChar char="●"/>
            </a:pPr>
            <a:r>
              <a:rPr lang="en"/>
              <a:t>Lowest 2 of 7 dropped.</a:t>
            </a:r>
            <a:endParaRPr/>
          </a:p>
          <a:p>
            <a:pPr indent="-355600" lvl="0" marL="457200" rtl="0">
              <a:spcBef>
                <a:spcPts val="0"/>
              </a:spcBef>
              <a:spcAft>
                <a:spcPts val="0"/>
              </a:spcAft>
              <a:buSzPts val="2000"/>
              <a:buChar char="●"/>
            </a:pPr>
            <a:r>
              <a:rPr lang="en"/>
              <a:t>Due dates vary widely, see calendar.</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a:p>
            <a:pPr indent="0" lvl="0" marL="0" rtl="0">
              <a:spcBef>
                <a:spcPts val="600"/>
              </a:spcBef>
              <a:spcAft>
                <a:spcPts val="0"/>
              </a:spcAft>
              <a:buNone/>
            </a:pPr>
            <a:r>
              <a:t/>
            </a:r>
            <a:endParaRPr/>
          </a:p>
          <a:p>
            <a:pPr indent="0" lvl="0" marL="0" rtl="0">
              <a:spcBef>
                <a:spcPts val="600"/>
              </a:spcBef>
              <a:spcAft>
                <a:spcPts val="0"/>
              </a:spcAft>
              <a:buNone/>
            </a:pPr>
            <a:r>
              <a:rPr lang="en"/>
              <a:t>Projects:</a:t>
            </a:r>
            <a:endParaRPr/>
          </a:p>
          <a:p>
            <a:pPr indent="-355600" lvl="0" marL="457200" rtl="0">
              <a:spcBef>
                <a:spcPts val="600"/>
              </a:spcBef>
              <a:spcAft>
                <a:spcPts val="0"/>
              </a:spcAft>
              <a:buSzPts val="2000"/>
              <a:buChar char="●"/>
            </a:pPr>
            <a:r>
              <a:rPr lang="en"/>
              <a:t>Projects 1 and 3 must be done solo. 0 and 2 can be done as a pair.</a:t>
            </a:r>
            <a:endParaRPr/>
          </a:p>
          <a:p>
            <a:pPr indent="-355600" lvl="0" marL="457200" rtl="0">
              <a:spcBef>
                <a:spcPts val="0"/>
              </a:spcBef>
              <a:spcAft>
                <a:spcPts val="0"/>
              </a:spcAft>
              <a:buSzPts val="2000"/>
              <a:buChar char="●"/>
            </a:pPr>
            <a:r>
              <a:rPr lang="en"/>
              <a:t>Projects 2 and 3 will be really time consuming and difficult.</a:t>
            </a:r>
            <a:endParaRPr/>
          </a:p>
          <a:p>
            <a:pPr indent="-355600" lvl="0" marL="457200" rtl="0">
              <a:spcBef>
                <a:spcPts val="0"/>
              </a:spcBef>
              <a:spcAft>
                <a:spcPts val="0"/>
              </a:spcAft>
              <a:buSzPts val="2000"/>
              <a:buChar char="●"/>
            </a:pPr>
            <a:r>
              <a:rPr b="1" lang="en"/>
              <a:t>All code on solo projects must be your own work.</a:t>
            </a:r>
            <a:endParaRPr b="1"/>
          </a:p>
          <a:p>
            <a:pPr indent="-355600" lvl="0" marL="457200" rtl="0">
              <a:spcBef>
                <a:spcPts val="0"/>
              </a:spcBef>
              <a:spcAft>
                <a:spcPts val="0"/>
              </a:spcAft>
              <a:buSzPts val="2000"/>
              <a:buChar char="●"/>
            </a:pPr>
            <a:r>
              <a:rPr lang="en"/>
              <a:t>Ok to discuss with others and help debug.</a:t>
            </a:r>
            <a:endParaRPr/>
          </a:p>
          <a:p>
            <a:pPr indent="-355600" lvl="0" marL="457200" rtl="0">
              <a:spcBef>
                <a:spcPts val="0"/>
              </a:spcBef>
              <a:spcAft>
                <a:spcPts val="0"/>
              </a:spcAft>
              <a:buSzPts val="2000"/>
              <a:buChar char="●"/>
            </a:pPr>
            <a:r>
              <a:rPr lang="en"/>
              <a:t>Extra credit opportunities on projects 1, 2, and 3.</a:t>
            </a:r>
            <a:endParaRPr/>
          </a:p>
          <a:p>
            <a:pPr indent="-355600" lvl="0" marL="457200" rtl="0">
              <a:spcBef>
                <a:spcPts val="0"/>
              </a:spcBef>
              <a:spcAft>
                <a:spcPts val="0"/>
              </a:spcAft>
              <a:buSzPts val="2000"/>
              <a:buChar char="●"/>
            </a:pPr>
            <a:r>
              <a:rPr lang="en"/>
              <a:t>Point deduction per hour late.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cxnSp>
        <p:nvCxnSpPr>
          <p:cNvPr id="224" name="Shape 224"/>
          <p:cNvCxnSpPr/>
          <p:nvPr/>
        </p:nvCxnSpPr>
        <p:spPr>
          <a:xfrm rot="10800000">
            <a:off x="8385539" y="1674228"/>
            <a:ext cx="0" cy="686400"/>
          </a:xfrm>
          <a:prstGeom prst="straightConnector1">
            <a:avLst/>
          </a:prstGeom>
          <a:noFill/>
          <a:ln cap="flat" cmpd="sng" w="19050">
            <a:solidFill>
              <a:srgbClr val="BE0712"/>
            </a:solidFill>
            <a:prstDash val="solid"/>
            <a:round/>
            <a:headEnd len="med" w="med" type="none"/>
            <a:tailEnd len="med" w="med" type="triangle"/>
          </a:ln>
        </p:spPr>
      </p:cxnSp>
      <p:cxnSp>
        <p:nvCxnSpPr>
          <p:cNvPr id="225" name="Shape 225"/>
          <p:cNvCxnSpPr/>
          <p:nvPr/>
        </p:nvCxnSpPr>
        <p:spPr>
          <a:xfrm rot="10800000">
            <a:off x="3637057" y="2356691"/>
            <a:ext cx="4751400" cy="0"/>
          </a:xfrm>
          <a:prstGeom prst="straightConnector1">
            <a:avLst/>
          </a:prstGeom>
          <a:noFill/>
          <a:ln cap="flat" cmpd="sng" w="19050">
            <a:solidFill>
              <a:srgbClr val="BE0712"/>
            </a:solidFill>
            <a:prstDash val="solid"/>
            <a:round/>
            <a:headEnd len="med" w="med" type="none"/>
            <a:tailEnd len="med" w="med" type="none"/>
          </a:ln>
        </p:spPr>
      </p:cxnSp>
      <p:sp>
        <p:nvSpPr>
          <p:cNvPr id="226" name="Shape 2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Vitamins and Study Guides (for conceptual understanding)</a:t>
            </a:r>
            <a:endParaRPr/>
          </a:p>
        </p:txBody>
      </p:sp>
      <p:sp>
        <p:nvSpPr>
          <p:cNvPr id="227" name="Shape 2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Short lecture exercises, a.k.a vitamins.</a:t>
            </a:r>
            <a:endParaRPr/>
          </a:p>
          <a:p>
            <a:pPr indent="-355600" lvl="0" marL="457200" rtl="0">
              <a:spcBef>
                <a:spcPts val="600"/>
              </a:spcBef>
              <a:spcAft>
                <a:spcPts val="0"/>
              </a:spcAft>
              <a:buSzPts val="2000"/>
              <a:buChar char="●"/>
            </a:pPr>
            <a:r>
              <a:rPr lang="en"/>
              <a:t>Due on Sunday at 11:59 PM.</a:t>
            </a:r>
            <a:endParaRPr/>
          </a:p>
          <a:p>
            <a:pPr indent="-355600" lvl="0" marL="457200" rtl="0">
              <a:spcBef>
                <a:spcPts val="0"/>
              </a:spcBef>
              <a:spcAft>
                <a:spcPts val="0"/>
              </a:spcAft>
              <a:buSzPts val="2000"/>
              <a:buChar char="●"/>
            </a:pPr>
            <a:r>
              <a:rPr lang="en"/>
              <a:t>Lowest 2 of 14 are dropped.</a:t>
            </a:r>
            <a:endParaRPr/>
          </a:p>
          <a:p>
            <a:pPr indent="0" lvl="0" marL="0">
              <a:spcBef>
                <a:spcPts val="600"/>
              </a:spcBef>
              <a:spcAft>
                <a:spcPts val="0"/>
              </a:spcAft>
              <a:buNone/>
            </a:pPr>
            <a:r>
              <a:t/>
            </a:r>
            <a:endParaRPr/>
          </a:p>
          <a:p>
            <a:pPr indent="0" lvl="0" marL="0">
              <a:spcBef>
                <a:spcPts val="600"/>
              </a:spcBef>
              <a:spcAft>
                <a:spcPts val="0"/>
              </a:spcAft>
              <a:buNone/>
            </a:pPr>
            <a:r>
              <a:rPr lang="en"/>
              <a:t>Study guides for each lecture.</a:t>
            </a:r>
            <a:endParaRPr/>
          </a:p>
          <a:p>
            <a:pPr indent="-355600" lvl="0" marL="457200" rtl="0">
              <a:spcBef>
                <a:spcPts val="600"/>
              </a:spcBef>
              <a:spcAft>
                <a:spcPts val="0"/>
              </a:spcAft>
              <a:buSzPts val="2000"/>
              <a:buChar char="●"/>
            </a:pPr>
            <a:r>
              <a:rPr lang="en"/>
              <a:t>Provides a brief summary of the lecture.</a:t>
            </a:r>
            <a:endParaRPr/>
          </a:p>
          <a:p>
            <a:pPr indent="-355600" lvl="0" marL="457200" rtl="0">
              <a:spcBef>
                <a:spcPts val="0"/>
              </a:spcBef>
              <a:spcAft>
                <a:spcPts val="0"/>
              </a:spcAft>
              <a:buSzPts val="2000"/>
              <a:buChar char="●"/>
            </a:pPr>
            <a:r>
              <a:rPr lang="en"/>
              <a:t>Provides (usually) C level, B level, and A level problems for exam studying.</a:t>
            </a:r>
            <a:endParaRPr/>
          </a:p>
          <a:p>
            <a:pPr indent="-355600" lvl="1" marL="914400" rtl="0">
              <a:spcBef>
                <a:spcPts val="0"/>
              </a:spcBef>
              <a:spcAft>
                <a:spcPts val="0"/>
              </a:spcAft>
              <a:buSzPts val="2000"/>
              <a:buChar char="○"/>
            </a:pPr>
            <a:r>
              <a:rPr lang="en"/>
              <a:t>A level problems are usually hard enough that I anticipate TAs will have a hard time with them, so be nice!</a:t>
            </a:r>
            <a:endParaRPr/>
          </a:p>
          <a:p>
            <a:pPr indent="0" lvl="0" marL="0" rtl="0">
              <a:spcBef>
                <a:spcPts val="600"/>
              </a:spcBef>
              <a:spcAft>
                <a:spcPts val="0"/>
              </a:spcAft>
              <a:buNone/>
            </a:pPr>
            <a:r>
              <a:t/>
            </a:r>
            <a:endParaRPr/>
          </a:p>
        </p:txBody>
      </p:sp>
      <p:pic>
        <p:nvPicPr>
          <p:cNvPr id="228" name="Shape 228"/>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Exams</a:t>
            </a:r>
            <a:endParaRPr/>
          </a:p>
        </p:txBody>
      </p:sp>
      <p:sp>
        <p:nvSpPr>
          <p:cNvPr id="234" name="Shape 2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Closed note except you can bring cheat sheets.</a:t>
            </a:r>
            <a:endParaRPr/>
          </a:p>
          <a:p>
            <a:pPr indent="-355600" lvl="0" marL="457200" rtl="0">
              <a:spcBef>
                <a:spcPts val="0"/>
              </a:spcBef>
              <a:spcAft>
                <a:spcPts val="0"/>
              </a:spcAft>
              <a:buSzPts val="2000"/>
              <a:buChar char="●"/>
            </a:pPr>
            <a:r>
              <a:rPr lang="en"/>
              <a:t>Will be pretty hard (60% medians).</a:t>
            </a:r>
            <a:endParaRPr/>
          </a:p>
          <a:p>
            <a:pPr indent="-355600" lvl="0" marL="457200" rtl="0">
              <a:spcBef>
                <a:spcPts val="0"/>
              </a:spcBef>
              <a:spcAft>
                <a:spcPts val="0"/>
              </a:spcAft>
              <a:buSzPts val="2000"/>
              <a:buChar char="●"/>
            </a:pPr>
            <a:r>
              <a:rPr lang="en"/>
              <a:t>Showing improvement on final can boost overall exam score.</a:t>
            </a:r>
            <a:endParaRPr/>
          </a:p>
          <a:p>
            <a:pPr indent="0" lvl="0" marL="0" rtl="0">
              <a:spcBef>
                <a:spcPts val="600"/>
              </a:spcBef>
              <a:spcAft>
                <a:spcPts val="0"/>
              </a:spcAft>
              <a:buNone/>
            </a:pPr>
            <a:r>
              <a:t/>
            </a:r>
            <a:endParaRPr/>
          </a:p>
          <a:p>
            <a:pPr indent="0" lvl="0" marL="0" rtl="0">
              <a:spcBef>
                <a:spcPts val="600"/>
              </a:spcBef>
              <a:spcAft>
                <a:spcPts val="0"/>
              </a:spcAft>
              <a:buNone/>
            </a:pPr>
            <a:r>
              <a:rPr lang="en"/>
              <a:t>Exam dates (midterms tentative until room deadlines confirmed):</a:t>
            </a:r>
            <a:endParaRPr/>
          </a:p>
          <a:p>
            <a:pPr indent="-355600" lvl="0" marL="457200" rtl="0">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spcBef>
                <a:spcPts val="0"/>
              </a:spcBef>
              <a:spcAft>
                <a:spcPts val="0"/>
              </a:spcAft>
              <a:buSzPts val="2000"/>
              <a:buChar char="●"/>
            </a:pPr>
            <a:r>
              <a:rPr lang="en"/>
              <a:t>Midterm 2: </a:t>
            </a:r>
            <a:r>
              <a:rPr b="1" lang="en"/>
              <a:t>March 20th</a:t>
            </a:r>
            <a:r>
              <a:rPr lang="en"/>
              <a:t>, 8:00 - 10:00 PM</a:t>
            </a:r>
            <a:r>
              <a:rPr lang="en"/>
              <a:t>.</a:t>
            </a:r>
            <a:endParaRPr/>
          </a:p>
          <a:p>
            <a:pPr indent="-355600" lvl="0" marL="457200" rtl="0">
              <a:spcBef>
                <a:spcPts val="0"/>
              </a:spcBef>
              <a:spcAft>
                <a:spcPts val="0"/>
              </a:spcAft>
              <a:buSzPts val="2000"/>
              <a:buChar char="●"/>
            </a:pPr>
            <a:r>
              <a:rPr b="1" lang="en"/>
              <a:t>May 9th</a:t>
            </a:r>
            <a:r>
              <a:rPr lang="en"/>
              <a:t> (final exam) at 7 PM.</a:t>
            </a:r>
            <a:endParaRPr/>
          </a:p>
          <a:p>
            <a:pPr indent="-355600" lvl="0" marL="457200" rtl="0">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Course Grade</a:t>
            </a:r>
            <a:endParaRPr/>
          </a:p>
        </p:txBody>
      </p:sp>
      <p:sp>
        <p:nvSpPr>
          <p:cNvPr id="240" name="Shape 2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Breakdown: 1,584 points total. Letter grade will be determined by your total.</a:t>
            </a:r>
            <a:endParaRPr/>
          </a:p>
          <a:p>
            <a:pPr indent="-355600" lvl="0" marL="457200" rtl="0">
              <a:spcBef>
                <a:spcPts val="600"/>
              </a:spcBef>
              <a:spcAft>
                <a:spcPts val="0"/>
              </a:spcAft>
              <a:buSzPts val="2000"/>
              <a:buChar char="●"/>
            </a:pPr>
            <a:r>
              <a:rPr lang="en"/>
              <a:t>Midterms: 400 points total. </a:t>
            </a:r>
            <a:endParaRPr/>
          </a:p>
          <a:p>
            <a:pPr indent="-355600" lvl="0" marL="457200" rtl="0">
              <a:spcBef>
                <a:spcPts val="0"/>
              </a:spcBef>
              <a:spcAft>
                <a:spcPts val="0"/>
              </a:spcAft>
              <a:buSzPts val="2000"/>
              <a:buChar char="●"/>
            </a:pPr>
            <a:r>
              <a:rPr lang="en"/>
              <a:t>Final: 400 points.</a:t>
            </a:r>
            <a:endParaRPr/>
          </a:p>
          <a:p>
            <a:pPr indent="-355600" lvl="0" marL="457200" rtl="0">
              <a:spcBef>
                <a:spcPts val="0"/>
              </a:spcBef>
              <a:spcAft>
                <a:spcPts val="0"/>
              </a:spcAft>
              <a:buSzPts val="2000"/>
              <a:buChar char="●"/>
            </a:pPr>
            <a:r>
              <a:rPr lang="en"/>
              <a:t>Projects: 480 regular points.</a:t>
            </a:r>
            <a:endParaRPr/>
          </a:p>
          <a:p>
            <a:pPr indent="-355600" lvl="0" marL="457200" rtl="0">
              <a:spcBef>
                <a:spcPts val="0"/>
              </a:spcBef>
              <a:spcAft>
                <a:spcPts val="0"/>
              </a:spcAft>
              <a:buSzPts val="2000"/>
              <a:buChar char="●"/>
            </a:pPr>
            <a:r>
              <a:rPr lang="en"/>
              <a:t>HW: 160 points (32 points each)</a:t>
            </a:r>
            <a:endParaRPr/>
          </a:p>
          <a:p>
            <a:pPr indent="-355600" lvl="0" marL="457200" rtl="0">
              <a:spcBef>
                <a:spcPts val="0"/>
              </a:spcBef>
              <a:spcAft>
                <a:spcPts val="0"/>
              </a:spcAft>
              <a:buSzPts val="2000"/>
              <a:buChar char="●"/>
            </a:pPr>
            <a:r>
              <a:rPr lang="en"/>
              <a:t>Lab: 96 points (8 points each)</a:t>
            </a:r>
            <a:endParaRPr/>
          </a:p>
          <a:p>
            <a:pPr indent="-355600" lvl="0" marL="457200" rtl="0">
              <a:spcBef>
                <a:spcPts val="0"/>
              </a:spcBef>
              <a:spcAft>
                <a:spcPts val="0"/>
              </a:spcAft>
              <a:buSzPts val="2000"/>
              <a:buChar char="●"/>
            </a:pPr>
            <a:r>
              <a:rPr lang="en"/>
              <a:t>Vitamins: 48 points (4 points each)</a:t>
            </a:r>
            <a:endParaRPr/>
          </a:p>
          <a:p>
            <a:pPr indent="0" lvl="0" marL="0" rtl="0">
              <a:spcBef>
                <a:spcPts val="600"/>
              </a:spcBef>
              <a:spcAft>
                <a:spcPts val="0"/>
              </a:spcAft>
              <a:buNone/>
            </a:pPr>
            <a:r>
              <a:t/>
            </a:r>
            <a:endParaRPr/>
          </a:p>
          <a:p>
            <a:pPr indent="0" lvl="0" marL="0" rtl="0">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spcBef>
                <a:spcPts val="600"/>
              </a:spcBef>
              <a:spcAft>
                <a:spcPts val="0"/>
              </a:spcAft>
              <a:buSzPts val="2000"/>
              <a:buChar char="●"/>
            </a:pPr>
            <a:r>
              <a:rPr lang="en"/>
              <a:t>See </a:t>
            </a:r>
            <a:r>
              <a:rPr lang="en" u="sng">
                <a:solidFill>
                  <a:schemeClr val="hlink"/>
                </a:solidFill>
                <a:hlinkClick r:id="rId3"/>
              </a:rPr>
              <a:t>http://sp18.datastructur.es/about.html</a:t>
            </a:r>
            <a:r>
              <a:rPr lang="en"/>
              <a:t> </a:t>
            </a:r>
            <a:r>
              <a:rPr lang="en"/>
              <a:t>for full details including grading bin cutoffs.</a:t>
            </a:r>
            <a:endParaRPr/>
          </a:p>
        </p:txBody>
      </p:sp>
      <p:sp>
        <p:nvSpPr>
          <p:cNvPr id="241" name="Shape 241"/>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61B Overview</a:t>
            </a:r>
            <a:endParaRPr/>
          </a:p>
        </p:txBody>
      </p:sp>
      <p:sp>
        <p:nvSpPr>
          <p:cNvPr id="63" name="Shape 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is 61B about?</a:t>
            </a:r>
            <a:endParaRPr/>
          </a:p>
          <a:p>
            <a:pPr indent="-355600" lvl="0" marL="457200" rtl="0">
              <a:spcBef>
                <a:spcPts val="600"/>
              </a:spcBef>
              <a:spcAft>
                <a:spcPts val="0"/>
              </a:spcAft>
              <a:buSzPts val="2000"/>
              <a:buChar char="●"/>
            </a:pPr>
            <a:r>
              <a:rPr lang="en"/>
              <a:t>Writing code that runs efficiently.</a:t>
            </a:r>
            <a:endParaRPr/>
          </a:p>
          <a:p>
            <a:pPr indent="-355600" lvl="1" marL="914400" rtl="0">
              <a:spcBef>
                <a:spcPts val="0"/>
              </a:spcBef>
              <a:spcAft>
                <a:spcPts val="0"/>
              </a:spcAft>
              <a:buSzPts val="2000"/>
              <a:buChar char="○"/>
            </a:pPr>
            <a:r>
              <a:rPr lang="en"/>
              <a:t>Good al</a:t>
            </a:r>
            <a:r>
              <a:rPr lang="en"/>
              <a:t>gorithms.</a:t>
            </a:r>
            <a:endParaRPr/>
          </a:p>
          <a:p>
            <a:pPr indent="-355600" lvl="1" marL="914400" rtl="0">
              <a:spcBef>
                <a:spcPts val="0"/>
              </a:spcBef>
              <a:spcAft>
                <a:spcPts val="0"/>
              </a:spcAft>
              <a:buSzPts val="2000"/>
              <a:buChar char="○"/>
            </a:pPr>
            <a:r>
              <a:rPr lang="en"/>
              <a:t>Good data</a:t>
            </a:r>
            <a:r>
              <a:rPr lang="en"/>
              <a:t> structures.</a:t>
            </a:r>
            <a:endParaRPr/>
          </a:p>
          <a:p>
            <a:pPr indent="-355600" lvl="0" marL="457200" rtl="0">
              <a:spcBef>
                <a:spcPts val="0"/>
              </a:spcBef>
              <a:spcAft>
                <a:spcPts val="0"/>
              </a:spcAft>
              <a:buSzPts val="2000"/>
              <a:buChar char="●"/>
            </a:pPr>
            <a:r>
              <a:rPr lang="en"/>
              <a:t>Writing code efficiently.</a:t>
            </a:r>
            <a:endParaRPr/>
          </a:p>
          <a:p>
            <a:pPr indent="-355600" lvl="1" marL="914400" rtl="0">
              <a:spcBef>
                <a:spcPts val="0"/>
              </a:spcBef>
              <a:spcAft>
                <a:spcPts val="0"/>
              </a:spcAft>
              <a:buSzPts val="2000"/>
              <a:buChar char="○"/>
            </a:pPr>
            <a:r>
              <a:rPr lang="en"/>
              <a:t>Designing, building, testing, and debugging large programs.</a:t>
            </a:r>
            <a:endParaRPr/>
          </a:p>
          <a:p>
            <a:pPr indent="-355600" lvl="1" marL="914400" rtl="0">
              <a:spcBef>
                <a:spcPts val="0"/>
              </a:spcBef>
              <a:spcAft>
                <a:spcPts val="0"/>
              </a:spcAft>
              <a:buSzPts val="2000"/>
              <a:buChar char="○"/>
            </a:pPr>
            <a:r>
              <a:rPr lang="en"/>
              <a:t>Use of programming tools.</a:t>
            </a:r>
            <a:endParaRPr/>
          </a:p>
          <a:p>
            <a:pPr indent="-342900" lvl="2" marL="1371600" rtl="0">
              <a:spcBef>
                <a:spcPts val="0"/>
              </a:spcBef>
              <a:spcAft>
                <a:spcPts val="0"/>
              </a:spcAft>
              <a:buSzPts val="1800"/>
              <a:buChar char="■"/>
            </a:pPr>
            <a:r>
              <a:rPr lang="en"/>
              <a:t>git, IntelliJ, JUnit, and various command line tools.</a:t>
            </a:r>
            <a:endParaRPr/>
          </a:p>
          <a:p>
            <a:pPr indent="-355600" lvl="1" marL="914400" rtl="0">
              <a:spcBef>
                <a:spcPts val="0"/>
              </a:spcBef>
              <a:spcAft>
                <a:spcPts val="0"/>
              </a:spcAft>
              <a:buSzPts val="2000"/>
              <a:buChar char="○"/>
            </a:pPr>
            <a:r>
              <a:rPr lang="en"/>
              <a:t>Java (not the focus of the course!)</a:t>
            </a:r>
            <a:endParaRPr/>
          </a:p>
          <a:p>
            <a:pPr indent="0" lvl="0" marL="0" rtl="0">
              <a:spcBef>
                <a:spcPts val="600"/>
              </a:spcBef>
              <a:spcAft>
                <a:spcPts val="0"/>
              </a:spcAft>
              <a:buNone/>
            </a:pPr>
            <a:r>
              <a:t/>
            </a:r>
            <a:endParaRPr/>
          </a:p>
          <a:p>
            <a:pPr indent="0" lvl="0" marL="0" rtl="0">
              <a:spcBef>
                <a:spcPts val="600"/>
              </a:spcBef>
              <a:spcAft>
                <a:spcPts val="0"/>
              </a:spcAft>
              <a:buNone/>
            </a:pPr>
            <a:r>
              <a:rPr lang="en"/>
              <a:t>Assumes solid foundation in programming fundamentals, including:</a:t>
            </a:r>
            <a:endParaRPr/>
          </a:p>
          <a:p>
            <a:pPr indent="-355600" lvl="0" marL="457200" rtl="0">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Pacing</a:t>
            </a:r>
            <a:endParaRPr/>
          </a:p>
        </p:txBody>
      </p:sp>
      <p:sp>
        <p:nvSpPr>
          <p:cNvPr id="247" name="Shape 247"/>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will start off very fast.</a:t>
            </a:r>
            <a:endParaRPr/>
          </a:p>
          <a:p>
            <a:pPr indent="-355600" lvl="0" marL="457200" rtl="0">
              <a:spcBef>
                <a:spcPts val="600"/>
              </a:spcBef>
              <a:spcAft>
                <a:spcPts val="0"/>
              </a:spcAft>
              <a:buSzPts val="2000"/>
              <a:buChar char="●"/>
            </a:pPr>
            <a:r>
              <a:rPr lang="en"/>
              <a:t>Optional HW0 is out.</a:t>
            </a:r>
            <a:endParaRPr/>
          </a:p>
          <a:p>
            <a:pPr indent="-355600" lvl="1" marL="914400" rtl="0">
              <a:spcBef>
                <a:spcPts val="0"/>
              </a:spcBef>
              <a:spcAft>
                <a:spcPts val="0"/>
              </a:spcAft>
              <a:buSzPts val="2000"/>
              <a:buChar char="○"/>
            </a:pPr>
            <a:r>
              <a:rPr lang="en"/>
              <a:t>Intro to Java syntax.</a:t>
            </a:r>
            <a:endParaRPr/>
          </a:p>
          <a:p>
            <a:pPr indent="-355600" lvl="1" marL="914400" rtl="0">
              <a:spcBef>
                <a:spcPts val="0"/>
              </a:spcBef>
              <a:spcAft>
                <a:spcPts val="0"/>
              </a:spcAft>
              <a:buSzPts val="2000"/>
              <a:buChar char="○"/>
            </a:pPr>
            <a:r>
              <a:rPr lang="en"/>
              <a:t>Will take 1-4 hours.</a:t>
            </a:r>
            <a:endParaRPr/>
          </a:p>
          <a:p>
            <a:pPr indent="-355600" lvl="1" marL="914400" rtl="0">
              <a:spcBef>
                <a:spcPts val="0"/>
              </a:spcBef>
              <a:spcAft>
                <a:spcPts val="0"/>
              </a:spcAft>
              <a:buSzPts val="2000"/>
              <a:buChar char="○"/>
            </a:pPr>
            <a:r>
              <a:rPr lang="en"/>
              <a:t>Work with friends!</a:t>
            </a:r>
            <a:endParaRPr/>
          </a:p>
          <a:p>
            <a:pPr indent="-355600" lvl="1" marL="914400" rtl="0">
              <a:spcBef>
                <a:spcPts val="0"/>
              </a:spcBef>
              <a:spcAft>
                <a:spcPts val="0"/>
              </a:spcAft>
              <a:buSzPts val="2000"/>
              <a:buChar char="○"/>
            </a:pPr>
            <a:r>
              <a:rPr lang="en"/>
              <a:t>Recommended that you complete before your lab.</a:t>
            </a:r>
            <a:endParaRPr/>
          </a:p>
          <a:p>
            <a:pPr indent="-355600" lvl="1" marL="914400" rtl="0">
              <a:spcBef>
                <a:spcPts val="0"/>
              </a:spcBef>
              <a:spcAft>
                <a:spcPts val="0"/>
              </a:spcAft>
              <a:buSzPts val="2000"/>
              <a:buChar char="○"/>
            </a:pPr>
            <a:r>
              <a:rPr lang="en"/>
              <a:t>Strongly recommended that you complete by lecture Friday.</a:t>
            </a:r>
            <a:endParaRPr/>
          </a:p>
          <a:p>
            <a:pPr indent="-355600" lvl="0" marL="457200" rtl="0">
              <a:spcBef>
                <a:spcPts val="0"/>
              </a:spcBef>
              <a:spcAft>
                <a:spcPts val="0"/>
              </a:spcAft>
              <a:buSzPts val="2000"/>
              <a:buChar char="●"/>
            </a:pPr>
            <a:r>
              <a:rPr lang="en"/>
              <a:t>Lab1 and Lab1 Setup are both available.</a:t>
            </a:r>
            <a:endParaRPr/>
          </a:p>
          <a:p>
            <a:pPr indent="-355600" lvl="1" marL="914400" rtl="0">
              <a:spcBef>
                <a:spcPts val="0"/>
              </a:spcBef>
              <a:spcAft>
                <a:spcPts val="0"/>
              </a:spcAft>
              <a:buSzPts val="2000"/>
              <a:buChar char="○"/>
            </a:pPr>
            <a:r>
              <a:rPr lang="en"/>
              <a:t>Lab1: How to use various tools.</a:t>
            </a:r>
            <a:endParaRPr/>
          </a:p>
          <a:p>
            <a:pPr indent="-355600" lvl="1" marL="914400" rtl="0">
              <a:spcBef>
                <a:spcPts val="0"/>
              </a:spcBef>
              <a:spcAft>
                <a:spcPts val="0"/>
              </a:spcAft>
              <a:buSzPts val="2000"/>
              <a:buChar char="○"/>
            </a:pPr>
            <a:r>
              <a:rPr lang="en"/>
              <a:t>Lab1 Setup: How to set up your home computer (maybe do before lab1).</a:t>
            </a:r>
            <a:endParaRPr/>
          </a:p>
          <a:p>
            <a:pPr indent="-355600" lvl="0" marL="457200" rtl="0">
              <a:spcBef>
                <a:spcPts val="0"/>
              </a:spcBef>
              <a:spcAft>
                <a:spcPts val="0"/>
              </a:spcAft>
              <a:buSzPts val="2000"/>
              <a:buChar char="●"/>
            </a:pPr>
            <a:r>
              <a:rPr lang="en"/>
              <a:t>Project 0 released Friday. Due next Friday Jan 26th (10 days from start of semester).</a:t>
            </a:r>
            <a:endParaRPr/>
          </a:p>
          <a:p>
            <a:pPr indent="-355600" lvl="1" marL="914400" rtl="0">
              <a:spcBef>
                <a:spcPts val="0"/>
              </a:spcBef>
              <a:spcAft>
                <a:spcPts val="0"/>
              </a:spcAft>
              <a:buSzPts val="2000"/>
              <a:buChar char="○"/>
            </a:pPr>
            <a:r>
              <a:rPr lang="en"/>
              <a:t>Exercises all the basic Java features.</a:t>
            </a:r>
            <a:endParaRPr/>
          </a:p>
          <a:p>
            <a:pPr indent="-355600" lvl="1" marL="914400" rtl="0">
              <a:spcBef>
                <a:spcPts val="0"/>
              </a:spcBef>
              <a:spcAft>
                <a:spcPts val="0"/>
              </a:spcAft>
              <a:buSzPts val="2000"/>
              <a:buChar char="○"/>
            </a:pPr>
            <a:r>
              <a:rPr lang="en"/>
              <a:t>Allowed to work in pairs (more next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spcBef>
                <a:spcPts val="0"/>
              </a:spcBef>
              <a:spcAft>
                <a:spcPts val="0"/>
              </a:spcAft>
              <a:buNone/>
            </a:pPr>
            <a:r>
              <a:rPr lang="en"/>
              <a:t>(See </a:t>
            </a:r>
            <a:r>
              <a:rPr lang="en"/>
              <a:t>guide</a:t>
            </a:r>
            <a:r>
              <a:rPr lang="en"/>
              <a:t> for link to the code I write today)</a:t>
            </a:r>
            <a:endParaRPr/>
          </a:p>
          <a:p>
            <a:pPr indent="0" lvl="0" marL="0" rtl="0">
              <a:spcBef>
                <a:spcPts val="0"/>
              </a:spcBef>
              <a:spcAft>
                <a:spcPts val="0"/>
              </a:spcAft>
              <a:buNone/>
            </a:pPr>
            <a:r>
              <a:rPr lang="en"/>
              <a:t>(Might be a little boring if you know Java already)</a:t>
            </a:r>
            <a:endParaRPr/>
          </a:p>
        </p:txBody>
      </p:sp>
      <p:cxnSp>
        <p:nvCxnSpPr>
          <p:cNvPr id="253" name="Shape 253"/>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54" name="Shape 254"/>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and Object Orientation</a:t>
            </a:r>
            <a:endParaRPr/>
          </a:p>
        </p:txBody>
      </p:sp>
      <p:sp>
        <p:nvSpPr>
          <p:cNvPr id="260" name="Shape 2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Java is an object oriented language with strict requirements:</a:t>
            </a:r>
            <a:endParaRPr/>
          </a:p>
          <a:p>
            <a:pPr indent="-355600" lvl="0" marL="457200" rtl="0">
              <a:spcBef>
                <a:spcPts val="600"/>
              </a:spcBef>
              <a:spcAft>
                <a:spcPts val="0"/>
              </a:spcAft>
              <a:buSzPts val="2000"/>
              <a:buChar char="●"/>
            </a:pPr>
            <a:r>
              <a:rPr lang="en"/>
              <a:t>Every Java file must contain a class declaration*.</a:t>
            </a:r>
            <a:endParaRPr/>
          </a:p>
          <a:p>
            <a:pPr indent="-355600" lvl="0" marL="457200" rtl="0">
              <a:spcBef>
                <a:spcPts val="0"/>
              </a:spcBef>
              <a:spcAft>
                <a:spcPts val="0"/>
              </a:spcAft>
              <a:buSzPts val="2000"/>
              <a:buChar char="●"/>
            </a:pPr>
            <a:r>
              <a:rPr b="1" lang="en"/>
              <a:t>All code</a:t>
            </a:r>
            <a:r>
              <a:rPr lang="en"/>
              <a:t> lives inside a class*, even helper functions, global constants, etc.</a:t>
            </a:r>
            <a:endParaRPr/>
          </a:p>
          <a:p>
            <a:pPr indent="-355600" lvl="0" marL="457200" rtl="0">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a:spcBef>
                <a:spcPts val="600"/>
              </a:spcBef>
              <a:spcAft>
                <a:spcPts val="0"/>
              </a:spcAft>
              <a:buNone/>
            </a:pPr>
            <a:r>
              <a:t/>
            </a:r>
            <a:endParaRPr>
              <a:latin typeface="Consolas"/>
              <a:ea typeface="Consolas"/>
              <a:cs typeface="Consolas"/>
              <a:sym typeface="Consolas"/>
            </a:endParaRPr>
          </a:p>
          <a:p>
            <a:pPr indent="0" lvl="0" marL="0" rtl="0">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and Static Typing</a:t>
            </a:r>
            <a:endParaRPr/>
          </a:p>
        </p:txBody>
      </p:sp>
      <p:sp>
        <p:nvSpPr>
          <p:cNvPr id="266" name="Shape 26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Reflections on Static Typing</a:t>
            </a:r>
            <a:endParaRPr/>
          </a:p>
        </p:txBody>
      </p:sp>
      <p:sp>
        <p:nvSpPr>
          <p:cNvPr id="272" name="Shape 27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Debugging is a lot easier, type errors are avoided.</a:t>
            </a:r>
            <a:endParaRPr/>
          </a:p>
          <a:p>
            <a:pPr indent="-355600" lvl="0" marL="457200" marR="0" rtl="0" algn="l">
              <a:lnSpc>
                <a:spcPct val="100000"/>
              </a:lnSpc>
              <a:spcBef>
                <a:spcPts val="0"/>
              </a:spcBef>
              <a:spcAft>
                <a:spcPts val="0"/>
              </a:spcAft>
              <a:buSzPts val="2000"/>
              <a:buChar char="●"/>
            </a:pPr>
            <a:r>
              <a:rPr lang="en"/>
              <a:t>Produciton code has no type errors, so that means people’s phones won’t crash because of type errors.</a:t>
            </a:r>
            <a:endParaRPr/>
          </a:p>
          <a:p>
            <a:pPr indent="-355600" lvl="0" marL="457200" marR="0" rtl="0" algn="l">
              <a:lnSpc>
                <a:spcPct val="100000"/>
              </a:lnSpc>
              <a:spcBef>
                <a:spcPts val="0"/>
              </a:spcBef>
              <a:spcAft>
                <a:spcPts val="0"/>
              </a:spcAft>
              <a:buSzPts val="2000"/>
              <a:buChar char="●"/>
            </a:pPr>
            <a:r>
              <a:rPr lang="en"/>
              <a:t>Programs run more efficiently in time and memory.</a:t>
            </a:r>
            <a:endParaRPr/>
          </a:p>
          <a:p>
            <a:pPr indent="-355600" lvl="0" marL="457200" marR="0" rtl="0" algn="l">
              <a:lnSpc>
                <a:spcPct val="100000"/>
              </a:lnSpc>
              <a:spcBef>
                <a:spcPts val="0"/>
              </a:spcBef>
              <a:spcAft>
                <a:spcPts val="0"/>
              </a:spcAft>
              <a:buSzPts val="2000"/>
              <a:buChar char="●"/>
            </a:pPr>
            <a:r>
              <a:rPr lang="en"/>
              <a:t>Self-documenting: YOU KNOW WHAT YOU’VE GOT.</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What’s Next</a:t>
            </a:r>
            <a:endParaRPr/>
          </a:p>
        </p:txBody>
      </p:sp>
      <p:sp>
        <p:nvSpPr>
          <p:cNvPr id="278" name="Shape 278"/>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week:</a:t>
            </a:r>
            <a:endParaRPr/>
          </a:p>
          <a:p>
            <a:pPr indent="-355600" lvl="0" marL="457200" rtl="0">
              <a:spcBef>
                <a:spcPts val="600"/>
              </a:spcBef>
              <a:spcAft>
                <a:spcPts val="0"/>
              </a:spcAft>
              <a:buSzPts val="2000"/>
              <a:buChar char="●"/>
            </a:pPr>
            <a:r>
              <a:rPr lang="en"/>
              <a:t>HW0: Out now. Will give you a chance to explore Java basics on your own. </a:t>
            </a:r>
            <a:endParaRPr/>
          </a:p>
          <a:p>
            <a:pPr indent="-355600" lvl="0" marL="457200" rtl="0">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spcBef>
                <a:spcPts val="0"/>
              </a:spcBef>
              <a:spcAft>
                <a:spcPts val="0"/>
              </a:spcAft>
              <a:buSzPts val="2000"/>
              <a:buChar char="●"/>
            </a:pPr>
            <a:r>
              <a:rPr lang="en"/>
              <a:t>Lab1 Setup (optional): How to compile and run code on your own machine.</a:t>
            </a:r>
            <a:endParaRPr/>
          </a:p>
          <a:p>
            <a:pPr indent="-355600" lvl="0" marL="457200" rtl="0">
              <a:spcBef>
                <a:spcPts val="0"/>
              </a:spcBef>
              <a:spcAft>
                <a:spcPts val="0"/>
              </a:spcAft>
              <a:buSzPts val="2000"/>
              <a:buChar char="●"/>
            </a:pPr>
            <a:r>
              <a:rPr lang="en"/>
              <a:t>Project 0 coming soon (out by Friday, maybe sooner). Only two types of partnerships allowed:</a:t>
            </a:r>
            <a:endParaRPr/>
          </a:p>
          <a:p>
            <a:pPr indent="-355600" lvl="1" marL="914400" rtl="0">
              <a:spcBef>
                <a:spcPts val="0"/>
              </a:spcBef>
              <a:spcAft>
                <a:spcPts val="0"/>
              </a:spcAft>
              <a:buSzPts val="2000"/>
              <a:buChar char="○"/>
            </a:pPr>
            <a:r>
              <a:rPr lang="en"/>
              <a:t>Both partners have taken a Java class.</a:t>
            </a:r>
            <a:endParaRPr/>
          </a:p>
          <a:p>
            <a:pPr indent="-355600" lvl="1" marL="914400" rtl="0">
              <a:spcBef>
                <a:spcPts val="0"/>
              </a:spcBef>
              <a:spcAft>
                <a:spcPts val="0"/>
              </a:spcAft>
              <a:buSzPts val="2000"/>
              <a:buChar char="○"/>
            </a:pPr>
            <a:r>
              <a:rPr lang="en"/>
              <a:t>Neither partner has taken a Java class.</a:t>
            </a:r>
            <a:endParaRPr/>
          </a:p>
          <a:p>
            <a:pPr indent="-355600" lvl="1" marL="914400" rtl="0">
              <a:spcBef>
                <a:spcPts val="0"/>
              </a:spcBef>
              <a:spcAft>
                <a:spcPts val="0"/>
              </a:spcAft>
              <a:buSzPts val="2000"/>
              <a:buChar char="○"/>
            </a:pPr>
            <a:r>
              <a:rPr lang="en"/>
              <a:t>No mixed groups. </a:t>
            </a:r>
            <a:endParaRPr/>
          </a:p>
          <a:p>
            <a:pPr indent="-355600" lvl="0" marL="457200" rtl="0">
              <a:spcBef>
                <a:spcPts val="0"/>
              </a:spcBef>
              <a:spcAft>
                <a:spcPts val="0"/>
              </a:spcAft>
              <a:buSzPts val="2000"/>
              <a:buChar char="●"/>
            </a:pPr>
            <a:r>
              <a:rPr lang="en"/>
              <a:t>Next lecture: What all that public static blah blah stuff actually means.</a:t>
            </a:r>
            <a:endParaRPr/>
          </a:p>
          <a:p>
            <a:pPr indent="0" lvl="0" marL="0" rtl="0">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2" name="Shape 282"/>
        <p:cNvGrpSpPr/>
        <p:nvPr/>
      </p:nvGrpSpPr>
      <p:grpSpPr>
        <a:xfrm>
          <a:off x="0" y="0"/>
          <a:ext cx="0" cy="0"/>
          <a:chOff x="0" y="0"/>
          <a:chExt cx="0" cy="0"/>
        </a:xfrm>
      </p:grpSpPr>
      <p:sp>
        <p:nvSpPr>
          <p:cNvPr id="283" name="Shape 283"/>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Course Logistics (Full Version)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7" name="Shape 287"/>
        <p:cNvGrpSpPr/>
        <p:nvPr/>
      </p:nvGrpSpPr>
      <p:grpSpPr>
        <a:xfrm>
          <a:off x="0" y="0"/>
          <a:ext cx="0" cy="0"/>
          <a:chOff x="0" y="0"/>
          <a:chExt cx="0" cy="0"/>
        </a:xfrm>
      </p:grpSpPr>
      <p:sp>
        <p:nvSpPr>
          <p:cNvPr id="288" name="Shape 28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Places to Get Information</a:t>
            </a:r>
            <a:endParaRPr/>
          </a:p>
        </p:txBody>
      </p:sp>
      <p:sp>
        <p:nvSpPr>
          <p:cNvPr id="289" name="Shape 28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Official Course Resources</a:t>
            </a:r>
            <a:endParaRPr/>
          </a:p>
          <a:p>
            <a:pPr indent="-355600" lvl="0" marL="457200" rtl="0">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spcBef>
                <a:spcPts val="0"/>
              </a:spcBef>
              <a:spcAft>
                <a:spcPts val="0"/>
              </a:spcAft>
              <a:buSzPts val="2000"/>
              <a:buChar char="●"/>
            </a:pPr>
            <a:r>
              <a:rPr lang="en"/>
              <a:t>Lectures (or webcasts).</a:t>
            </a:r>
            <a:endParaRPr/>
          </a:p>
          <a:p>
            <a:pPr indent="-355600" lvl="0" marL="457200" rtl="0">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spcBef>
                <a:spcPts val="0"/>
              </a:spcBef>
              <a:spcAft>
                <a:spcPts val="0"/>
              </a:spcAft>
              <a:buSzPts val="2000"/>
              <a:buChar char="●"/>
            </a:pPr>
            <a:r>
              <a:rPr lang="en"/>
              <a:t>Office hours (locations and times TBA).</a:t>
            </a:r>
            <a:endParaRPr/>
          </a:p>
          <a:p>
            <a:pPr indent="-355600" lvl="0" marL="457200" rtl="0">
              <a:spcBef>
                <a:spcPts val="0"/>
              </a:spcBef>
              <a:spcAft>
                <a:spcPts val="0"/>
              </a:spcAft>
              <a:buSzPts val="2000"/>
              <a:buChar char="●"/>
            </a:pPr>
            <a:r>
              <a:rPr lang="en"/>
              <a:t>Lab (ok to discuss anything, even topics unrelated to that day’s lab).</a:t>
            </a:r>
            <a:endParaRPr/>
          </a:p>
          <a:p>
            <a:pPr indent="-355600" lvl="0" marL="457200" rtl="0">
              <a:spcBef>
                <a:spcPts val="0"/>
              </a:spcBef>
              <a:spcAft>
                <a:spcPts val="0"/>
              </a:spcAft>
              <a:buSzPts val="2000"/>
              <a:buChar char="●"/>
            </a:pPr>
            <a:r>
              <a:rPr lang="en"/>
              <a:t>Discussion.</a:t>
            </a:r>
            <a:endParaRPr/>
          </a:p>
          <a:p>
            <a:pPr indent="-355600" lvl="0" marL="457200" rtl="0">
              <a:spcBef>
                <a:spcPts val="0"/>
              </a:spcBef>
              <a:spcAft>
                <a:spcPts val="0"/>
              </a:spcAft>
              <a:buSzPts val="2000"/>
              <a:buChar char="●"/>
            </a:pPr>
            <a:r>
              <a:rPr lang="en"/>
              <a:t>Homework Parties.</a:t>
            </a:r>
            <a:endParaRPr/>
          </a:p>
          <a:p>
            <a:pPr indent="-355600" lvl="0" marL="457200" rtl="0">
              <a:spcBef>
                <a:spcPts val="0"/>
              </a:spcBef>
              <a:spcAft>
                <a:spcPts val="0"/>
              </a:spcAft>
              <a:buSzPts val="2000"/>
              <a:buChar char="●"/>
            </a:pPr>
            <a:r>
              <a:rPr lang="en"/>
              <a:t>5 student Group Tutoring Sections.</a:t>
            </a:r>
            <a:endParaRPr/>
          </a:p>
          <a:p>
            <a:pPr indent="-355600" lvl="0" marL="457200" rtl="0">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Logistical Details</a:t>
            </a:r>
            <a:endParaRPr/>
          </a:p>
        </p:txBody>
      </p:sp>
      <p:sp>
        <p:nvSpPr>
          <p:cNvPr id="295" name="Shape 29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For waitlisted folks: If you do project 0, I’ll do what I can to get you in by week 4.</a:t>
            </a:r>
            <a:endParaRPr/>
          </a:p>
          <a:p>
            <a:pPr indent="-355600" lvl="0" marL="457200" rtl="0">
              <a:spcBef>
                <a:spcPts val="0"/>
              </a:spcBef>
              <a:spcAft>
                <a:spcPts val="0"/>
              </a:spcAft>
              <a:buSzPts val="2000"/>
              <a:buChar char="●"/>
            </a:pPr>
            <a:r>
              <a:rPr lang="en"/>
              <a:t>If possible, go to your assigned section and lab this week.</a:t>
            </a:r>
            <a:endParaRPr/>
          </a:p>
          <a:p>
            <a:pPr indent="-355600" lvl="1" marL="914400" rtl="0">
              <a:spcBef>
                <a:spcPts val="0"/>
              </a:spcBef>
              <a:spcAft>
                <a:spcPts val="0"/>
              </a:spcAft>
              <a:buSzPts val="2000"/>
              <a:buChar char="○"/>
            </a:pPr>
            <a:r>
              <a:rPr lang="en"/>
              <a:t>If you don’t have one yet, go to any section or lab.</a:t>
            </a:r>
            <a:endParaRPr/>
          </a:p>
          <a:p>
            <a:pPr indent="-355600" lvl="1" marL="914400" rtl="0">
              <a:spcBef>
                <a:spcPts val="0"/>
              </a:spcBef>
              <a:spcAft>
                <a:spcPts val="0"/>
              </a:spcAft>
              <a:buSzPts val="2000"/>
              <a:buChar char="○"/>
            </a:pPr>
            <a:r>
              <a:rPr lang="en"/>
              <a:t>If room is too full, priority goes to those officially registered.</a:t>
            </a:r>
            <a:endParaRPr/>
          </a:p>
          <a:p>
            <a:pPr indent="-342900" lvl="2" marL="1371600" rtl="0">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spcBef>
                <a:spcPts val="0"/>
              </a:spcBef>
              <a:spcAft>
                <a:spcPts val="0"/>
              </a:spcAft>
              <a:buSzPts val="2000"/>
              <a:buChar char="●"/>
            </a:pPr>
            <a:r>
              <a:rPr b="1" lang="en"/>
              <a:t>Please post administrative issues to Piazza or send an email to  cs61b@berkeley.edu</a:t>
            </a:r>
            <a:endParaRPr b="1"/>
          </a:p>
          <a:p>
            <a:pPr indent="-355600" lvl="1" marL="914400" rtl="0">
              <a:spcBef>
                <a:spcPts val="0"/>
              </a:spcBef>
              <a:spcAft>
                <a:spcPts val="0"/>
              </a:spcAft>
              <a:buSzPts val="2000"/>
              <a:buChar char="○"/>
            </a:pPr>
            <a:r>
              <a:rPr lang="en"/>
              <a:t>Please don’t email me directly (sorry!). </a:t>
            </a:r>
            <a:endParaRPr/>
          </a:p>
          <a:p>
            <a:pPr indent="-355600" lvl="1" marL="914400" rtl="0">
              <a:spcBef>
                <a:spcPts val="0"/>
              </a:spcBef>
              <a:spcAft>
                <a:spcPts val="0"/>
              </a:spcAft>
              <a:buSzPts val="2000"/>
              <a:buChar char="○"/>
            </a:pPr>
            <a:r>
              <a:rPr lang="en"/>
              <a:t>1400 students * 1 minute/student = 24.2 hours.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61B 2.5 - Course Structure</a:t>
            </a:r>
            <a:endParaRPr/>
          </a:p>
        </p:txBody>
      </p:sp>
      <p:sp>
        <p:nvSpPr>
          <p:cNvPr id="301" name="Shape 30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Phase 1: Programming Intensive Introduction to Java. </a:t>
            </a:r>
            <a:endParaRPr/>
          </a:p>
          <a:p>
            <a:pPr indent="-355600" lvl="0" marL="457200" rtl="0">
              <a:spcBef>
                <a:spcPts val="600"/>
              </a:spcBef>
              <a:spcAft>
                <a:spcPts val="0"/>
              </a:spcAft>
              <a:buSzPts val="2000"/>
              <a:buChar char="●"/>
            </a:pPr>
            <a:r>
              <a:rPr lang="en"/>
              <a:t>Weeks 1-4.</a:t>
            </a:r>
            <a:endParaRPr/>
          </a:p>
          <a:p>
            <a:pPr indent="-355600" lvl="0" marL="457200" rtl="0">
              <a:spcBef>
                <a:spcPts val="0"/>
              </a:spcBef>
              <a:spcAft>
                <a:spcPts val="0"/>
              </a:spcAft>
              <a:buSzPts val="2000"/>
              <a:buChar char="●"/>
            </a:pPr>
            <a:r>
              <a:rPr lang="en"/>
              <a:t>One browser-based programming HW (this HW0 is optional).</a:t>
            </a:r>
            <a:endParaRPr/>
          </a:p>
          <a:p>
            <a:pPr indent="-355600" lvl="0" marL="457200" rtl="0">
              <a:spcBef>
                <a:spcPts val="0"/>
              </a:spcBef>
              <a:spcAft>
                <a:spcPts val="0"/>
              </a:spcAft>
              <a:buSzPts val="2000"/>
              <a:buChar char="●"/>
            </a:pPr>
            <a:r>
              <a:rPr lang="en"/>
              <a:t>Three labs to introduce you to various tools (starting this week).</a:t>
            </a:r>
            <a:endParaRPr/>
          </a:p>
          <a:p>
            <a:pPr indent="-355600" lvl="0" marL="457200" rtl="0">
              <a:spcBef>
                <a:spcPts val="0"/>
              </a:spcBef>
              <a:spcAft>
                <a:spcPts val="0"/>
              </a:spcAft>
              <a:buSzPts val="2000"/>
              <a:buChar char="●"/>
            </a:pPr>
            <a:r>
              <a:rPr lang="en"/>
              <a:t>Two projects (proj0 and proj1).</a:t>
            </a:r>
            <a:endParaRPr/>
          </a:p>
          <a:p>
            <a:pPr indent="0" lvl="0" marL="0" rtl="0">
              <a:spcBef>
                <a:spcPts val="600"/>
              </a:spcBef>
              <a:spcAft>
                <a:spcPts val="0"/>
              </a:spcAft>
              <a:buNone/>
            </a:pPr>
            <a:r>
              <a:t/>
            </a:r>
            <a:endParaRPr/>
          </a:p>
          <a:p>
            <a:pPr indent="0" lvl="0" marL="0" rtl="0">
              <a:spcBef>
                <a:spcPts val="600"/>
              </a:spcBef>
              <a:spcAft>
                <a:spcPts val="0"/>
              </a:spcAft>
              <a:buNone/>
            </a:pPr>
            <a:r>
              <a:rPr lang="en"/>
              <a:t>Phase 2: Advanced Programming</a:t>
            </a:r>
            <a:endParaRPr/>
          </a:p>
          <a:p>
            <a:pPr indent="-355600" lvl="0" marL="457200" rtl="0">
              <a:spcBef>
                <a:spcPts val="600"/>
              </a:spcBef>
              <a:spcAft>
                <a:spcPts val="0"/>
              </a:spcAft>
              <a:buSzPts val="2000"/>
              <a:buChar char="●"/>
            </a:pPr>
            <a:r>
              <a:rPr lang="en"/>
              <a:t>Weeks 5-7.</a:t>
            </a:r>
            <a:endParaRPr/>
          </a:p>
          <a:p>
            <a:pPr indent="-355600" lvl="0" marL="457200" rtl="0">
              <a:spcBef>
                <a:spcPts val="0"/>
              </a:spcBef>
              <a:spcAft>
                <a:spcPts val="0"/>
              </a:spcAft>
              <a:buSzPts val="2000"/>
              <a:buChar char="●"/>
            </a:pPr>
            <a:r>
              <a:rPr lang="en"/>
              <a:t>One small HW (HW1).</a:t>
            </a:r>
            <a:endParaRPr/>
          </a:p>
          <a:p>
            <a:pPr indent="-355600" lvl="0" marL="457200" rtl="0">
              <a:spcBef>
                <a:spcPts val="0"/>
              </a:spcBef>
              <a:spcAft>
                <a:spcPts val="0"/>
              </a:spcAft>
              <a:buSzPts val="2000"/>
              <a:buChar char="●"/>
            </a:pPr>
            <a:r>
              <a:rPr lang="en"/>
              <a:t>One large project, due ~3/5.</a:t>
            </a:r>
            <a:endParaRPr/>
          </a:p>
          <a:p>
            <a:pPr indent="-355600" lvl="1" marL="914400" rtl="0">
              <a:spcBef>
                <a:spcPts val="0"/>
              </a:spcBef>
              <a:spcAft>
                <a:spcPts val="0"/>
              </a:spcAft>
              <a:buSzPts val="2000"/>
              <a:buChar char="○"/>
            </a:pPr>
            <a:r>
              <a:rPr lang="en"/>
              <a:t>New: You design your own explorable world (within some constraints).</a:t>
            </a:r>
            <a:endParaRPr/>
          </a:p>
          <a:p>
            <a:pPr indent="-355600" lvl="0" marL="457200" rtl="0">
              <a:spcBef>
                <a:spcPts val="0"/>
              </a:spcBef>
              <a:spcAft>
                <a:spcPts val="0"/>
              </a:spcAft>
              <a:buSzPts val="2000"/>
              <a:buChar char="●"/>
            </a:pPr>
            <a:r>
              <a:rPr lang="en"/>
              <a:t>Labs to support large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363950" y="1203547"/>
            <a:ext cx="8021749" cy="3297129"/>
          </a:xfrm>
          <a:prstGeom prst="rect">
            <a:avLst/>
          </a:prstGeom>
          <a:noFill/>
          <a:ln>
            <a:noFill/>
          </a:ln>
        </p:spPr>
      </p:pic>
      <p:sp>
        <p:nvSpPr>
          <p:cNvPr id="69" name="Shape 6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70" name="Shape 70"/>
          <p:cNvSpPr/>
          <p:nvPr/>
        </p:nvSpPr>
        <p:spPr>
          <a:xfrm>
            <a:off x="7952175" y="2464499"/>
            <a:ext cx="195300" cy="1694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txBox="1"/>
          <p:nvPr/>
        </p:nvSpPr>
        <p:spPr>
          <a:xfrm>
            <a:off x="8128148" y="3094825"/>
            <a:ext cx="6519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Sp18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61B 2.5 - Course Structure</a:t>
            </a:r>
            <a:endParaRPr/>
          </a:p>
        </p:txBody>
      </p:sp>
      <p:sp>
        <p:nvSpPr>
          <p:cNvPr id="307" name="Shape 30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t>Phase 3: Data Structures and Algorithms</a:t>
            </a:r>
            <a:endParaRPr/>
          </a:p>
          <a:p>
            <a:pPr indent="-355600" lvl="0" marL="457200" rtl="0">
              <a:spcBef>
                <a:spcPts val="600"/>
              </a:spcBef>
              <a:spcAft>
                <a:spcPts val="0"/>
              </a:spcAft>
              <a:buSzPts val="2000"/>
              <a:buChar char="●"/>
            </a:pPr>
            <a:r>
              <a:rPr lang="en"/>
              <a:t>Weeks 8-14</a:t>
            </a:r>
            <a:endParaRPr/>
          </a:p>
          <a:p>
            <a:pPr indent="-355600" lvl="0" marL="457200" rtl="0">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spcBef>
                <a:spcPts val="0"/>
              </a:spcBef>
              <a:spcAft>
                <a:spcPts val="0"/>
              </a:spcAft>
              <a:buSzPts val="2000"/>
              <a:buChar char="●"/>
            </a:pPr>
            <a:r>
              <a:rPr lang="en"/>
              <a:t>Labs: Implement a data structure or algorithm.</a:t>
            </a:r>
            <a:endParaRPr/>
          </a:p>
          <a:p>
            <a:pPr indent="-355600" lvl="1" marL="914400" rtl="0">
              <a:spcBef>
                <a:spcPts val="0"/>
              </a:spcBef>
              <a:spcAft>
                <a:spcPts val="0"/>
              </a:spcAft>
              <a:buSzPts val="2000"/>
              <a:buChar char="○"/>
            </a:pPr>
            <a:r>
              <a:rPr lang="en"/>
              <a:t>Each lab ends with a TA led discussion of best implementation.</a:t>
            </a:r>
            <a:endParaRPr/>
          </a:p>
          <a:p>
            <a:pPr indent="-355600" lvl="0" marL="457200" rtl="0">
              <a:spcBef>
                <a:spcPts val="0"/>
              </a:spcBef>
              <a:spcAft>
                <a:spcPts val="0"/>
              </a:spcAft>
              <a:buSzPts val="2000"/>
              <a:buChar char="●"/>
            </a:pPr>
            <a:r>
              <a:rPr lang="en"/>
              <a:t>Six HWs: Apply a data structure or algorithm toward a real world problem.</a:t>
            </a:r>
            <a:endParaRPr/>
          </a:p>
          <a:p>
            <a:pPr indent="-355600" lvl="1" marL="914400" rtl="0">
              <a:spcBef>
                <a:spcPts val="0"/>
              </a:spcBef>
              <a:spcAft>
                <a:spcPts val="0"/>
              </a:spcAft>
              <a:buSzPts val="2000"/>
              <a:buChar char="○"/>
            </a:pPr>
            <a:r>
              <a:rPr lang="en"/>
              <a:t>Two released during RRR week. Can be used to makeup missed homeworks earlier, or for practice.</a:t>
            </a:r>
            <a:endParaRPr/>
          </a:p>
          <a:p>
            <a:pPr indent="-355600" lvl="0" marL="457200" rtl="0">
              <a:spcBef>
                <a:spcPts val="0"/>
              </a:spcBef>
              <a:spcAft>
                <a:spcPts val="0"/>
              </a:spcAft>
              <a:buSzPts val="2000"/>
              <a:buChar char="●"/>
            </a:pPr>
            <a:r>
              <a:rPr lang="en"/>
              <a:t>One very challenging data structure/algorithms project (but not as big as project 2).</a:t>
            </a:r>
            <a:endParaRPr/>
          </a:p>
          <a:p>
            <a:pPr indent="0" lvl="0" marL="0" rtl="0">
              <a:spcBef>
                <a:spcPts val="600"/>
              </a:spcBef>
              <a:spcAft>
                <a:spcPts val="0"/>
              </a:spcAft>
              <a:buNone/>
            </a:pPr>
            <a:r>
              <a:t/>
            </a:r>
            <a:endParaRPr/>
          </a:p>
          <a:p>
            <a:pPr indent="0" lvl="0" marL="0" rtl="0">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Lab Logistics</a:t>
            </a:r>
            <a:endParaRPr/>
          </a:p>
        </p:txBody>
      </p:sp>
      <p:sp>
        <p:nvSpPr>
          <p:cNvPr id="313" name="Shape 313"/>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OK to work on labs ahead of time.</a:t>
            </a:r>
            <a:endParaRPr/>
          </a:p>
          <a:p>
            <a:pPr indent="-355600" lvl="0" marL="457200" rtl="0">
              <a:spcBef>
                <a:spcPts val="0"/>
              </a:spcBef>
              <a:spcAft>
                <a:spcPts val="0"/>
              </a:spcAft>
              <a:buSzPts val="2000"/>
              <a:buChar char="●"/>
            </a:pPr>
            <a:r>
              <a:rPr lang="en"/>
              <a:t>Attendance not required, except for special project labs (more later).</a:t>
            </a:r>
            <a:endParaRPr/>
          </a:p>
          <a:p>
            <a:pPr indent="-355600" lvl="0" marL="457200" rtl="0">
              <a:spcBef>
                <a:spcPts val="0"/>
              </a:spcBef>
              <a:spcAft>
                <a:spcPts val="0"/>
              </a:spcAft>
              <a:buSzPts val="2000"/>
              <a:buChar char="●"/>
            </a:pPr>
            <a:r>
              <a:rPr lang="en"/>
              <a:t>Lab always due by Friday at 11:59 PM.</a:t>
            </a:r>
            <a:endParaRPr/>
          </a:p>
          <a:p>
            <a:pPr indent="-355600" lvl="0" marL="457200" rtl="0">
              <a:spcBef>
                <a:spcPts val="0"/>
              </a:spcBef>
              <a:spcAft>
                <a:spcPts val="0"/>
              </a:spcAft>
              <a:buSzPts val="2000"/>
              <a:buChar char="●"/>
            </a:pPr>
            <a:r>
              <a:rPr lang="en"/>
              <a:t>Full credit for ‘reasonable effort’. </a:t>
            </a:r>
            <a:endParaRPr/>
          </a:p>
          <a:p>
            <a:pPr indent="-355600" lvl="1" marL="914400" rtl="0">
              <a:spcBef>
                <a:spcPts val="0"/>
              </a:spcBef>
              <a:spcAft>
                <a:spcPts val="0"/>
              </a:spcAft>
              <a:buSzPts val="2000"/>
              <a:buChar char="○"/>
            </a:pPr>
            <a:r>
              <a:rPr lang="en"/>
              <a:t>Some labs are freebies (automatic credit, even if you don’t show up). </a:t>
            </a:r>
            <a:endParaRPr/>
          </a:p>
          <a:p>
            <a:pPr indent="0" lvl="0" marL="0" rtl="0">
              <a:spcBef>
                <a:spcPts val="600"/>
              </a:spcBef>
              <a:spcAft>
                <a:spcPts val="0"/>
              </a:spcAft>
              <a:buNone/>
            </a:pPr>
            <a:r>
              <a:t/>
            </a:r>
            <a:endParaRPr/>
          </a:p>
          <a:p>
            <a:pPr indent="0" lvl="0" marL="0" rtl="0">
              <a:spcBef>
                <a:spcPts val="600"/>
              </a:spcBef>
              <a:spcAft>
                <a:spcPts val="0"/>
              </a:spcAft>
              <a:buNone/>
            </a:pPr>
            <a:r>
              <a:rPr lang="en"/>
              <a:t>14 total labs, worth 8 points each [96 points total]. </a:t>
            </a:r>
            <a:endParaRPr/>
          </a:p>
          <a:p>
            <a:pPr indent="-355600" lvl="0" marL="457200" rtl="0">
              <a:spcBef>
                <a:spcPts val="600"/>
              </a:spcBef>
              <a:spcAft>
                <a:spcPts val="0"/>
              </a:spcAft>
              <a:buSzPts val="2000"/>
              <a:buChar char="●"/>
            </a:pPr>
            <a:r>
              <a:rPr lang="en"/>
              <a:t>Lowest two are dropped. Intended to cover life difficulties.</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Discussion Logistics</a:t>
            </a:r>
            <a:endParaRPr/>
          </a:p>
        </p:txBody>
      </p:sp>
      <p:sp>
        <p:nvSpPr>
          <p:cNvPr id="319" name="Shape 31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Attendance not required, but 2 gold points per discussion you attend (up to a maximum of 20 gold points).</a:t>
            </a:r>
            <a:endParaRPr/>
          </a:p>
          <a:p>
            <a:pPr indent="-355600" lvl="0" marL="457200" rtl="0">
              <a:spcBef>
                <a:spcPts val="0"/>
              </a:spcBef>
              <a:spcAft>
                <a:spcPts val="0"/>
              </a:spcAft>
              <a:buSzPts val="2000"/>
              <a:buChar char="●"/>
            </a:pPr>
            <a:r>
              <a:rPr lang="en"/>
              <a:t>Attendance not officially taken the first two weeks.</a:t>
            </a:r>
            <a:endParaRPr/>
          </a:p>
          <a:p>
            <a:pPr indent="0" lvl="0" marL="0" rtl="0">
              <a:spcBef>
                <a:spcPts val="600"/>
              </a:spcBef>
              <a:spcAft>
                <a:spcPts val="0"/>
              </a:spcAft>
              <a:buNone/>
            </a:pPr>
            <a:r>
              <a:t/>
            </a:r>
            <a:endParaRPr/>
          </a:p>
          <a:p>
            <a:pPr indent="0" lvl="0" marL="0" rtl="0">
              <a:spcBef>
                <a:spcPts val="600"/>
              </a:spcBef>
              <a:spcAft>
                <a:spcPts val="0"/>
              </a:spcAft>
              <a:buNone/>
            </a:pPr>
            <a:r>
              <a:rPr lang="en"/>
              <a:t>What’s a gold point?</a:t>
            </a:r>
            <a:endParaRPr/>
          </a:p>
          <a:p>
            <a:pPr indent="-355600" lvl="0" marL="457200" rtl="0">
              <a:spcBef>
                <a:spcPts val="600"/>
              </a:spcBef>
              <a:spcAft>
                <a:spcPts val="0"/>
              </a:spcAft>
              <a:buSzPts val="2000"/>
              <a:buChar char="●"/>
            </a:pPr>
            <a:r>
              <a:rPr lang="en"/>
              <a:t>Helps boost your score if you don’t do as well as on exams.</a:t>
            </a:r>
            <a:endParaRPr/>
          </a:p>
          <a:p>
            <a:pPr indent="-355600" lvl="0" marL="457200" rtl="0">
              <a:spcBef>
                <a:spcPts val="0"/>
              </a:spcBef>
              <a:spcAft>
                <a:spcPts val="0"/>
              </a:spcAft>
              <a:buSzPts val="2000"/>
              <a:buChar char="●"/>
            </a:pPr>
            <a:r>
              <a:rPr lang="en"/>
              <a:t>The lower your exam score, the more gold points help.</a:t>
            </a:r>
            <a:endParaRPr/>
          </a:p>
          <a:p>
            <a:pPr indent="-355600" lvl="1" marL="914400" rtl="0">
              <a:spcBef>
                <a:spcPts val="0"/>
              </a:spcBef>
              <a:spcAft>
                <a:spcPts val="0"/>
              </a:spcAft>
              <a:buSzPts val="2000"/>
              <a:buChar char="○"/>
            </a:pPr>
            <a:r>
              <a:rPr lang="en"/>
              <a:t>Up to a maximum of counting double if you get a zero on all exams.</a:t>
            </a:r>
            <a:endParaRPr/>
          </a:p>
          <a:p>
            <a:pPr indent="-355600" lvl="1" marL="914400" rtl="0">
              <a:spcBef>
                <a:spcPts val="0"/>
              </a:spcBef>
              <a:spcAft>
                <a:spcPts val="0"/>
              </a:spcAft>
              <a:buSzPts val="2000"/>
              <a:buChar char="○"/>
            </a:pPr>
            <a:r>
              <a:rPr lang="en"/>
              <a:t>Not a good strategy to intentionally get zero points on all exams.</a:t>
            </a:r>
            <a:endParaRPr/>
          </a:p>
          <a:p>
            <a:pPr indent="-355600" lvl="0" marL="457200" rtl="0">
              <a:spcBef>
                <a:spcPts val="0"/>
              </a:spcBef>
              <a:spcAft>
                <a:spcPts val="0"/>
              </a:spcAft>
              <a:buSzPts val="2000"/>
              <a:buChar char="●"/>
            </a:pPr>
            <a:r>
              <a:rPr lang="en"/>
              <a:t>See course info for the full details.</a:t>
            </a:r>
            <a:endParaRPr/>
          </a:p>
          <a:p>
            <a:pPr indent="0" lvl="0" marL="0" rtl="0">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HWs</a:t>
            </a:r>
            <a:endParaRPr/>
          </a:p>
        </p:txBody>
      </p:sp>
      <p:sp>
        <p:nvSpPr>
          <p:cNvPr id="325" name="Shape 3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spcBef>
                <a:spcPts val="600"/>
              </a:spcBef>
              <a:spcAft>
                <a:spcPts val="0"/>
              </a:spcAft>
              <a:buNone/>
            </a:pPr>
            <a:r>
              <a:rPr lang="en"/>
              <a:t>7 total required homeworks, worth 32 points each [160 points total]. </a:t>
            </a:r>
            <a:endParaRPr/>
          </a:p>
          <a:p>
            <a:pPr indent="-355600" lvl="0" marL="457200" rtl="0">
              <a:spcBef>
                <a:spcPts val="600"/>
              </a:spcBef>
              <a:spcAft>
                <a:spcPts val="0"/>
              </a:spcAft>
              <a:buSzPts val="2000"/>
              <a:buChar char="●"/>
            </a:pPr>
            <a:r>
              <a:rPr lang="en"/>
              <a:t>Lowest two are dropped. Intended to cover life difficulties.</a:t>
            </a:r>
            <a:endParaRPr/>
          </a:p>
          <a:p>
            <a:pPr indent="-355600" lvl="0" marL="457200" rtl="0">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Vitamins and Study Guides (for conceptual understanding)</a:t>
            </a:r>
            <a:endParaRPr/>
          </a:p>
        </p:txBody>
      </p:sp>
      <p:sp>
        <p:nvSpPr>
          <p:cNvPr id="331" name="Shape 3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Each week, there will be a series of exercises (vitamins) for that week’s lectures.</a:t>
            </a:r>
            <a:endParaRPr/>
          </a:p>
          <a:p>
            <a:pPr indent="-355600" lvl="0" marL="457200" rtl="0">
              <a:spcBef>
                <a:spcPts val="600"/>
              </a:spcBef>
              <a:spcAft>
                <a:spcPts val="0"/>
              </a:spcAft>
              <a:buSzPts val="2000"/>
              <a:buChar char="●"/>
            </a:pPr>
            <a:r>
              <a:rPr lang="en"/>
              <a:t>Due on Sunday at 11:59 PM.</a:t>
            </a:r>
            <a:endParaRPr/>
          </a:p>
          <a:p>
            <a:pPr indent="-355600" lvl="0" marL="457200" rtl="0">
              <a:spcBef>
                <a:spcPts val="0"/>
              </a:spcBef>
              <a:spcAft>
                <a:spcPts val="0"/>
              </a:spcAft>
              <a:buSzPts val="2000"/>
              <a:buChar char="●"/>
            </a:pPr>
            <a:r>
              <a:rPr lang="en"/>
              <a:t>Relatively short.</a:t>
            </a:r>
            <a:endParaRPr/>
          </a:p>
          <a:p>
            <a:pPr indent="-355600" lvl="0" marL="457200" rtl="0">
              <a:spcBef>
                <a:spcPts val="0"/>
              </a:spcBef>
              <a:spcAft>
                <a:spcPts val="0"/>
              </a:spcAft>
              <a:buSzPts val="2000"/>
              <a:buChar char="●"/>
            </a:pPr>
            <a:r>
              <a:rPr lang="en"/>
              <a:t>Primarily intended to keep you on track with lectures.</a:t>
            </a:r>
            <a:endParaRPr/>
          </a:p>
          <a:p>
            <a:pPr indent="-355600" lvl="0" marL="457200" rtl="0">
              <a:spcBef>
                <a:spcPts val="0"/>
              </a:spcBef>
              <a:spcAft>
                <a:spcPts val="0"/>
              </a:spcAft>
              <a:buSzPts val="2000"/>
              <a:buChar char="●"/>
            </a:pPr>
            <a:r>
              <a:rPr lang="en"/>
              <a:t>4 points each for 48 points (lowest two of 14 are dropped).</a:t>
            </a:r>
            <a:endParaRPr/>
          </a:p>
          <a:p>
            <a:pPr indent="0" lvl="0" marL="0" rtl="0">
              <a:spcBef>
                <a:spcPts val="600"/>
              </a:spcBef>
              <a:spcAft>
                <a:spcPts val="0"/>
              </a:spcAft>
              <a:buNone/>
            </a:pPr>
            <a:r>
              <a:t/>
            </a:r>
            <a:endParaRPr/>
          </a:p>
          <a:p>
            <a:pPr indent="0" lvl="0" marL="0" rtl="0">
              <a:spcBef>
                <a:spcPts val="600"/>
              </a:spcBef>
              <a:spcAft>
                <a:spcPts val="0"/>
              </a:spcAft>
              <a:buNone/>
            </a:pPr>
            <a:r>
              <a:rPr lang="en"/>
              <a:t>For each lecture, there is also a “study guide”.</a:t>
            </a:r>
            <a:endParaRPr/>
          </a:p>
          <a:p>
            <a:pPr indent="-355600" lvl="0" marL="457200" rtl="0">
              <a:spcBef>
                <a:spcPts val="600"/>
              </a:spcBef>
              <a:spcAft>
                <a:spcPts val="0"/>
              </a:spcAft>
              <a:buSzPts val="2000"/>
              <a:buChar char="●"/>
            </a:pPr>
            <a:r>
              <a:rPr lang="en"/>
              <a:t>Provides a brief summary of the lecture.</a:t>
            </a:r>
            <a:endParaRPr/>
          </a:p>
          <a:p>
            <a:pPr indent="-355600" lvl="0" marL="457200" rtl="0">
              <a:spcBef>
                <a:spcPts val="0"/>
              </a:spcBef>
              <a:spcAft>
                <a:spcPts val="0"/>
              </a:spcAft>
              <a:buSzPts val="2000"/>
              <a:buChar char="●"/>
            </a:pPr>
            <a:r>
              <a:rPr lang="en"/>
              <a:t>Provides (usually) C level, B level, and A level problems for exam studying.</a:t>
            </a:r>
            <a:endParaRPr/>
          </a:p>
          <a:p>
            <a:pPr indent="-355600" lvl="1" marL="914400" rtl="0">
              <a:spcBef>
                <a:spcPts val="0"/>
              </a:spcBef>
              <a:spcAft>
                <a:spcPts val="0"/>
              </a:spcAft>
              <a:buSzPts val="2000"/>
              <a:buChar char="○"/>
            </a:pPr>
            <a:r>
              <a:rPr lang="en"/>
              <a:t>A level problems are usually hard enough that I anticipate TAs will have a hard time with them, so be nice!</a:t>
            </a:r>
            <a:endParaRPr/>
          </a:p>
          <a:p>
            <a:pPr indent="0" lvl="0" marL="0" rtl="0">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Projects</a:t>
            </a:r>
            <a:endParaRPr/>
          </a:p>
        </p:txBody>
      </p:sp>
      <p:sp>
        <p:nvSpPr>
          <p:cNvPr id="337" name="Shape 3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Four projects</a:t>
            </a:r>
            <a:endParaRPr/>
          </a:p>
          <a:p>
            <a:pPr indent="-355600" lvl="0" marL="457200" rtl="0">
              <a:spcBef>
                <a:spcPts val="600"/>
              </a:spcBef>
              <a:spcAft>
                <a:spcPts val="0"/>
              </a:spcAft>
              <a:buSzPts val="2000"/>
              <a:buChar char="●"/>
            </a:pPr>
            <a:r>
              <a:rPr lang="en"/>
              <a:t>One lightweight project, two medium projects, one large project.</a:t>
            </a:r>
            <a:endParaRPr/>
          </a:p>
          <a:p>
            <a:pPr indent="-355600" lvl="1" marL="914400" rtl="0">
              <a:spcBef>
                <a:spcPts val="0"/>
              </a:spcBef>
              <a:spcAft>
                <a:spcPts val="0"/>
              </a:spcAft>
              <a:buSzPts val="2000"/>
              <a:buChar char="○"/>
            </a:pPr>
            <a:r>
              <a:rPr lang="en"/>
              <a:t>Project 0 (solo or pair): 50 points</a:t>
            </a:r>
            <a:endParaRPr/>
          </a:p>
          <a:p>
            <a:pPr indent="-355600" lvl="1" marL="914400" rtl="0">
              <a:spcBef>
                <a:spcPts val="0"/>
              </a:spcBef>
              <a:spcAft>
                <a:spcPts val="0"/>
              </a:spcAft>
              <a:buSzPts val="2000"/>
              <a:buChar char="○"/>
            </a:pPr>
            <a:r>
              <a:rPr lang="en"/>
              <a:t>Project 1 (solo): 80 points</a:t>
            </a:r>
            <a:endParaRPr/>
          </a:p>
          <a:p>
            <a:pPr indent="-355600" lvl="1" marL="914400" rtl="0">
              <a:spcBef>
                <a:spcPts val="0"/>
              </a:spcBef>
              <a:spcAft>
                <a:spcPts val="0"/>
              </a:spcAft>
              <a:buSzPts val="2000"/>
              <a:buChar char="○"/>
            </a:pPr>
            <a:r>
              <a:rPr lang="en"/>
              <a:t>Project 2 (pair): 200 points</a:t>
            </a:r>
            <a:endParaRPr/>
          </a:p>
          <a:p>
            <a:pPr indent="-355600" lvl="1" marL="914400" rtl="0">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spcBef>
                <a:spcPts val="600"/>
              </a:spcBef>
              <a:spcAft>
                <a:spcPts val="0"/>
              </a:spcAft>
              <a:buNone/>
            </a:pPr>
            <a:r>
              <a:t/>
            </a:r>
            <a:endParaRPr/>
          </a:p>
          <a:p>
            <a:pPr indent="0" lvl="0" marL="0" rtl="0">
              <a:spcBef>
                <a:spcPts val="600"/>
              </a:spcBef>
              <a:spcAft>
                <a:spcPts val="0"/>
              </a:spcAft>
              <a:buNone/>
            </a:pPr>
            <a:r>
              <a:rPr lang="en"/>
              <a:t>Projects 1, 2, and 3 will have extra credit opportunities.</a:t>
            </a:r>
            <a:endParaRPr/>
          </a:p>
          <a:p>
            <a:pPr indent="-355600" lvl="0" marL="457200" rtl="0">
              <a:spcBef>
                <a:spcPts val="600"/>
              </a:spcBef>
              <a:spcAft>
                <a:spcPts val="0"/>
              </a:spcAft>
              <a:buSzPts val="2000"/>
              <a:buChar char="●"/>
            </a:pPr>
            <a:r>
              <a:rPr lang="en"/>
              <a:t>Early submission deadline: Bonus points.</a:t>
            </a:r>
            <a:endParaRPr/>
          </a:p>
          <a:p>
            <a:pPr indent="-355600" lvl="0" marL="457200" rtl="0">
              <a:spcBef>
                <a:spcPts val="0"/>
              </a:spcBef>
              <a:spcAft>
                <a:spcPts val="0"/>
              </a:spcAft>
              <a:buSzPts val="2000"/>
              <a:buChar char="●"/>
            </a:pPr>
            <a:r>
              <a:rPr lang="en"/>
              <a:t>Stretch goals: “Gold” points.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Exams</a:t>
            </a:r>
            <a:endParaRPr/>
          </a:p>
        </p:txBody>
      </p:sp>
      <p:sp>
        <p:nvSpPr>
          <p:cNvPr id="343" name="Shape 3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Exams will be “hard”</a:t>
            </a:r>
            <a:endParaRPr/>
          </a:p>
          <a:p>
            <a:pPr indent="-355600" lvl="0" marL="457200" rtl="0">
              <a:spcBef>
                <a:spcPts val="600"/>
              </a:spcBef>
              <a:spcAft>
                <a:spcPts val="0"/>
              </a:spcAft>
              <a:buSzPts val="2000"/>
              <a:buChar char="●"/>
            </a:pPr>
            <a:r>
              <a:rPr lang="en"/>
              <a:t>Median scores will be lower than you might be used to (ideally ~60%).</a:t>
            </a:r>
            <a:endParaRPr/>
          </a:p>
          <a:p>
            <a:pPr indent="-355600" lvl="0" marL="457200" rtl="0">
              <a:spcBef>
                <a:spcPts val="0"/>
              </a:spcBef>
              <a:spcAft>
                <a:spcPts val="0"/>
              </a:spcAft>
              <a:buSzPts val="2000"/>
              <a:buChar char="●"/>
            </a:pPr>
            <a:r>
              <a:rPr lang="en"/>
              <a:t>Two midterms in evenings, one final exam.</a:t>
            </a:r>
            <a:endParaRPr/>
          </a:p>
          <a:p>
            <a:pPr indent="-355600" lvl="0" marL="457200" rtl="0">
              <a:spcBef>
                <a:spcPts val="0"/>
              </a:spcBef>
              <a:spcAft>
                <a:spcPts val="0"/>
              </a:spcAft>
              <a:buSzPts val="2000"/>
              <a:buChar char="●"/>
            </a:pPr>
            <a:r>
              <a:rPr lang="en"/>
              <a:t>One sheet of paper (front and back) per exam.</a:t>
            </a:r>
            <a:endParaRPr/>
          </a:p>
          <a:p>
            <a:pPr indent="-355600" lvl="0" marL="457200" rtl="0">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spcBef>
                <a:spcPts val="600"/>
              </a:spcBef>
              <a:spcAft>
                <a:spcPts val="0"/>
              </a:spcAft>
              <a:buNone/>
            </a:pPr>
            <a:r>
              <a:t/>
            </a:r>
            <a:endParaRPr/>
          </a:p>
          <a:p>
            <a:pPr indent="0" lvl="0" marL="0" rtl="0">
              <a:spcBef>
                <a:spcPts val="600"/>
              </a:spcBef>
              <a:spcAft>
                <a:spcPts val="0"/>
              </a:spcAft>
              <a:buNone/>
            </a:pPr>
            <a:r>
              <a:rPr lang="en"/>
              <a:t>Exam dates (midterms tentative until room deadlines confirmed):</a:t>
            </a:r>
            <a:endParaRPr/>
          </a:p>
          <a:p>
            <a:pPr indent="-355600" lvl="0" marL="457200" rtl="0">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spcBef>
                <a:spcPts val="0"/>
              </a:spcBef>
              <a:spcAft>
                <a:spcPts val="0"/>
              </a:spcAft>
              <a:buSzPts val="2000"/>
              <a:buChar char="●"/>
            </a:pPr>
            <a:r>
              <a:rPr lang="en"/>
              <a:t>Midterm 2: </a:t>
            </a:r>
            <a:r>
              <a:rPr b="1" lang="en"/>
              <a:t>March 20th</a:t>
            </a:r>
            <a:r>
              <a:rPr lang="en"/>
              <a:t>, 8:00 - 10:00 PM.</a:t>
            </a:r>
            <a:endParaRPr/>
          </a:p>
          <a:p>
            <a:pPr indent="-355600" lvl="0" marL="457200" rtl="0">
              <a:spcBef>
                <a:spcPts val="0"/>
              </a:spcBef>
              <a:spcAft>
                <a:spcPts val="0"/>
              </a:spcAft>
              <a:buSzPts val="2000"/>
              <a:buChar char="●"/>
            </a:pPr>
            <a:r>
              <a:rPr b="1" lang="en"/>
              <a:t>May 9th</a:t>
            </a:r>
            <a:r>
              <a:rPr lang="en"/>
              <a:t> (final exam) at 7 PM.</a:t>
            </a:r>
            <a:endParaRPr/>
          </a:p>
          <a:p>
            <a:pPr indent="-355600" lvl="0" marL="457200" rtl="0">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Grade</a:t>
            </a:r>
            <a:endParaRPr/>
          </a:p>
        </p:txBody>
      </p:sp>
      <p:sp>
        <p:nvSpPr>
          <p:cNvPr id="349" name="Shape 3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Breakdown: 1,584 points total.</a:t>
            </a:r>
            <a:endParaRPr/>
          </a:p>
          <a:p>
            <a:pPr indent="-355600" lvl="0" marL="457200" rtl="0">
              <a:spcBef>
                <a:spcPts val="600"/>
              </a:spcBef>
              <a:spcAft>
                <a:spcPts val="0"/>
              </a:spcAft>
              <a:buSzPts val="2000"/>
              <a:buChar char="●"/>
            </a:pPr>
            <a:r>
              <a:rPr lang="en"/>
              <a:t>Midterms: 400 points total. </a:t>
            </a:r>
            <a:endParaRPr/>
          </a:p>
          <a:p>
            <a:pPr indent="-355600" lvl="0" marL="457200" rtl="0">
              <a:spcBef>
                <a:spcPts val="0"/>
              </a:spcBef>
              <a:spcAft>
                <a:spcPts val="0"/>
              </a:spcAft>
              <a:buSzPts val="2000"/>
              <a:buChar char="●"/>
            </a:pPr>
            <a:r>
              <a:rPr lang="en"/>
              <a:t>Final: 400 points.</a:t>
            </a:r>
            <a:endParaRPr/>
          </a:p>
          <a:p>
            <a:pPr indent="-355600" lvl="0" marL="457200" rtl="0">
              <a:spcBef>
                <a:spcPts val="0"/>
              </a:spcBef>
              <a:spcAft>
                <a:spcPts val="0"/>
              </a:spcAft>
              <a:buSzPts val="2000"/>
              <a:buChar char="●"/>
            </a:pPr>
            <a:r>
              <a:rPr lang="en"/>
              <a:t>Projects: 480 regular points.</a:t>
            </a:r>
            <a:endParaRPr/>
          </a:p>
          <a:p>
            <a:pPr indent="-355600" lvl="0" marL="457200" rtl="0">
              <a:spcBef>
                <a:spcPts val="0"/>
              </a:spcBef>
              <a:spcAft>
                <a:spcPts val="0"/>
              </a:spcAft>
              <a:buSzPts val="2000"/>
              <a:buChar char="●"/>
            </a:pPr>
            <a:r>
              <a:rPr lang="en"/>
              <a:t>HW: 160 points (32 points each)</a:t>
            </a:r>
            <a:endParaRPr/>
          </a:p>
          <a:p>
            <a:pPr indent="-355600" lvl="0" marL="457200" rtl="0">
              <a:spcBef>
                <a:spcPts val="0"/>
              </a:spcBef>
              <a:spcAft>
                <a:spcPts val="0"/>
              </a:spcAft>
              <a:buSzPts val="2000"/>
              <a:buChar char="●"/>
            </a:pPr>
            <a:r>
              <a:rPr lang="en"/>
              <a:t>Lab: 96 points (8 points each)</a:t>
            </a:r>
            <a:endParaRPr/>
          </a:p>
          <a:p>
            <a:pPr indent="-355600" lvl="0" marL="457200" rtl="0">
              <a:spcBef>
                <a:spcPts val="0"/>
              </a:spcBef>
              <a:spcAft>
                <a:spcPts val="0"/>
              </a:spcAft>
              <a:buSzPts val="2000"/>
              <a:buChar char="●"/>
            </a:pPr>
            <a:r>
              <a:rPr lang="en"/>
              <a:t>Vitamins: 48 points (4 points each)</a:t>
            </a:r>
            <a:endParaRPr/>
          </a:p>
          <a:p>
            <a:pPr indent="0" lvl="0" marL="0" rtl="0">
              <a:spcBef>
                <a:spcPts val="600"/>
              </a:spcBef>
              <a:spcAft>
                <a:spcPts val="0"/>
              </a:spcAft>
              <a:buNone/>
            </a:pPr>
            <a:r>
              <a:t/>
            </a:r>
            <a:endParaRPr/>
          </a:p>
          <a:p>
            <a:pPr indent="0" lvl="0" marL="0" rtl="0">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50" name="Shape 350"/>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4" name="Shape 354"/>
        <p:cNvGrpSpPr/>
        <p:nvPr/>
      </p:nvGrpSpPr>
      <p:grpSpPr>
        <a:xfrm>
          <a:off x="0" y="0"/>
          <a:ext cx="0" cy="0"/>
          <a:chOff x="0" y="0"/>
          <a:chExt cx="0" cy="0"/>
        </a:xfrm>
      </p:grpSpPr>
      <p:sp>
        <p:nvSpPr>
          <p:cNvPr id="355" name="Shape 3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Course Pacing</a:t>
            </a:r>
            <a:endParaRPr/>
          </a:p>
        </p:txBody>
      </p:sp>
      <p:sp>
        <p:nvSpPr>
          <p:cNvPr id="356" name="Shape 356"/>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will start off very fast.</a:t>
            </a:r>
            <a:endParaRPr/>
          </a:p>
          <a:p>
            <a:pPr indent="-355600" lvl="0" marL="457200" rtl="0">
              <a:spcBef>
                <a:spcPts val="600"/>
              </a:spcBef>
              <a:spcAft>
                <a:spcPts val="0"/>
              </a:spcAft>
              <a:buSzPts val="2000"/>
              <a:buChar char="●"/>
            </a:pPr>
            <a:r>
              <a:rPr lang="en"/>
              <a:t>Optional HW0 is out.</a:t>
            </a:r>
            <a:endParaRPr/>
          </a:p>
          <a:p>
            <a:pPr indent="-355600" lvl="1" marL="914400" rtl="0">
              <a:spcBef>
                <a:spcPts val="0"/>
              </a:spcBef>
              <a:spcAft>
                <a:spcPts val="0"/>
              </a:spcAft>
              <a:buSzPts val="2000"/>
              <a:buChar char="○"/>
            </a:pPr>
            <a:r>
              <a:rPr lang="en"/>
              <a:t>Intro to Java syntax.</a:t>
            </a:r>
            <a:endParaRPr/>
          </a:p>
          <a:p>
            <a:pPr indent="-355600" lvl="1" marL="914400" rtl="0">
              <a:spcBef>
                <a:spcPts val="0"/>
              </a:spcBef>
              <a:spcAft>
                <a:spcPts val="0"/>
              </a:spcAft>
              <a:buSzPts val="2000"/>
              <a:buChar char="○"/>
            </a:pPr>
            <a:r>
              <a:rPr lang="en"/>
              <a:t>Will take 1-4 hours.</a:t>
            </a:r>
            <a:endParaRPr/>
          </a:p>
          <a:p>
            <a:pPr indent="-355600" lvl="1" marL="914400" rtl="0">
              <a:spcBef>
                <a:spcPts val="0"/>
              </a:spcBef>
              <a:spcAft>
                <a:spcPts val="0"/>
              </a:spcAft>
              <a:buSzPts val="2000"/>
              <a:buChar char="○"/>
            </a:pPr>
            <a:r>
              <a:rPr lang="en"/>
              <a:t>Work with friends!</a:t>
            </a:r>
            <a:endParaRPr/>
          </a:p>
          <a:p>
            <a:pPr indent="-355600" lvl="1" marL="914400" rtl="0">
              <a:spcBef>
                <a:spcPts val="0"/>
              </a:spcBef>
              <a:spcAft>
                <a:spcPts val="0"/>
              </a:spcAft>
              <a:buSzPts val="2000"/>
              <a:buChar char="○"/>
            </a:pPr>
            <a:r>
              <a:rPr lang="en"/>
              <a:t>Recommended that you complete before your lab.</a:t>
            </a:r>
            <a:endParaRPr/>
          </a:p>
          <a:p>
            <a:pPr indent="-355600" lvl="1" marL="914400" rtl="0">
              <a:spcBef>
                <a:spcPts val="0"/>
              </a:spcBef>
              <a:spcAft>
                <a:spcPts val="0"/>
              </a:spcAft>
              <a:buSzPts val="2000"/>
              <a:buChar char="○"/>
            </a:pPr>
            <a:r>
              <a:rPr lang="en"/>
              <a:t>Strongly recommended that you complete by lecture Friday.</a:t>
            </a:r>
            <a:endParaRPr/>
          </a:p>
          <a:p>
            <a:pPr indent="-355600" lvl="0" marL="457200" rtl="0">
              <a:spcBef>
                <a:spcPts val="0"/>
              </a:spcBef>
              <a:spcAft>
                <a:spcPts val="0"/>
              </a:spcAft>
              <a:buSzPts val="2000"/>
              <a:buChar char="●"/>
            </a:pPr>
            <a:r>
              <a:rPr lang="en"/>
              <a:t>Lab1 and Lab1 Setup are both available.</a:t>
            </a:r>
            <a:endParaRPr/>
          </a:p>
          <a:p>
            <a:pPr indent="-355600" lvl="1" marL="914400" rtl="0">
              <a:spcBef>
                <a:spcPts val="0"/>
              </a:spcBef>
              <a:spcAft>
                <a:spcPts val="0"/>
              </a:spcAft>
              <a:buSzPts val="2000"/>
              <a:buChar char="○"/>
            </a:pPr>
            <a:r>
              <a:rPr lang="en"/>
              <a:t>Lab1: How to use various tools.</a:t>
            </a:r>
            <a:endParaRPr/>
          </a:p>
          <a:p>
            <a:pPr indent="-355600" lvl="1" marL="914400" rtl="0">
              <a:spcBef>
                <a:spcPts val="0"/>
              </a:spcBef>
              <a:spcAft>
                <a:spcPts val="0"/>
              </a:spcAft>
              <a:buSzPts val="2000"/>
              <a:buChar char="○"/>
            </a:pPr>
            <a:r>
              <a:rPr lang="en"/>
              <a:t>Lab1 Setup: How to set up your home computer (maybe do before lab1).</a:t>
            </a:r>
            <a:endParaRPr/>
          </a:p>
          <a:p>
            <a:pPr indent="-355600" lvl="0" marL="457200" rtl="0">
              <a:spcBef>
                <a:spcPts val="0"/>
              </a:spcBef>
              <a:spcAft>
                <a:spcPts val="0"/>
              </a:spcAft>
              <a:buSzPts val="2000"/>
              <a:buChar char="●"/>
            </a:pPr>
            <a:r>
              <a:rPr lang="en"/>
              <a:t>Project 0 released Friday. Due next Friday Jan 26th (10 days from start of semester).</a:t>
            </a:r>
            <a:endParaRPr/>
          </a:p>
          <a:p>
            <a:pPr indent="-355600" lvl="1" marL="914400" rtl="0">
              <a:spcBef>
                <a:spcPts val="0"/>
              </a:spcBef>
              <a:spcAft>
                <a:spcPts val="0"/>
              </a:spcAft>
              <a:buSzPts val="2000"/>
              <a:buChar char="○"/>
            </a:pPr>
            <a:r>
              <a:rPr lang="en"/>
              <a:t>Exercises all the basic Java features.</a:t>
            </a:r>
            <a:endParaRPr/>
          </a:p>
          <a:p>
            <a:pPr indent="-355600" lvl="1" marL="914400" rtl="0">
              <a:spcBef>
                <a:spcPts val="0"/>
              </a:spcBef>
              <a:spcAft>
                <a:spcPts val="0"/>
              </a:spcAft>
              <a:buSzPts val="2000"/>
              <a:buChar char="○"/>
            </a:pPr>
            <a:r>
              <a:rPr lang="en"/>
              <a:t>Allowed to work in pairs (more next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Citations</a:t>
            </a:r>
            <a:endParaRPr/>
          </a:p>
        </p:txBody>
      </p:sp>
      <p:sp>
        <p:nvSpPr>
          <p:cNvPr id="362" name="Shape 36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spcBef>
                <a:spcPts val="600"/>
              </a:spcBef>
              <a:spcAft>
                <a:spcPts val="0"/>
              </a:spcAft>
              <a:buNone/>
            </a:pPr>
            <a:r>
              <a:t/>
            </a:r>
            <a:endParaRPr sz="1000"/>
          </a:p>
          <a:p>
            <a:pPr indent="0" lvl="0" marL="0" rtl="0">
              <a:spcBef>
                <a:spcPts val="600"/>
              </a:spcBef>
              <a:spcAft>
                <a:spcPts val="0"/>
              </a:spcAft>
              <a:buNone/>
            </a:pPr>
            <a:r>
              <a:rPr lang="en" sz="1000"/>
              <a:t>Dance Dance Revolution videos from:</a:t>
            </a:r>
            <a:endParaRPr sz="1000"/>
          </a:p>
          <a:p>
            <a:pPr indent="0" lvl="0" marL="0" rtl="0">
              <a:spcBef>
                <a:spcPts val="600"/>
              </a:spcBef>
              <a:spcAft>
                <a:spcPts val="0"/>
              </a:spcAft>
              <a:buNone/>
            </a:pPr>
            <a:r>
              <a:rPr lang="en" sz="1000" u="sng">
                <a:solidFill>
                  <a:schemeClr val="hlink"/>
                </a:solidFill>
                <a:hlinkClick r:id="rId5"/>
              </a:rPr>
              <a:t>https://www.youtube.com/watch?v=OVtnnIifaU8</a:t>
            </a:r>
            <a:endParaRPr sz="1000"/>
          </a:p>
          <a:p>
            <a:pPr indent="0" lvl="0" marL="0" rtl="0">
              <a:spcBef>
                <a:spcPts val="600"/>
              </a:spcBef>
              <a:spcAft>
                <a:spcPts val="0"/>
              </a:spcAft>
              <a:buNone/>
            </a:pPr>
            <a:r>
              <a:rPr lang="en" sz="1000" u="sng">
                <a:solidFill>
                  <a:schemeClr val="hlink"/>
                </a:solidFill>
                <a:hlinkClick r:id="rId6"/>
              </a:rPr>
              <a:t>https://www.youtube.com/watch?v=12lSScKSx20</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a:p>
            <a:pPr indent="0" lvl="0" marL="0" rtl="0">
              <a:spcBef>
                <a:spcPts val="60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77" name="Shape 7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Daily life is supported by them.</a:t>
            </a:r>
            <a:endParaRPr/>
          </a:p>
        </p:txBody>
      </p:sp>
      <p:pic>
        <p:nvPicPr>
          <p:cNvPr id="78" name="Shape 78"/>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 for You [first lecture]</a:t>
            </a:r>
            <a:endParaRPr/>
          </a:p>
        </p:txBody>
      </p:sp>
      <p:sp>
        <p:nvSpPr>
          <p:cNvPr id="368" name="Shape 36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What do you hope / expect to learn from this class? Why are you taking it?</a:t>
            </a:r>
            <a:endParaRPr/>
          </a:p>
          <a:p>
            <a:pPr indent="-355600" lvl="0" marL="457200" rtl="0">
              <a:spcBef>
                <a:spcPts val="600"/>
              </a:spcBef>
              <a:spcAft>
                <a:spcPts val="0"/>
              </a:spcAft>
              <a:buSzPts val="2000"/>
              <a:buChar char="●"/>
            </a:pPr>
            <a:r>
              <a:rPr lang="en"/>
              <a:t>Learn how to organize code to make my life easier.</a:t>
            </a:r>
            <a:endParaRPr/>
          </a:p>
          <a:p>
            <a:pPr indent="-355600" lvl="0" marL="457200" rtl="0">
              <a:spcBef>
                <a:spcPts val="0"/>
              </a:spcBef>
              <a:spcAft>
                <a:spcPts val="0"/>
              </a:spcAft>
              <a:buSzPts val="2000"/>
              <a:buChar char="●"/>
            </a:pPr>
            <a:r>
              <a:rPr lang="en"/>
              <a:t>Get a job with it.</a:t>
            </a:r>
            <a:endParaRPr/>
          </a:p>
          <a:p>
            <a:pPr indent="-355600" lvl="1" marL="914400" rtl="0">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spcBef>
                <a:spcPts val="0"/>
              </a:spcBef>
              <a:spcAft>
                <a:spcPts val="0"/>
              </a:spcAft>
              <a:buSzPts val="2000"/>
              <a:buChar char="●"/>
            </a:pPr>
            <a:r>
              <a:rPr lang="en"/>
              <a:t>Need it for major: EECS.</a:t>
            </a:r>
            <a:endParaRPr/>
          </a:p>
          <a:p>
            <a:pPr indent="-355600" lvl="0" marL="457200" rtl="0">
              <a:spcBef>
                <a:spcPts val="0"/>
              </a:spcBef>
              <a:spcAft>
                <a:spcPts val="0"/>
              </a:spcAft>
              <a:buSzPts val="2000"/>
              <a:buChar char="●"/>
            </a:pPr>
            <a:r>
              <a:rPr lang="en"/>
              <a:t>Better understanding of efficiency.</a:t>
            </a:r>
            <a:endParaRPr/>
          </a:p>
          <a:p>
            <a:pPr indent="-355600" lvl="0" marL="457200" rtl="0">
              <a:spcBef>
                <a:spcPts val="0"/>
              </a:spcBef>
              <a:spcAft>
                <a:spcPts val="0"/>
              </a:spcAft>
              <a:buSzPts val="2000"/>
              <a:buChar char="●"/>
            </a:pPr>
            <a:r>
              <a:rPr lang="en"/>
              <a:t>Learn how to build large projects.</a:t>
            </a:r>
            <a:endParaRPr/>
          </a:p>
          <a:p>
            <a:pPr indent="-355600" lvl="0" marL="457200" rtl="0">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84" name="Shape 8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Daily life is supported by them.</a:t>
            </a:r>
            <a:endParaRPr/>
          </a:p>
        </p:txBody>
      </p:sp>
      <p:pic>
        <p:nvPicPr>
          <p:cNvPr id="85" name="Shape 85"/>
          <p:cNvPicPr preferRelativeResize="0"/>
          <p:nvPr/>
        </p:nvPicPr>
        <p:blipFill>
          <a:blip r:embed="rId3">
            <a:alphaModFix/>
          </a:blip>
          <a:stretch>
            <a:fillRect/>
          </a:stretch>
        </p:blipFill>
        <p:spPr>
          <a:xfrm>
            <a:off x="1141550" y="1104900"/>
            <a:ext cx="7029450" cy="2171700"/>
          </a:xfrm>
          <a:prstGeom prst="rect">
            <a:avLst/>
          </a:prstGeom>
          <a:noFill/>
          <a:ln>
            <a:noFill/>
          </a:ln>
        </p:spPr>
      </p:pic>
      <p:pic>
        <p:nvPicPr>
          <p:cNvPr id="86" name="Shape 86"/>
          <p:cNvPicPr preferRelativeResize="0"/>
          <p:nvPr/>
        </p:nvPicPr>
        <p:blipFill>
          <a:blip r:embed="rId4">
            <a:alphaModFix/>
          </a:blip>
          <a:stretch>
            <a:fillRect/>
          </a:stretch>
        </p:blipFill>
        <p:spPr>
          <a:xfrm>
            <a:off x="392000" y="3429001"/>
            <a:ext cx="8360000" cy="1342600"/>
          </a:xfrm>
          <a:prstGeom prst="rect">
            <a:avLst/>
          </a:prstGeom>
          <a:noFill/>
          <a:ln>
            <a:noFill/>
          </a:ln>
        </p:spPr>
      </p:pic>
      <p:pic>
        <p:nvPicPr>
          <p:cNvPr id="87" name="Shape 87"/>
          <p:cNvPicPr preferRelativeResize="0"/>
          <p:nvPr/>
        </p:nvPicPr>
        <p:blipFill>
          <a:blip r:embed="rId5">
            <a:alphaModFix/>
          </a:blip>
          <a:stretch>
            <a:fillRect/>
          </a:stretch>
        </p:blipFill>
        <p:spPr>
          <a:xfrm>
            <a:off x="1917238" y="2838888"/>
            <a:ext cx="5478076" cy="170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Study Algorithms or Data Structures?</a:t>
            </a:r>
            <a:endParaRPr/>
          </a:p>
        </p:txBody>
      </p:sp>
      <p:sp>
        <p:nvSpPr>
          <p:cNvPr id="93" name="Shape 9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Major driver of current progress (?) of our civilization (see 195 for more).</a:t>
            </a:r>
            <a:endParaRPr/>
          </a:p>
        </p:txBody>
      </p:sp>
      <p:pic>
        <p:nvPicPr>
          <p:cNvPr id="94" name="Shape 94"/>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95" name="Shape 95"/>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96" name="Shape 96"/>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sp>
        <p:nvSpPr>
          <p:cNvPr id="102" name="Shape 10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become a better programmer.</a:t>
            </a:r>
            <a:endParaRPr/>
          </a:p>
        </p:txBody>
      </p:sp>
      <p:sp>
        <p:nvSpPr>
          <p:cNvPr id="103" name="Shape 103"/>
          <p:cNvSpPr/>
          <p:nvPr/>
        </p:nvSpPr>
        <p:spPr>
          <a:xfrm>
            <a:off x="717000" y="1473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Study Algorithms or Data Structures?</a:t>
            </a:r>
            <a:endParaRPr/>
          </a:p>
        </p:txBody>
      </p:sp>
      <p:pic>
        <p:nvPicPr>
          <p:cNvPr id="109" name="Shape 109"/>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10" name="Shape 11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For intellectual stimulation:</a:t>
            </a:r>
            <a:endParaRPr sz="2000"/>
          </a:p>
        </p:txBody>
      </p:sp>
      <p:pic>
        <p:nvPicPr>
          <p:cNvPr id="111" name="Shape 111"/>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12" name="Shape 112"/>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13" name="Shape 113"/>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14" name="Shape 114"/>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Possible to draw without picking up pencil or going back over any lines.</a:t>
            </a:r>
            <a:endParaRPr/>
          </a:p>
        </p:txBody>
      </p:sp>
      <p:sp>
        <p:nvSpPr>
          <p:cNvPr id="115" name="Shape 115"/>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Impossible.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