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Ubuntu Mon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FE0B257-24DD-428D-AC8A-390B43A569B2}">
  <a:tblStyle styleId="{4FE0B257-24DD-428D-AC8A-390B43A569B2}"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UbuntuMono-regular.fntdata"/><Relationship Id="rId20" Type="http://schemas.openxmlformats.org/officeDocument/2006/relationships/slide" Target="slides/slide15.xml"/><Relationship Id="rId42" Type="http://schemas.openxmlformats.org/officeDocument/2006/relationships/font" Target="fonts/UbuntuMono-italic.fntdata"/><Relationship Id="rId41" Type="http://schemas.openxmlformats.org/officeDocument/2006/relationships/font" Target="fonts/UbuntuMon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UbuntuMon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Shape 2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9" name="Shape 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12m30s without announcements or questions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5" name="Shape 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26 minutes not including  questions or announcements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Shape 11"/>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2" name="Shape 1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3" name="Shape 13"/>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Shape 15"/>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6" name="Shape 16"/>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7" name="Shape 17"/>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8" name="Shape 18"/>
        <p:cNvGrpSpPr/>
        <p:nvPr/>
      </p:nvGrpSpPr>
      <p:grpSpPr>
        <a:xfrm>
          <a:off x="0" y="0"/>
          <a:ext cx="0" cy="0"/>
          <a:chOff x="0" y="0"/>
          <a:chExt cx="0" cy="0"/>
        </a:xfrm>
      </p:grpSpPr>
      <p:sp>
        <p:nvSpPr>
          <p:cNvPr id="19" name="Shape 1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 name="Shape 20"/>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 name="Shape 21"/>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Shape 23"/>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datastructur.es"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 name="Shape 8"/>
          <p:cNvPicPr preferRelativeResize="0"/>
          <p:nvPr/>
        </p:nvPicPr>
        <p:blipFill>
          <a:blip r:embed="rId1">
            <a:alphaModFix/>
          </a:blip>
          <a:stretch>
            <a:fillRect/>
          </a:stretch>
        </p:blipFill>
        <p:spPr>
          <a:xfrm>
            <a:off x="8686800" y="4983478"/>
            <a:ext cx="457200" cy="160022"/>
          </a:xfrm>
          <a:prstGeom prst="rect">
            <a:avLst/>
          </a:prstGeom>
          <a:noFill/>
          <a:ln>
            <a:noFill/>
          </a:ln>
        </p:spPr>
      </p:pic>
      <p:sp>
        <p:nvSpPr>
          <p:cNvPr id="9" name="Shape 9"/>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u="sng">
                <a:solidFill>
                  <a:srgbClr val="1155CC"/>
                </a:solidFill>
                <a:latin typeface="Calibri"/>
                <a:ea typeface="Calibri"/>
                <a:cs typeface="Calibri"/>
                <a:sym typeface="Calibri"/>
                <a:hlinkClick r:id="rId2"/>
              </a:rPr>
              <a:t>datastructur.es</a:t>
            </a:r>
            <a:endParaRPr sz="6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youtube.com/watch?v=D07rb5KsiSE" TargetMode="External"/><Relationship Id="rId4" Type="http://schemas.openxmlformats.org/officeDocument/2006/relationships/image" Target="../media/image10.jpg"/><Relationship Id="rId5" Type="http://schemas.openxmlformats.org/officeDocument/2006/relationships/hyperlink" Target="http://www.youtube.com/watch?v=jeQcGjprcCM" TargetMode="External"/><Relationship Id="rId6"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goo.gl/HLzN6s" TargetMode="External"/><Relationship Id="rId4" Type="http://schemas.openxmlformats.org/officeDocument/2006/relationships/hyperlink" Target="http://goo.gl/HLzN6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p18.datastructur.es/materials/guides/partnership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introcs.cs.princeton.edu/java/stdlib/" TargetMode="Externa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www.youtube.com/watch?v=D07rb5KsiSE" TargetMode="External"/><Relationship Id="rId4" Type="http://schemas.openxmlformats.org/officeDocument/2006/relationships/hyperlink" Target="https://www.youtube.com/watch?v=jeQcGjprcC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imgur.com/a/6wUI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goo.gl/tlDSVq" TargetMode="External"/><Relationship Id="rId4" Type="http://schemas.openxmlformats.org/officeDocument/2006/relationships/hyperlink" Target="http://goo.gl/GzNrrv" TargetMode="External"/><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 name="Shape 30"/>
        <p:cNvGrpSpPr/>
        <p:nvPr/>
      </p:nvGrpSpPr>
      <p:grpSpPr>
        <a:xfrm>
          <a:off x="0" y="0"/>
          <a:ext cx="0" cy="0"/>
          <a:chOff x="0" y="0"/>
          <a:chExt cx="0" cy="0"/>
        </a:xfrm>
      </p:grpSpPr>
      <p:sp>
        <p:nvSpPr>
          <p:cNvPr id="31" name="Shape 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HW0</a:t>
            </a:r>
            <a:endParaRPr/>
          </a:p>
        </p:txBody>
      </p:sp>
      <p:sp>
        <p:nvSpPr>
          <p:cNvPr id="32" name="Shape 3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(For webcast viewers): This lecture assumes you have completed homework 0. If you have not done so yet, complete HW0 and then come back.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06" name="Shape 106"/>
        <p:cNvGrpSpPr/>
        <p:nvPr/>
      </p:nvGrpSpPr>
      <p:grpSpPr>
        <a:xfrm>
          <a:off x="0" y="0"/>
          <a:ext cx="0" cy="0"/>
          <a:chOff x="0" y="0"/>
          <a:chExt cx="0" cy="0"/>
        </a:xfrm>
      </p:grpSpPr>
      <p:sp>
        <p:nvSpPr>
          <p:cNvPr id="107" name="Shape 107"/>
          <p:cNvSpPr txBox="1"/>
          <p:nvPr>
            <p:ph type="title"/>
          </p:nvPr>
        </p:nvSpPr>
        <p:spPr>
          <a:xfrm>
            <a:off x="928950" y="1588550"/>
            <a:ext cx="7286100" cy="1716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800"/>
              <a:t>Defining and Instantiating Classes</a:t>
            </a:r>
            <a:endParaRPr sz="4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Dog </a:t>
            </a:r>
            <a:endParaRPr/>
          </a:p>
        </p:txBody>
      </p:sp>
      <p:sp>
        <p:nvSpPr>
          <p:cNvPr id="113" name="Shape 113"/>
          <p:cNvSpPr txBox="1"/>
          <p:nvPr>
            <p:ph idx="1" type="body"/>
          </p:nvPr>
        </p:nvSpPr>
        <p:spPr>
          <a:xfrm>
            <a:off x="243000" y="556500"/>
            <a:ext cx="8443800" cy="1610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As we saw last time:</a:t>
            </a:r>
            <a:endParaRPr/>
          </a:p>
          <a:p>
            <a:pPr indent="-355600" lvl="0" marL="457200" rtl="0">
              <a:spcBef>
                <a:spcPts val="600"/>
              </a:spcBef>
              <a:spcAft>
                <a:spcPts val="0"/>
              </a:spcAft>
              <a:buSzPts val="2000"/>
              <a:buChar char="●"/>
            </a:pPr>
            <a:r>
              <a:rPr lang="en"/>
              <a:t>Every method (a.k.a. function) is associated with some class.</a:t>
            </a:r>
            <a:endParaRPr/>
          </a:p>
          <a:p>
            <a:pPr indent="-355600" lvl="0" marL="457200" rtl="0">
              <a:spcBef>
                <a:spcPts val="0"/>
              </a:spcBef>
              <a:spcAft>
                <a:spcPts val="0"/>
              </a:spcAft>
              <a:buSzPts val="2000"/>
              <a:buChar char="●"/>
            </a:pPr>
            <a:r>
              <a:rPr lang="en"/>
              <a:t>To run a class, we must define a main method.</a:t>
            </a:r>
            <a:endParaRPr/>
          </a:p>
          <a:p>
            <a:pPr indent="-355600" lvl="1" marL="914400" rtl="0">
              <a:spcBef>
                <a:spcPts val="0"/>
              </a:spcBef>
              <a:spcAft>
                <a:spcPts val="0"/>
              </a:spcAft>
              <a:buSzPts val="2000"/>
              <a:buChar char="○"/>
            </a:pPr>
            <a:r>
              <a:rPr lang="en"/>
              <a:t>Not all classes have a main method!</a:t>
            </a:r>
            <a:endParaRPr/>
          </a:p>
          <a:p>
            <a:pPr indent="0" lvl="0" marL="0" rtl="0">
              <a:spcBef>
                <a:spcPts val="600"/>
              </a:spcBef>
              <a:spcAft>
                <a:spcPts val="0"/>
              </a:spcAft>
              <a:buNone/>
            </a:pPr>
            <a:r>
              <a:t/>
            </a:r>
            <a:endParaRPr/>
          </a:p>
          <a:p>
            <a:pPr indent="0" lvl="0" marL="0" rtl="0">
              <a:spcBef>
                <a:spcPts val="600"/>
              </a:spcBef>
              <a:spcAft>
                <a:spcPts val="0"/>
              </a:spcAft>
              <a:buNone/>
            </a:pPr>
            <a:r>
              <a:t/>
            </a:r>
            <a:endParaRPr/>
          </a:p>
        </p:txBody>
      </p:sp>
      <p:pic>
        <p:nvPicPr>
          <p:cNvPr id="114" name="Shape 114"/>
          <p:cNvPicPr preferRelativeResize="0"/>
          <p:nvPr/>
        </p:nvPicPr>
        <p:blipFill>
          <a:blip r:embed="rId3">
            <a:alphaModFix/>
          </a:blip>
          <a:stretch>
            <a:fillRect/>
          </a:stretch>
        </p:blipFill>
        <p:spPr>
          <a:xfrm>
            <a:off x="580125" y="2166938"/>
            <a:ext cx="4210050" cy="1266825"/>
          </a:xfrm>
          <a:prstGeom prst="rect">
            <a:avLst/>
          </a:prstGeom>
          <a:noFill/>
          <a:ln>
            <a:noFill/>
          </a:ln>
        </p:spPr>
      </p:pic>
      <p:pic>
        <p:nvPicPr>
          <p:cNvPr id="115" name="Shape 115"/>
          <p:cNvPicPr preferRelativeResize="0"/>
          <p:nvPr/>
        </p:nvPicPr>
        <p:blipFill>
          <a:blip r:embed="rId4">
            <a:alphaModFix/>
          </a:blip>
          <a:stretch>
            <a:fillRect/>
          </a:stretch>
        </p:blipFill>
        <p:spPr>
          <a:xfrm>
            <a:off x="481300" y="3622913"/>
            <a:ext cx="5143500" cy="1276350"/>
          </a:xfrm>
          <a:prstGeom prst="rect">
            <a:avLst/>
          </a:prstGeom>
          <a:noFill/>
          <a:ln>
            <a:noFill/>
          </a:ln>
        </p:spPr>
      </p:pic>
      <p:sp>
        <p:nvSpPr>
          <p:cNvPr id="116" name="Shape 116"/>
          <p:cNvSpPr txBox="1"/>
          <p:nvPr/>
        </p:nvSpPr>
        <p:spPr>
          <a:xfrm>
            <a:off x="6523900" y="2337734"/>
            <a:ext cx="2474100" cy="39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BE0712"/>
                </a:solidFill>
              </a:rPr>
              <a:t>Can’t be run directly, since there is no main method.</a:t>
            </a:r>
            <a:endParaRPr>
              <a:solidFill>
                <a:srgbClr val="BE0712"/>
              </a:solidFill>
            </a:endParaRPr>
          </a:p>
        </p:txBody>
      </p:sp>
      <p:sp>
        <p:nvSpPr>
          <p:cNvPr id="117" name="Shape 117"/>
          <p:cNvSpPr txBox="1"/>
          <p:nvPr/>
        </p:nvSpPr>
        <p:spPr>
          <a:xfrm>
            <a:off x="6445775" y="3831409"/>
            <a:ext cx="2561100" cy="980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BE0712"/>
                </a:solidFill>
              </a:rPr>
              <a:t>Calls a method from another class. Can think of this as a class that tests out the Dog class.</a:t>
            </a:r>
            <a:endParaRPr>
              <a:solidFill>
                <a:srgbClr val="BE0712"/>
              </a:solidFill>
            </a:endParaRPr>
          </a:p>
        </p:txBody>
      </p:sp>
      <p:sp>
        <p:nvSpPr>
          <p:cNvPr id="118" name="Shape 118"/>
          <p:cNvSpPr txBox="1"/>
          <p:nvPr/>
        </p:nvSpPr>
        <p:spPr>
          <a:xfrm>
            <a:off x="403625" y="2018602"/>
            <a:ext cx="5567700" cy="1547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Dog {</a:t>
            </a:r>
            <a:endParaRPr sz="1900">
              <a:solidFill>
                <a:schemeClr val="dk1"/>
              </a:solidFill>
              <a:highlight>
                <a:srgbClr val="EFEFEF"/>
              </a:highlight>
              <a:latin typeface="Consolas"/>
              <a:ea typeface="Consolas"/>
              <a:cs typeface="Consolas"/>
              <a:sym typeface="Consolas"/>
            </a:endParaRPr>
          </a:p>
          <a:p>
            <a:pPr indent="0" lvl="0" marL="0" rtl="0">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makeNoise() {</a:t>
            </a:r>
            <a:endParaRPr sz="1900">
              <a:solidFill>
                <a:schemeClr val="dk1"/>
              </a:solidFill>
              <a:highlight>
                <a:srgbClr val="EFEFEF"/>
              </a:highlight>
              <a:latin typeface="Consolas"/>
              <a:ea typeface="Consolas"/>
              <a:cs typeface="Consolas"/>
              <a:sym typeface="Consolas"/>
            </a:endParaRPr>
          </a:p>
          <a:p>
            <a:pPr indent="457200" lvl="0" marL="457200" rtl="0">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System.out.println(</a:t>
            </a:r>
            <a:r>
              <a:rPr lang="en" sz="1900">
                <a:solidFill>
                  <a:srgbClr val="BD8D8B"/>
                </a:solidFill>
                <a:highlight>
                  <a:srgbClr val="EFEFEF"/>
                </a:highlight>
                <a:latin typeface="Consolas"/>
                <a:ea typeface="Consolas"/>
                <a:cs typeface="Consolas"/>
                <a:sym typeface="Consolas"/>
              </a:rPr>
              <a:t>"Bark!"</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a:lnSpc>
                <a:spcPct val="100000"/>
              </a:lnSpc>
              <a:spcBef>
                <a:spcPts val="0"/>
              </a:spcBef>
              <a:spcAft>
                <a:spcPts val="0"/>
              </a:spcAft>
              <a:buNone/>
            </a:pPr>
            <a:r>
              <a:t/>
            </a:r>
            <a:endParaRPr>
              <a:highlight>
                <a:srgbClr val="EFEFEF"/>
              </a:highlight>
            </a:endParaRPr>
          </a:p>
        </p:txBody>
      </p:sp>
      <p:cxnSp>
        <p:nvCxnSpPr>
          <p:cNvPr id="119" name="Shape 119"/>
          <p:cNvCxnSpPr/>
          <p:nvPr/>
        </p:nvCxnSpPr>
        <p:spPr>
          <a:xfrm rot="10800000">
            <a:off x="5324575" y="2558304"/>
            <a:ext cx="982500" cy="0"/>
          </a:xfrm>
          <a:prstGeom prst="straightConnector1">
            <a:avLst/>
          </a:prstGeom>
          <a:noFill/>
          <a:ln cap="flat" cmpd="sng" w="19050">
            <a:solidFill>
              <a:srgbClr val="BE0712"/>
            </a:solidFill>
            <a:prstDash val="solid"/>
            <a:round/>
            <a:headEnd len="med" w="med" type="none"/>
            <a:tailEnd len="med" w="med" type="triangle"/>
          </a:ln>
        </p:spPr>
      </p:cxnSp>
      <p:sp>
        <p:nvSpPr>
          <p:cNvPr id="120" name="Shape 120"/>
          <p:cNvSpPr txBox="1"/>
          <p:nvPr/>
        </p:nvSpPr>
        <p:spPr>
          <a:xfrm>
            <a:off x="199125" y="3544925"/>
            <a:ext cx="6001800" cy="1547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DogLauncher {</a:t>
            </a:r>
            <a:endParaRPr sz="1900">
              <a:solidFill>
                <a:schemeClr val="dk1"/>
              </a:solidFill>
              <a:highlight>
                <a:srgbClr val="EFEFEF"/>
              </a:highlight>
              <a:latin typeface="Consolas"/>
              <a:ea typeface="Consolas"/>
              <a:cs typeface="Consolas"/>
              <a:sym typeface="Consolas"/>
            </a:endParaRPr>
          </a:p>
          <a:p>
            <a:pPr indent="0" lvl="0" marL="0" rtl="0">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main(String[] args) {</a:t>
            </a:r>
            <a:endParaRPr sz="1900">
              <a:solidFill>
                <a:schemeClr val="dk1"/>
              </a:solidFill>
              <a:highlight>
                <a:srgbClr val="EFEFEF"/>
              </a:highlight>
              <a:latin typeface="Consolas"/>
              <a:ea typeface="Consolas"/>
              <a:cs typeface="Consolas"/>
              <a:sym typeface="Consolas"/>
            </a:endParaRPr>
          </a:p>
          <a:p>
            <a:pPr indent="457200" lvl="0" marL="457200" rtl="0">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Dog.makeNoise();</a:t>
            </a:r>
            <a:endParaRPr sz="1900">
              <a:solidFill>
                <a:schemeClr val="dk1"/>
              </a:solidFill>
              <a:highlight>
                <a:srgbClr val="EFEFEF"/>
              </a:highlight>
              <a:latin typeface="Consolas"/>
              <a:ea typeface="Consolas"/>
              <a:cs typeface="Consolas"/>
              <a:sym typeface="Consolas"/>
            </a:endParaRPr>
          </a:p>
          <a:p>
            <a:pPr indent="0" lvl="0" marL="0" rtl="0">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b="1" sz="1900">
              <a:solidFill>
                <a:srgbClr val="9C20EE"/>
              </a:solidFill>
              <a:highlight>
                <a:srgbClr val="EFEFEF"/>
              </a:highlight>
              <a:latin typeface="Consolas"/>
              <a:ea typeface="Consolas"/>
              <a:cs typeface="Consolas"/>
              <a:sym typeface="Consolas"/>
            </a:endParaRPr>
          </a:p>
        </p:txBody>
      </p:sp>
      <p:cxnSp>
        <p:nvCxnSpPr>
          <p:cNvPr id="121" name="Shape 121"/>
          <p:cNvCxnSpPr/>
          <p:nvPr/>
        </p:nvCxnSpPr>
        <p:spPr>
          <a:xfrm rot="10800000">
            <a:off x="5982475" y="4093176"/>
            <a:ext cx="4008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Object Instantiation </a:t>
            </a:r>
            <a:endParaRPr/>
          </a:p>
        </p:txBody>
      </p:sp>
      <p:sp>
        <p:nvSpPr>
          <p:cNvPr id="127" name="Shape 12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Not all dogs are equal!</a:t>
            </a:r>
            <a:endParaRPr/>
          </a:p>
          <a:p>
            <a:pPr indent="0" lvl="0" marL="0" rtl="0">
              <a:spcBef>
                <a:spcPts val="600"/>
              </a:spcBef>
              <a:spcAft>
                <a:spcPts val="0"/>
              </a:spcAft>
              <a:buNone/>
            </a:pPr>
            <a:r>
              <a:t/>
            </a:r>
            <a:endParaRPr/>
          </a:p>
        </p:txBody>
      </p:sp>
      <p:pic>
        <p:nvPicPr>
          <p:cNvPr descr="This is Maya howling at a siren passing by....LOL!!!" id="128" name="Shape 128" title="Our giant alaskan malamute howling...">
            <a:hlinkClick r:id="rId3"/>
          </p:cNvPr>
          <p:cNvPicPr preferRelativeResize="0"/>
          <p:nvPr/>
        </p:nvPicPr>
        <p:blipFill>
          <a:blip r:embed="rId4">
            <a:alphaModFix/>
          </a:blip>
          <a:stretch>
            <a:fillRect/>
          </a:stretch>
        </p:blipFill>
        <p:spPr>
          <a:xfrm>
            <a:off x="337175" y="1586469"/>
            <a:ext cx="3773275" cy="2829956"/>
          </a:xfrm>
          <a:prstGeom prst="rect">
            <a:avLst/>
          </a:prstGeom>
          <a:noFill/>
          <a:ln>
            <a:noFill/>
          </a:ln>
        </p:spPr>
      </p:pic>
      <p:pic>
        <p:nvPicPr>
          <p:cNvPr descr="Really anoying dog" id="129" name="Shape 129" title="Annoying DoG.flv">
            <a:hlinkClick r:id="rId5"/>
          </p:cNvPr>
          <p:cNvPicPr preferRelativeResize="0"/>
          <p:nvPr/>
        </p:nvPicPr>
        <p:blipFill>
          <a:blip r:embed="rId6">
            <a:alphaModFix/>
          </a:blip>
          <a:stretch>
            <a:fillRect/>
          </a:stretch>
        </p:blipFill>
        <p:spPr>
          <a:xfrm>
            <a:off x="4913525" y="1586475"/>
            <a:ext cx="3773275" cy="2829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 not so good Approach</a:t>
            </a:r>
            <a:endParaRPr/>
          </a:p>
        </p:txBody>
      </p:sp>
      <p:sp>
        <p:nvSpPr>
          <p:cNvPr id="135" name="Shape 13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We could create a separate class for every single dog out there, but this is going to get redundant in a hurry.</a:t>
            </a:r>
            <a:endParaRPr/>
          </a:p>
        </p:txBody>
      </p:sp>
      <p:sp>
        <p:nvSpPr>
          <p:cNvPr id="136" name="Shape 136"/>
          <p:cNvSpPr txBox="1"/>
          <p:nvPr/>
        </p:nvSpPr>
        <p:spPr>
          <a:xfrm>
            <a:off x="1250475" y="1517550"/>
            <a:ext cx="6832200" cy="1647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MayaTheDog {</a:t>
            </a:r>
            <a:endParaRPr sz="1900">
              <a:solidFill>
                <a:schemeClr val="dk1"/>
              </a:solidFill>
              <a:highlight>
                <a:srgbClr val="EFEFEF"/>
              </a:highlight>
              <a:latin typeface="Consolas"/>
              <a:ea typeface="Consolas"/>
              <a:cs typeface="Consolas"/>
              <a:sym typeface="Consolas"/>
            </a:endParaRPr>
          </a:p>
          <a:p>
            <a:pPr indent="0" lvl="0" marL="0" rtl="0">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makeNoise() {</a:t>
            </a:r>
            <a:endParaRPr sz="1900">
              <a:solidFill>
                <a:schemeClr val="dk1"/>
              </a:solidFill>
              <a:highlight>
                <a:srgbClr val="EFEFEF"/>
              </a:highlight>
              <a:latin typeface="Consolas"/>
              <a:ea typeface="Consolas"/>
              <a:cs typeface="Consolas"/>
              <a:sym typeface="Consolas"/>
            </a:endParaRPr>
          </a:p>
          <a:p>
            <a:pPr indent="457200" lvl="0" marL="457200" rtl="0">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System.out.println(</a:t>
            </a:r>
            <a:r>
              <a:rPr lang="en" sz="1900">
                <a:solidFill>
                  <a:srgbClr val="BD8D8B"/>
                </a:solidFill>
                <a:highlight>
                  <a:srgbClr val="EFEFEF"/>
                </a:highlight>
                <a:latin typeface="Consolas"/>
                <a:ea typeface="Consolas"/>
                <a:cs typeface="Consolas"/>
                <a:sym typeface="Consolas"/>
              </a:rPr>
              <a:t>"arooooooooooooooo!"</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nSpc>
                <a:spcPct val="100000"/>
              </a:lnSpc>
              <a:spcBef>
                <a:spcPts val="0"/>
              </a:spcBef>
              <a:spcAft>
                <a:spcPts val="0"/>
              </a:spcAft>
              <a:buNone/>
            </a:pPr>
            <a:r>
              <a:t/>
            </a:r>
            <a:endParaRPr b="1" sz="1900">
              <a:solidFill>
                <a:srgbClr val="9C20EE"/>
              </a:solidFill>
              <a:highlight>
                <a:srgbClr val="EFEFEF"/>
              </a:highlight>
              <a:latin typeface="Consolas"/>
              <a:ea typeface="Consolas"/>
              <a:cs typeface="Consolas"/>
              <a:sym typeface="Consolas"/>
            </a:endParaRPr>
          </a:p>
          <a:p>
            <a:pPr indent="0" lvl="0" marL="0" rtl="0">
              <a:lnSpc>
                <a:spcPct val="100000"/>
              </a:lnSpc>
              <a:spcBef>
                <a:spcPts val="0"/>
              </a:spcBef>
              <a:spcAft>
                <a:spcPts val="0"/>
              </a:spcAft>
              <a:buNone/>
            </a:pPr>
            <a:r>
              <a:t/>
            </a:r>
            <a:endParaRPr>
              <a:highlight>
                <a:srgbClr val="EFEFEF"/>
              </a:highlight>
            </a:endParaRPr>
          </a:p>
        </p:txBody>
      </p:sp>
      <p:sp>
        <p:nvSpPr>
          <p:cNvPr id="137" name="Shape 137"/>
          <p:cNvSpPr txBox="1"/>
          <p:nvPr/>
        </p:nvSpPr>
        <p:spPr>
          <a:xfrm>
            <a:off x="1250475" y="3338875"/>
            <a:ext cx="6832200" cy="1647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YapsterTheDog {</a:t>
            </a:r>
            <a:endParaRPr sz="1900">
              <a:solidFill>
                <a:schemeClr val="dk1"/>
              </a:solidFill>
              <a:highlight>
                <a:srgbClr val="EFEFEF"/>
              </a:highlight>
              <a:latin typeface="Consolas"/>
              <a:ea typeface="Consolas"/>
              <a:cs typeface="Consolas"/>
              <a:sym typeface="Consolas"/>
            </a:endParaRPr>
          </a:p>
          <a:p>
            <a:pPr indent="0" lvl="0" marL="0" rtl="0">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makeNoise() {</a:t>
            </a:r>
            <a:endParaRPr sz="1900">
              <a:solidFill>
                <a:schemeClr val="dk1"/>
              </a:solidFill>
              <a:highlight>
                <a:srgbClr val="EFEFEF"/>
              </a:highlight>
              <a:latin typeface="Consolas"/>
              <a:ea typeface="Consolas"/>
              <a:cs typeface="Consolas"/>
              <a:sym typeface="Consolas"/>
            </a:endParaRPr>
          </a:p>
          <a:p>
            <a:pPr indent="457200" lvl="0" marL="457200" rtl="0">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System.out.println(</a:t>
            </a:r>
            <a:r>
              <a:rPr lang="en" sz="1900">
                <a:solidFill>
                  <a:srgbClr val="BD8D8B"/>
                </a:solidFill>
                <a:highlight>
                  <a:srgbClr val="EFEFEF"/>
                </a:highlight>
                <a:latin typeface="Consolas"/>
                <a:ea typeface="Consolas"/>
                <a:cs typeface="Consolas"/>
                <a:sym typeface="Consolas"/>
              </a:rPr>
              <a:t>"awawawwwawwa awawaw"</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nSpc>
                <a:spcPct val="100000"/>
              </a:lnSpc>
              <a:spcBef>
                <a:spcPts val="0"/>
              </a:spcBef>
              <a:spcAft>
                <a:spcPts val="0"/>
              </a:spcAft>
              <a:buNone/>
            </a:pPr>
            <a:r>
              <a:t/>
            </a:r>
            <a:endParaRPr b="1" sz="1900">
              <a:solidFill>
                <a:srgbClr val="9C20EE"/>
              </a:solidFill>
              <a:highlight>
                <a:srgbClr val="EFEFEF"/>
              </a:highlight>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Object Instantiation </a:t>
            </a:r>
            <a:endParaRPr/>
          </a:p>
        </p:txBody>
      </p:sp>
      <p:sp>
        <p:nvSpPr>
          <p:cNvPr id="143" name="Shape 14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Classes can contain not just functions (a.k.a. methods), but also data.</a:t>
            </a:r>
            <a:endParaRPr/>
          </a:p>
          <a:p>
            <a:pPr indent="-355600" lvl="0" marL="457200" rtl="0">
              <a:spcBef>
                <a:spcPts val="600"/>
              </a:spcBef>
              <a:spcAft>
                <a:spcPts val="0"/>
              </a:spcAft>
              <a:buSzPts val="2000"/>
              <a:buChar char="●"/>
            </a:pPr>
            <a:r>
              <a:rPr lang="en"/>
              <a:t>For example, we might add a </a:t>
            </a:r>
            <a:r>
              <a:rPr lang="en">
                <a:latin typeface="Consolas"/>
                <a:ea typeface="Consolas"/>
                <a:cs typeface="Consolas"/>
                <a:sym typeface="Consolas"/>
              </a:rPr>
              <a:t>size</a:t>
            </a:r>
            <a:r>
              <a:rPr lang="en"/>
              <a:t> variable to each </a:t>
            </a:r>
            <a:r>
              <a:rPr lang="en">
                <a:latin typeface="Consolas"/>
                <a:ea typeface="Consolas"/>
                <a:cs typeface="Consolas"/>
                <a:sym typeface="Consolas"/>
              </a:rPr>
              <a:t>Dog</a:t>
            </a:r>
            <a:r>
              <a:rPr lang="en"/>
              <a:t>.</a:t>
            </a:r>
            <a:endParaRPr/>
          </a:p>
          <a:p>
            <a:pPr indent="0" lvl="0" marL="0" rtl="0">
              <a:spcBef>
                <a:spcPts val="600"/>
              </a:spcBef>
              <a:spcAft>
                <a:spcPts val="0"/>
              </a:spcAft>
              <a:buNone/>
            </a:pPr>
            <a:r>
              <a:t/>
            </a:r>
            <a:endParaRPr/>
          </a:p>
          <a:p>
            <a:pPr indent="0" lvl="0" marL="0" rtl="0">
              <a:spcBef>
                <a:spcPts val="600"/>
              </a:spcBef>
              <a:spcAft>
                <a:spcPts val="0"/>
              </a:spcAft>
              <a:buNone/>
            </a:pPr>
            <a:r>
              <a:rPr lang="en"/>
              <a:t>Classes can be instantiated as objects.</a:t>
            </a:r>
            <a:endParaRPr/>
          </a:p>
          <a:p>
            <a:pPr indent="-355600" lvl="0" marL="457200" rtl="0">
              <a:spcBef>
                <a:spcPts val="600"/>
              </a:spcBef>
              <a:spcAft>
                <a:spcPts val="0"/>
              </a:spcAft>
              <a:buSzPts val="2000"/>
              <a:buChar char="●"/>
            </a:pPr>
            <a:r>
              <a:rPr lang="en"/>
              <a:t>We’ll create a single </a:t>
            </a:r>
            <a:r>
              <a:rPr lang="en">
                <a:latin typeface="Consolas"/>
                <a:ea typeface="Consolas"/>
                <a:cs typeface="Consolas"/>
                <a:sym typeface="Consolas"/>
              </a:rPr>
              <a:t>Dog</a:t>
            </a:r>
            <a:r>
              <a:rPr lang="en"/>
              <a:t> class, and then create instances of this </a:t>
            </a:r>
            <a:r>
              <a:rPr lang="en">
                <a:latin typeface="Consolas"/>
                <a:ea typeface="Consolas"/>
                <a:cs typeface="Consolas"/>
                <a:sym typeface="Consolas"/>
              </a:rPr>
              <a:t>Dog</a:t>
            </a:r>
            <a:r>
              <a:rPr lang="en"/>
              <a:t>.</a:t>
            </a:r>
            <a:endParaRPr/>
          </a:p>
          <a:p>
            <a:pPr indent="-355600" lvl="0" marL="457200" rtl="0">
              <a:spcBef>
                <a:spcPts val="0"/>
              </a:spcBef>
              <a:spcAft>
                <a:spcPts val="0"/>
              </a:spcAft>
              <a:buSzPts val="2000"/>
              <a:buChar char="●"/>
            </a:pPr>
            <a:r>
              <a:rPr lang="en"/>
              <a:t>The class provides a blueprint that all </a:t>
            </a:r>
            <a:r>
              <a:rPr lang="en">
                <a:latin typeface="Consolas"/>
                <a:ea typeface="Consolas"/>
                <a:cs typeface="Consolas"/>
                <a:sym typeface="Consolas"/>
              </a:rPr>
              <a:t>Dog</a:t>
            </a:r>
            <a:r>
              <a:rPr lang="en"/>
              <a:t> objects will follow.</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rPr lang="en" sz="1600"/>
              <a:t>Side note: For E7/MATLAB folks, if you’ve ever gotten an axis using gca(), this is similar. Each axis has the same properties, e.g. they all have xTicks, etc. </a:t>
            </a:r>
            <a:endParaRPr sz="1600"/>
          </a:p>
        </p:txBody>
      </p:sp>
      <p:cxnSp>
        <p:nvCxnSpPr>
          <p:cNvPr id="144" name="Shape 144"/>
          <p:cNvCxnSpPr/>
          <p:nvPr/>
        </p:nvCxnSpPr>
        <p:spPr>
          <a:xfrm flipH="1">
            <a:off x="6547375" y="2022225"/>
            <a:ext cx="556800" cy="293100"/>
          </a:xfrm>
          <a:prstGeom prst="straightConnector1">
            <a:avLst/>
          </a:prstGeom>
          <a:noFill/>
          <a:ln cap="flat" cmpd="sng" w="19050">
            <a:solidFill>
              <a:srgbClr val="BB4444"/>
            </a:solidFill>
            <a:prstDash val="solid"/>
            <a:round/>
            <a:headEnd len="med" w="med" type="none"/>
            <a:tailEnd len="med" w="med" type="triangle"/>
          </a:ln>
        </p:spPr>
      </p:cxnSp>
      <p:sp>
        <p:nvSpPr>
          <p:cNvPr id="145" name="Shape 145"/>
          <p:cNvSpPr txBox="1"/>
          <p:nvPr/>
        </p:nvSpPr>
        <p:spPr>
          <a:xfrm>
            <a:off x="7133500" y="1585550"/>
            <a:ext cx="2051400" cy="580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BB4444"/>
                </a:solidFill>
              </a:rPr>
              <a:t>These instances are also called ‘objects’</a:t>
            </a:r>
            <a:endParaRPr>
              <a:solidFill>
                <a:srgbClr val="BB444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nvSpPr>
        <p:spPr>
          <a:xfrm>
            <a:off x="132000" y="628700"/>
            <a:ext cx="5666400" cy="4514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 class</a:t>
            </a:r>
            <a:r>
              <a:rPr lang="en" sz="1700">
                <a:solidFill>
                  <a:schemeClr val="dk1"/>
                </a:solidFill>
                <a:highlight>
                  <a:srgbClr val="EFEFEF"/>
                </a:highlight>
                <a:latin typeface="Consolas"/>
                <a:ea typeface="Consolas"/>
                <a:cs typeface="Consolas"/>
                <a:sym typeface="Consolas"/>
              </a:rPr>
              <a:t> Dog {</a:t>
            </a:r>
            <a:endParaRPr sz="1700">
              <a:solidFill>
                <a:schemeClr val="dk1"/>
              </a:solidFill>
              <a:highlight>
                <a:srgbClr val="EFEFEF"/>
              </a:highlight>
              <a:latin typeface="Consolas"/>
              <a:ea typeface="Consolas"/>
              <a:cs typeface="Consolas"/>
              <a:sym typeface="Consolas"/>
            </a:endParaRPr>
          </a:p>
          <a:p>
            <a:pPr indent="457200" lvl="0" marL="0" rtl="0">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weightInPounds;</a:t>
            </a:r>
            <a:endParaRPr sz="1700">
              <a:solidFill>
                <a:schemeClr val="dk1"/>
              </a:solidFill>
              <a:highlight>
                <a:srgbClr val="EFEFEF"/>
              </a:highlight>
              <a:latin typeface="Consolas"/>
              <a:ea typeface="Consolas"/>
              <a:cs typeface="Consolas"/>
              <a:sym typeface="Consolas"/>
            </a:endParaRPr>
          </a:p>
          <a:p>
            <a:pPr indent="0" lvl="0" marL="0" rtl="0">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457200" lvl="0" marL="0" rtl="0">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a:t>
            </a:r>
            <a:r>
              <a:rPr lang="en" sz="1700">
                <a:solidFill>
                  <a:schemeClr val="dk1"/>
                </a:solidFill>
                <a:highlight>
                  <a:srgbClr val="EFEFEF"/>
                </a:highlight>
                <a:latin typeface="Consolas"/>
                <a:ea typeface="Consolas"/>
                <a:cs typeface="Consolas"/>
                <a:sym typeface="Consolas"/>
              </a:rPr>
              <a:t> Dog(</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startingWeight) {</a:t>
            </a:r>
            <a:endParaRPr sz="1700">
              <a:solidFill>
                <a:schemeClr val="dk1"/>
              </a:solidFill>
              <a:highlight>
                <a:srgbClr val="EFEFEF"/>
              </a:highlight>
              <a:latin typeface="Consolas"/>
              <a:ea typeface="Consolas"/>
              <a:cs typeface="Consolas"/>
              <a:sym typeface="Consolas"/>
            </a:endParaRPr>
          </a:p>
          <a:p>
            <a:pPr indent="457200" lvl="0" marL="457200" rtl="0">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weightInPounds = startingWeight;</a:t>
            </a:r>
            <a:endParaRPr sz="1700">
              <a:solidFill>
                <a:schemeClr val="dk1"/>
              </a:solidFill>
              <a:highlight>
                <a:srgbClr val="EFEFEF"/>
              </a:highlight>
              <a:latin typeface="Consolas"/>
              <a:ea typeface="Consolas"/>
              <a:cs typeface="Consolas"/>
              <a:sym typeface="Consolas"/>
            </a:endParaRPr>
          </a:p>
          <a:p>
            <a:pPr indent="457200" lvl="0" marL="0" rtl="0">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457200" lvl="0" marL="0" rtl="0">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void</a:t>
            </a:r>
            <a:r>
              <a:rPr lang="en" sz="1700">
                <a:solidFill>
                  <a:schemeClr val="dk1"/>
                </a:solidFill>
                <a:highlight>
                  <a:srgbClr val="EFEFEF"/>
                </a:highlight>
                <a:latin typeface="Consolas"/>
                <a:ea typeface="Consolas"/>
                <a:cs typeface="Consolas"/>
                <a:sym typeface="Consolas"/>
              </a:rPr>
              <a:t> makeNoise() {</a:t>
            </a:r>
            <a:endParaRPr sz="1700">
              <a:solidFill>
                <a:schemeClr val="dk1"/>
              </a:solidFill>
              <a:highlight>
                <a:srgbClr val="EFEFEF"/>
              </a:highlight>
              <a:latin typeface="Consolas"/>
              <a:ea typeface="Consolas"/>
              <a:cs typeface="Consolas"/>
              <a:sym typeface="Consolas"/>
            </a:endParaRPr>
          </a:p>
          <a:p>
            <a:pPr indent="457200" lvl="0" marL="457200" rtl="0">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if</a:t>
            </a:r>
            <a:r>
              <a:rPr lang="en" sz="1700">
                <a:solidFill>
                  <a:schemeClr val="dk1"/>
                </a:solidFill>
                <a:highlight>
                  <a:srgbClr val="EFEFEF"/>
                </a:highlight>
                <a:latin typeface="Consolas"/>
                <a:ea typeface="Consolas"/>
                <a:cs typeface="Consolas"/>
                <a:sym typeface="Consolas"/>
              </a:rPr>
              <a:t> (weightInPounds &lt; 10) {</a:t>
            </a:r>
            <a:endParaRPr sz="1700">
              <a:solidFill>
                <a:schemeClr val="dk1"/>
              </a:solidFill>
              <a:highlight>
                <a:srgbClr val="EFEFEF"/>
              </a:highlight>
              <a:latin typeface="Consolas"/>
              <a:ea typeface="Consolas"/>
              <a:cs typeface="Consolas"/>
              <a:sym typeface="Consolas"/>
            </a:endParaRPr>
          </a:p>
          <a:p>
            <a:pPr indent="457200" lvl="0" marL="914400" rtl="0">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System.out.println(</a:t>
            </a:r>
            <a:r>
              <a:rPr lang="en" sz="1700">
                <a:solidFill>
                  <a:srgbClr val="BD8D8B"/>
                </a:solidFill>
                <a:highlight>
                  <a:srgbClr val="EFEFEF"/>
                </a:highlight>
                <a:latin typeface="Consolas"/>
                <a:ea typeface="Consolas"/>
                <a:cs typeface="Consolas"/>
                <a:sym typeface="Consolas"/>
              </a:rPr>
              <a:t>"yipyipyip!"</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 </a:t>
            </a:r>
            <a:r>
              <a:rPr b="1" lang="en" sz="1700">
                <a:solidFill>
                  <a:srgbClr val="9C20EE"/>
                </a:solidFill>
                <a:highlight>
                  <a:srgbClr val="EFEFEF"/>
                </a:highlight>
                <a:latin typeface="Consolas"/>
                <a:ea typeface="Consolas"/>
                <a:cs typeface="Consolas"/>
                <a:sym typeface="Consolas"/>
              </a:rPr>
              <a:t>else if</a:t>
            </a:r>
            <a:r>
              <a:rPr lang="en" sz="1700">
                <a:solidFill>
                  <a:schemeClr val="dk1"/>
                </a:solidFill>
                <a:highlight>
                  <a:srgbClr val="EFEFEF"/>
                </a:highlight>
                <a:latin typeface="Consolas"/>
                <a:ea typeface="Consolas"/>
                <a:cs typeface="Consolas"/>
                <a:sym typeface="Consolas"/>
              </a:rPr>
              <a:t> (weightInPounds &lt; 30) {</a:t>
            </a:r>
            <a:endParaRPr sz="1700">
              <a:solidFill>
                <a:schemeClr val="dk1"/>
              </a:solidFill>
              <a:highlight>
                <a:srgbClr val="EFEFEF"/>
              </a:highlight>
              <a:latin typeface="Consolas"/>
              <a:ea typeface="Consolas"/>
              <a:cs typeface="Consolas"/>
              <a:sym typeface="Consolas"/>
            </a:endParaRPr>
          </a:p>
          <a:p>
            <a:pPr indent="457200" lvl="0" marL="0" rtl="0">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System.out.println(</a:t>
            </a:r>
            <a:r>
              <a:rPr lang="en" sz="1700">
                <a:solidFill>
                  <a:srgbClr val="BD8D8B"/>
                </a:solidFill>
                <a:highlight>
                  <a:srgbClr val="EFEFEF"/>
                </a:highlight>
                <a:latin typeface="Consolas"/>
                <a:ea typeface="Consolas"/>
                <a:cs typeface="Consolas"/>
                <a:sym typeface="Consolas"/>
              </a:rPr>
              <a:t>"bark. bark."</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457200" lvl="0" marL="0" rtl="0">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 </a:t>
            </a:r>
            <a:r>
              <a:rPr b="1" lang="en" sz="1700">
                <a:solidFill>
                  <a:srgbClr val="9C20EE"/>
                </a:solidFill>
                <a:highlight>
                  <a:srgbClr val="EFEFEF"/>
                </a:highlight>
                <a:latin typeface="Consolas"/>
                <a:ea typeface="Consolas"/>
                <a:cs typeface="Consolas"/>
                <a:sym typeface="Consolas"/>
              </a:rPr>
              <a:t>else</a:t>
            </a: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457200" lvl="0" marL="0" rtl="0">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System.out.println(</a:t>
            </a:r>
            <a:r>
              <a:rPr lang="en" sz="1700">
                <a:solidFill>
                  <a:srgbClr val="BD8D8B"/>
                </a:solidFill>
                <a:highlight>
                  <a:srgbClr val="EFEFEF"/>
                </a:highlight>
                <a:latin typeface="Consolas"/>
                <a:ea typeface="Consolas"/>
                <a:cs typeface="Consolas"/>
                <a:sym typeface="Consolas"/>
              </a:rPr>
              <a:t>"woof!"</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457200" lvl="0" marL="0" rtl="0">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b="1" sz="1700">
              <a:solidFill>
                <a:srgbClr val="9C20EE"/>
              </a:solidFill>
              <a:highlight>
                <a:srgbClr val="EFEFEF"/>
              </a:highlight>
              <a:latin typeface="Consolas"/>
              <a:ea typeface="Consolas"/>
              <a:cs typeface="Consolas"/>
              <a:sym typeface="Consolas"/>
            </a:endParaRPr>
          </a:p>
        </p:txBody>
      </p:sp>
      <p:sp>
        <p:nvSpPr>
          <p:cNvPr id="151" name="Shape 15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Defining a Typical Class (Terminology)</a:t>
            </a:r>
            <a:endParaRPr/>
          </a:p>
        </p:txBody>
      </p:sp>
      <p:sp>
        <p:nvSpPr>
          <p:cNvPr id="152" name="Shape 152"/>
          <p:cNvSpPr txBox="1"/>
          <p:nvPr/>
        </p:nvSpPr>
        <p:spPr>
          <a:xfrm>
            <a:off x="6012202" y="1435190"/>
            <a:ext cx="2983800" cy="61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solidFill>
                  <a:srgbClr val="BE0712"/>
                </a:solidFill>
              </a:rPr>
              <a:t>Constructor</a:t>
            </a:r>
            <a:r>
              <a:rPr lang="en">
                <a:solidFill>
                  <a:srgbClr val="BE0712"/>
                </a:solidFill>
              </a:rPr>
              <a:t> (similar to a method, but not a method). Determines how to instantiate the class.</a:t>
            </a:r>
            <a:endParaRPr>
              <a:solidFill>
                <a:srgbClr val="BE0712"/>
              </a:solidFill>
            </a:endParaRPr>
          </a:p>
        </p:txBody>
      </p:sp>
      <p:sp>
        <p:nvSpPr>
          <p:cNvPr id="153" name="Shape 153"/>
          <p:cNvSpPr txBox="1"/>
          <p:nvPr/>
        </p:nvSpPr>
        <p:spPr>
          <a:xfrm>
            <a:off x="6012200" y="921725"/>
            <a:ext cx="3030000" cy="59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BE0712"/>
                </a:solidFill>
              </a:rPr>
              <a:t>Instance variable</a:t>
            </a:r>
            <a:r>
              <a:rPr lang="en">
                <a:solidFill>
                  <a:srgbClr val="BE0712"/>
                </a:solidFill>
              </a:rPr>
              <a:t>. Can have as many of these as you want.</a:t>
            </a:r>
            <a:endParaRPr>
              <a:solidFill>
                <a:srgbClr val="BE0712"/>
              </a:solidFill>
            </a:endParaRPr>
          </a:p>
        </p:txBody>
      </p:sp>
      <p:sp>
        <p:nvSpPr>
          <p:cNvPr id="154" name="Shape 154"/>
          <p:cNvSpPr txBox="1"/>
          <p:nvPr/>
        </p:nvSpPr>
        <p:spPr>
          <a:xfrm>
            <a:off x="6012200" y="2430025"/>
            <a:ext cx="2968800" cy="2494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BE0712"/>
                </a:solidFill>
              </a:rPr>
              <a:t>Non-static method, a.k.a. Instance Method</a:t>
            </a:r>
            <a:r>
              <a:rPr lang="en">
                <a:solidFill>
                  <a:srgbClr val="BE0712"/>
                </a:solidFill>
              </a:rPr>
              <a:t>. Idea: If the method is going to be invoked by an instance of the class (as in the next slide), then it should be non-static.</a:t>
            </a:r>
            <a:endParaRPr>
              <a:solidFill>
                <a:srgbClr val="BE0712"/>
              </a:solidFill>
            </a:endParaRPr>
          </a:p>
          <a:p>
            <a:pPr indent="0" lvl="0" marL="0" rtl="0">
              <a:spcBef>
                <a:spcPts val="0"/>
              </a:spcBef>
              <a:spcAft>
                <a:spcPts val="0"/>
              </a:spcAft>
              <a:buNone/>
            </a:pPr>
            <a:r>
              <a:t/>
            </a:r>
            <a:endParaRPr>
              <a:solidFill>
                <a:srgbClr val="BE0712"/>
              </a:solidFill>
            </a:endParaRPr>
          </a:p>
          <a:p>
            <a:pPr indent="0" lvl="0" marL="0" rtl="0">
              <a:spcBef>
                <a:spcPts val="0"/>
              </a:spcBef>
              <a:spcAft>
                <a:spcPts val="0"/>
              </a:spcAft>
              <a:buNone/>
            </a:pPr>
            <a:r>
              <a:rPr lang="en">
                <a:solidFill>
                  <a:srgbClr val="BE0712"/>
                </a:solidFill>
              </a:rPr>
              <a:t>Roughly speaking: If the method needs to use “</a:t>
            </a:r>
            <a:r>
              <a:rPr b="1" lang="en" u="sng">
                <a:solidFill>
                  <a:srgbClr val="BE0712"/>
                </a:solidFill>
              </a:rPr>
              <a:t>my</a:t>
            </a:r>
            <a:r>
              <a:rPr lang="en">
                <a:solidFill>
                  <a:srgbClr val="BE0712"/>
                </a:solidFill>
              </a:rPr>
              <a:t> instance variables”, the method must be non-static.</a:t>
            </a:r>
            <a:endParaRPr>
              <a:solidFill>
                <a:srgbClr val="BE0712"/>
              </a:solidFill>
            </a:endParaRPr>
          </a:p>
        </p:txBody>
      </p:sp>
      <p:cxnSp>
        <p:nvCxnSpPr>
          <p:cNvPr id="155" name="Shape 155"/>
          <p:cNvCxnSpPr/>
          <p:nvPr/>
        </p:nvCxnSpPr>
        <p:spPr>
          <a:xfrm rot="10800000">
            <a:off x="4991775" y="1632862"/>
            <a:ext cx="1010700" cy="0"/>
          </a:xfrm>
          <a:prstGeom prst="straightConnector1">
            <a:avLst/>
          </a:prstGeom>
          <a:noFill/>
          <a:ln cap="flat" cmpd="sng" w="19050">
            <a:solidFill>
              <a:srgbClr val="BE0712"/>
            </a:solidFill>
            <a:prstDash val="solid"/>
            <a:round/>
            <a:headEnd len="med" w="med" type="none"/>
            <a:tailEnd len="med" w="med" type="triangle"/>
          </a:ln>
        </p:spPr>
      </p:cxnSp>
      <p:cxnSp>
        <p:nvCxnSpPr>
          <p:cNvPr id="156" name="Shape 156"/>
          <p:cNvCxnSpPr/>
          <p:nvPr/>
        </p:nvCxnSpPr>
        <p:spPr>
          <a:xfrm rot="10800000">
            <a:off x="3886575" y="1131175"/>
            <a:ext cx="2115900" cy="0"/>
          </a:xfrm>
          <a:prstGeom prst="straightConnector1">
            <a:avLst/>
          </a:prstGeom>
          <a:noFill/>
          <a:ln cap="flat" cmpd="sng" w="19050">
            <a:solidFill>
              <a:srgbClr val="BE0712"/>
            </a:solidFill>
            <a:prstDash val="solid"/>
            <a:round/>
            <a:headEnd len="med" w="med" type="none"/>
            <a:tailEnd len="med" w="med" type="triangle"/>
          </a:ln>
        </p:spPr>
      </p:cxnSp>
      <p:cxnSp>
        <p:nvCxnSpPr>
          <p:cNvPr id="157" name="Shape 157"/>
          <p:cNvCxnSpPr/>
          <p:nvPr/>
        </p:nvCxnSpPr>
        <p:spPr>
          <a:xfrm rot="10800000">
            <a:off x="4007475" y="2658659"/>
            <a:ext cx="19743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nvSpPr>
        <p:spPr>
          <a:xfrm>
            <a:off x="65850" y="783300"/>
            <a:ext cx="5402400" cy="2801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 class</a:t>
            </a:r>
            <a:r>
              <a:rPr lang="en" sz="1700">
                <a:solidFill>
                  <a:schemeClr val="dk1"/>
                </a:solidFill>
                <a:highlight>
                  <a:srgbClr val="EFEFEF"/>
                </a:highlight>
                <a:latin typeface="Consolas"/>
                <a:ea typeface="Consolas"/>
                <a:cs typeface="Consolas"/>
                <a:sym typeface="Consolas"/>
              </a:rPr>
              <a:t> DogLauncher {</a:t>
            </a:r>
            <a:endParaRPr sz="1700">
              <a:solidFill>
                <a:schemeClr val="dk1"/>
              </a:solidFill>
              <a:highlight>
                <a:srgbClr val="EFEFEF"/>
              </a:highlight>
              <a:latin typeface="Consolas"/>
              <a:ea typeface="Consolas"/>
              <a:cs typeface="Consolas"/>
              <a:sym typeface="Consolas"/>
            </a:endParaRPr>
          </a:p>
          <a:p>
            <a:pPr indent="457200" lvl="0" marL="0" rtl="0">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 static</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void</a:t>
            </a:r>
            <a:r>
              <a:rPr lang="en" sz="1700">
                <a:solidFill>
                  <a:schemeClr val="dk1"/>
                </a:solidFill>
                <a:highlight>
                  <a:srgbClr val="EFEFEF"/>
                </a:highlight>
                <a:latin typeface="Consolas"/>
                <a:ea typeface="Consolas"/>
                <a:cs typeface="Consolas"/>
                <a:sym typeface="Consolas"/>
              </a:rPr>
              <a:t> main(String[] args) {</a:t>
            </a:r>
            <a:endParaRPr sz="1700">
              <a:solidFill>
                <a:schemeClr val="dk1"/>
              </a:solidFill>
              <a:highlight>
                <a:srgbClr val="EFEFEF"/>
              </a:highlight>
              <a:latin typeface="Consolas"/>
              <a:ea typeface="Consolas"/>
              <a:cs typeface="Consolas"/>
              <a:sym typeface="Consolas"/>
            </a:endParaRPr>
          </a:p>
          <a:p>
            <a:pPr indent="457200" lvl="0" marL="457200" rtl="0">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Dog smallDog;</a:t>
            </a:r>
            <a:endParaRPr sz="1700">
              <a:solidFill>
                <a:schemeClr val="dk1"/>
              </a:solidFill>
              <a:highlight>
                <a:srgbClr val="EFEFEF"/>
              </a:highlight>
              <a:latin typeface="Consolas"/>
              <a:ea typeface="Consolas"/>
              <a:cs typeface="Consolas"/>
              <a:sym typeface="Consolas"/>
            </a:endParaRPr>
          </a:p>
          <a:p>
            <a:pPr indent="457200" lvl="0" marL="457200" rtl="0">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Dog(20);</a:t>
            </a:r>
            <a:endParaRPr sz="1700">
              <a:solidFill>
                <a:schemeClr val="dk1"/>
              </a:solidFill>
              <a:highlight>
                <a:srgbClr val="EFEFEF"/>
              </a:highlight>
              <a:latin typeface="Consolas"/>
              <a:ea typeface="Consolas"/>
              <a:cs typeface="Consolas"/>
              <a:sym typeface="Consolas"/>
            </a:endParaRPr>
          </a:p>
          <a:p>
            <a:pPr indent="0" lvl="0" marL="0" rtl="0">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smallDog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Dog(5);</a:t>
            </a:r>
            <a:endParaRPr sz="1700">
              <a:solidFill>
                <a:schemeClr val="dk1"/>
              </a:solidFill>
              <a:highlight>
                <a:srgbClr val="EFEFEF"/>
              </a:highlight>
              <a:latin typeface="Consolas"/>
              <a:ea typeface="Consolas"/>
              <a:cs typeface="Consolas"/>
              <a:sym typeface="Consolas"/>
            </a:endParaRPr>
          </a:p>
          <a:p>
            <a:pPr indent="457200" lvl="0" marL="0" rtl="0">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Dog hugeDog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Dog(150);</a:t>
            </a:r>
            <a:endParaRPr sz="1700">
              <a:solidFill>
                <a:schemeClr val="dk1"/>
              </a:solidFill>
              <a:highlight>
                <a:srgbClr val="EFEFEF"/>
              </a:highlight>
              <a:latin typeface="Consolas"/>
              <a:ea typeface="Consolas"/>
              <a:cs typeface="Consolas"/>
              <a:sym typeface="Consolas"/>
            </a:endParaRPr>
          </a:p>
          <a:p>
            <a:pPr indent="0" lvl="0" marL="0" rtl="0">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smallDog.makeNoise();</a:t>
            </a:r>
            <a:endParaRPr sz="1700">
              <a:solidFill>
                <a:schemeClr val="dk1"/>
              </a:solidFill>
              <a:highlight>
                <a:srgbClr val="EFEFEF"/>
              </a:highlight>
              <a:latin typeface="Consolas"/>
              <a:ea typeface="Consolas"/>
              <a:cs typeface="Consolas"/>
              <a:sym typeface="Consolas"/>
            </a:endParaRPr>
          </a:p>
          <a:p>
            <a:pPr indent="457200" lvl="0" marL="0" rtl="0">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hugeDog.makeNoise();</a:t>
            </a:r>
            <a:endParaRPr sz="1700">
              <a:solidFill>
                <a:schemeClr val="dk1"/>
              </a:solidFill>
              <a:highlight>
                <a:srgbClr val="EFEFEF"/>
              </a:highlight>
              <a:latin typeface="Consolas"/>
              <a:ea typeface="Consolas"/>
              <a:cs typeface="Consolas"/>
              <a:sym typeface="Consolas"/>
            </a:endParaRPr>
          </a:p>
          <a:p>
            <a:pPr indent="457200" lvl="0" marL="0" rtl="0">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nSpc>
                <a:spcPct val="100000"/>
              </a:lnSpc>
              <a:spcBef>
                <a:spcPts val="0"/>
              </a:spcBef>
              <a:spcAft>
                <a:spcPts val="0"/>
              </a:spcAft>
              <a:buNone/>
            </a:pPr>
            <a:r>
              <a:t/>
            </a:r>
            <a:endParaRPr sz="1700">
              <a:highlight>
                <a:srgbClr val="EFEFEF"/>
              </a:highlight>
            </a:endParaRPr>
          </a:p>
        </p:txBody>
      </p:sp>
      <p:sp>
        <p:nvSpPr>
          <p:cNvPr id="163" name="Shape 163"/>
          <p:cNvSpPr/>
          <p:nvPr/>
        </p:nvSpPr>
        <p:spPr>
          <a:xfrm>
            <a:off x="4921000" y="1433875"/>
            <a:ext cx="4158900" cy="1516200"/>
          </a:xfrm>
          <a:prstGeom prst="rect">
            <a:avLst/>
          </a:prstGeom>
          <a:solidFill>
            <a:srgbClr val="E7EE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Instantiating a Class and Terminology</a:t>
            </a:r>
            <a:endParaRPr/>
          </a:p>
        </p:txBody>
      </p:sp>
      <p:cxnSp>
        <p:nvCxnSpPr>
          <p:cNvPr id="165" name="Shape 165"/>
          <p:cNvCxnSpPr/>
          <p:nvPr/>
        </p:nvCxnSpPr>
        <p:spPr>
          <a:xfrm rot="10800000">
            <a:off x="2645550" y="1562852"/>
            <a:ext cx="2200500" cy="0"/>
          </a:xfrm>
          <a:prstGeom prst="straightConnector1">
            <a:avLst/>
          </a:prstGeom>
          <a:noFill/>
          <a:ln cap="flat" cmpd="sng" w="19050">
            <a:solidFill>
              <a:srgbClr val="BE0712"/>
            </a:solidFill>
            <a:prstDash val="solid"/>
            <a:round/>
            <a:headEnd len="med" w="med" type="none"/>
            <a:tailEnd len="med" w="med" type="triangle"/>
          </a:ln>
        </p:spPr>
      </p:cxnSp>
      <p:sp>
        <p:nvSpPr>
          <p:cNvPr id="166" name="Shape 166"/>
          <p:cNvSpPr txBox="1"/>
          <p:nvPr/>
        </p:nvSpPr>
        <p:spPr>
          <a:xfrm>
            <a:off x="4881750" y="1344262"/>
            <a:ext cx="3719700" cy="32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BE0712"/>
                </a:solidFill>
              </a:rPr>
              <a:t>Declaration</a:t>
            </a:r>
            <a:r>
              <a:rPr lang="en">
                <a:solidFill>
                  <a:srgbClr val="BE0712"/>
                </a:solidFill>
              </a:rPr>
              <a:t> of a Dog variable.</a:t>
            </a:r>
            <a:endParaRPr>
              <a:solidFill>
                <a:srgbClr val="BE0712"/>
              </a:solidFill>
            </a:endParaRPr>
          </a:p>
        </p:txBody>
      </p:sp>
      <p:sp>
        <p:nvSpPr>
          <p:cNvPr id="167" name="Shape 167"/>
          <p:cNvSpPr txBox="1"/>
          <p:nvPr/>
        </p:nvSpPr>
        <p:spPr>
          <a:xfrm>
            <a:off x="4881750" y="1605864"/>
            <a:ext cx="4234500" cy="322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BE0712"/>
                </a:solidFill>
              </a:rPr>
              <a:t>Instantiation </a:t>
            </a:r>
            <a:r>
              <a:rPr lang="en">
                <a:solidFill>
                  <a:srgbClr val="BE0712"/>
                </a:solidFill>
              </a:rPr>
              <a:t>of the Dog class as a Dog Object.</a:t>
            </a:r>
            <a:endParaRPr>
              <a:solidFill>
                <a:srgbClr val="BE0712"/>
              </a:solidFill>
            </a:endParaRPr>
          </a:p>
        </p:txBody>
      </p:sp>
      <p:cxnSp>
        <p:nvCxnSpPr>
          <p:cNvPr id="168" name="Shape 168"/>
          <p:cNvCxnSpPr/>
          <p:nvPr/>
        </p:nvCxnSpPr>
        <p:spPr>
          <a:xfrm rot="10800000">
            <a:off x="2645550" y="1802339"/>
            <a:ext cx="2200500" cy="0"/>
          </a:xfrm>
          <a:prstGeom prst="straightConnector1">
            <a:avLst/>
          </a:prstGeom>
          <a:noFill/>
          <a:ln cap="flat" cmpd="sng" w="19050">
            <a:solidFill>
              <a:srgbClr val="BE0712"/>
            </a:solidFill>
            <a:prstDash val="solid"/>
            <a:round/>
            <a:headEnd len="med" w="med" type="none"/>
            <a:tailEnd len="med" w="med" type="triangle"/>
          </a:ln>
        </p:spPr>
      </p:cxnSp>
      <p:cxnSp>
        <p:nvCxnSpPr>
          <p:cNvPr id="169" name="Shape 169"/>
          <p:cNvCxnSpPr/>
          <p:nvPr/>
        </p:nvCxnSpPr>
        <p:spPr>
          <a:xfrm rot="10800000">
            <a:off x="3931300" y="2041825"/>
            <a:ext cx="906900" cy="0"/>
          </a:xfrm>
          <a:prstGeom prst="straightConnector1">
            <a:avLst/>
          </a:prstGeom>
          <a:noFill/>
          <a:ln cap="flat" cmpd="sng" w="19050">
            <a:solidFill>
              <a:srgbClr val="BE0712"/>
            </a:solidFill>
            <a:prstDash val="solid"/>
            <a:round/>
            <a:headEnd len="med" w="med" type="none"/>
            <a:tailEnd len="med" w="med" type="triangle"/>
          </a:ln>
        </p:spPr>
      </p:cxnSp>
      <p:sp>
        <p:nvSpPr>
          <p:cNvPr id="170" name="Shape 170"/>
          <p:cNvSpPr txBox="1"/>
          <p:nvPr/>
        </p:nvSpPr>
        <p:spPr>
          <a:xfrm>
            <a:off x="4881750" y="1872641"/>
            <a:ext cx="4234500" cy="322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BE0712"/>
                </a:solidFill>
              </a:rPr>
              <a:t>Instantiation </a:t>
            </a:r>
            <a:r>
              <a:rPr lang="en">
                <a:solidFill>
                  <a:srgbClr val="BE0712"/>
                </a:solidFill>
              </a:rPr>
              <a:t>and </a:t>
            </a:r>
            <a:r>
              <a:rPr b="1" lang="en">
                <a:solidFill>
                  <a:srgbClr val="BE0712"/>
                </a:solidFill>
              </a:rPr>
              <a:t>Assignment</a:t>
            </a:r>
            <a:r>
              <a:rPr lang="en">
                <a:solidFill>
                  <a:srgbClr val="BE0712"/>
                </a:solidFill>
              </a:rPr>
              <a:t>.</a:t>
            </a:r>
            <a:endParaRPr>
              <a:solidFill>
                <a:srgbClr val="BE0712"/>
              </a:solidFill>
            </a:endParaRPr>
          </a:p>
        </p:txBody>
      </p:sp>
      <p:sp>
        <p:nvSpPr>
          <p:cNvPr id="171" name="Shape 171"/>
          <p:cNvSpPr txBox="1"/>
          <p:nvPr/>
        </p:nvSpPr>
        <p:spPr>
          <a:xfrm>
            <a:off x="4876575" y="2134243"/>
            <a:ext cx="4234500" cy="322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BE0712"/>
                </a:solidFill>
              </a:rPr>
              <a:t>Declaration, Instantiation </a:t>
            </a:r>
            <a:r>
              <a:rPr lang="en">
                <a:solidFill>
                  <a:srgbClr val="BE0712"/>
                </a:solidFill>
              </a:rPr>
              <a:t>and </a:t>
            </a:r>
            <a:r>
              <a:rPr b="1" lang="en">
                <a:solidFill>
                  <a:srgbClr val="BE0712"/>
                </a:solidFill>
              </a:rPr>
              <a:t>Assignment</a:t>
            </a:r>
            <a:r>
              <a:rPr lang="en">
                <a:solidFill>
                  <a:srgbClr val="BE0712"/>
                </a:solidFill>
              </a:rPr>
              <a:t>.</a:t>
            </a:r>
            <a:endParaRPr>
              <a:solidFill>
                <a:srgbClr val="BE0712"/>
              </a:solidFill>
            </a:endParaRPr>
          </a:p>
        </p:txBody>
      </p:sp>
      <p:cxnSp>
        <p:nvCxnSpPr>
          <p:cNvPr id="172" name="Shape 172"/>
          <p:cNvCxnSpPr/>
          <p:nvPr/>
        </p:nvCxnSpPr>
        <p:spPr>
          <a:xfrm rot="10800000">
            <a:off x="4268025" y="2307172"/>
            <a:ext cx="583200" cy="0"/>
          </a:xfrm>
          <a:prstGeom prst="straightConnector1">
            <a:avLst/>
          </a:prstGeom>
          <a:noFill/>
          <a:ln cap="flat" cmpd="sng" w="19050">
            <a:solidFill>
              <a:srgbClr val="BE0712"/>
            </a:solidFill>
            <a:prstDash val="solid"/>
            <a:round/>
            <a:headEnd len="med" w="med" type="none"/>
            <a:tailEnd len="med" w="med" type="triangle"/>
          </a:ln>
        </p:spPr>
      </p:cxnSp>
      <p:cxnSp>
        <p:nvCxnSpPr>
          <p:cNvPr id="173" name="Shape 173"/>
          <p:cNvCxnSpPr/>
          <p:nvPr/>
        </p:nvCxnSpPr>
        <p:spPr>
          <a:xfrm rot="10800000">
            <a:off x="3542725" y="2831845"/>
            <a:ext cx="1290300" cy="0"/>
          </a:xfrm>
          <a:prstGeom prst="straightConnector1">
            <a:avLst/>
          </a:prstGeom>
          <a:noFill/>
          <a:ln cap="flat" cmpd="sng" w="19050">
            <a:solidFill>
              <a:srgbClr val="BE0712"/>
            </a:solidFill>
            <a:prstDash val="solid"/>
            <a:round/>
            <a:headEnd len="med" w="med" type="none"/>
            <a:tailEnd len="med" w="med" type="triangle"/>
          </a:ln>
        </p:spPr>
      </p:cxnSp>
      <p:sp>
        <p:nvSpPr>
          <p:cNvPr id="174" name="Shape 174"/>
          <p:cNvSpPr txBox="1"/>
          <p:nvPr/>
        </p:nvSpPr>
        <p:spPr>
          <a:xfrm>
            <a:off x="4879825" y="2659444"/>
            <a:ext cx="4354500" cy="322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BE0712"/>
                </a:solidFill>
              </a:rPr>
              <a:t>Invocation</a:t>
            </a:r>
            <a:r>
              <a:rPr lang="en">
                <a:solidFill>
                  <a:srgbClr val="BE0712"/>
                </a:solidFill>
              </a:rPr>
              <a:t> of the 150 lb Dog’s makeNoise method.</a:t>
            </a:r>
            <a:endParaRPr>
              <a:solidFill>
                <a:srgbClr val="BE0712"/>
              </a:solidFill>
            </a:endParaRPr>
          </a:p>
        </p:txBody>
      </p:sp>
      <p:cxnSp>
        <p:nvCxnSpPr>
          <p:cNvPr id="175" name="Shape 175"/>
          <p:cNvCxnSpPr/>
          <p:nvPr/>
        </p:nvCxnSpPr>
        <p:spPr>
          <a:xfrm rot="10800000">
            <a:off x="1957075" y="3116250"/>
            <a:ext cx="0" cy="615300"/>
          </a:xfrm>
          <a:prstGeom prst="straightConnector1">
            <a:avLst/>
          </a:prstGeom>
          <a:noFill/>
          <a:ln cap="flat" cmpd="sng" w="19050">
            <a:solidFill>
              <a:srgbClr val="BE0712"/>
            </a:solidFill>
            <a:prstDash val="solid"/>
            <a:round/>
            <a:headEnd len="med" w="med" type="none"/>
            <a:tailEnd len="med" w="med" type="triangle"/>
          </a:ln>
        </p:spPr>
      </p:cxnSp>
      <p:sp>
        <p:nvSpPr>
          <p:cNvPr id="176" name="Shape 176"/>
          <p:cNvSpPr txBox="1"/>
          <p:nvPr/>
        </p:nvSpPr>
        <p:spPr>
          <a:xfrm>
            <a:off x="1113700" y="3672250"/>
            <a:ext cx="4354500" cy="806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BE0712"/>
                </a:solidFill>
              </a:rPr>
              <a:t>The dot notation means that we want to use a method or variable belonging to hugeDog, or more succinctly, a </a:t>
            </a:r>
            <a:r>
              <a:rPr b="1" i="1" lang="en">
                <a:solidFill>
                  <a:srgbClr val="BE0712"/>
                </a:solidFill>
              </a:rPr>
              <a:t>member</a:t>
            </a:r>
            <a:r>
              <a:rPr lang="en">
                <a:solidFill>
                  <a:srgbClr val="BE0712"/>
                </a:solidFill>
              </a:rPr>
              <a:t> of hugeDog.</a:t>
            </a:r>
            <a:endParaRPr>
              <a:solidFill>
                <a:srgbClr val="BE071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Arrays of Objects (assuming you’ve done HW0!)</a:t>
            </a:r>
            <a:endParaRPr/>
          </a:p>
        </p:txBody>
      </p:sp>
      <p:sp>
        <p:nvSpPr>
          <p:cNvPr id="182" name="Shape 18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To create an array of objects:</a:t>
            </a:r>
            <a:endParaRPr/>
          </a:p>
          <a:p>
            <a:pPr indent="-355600" lvl="0" marL="457200" rtl="0">
              <a:spcBef>
                <a:spcPts val="600"/>
              </a:spcBef>
              <a:spcAft>
                <a:spcPts val="0"/>
              </a:spcAft>
              <a:buSzPts val="2000"/>
              <a:buChar char="●"/>
            </a:pPr>
            <a:r>
              <a:rPr lang="en"/>
              <a:t>First use the </a:t>
            </a:r>
            <a:r>
              <a:rPr lang="en">
                <a:solidFill>
                  <a:srgbClr val="9C20EE"/>
                </a:solidFill>
                <a:latin typeface="Consolas"/>
                <a:ea typeface="Consolas"/>
                <a:cs typeface="Consolas"/>
                <a:sym typeface="Consolas"/>
              </a:rPr>
              <a:t>new</a:t>
            </a:r>
            <a:r>
              <a:rPr lang="en"/>
              <a:t> keyword to create the array.</a:t>
            </a:r>
            <a:endParaRPr/>
          </a:p>
          <a:p>
            <a:pPr indent="-355600" lvl="0" marL="457200" rtl="0">
              <a:spcBef>
                <a:spcPts val="0"/>
              </a:spcBef>
              <a:spcAft>
                <a:spcPts val="0"/>
              </a:spcAft>
              <a:buSzPts val="2000"/>
              <a:buChar char="●"/>
            </a:pPr>
            <a:r>
              <a:rPr lang="en"/>
              <a:t>Then use </a:t>
            </a:r>
            <a:r>
              <a:rPr lang="en">
                <a:solidFill>
                  <a:srgbClr val="9C20EE"/>
                </a:solidFill>
                <a:latin typeface="Consolas"/>
                <a:ea typeface="Consolas"/>
                <a:cs typeface="Consolas"/>
                <a:sym typeface="Consolas"/>
              </a:rPr>
              <a:t>new</a:t>
            </a:r>
            <a:r>
              <a:rPr lang="en"/>
              <a:t> again for each object that you want to put in the array.</a:t>
            </a:r>
            <a:endParaRPr/>
          </a:p>
          <a:p>
            <a:pPr indent="0" lvl="0" marL="0" rtl="0">
              <a:spcBef>
                <a:spcPts val="600"/>
              </a:spcBef>
              <a:spcAft>
                <a:spcPts val="0"/>
              </a:spcAft>
              <a:buNone/>
            </a:pPr>
            <a:r>
              <a:t/>
            </a:r>
            <a:endParaRPr/>
          </a:p>
          <a:p>
            <a:pPr indent="0" lvl="0" marL="0" rtl="0">
              <a:spcBef>
                <a:spcPts val="600"/>
              </a:spcBef>
              <a:spcAft>
                <a:spcPts val="0"/>
              </a:spcAft>
              <a:buNone/>
            </a:pPr>
            <a:r>
              <a:rPr lang="en"/>
              <a:t>Example:</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rPr lang="en"/>
              <a:t>After code runs:</a:t>
            </a:r>
            <a:endParaRPr/>
          </a:p>
        </p:txBody>
      </p:sp>
      <p:graphicFrame>
        <p:nvGraphicFramePr>
          <p:cNvPr id="183" name="Shape 183"/>
          <p:cNvGraphicFramePr/>
          <p:nvPr/>
        </p:nvGraphicFramePr>
        <p:xfrm>
          <a:off x="4240825" y="4232025"/>
          <a:ext cx="3000000" cy="3000000"/>
        </p:xfrm>
        <a:graphic>
          <a:graphicData uri="http://schemas.openxmlformats.org/drawingml/2006/table">
            <a:tbl>
              <a:tblPr>
                <a:noFill/>
                <a:tableStyleId>{4FE0B257-24DD-428D-AC8A-390B43A569B2}</a:tableStyleId>
              </a:tblPr>
              <a:tblGrid>
                <a:gridCol w="2084500"/>
                <a:gridCol w="2084500"/>
              </a:tblGrid>
              <a:tr h="381000">
                <a:tc>
                  <a:txBody>
                    <a:bodyPr>
                      <a:noAutofit/>
                    </a:bodyPr>
                    <a:lstStyle/>
                    <a:p>
                      <a:pPr indent="0" lvl="0" marL="0">
                        <a:spcBef>
                          <a:spcPts val="0"/>
                        </a:spcBef>
                        <a:spcAft>
                          <a:spcPts val="0"/>
                        </a:spcAft>
                        <a:buNone/>
                      </a:pPr>
                      <a:r>
                        <a:rPr lang="en">
                          <a:latin typeface="Consolas"/>
                          <a:ea typeface="Consolas"/>
                          <a:cs typeface="Consolas"/>
                          <a:sym typeface="Consolas"/>
                        </a:rPr>
                        <a:t>Dog of size 8</a:t>
                      </a:r>
                      <a:endParaRPr>
                        <a:latin typeface="Consolas"/>
                        <a:ea typeface="Consolas"/>
                        <a:cs typeface="Consolas"/>
                        <a:sym typeface="Consolas"/>
                      </a:endParaRPr>
                    </a:p>
                  </a:txBody>
                  <a:tcPr marT="91425" marB="91425" marR="91425" marL="91425"/>
                </a:tc>
                <a:tc>
                  <a:txBody>
                    <a:bodyPr>
                      <a:noAutofit/>
                    </a:bodyPr>
                    <a:lstStyle/>
                    <a:p>
                      <a:pPr indent="0" lvl="0" marL="0">
                        <a:spcBef>
                          <a:spcPts val="0"/>
                        </a:spcBef>
                        <a:spcAft>
                          <a:spcPts val="0"/>
                        </a:spcAft>
                        <a:buNone/>
                      </a:pPr>
                      <a:r>
                        <a:rPr lang="en">
                          <a:latin typeface="Consolas"/>
                          <a:ea typeface="Consolas"/>
                          <a:cs typeface="Consolas"/>
                          <a:sym typeface="Consolas"/>
                        </a:rPr>
                        <a:t>Dog of size 20</a:t>
                      </a:r>
                      <a:endParaRPr>
                        <a:latin typeface="Consolas"/>
                        <a:ea typeface="Consolas"/>
                        <a:cs typeface="Consolas"/>
                        <a:sym typeface="Consolas"/>
                      </a:endParaRPr>
                    </a:p>
                  </a:txBody>
                  <a:tcPr marT="91425" marB="91425" marR="91425" marL="91425"/>
                </a:tc>
              </a:tr>
            </a:tbl>
          </a:graphicData>
        </a:graphic>
      </p:graphicFrame>
      <p:sp>
        <p:nvSpPr>
          <p:cNvPr id="184" name="Shape 184"/>
          <p:cNvSpPr txBox="1"/>
          <p:nvPr/>
        </p:nvSpPr>
        <p:spPr>
          <a:xfrm>
            <a:off x="5093550" y="4613025"/>
            <a:ext cx="261000" cy="381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000">
                <a:latin typeface="Consolas"/>
                <a:ea typeface="Consolas"/>
                <a:cs typeface="Consolas"/>
                <a:sym typeface="Consolas"/>
              </a:rPr>
              <a:t>0</a:t>
            </a:r>
            <a:endParaRPr sz="2000">
              <a:latin typeface="Consolas"/>
              <a:ea typeface="Consolas"/>
              <a:cs typeface="Consolas"/>
              <a:sym typeface="Consolas"/>
            </a:endParaRPr>
          </a:p>
        </p:txBody>
      </p:sp>
      <p:sp>
        <p:nvSpPr>
          <p:cNvPr id="185" name="Shape 185"/>
          <p:cNvSpPr txBox="1"/>
          <p:nvPr/>
        </p:nvSpPr>
        <p:spPr>
          <a:xfrm>
            <a:off x="7209575" y="4613025"/>
            <a:ext cx="261000" cy="381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latin typeface="Consolas"/>
                <a:ea typeface="Consolas"/>
                <a:cs typeface="Consolas"/>
                <a:sym typeface="Consolas"/>
              </a:rPr>
              <a:t>1</a:t>
            </a:r>
            <a:endParaRPr sz="2000">
              <a:latin typeface="Consolas"/>
              <a:ea typeface="Consolas"/>
              <a:cs typeface="Consolas"/>
              <a:sym typeface="Consolas"/>
            </a:endParaRPr>
          </a:p>
        </p:txBody>
      </p:sp>
      <p:sp>
        <p:nvSpPr>
          <p:cNvPr id="186" name="Shape 186"/>
          <p:cNvSpPr txBox="1"/>
          <p:nvPr/>
        </p:nvSpPr>
        <p:spPr>
          <a:xfrm>
            <a:off x="3121156" y="4076696"/>
            <a:ext cx="1122600" cy="674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2000">
                <a:solidFill>
                  <a:schemeClr val="dk1"/>
                </a:solidFill>
                <a:latin typeface="Consolas"/>
                <a:ea typeface="Consolas"/>
                <a:cs typeface="Consolas"/>
                <a:sym typeface="Consolas"/>
              </a:rPr>
              <a:t>dogs = </a:t>
            </a:r>
            <a:endParaRPr/>
          </a:p>
        </p:txBody>
      </p:sp>
      <p:sp>
        <p:nvSpPr>
          <p:cNvPr id="187" name="Shape 187"/>
          <p:cNvSpPr txBox="1"/>
          <p:nvPr/>
        </p:nvSpPr>
        <p:spPr>
          <a:xfrm>
            <a:off x="295850" y="2563225"/>
            <a:ext cx="4119300" cy="1331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Dog[] dogs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Dog[2];</a:t>
            </a:r>
            <a:endParaRPr sz="1900">
              <a:solidFill>
                <a:schemeClr val="dk1"/>
              </a:solidFill>
              <a:highlight>
                <a:srgbClr val="EFEFEF"/>
              </a:highlight>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dogs[0]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Dog(8);</a:t>
            </a:r>
            <a:endParaRPr sz="1900">
              <a:solidFill>
                <a:schemeClr val="dk1"/>
              </a:solidFill>
              <a:highlight>
                <a:srgbClr val="EFEFEF"/>
              </a:highlight>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dogs[1]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Dog(20);</a:t>
            </a:r>
            <a:endParaRPr sz="1900">
              <a:solidFill>
                <a:schemeClr val="dk1"/>
              </a:solidFill>
              <a:highlight>
                <a:srgbClr val="EFEFEF"/>
              </a:highlight>
              <a:latin typeface="Consolas"/>
              <a:ea typeface="Consolas"/>
              <a:cs typeface="Consolas"/>
              <a:sym typeface="Consolas"/>
            </a:endParaRPr>
          </a:p>
          <a:p>
            <a:pPr indent="0" lvl="0" marL="0">
              <a:spcBef>
                <a:spcPts val="0"/>
              </a:spcBef>
              <a:spcAft>
                <a:spcPts val="0"/>
              </a:spcAft>
              <a:buNone/>
            </a:pPr>
            <a:r>
              <a:rPr lang="en" sz="1900">
                <a:solidFill>
                  <a:schemeClr val="dk1"/>
                </a:solidFill>
                <a:highlight>
                  <a:srgbClr val="EFEFEF"/>
                </a:highlight>
                <a:latin typeface="Consolas"/>
                <a:ea typeface="Consolas"/>
                <a:cs typeface="Consolas"/>
                <a:sym typeface="Consolas"/>
              </a:rPr>
              <a:t>dogs[0].makeNoise();</a:t>
            </a:r>
            <a:endParaRPr>
              <a:highlight>
                <a:srgbClr val="EFEFEF"/>
              </a:highlight>
            </a:endParaRPr>
          </a:p>
        </p:txBody>
      </p:sp>
      <p:cxnSp>
        <p:nvCxnSpPr>
          <p:cNvPr id="188" name="Shape 188"/>
          <p:cNvCxnSpPr/>
          <p:nvPr/>
        </p:nvCxnSpPr>
        <p:spPr>
          <a:xfrm rot="10800000">
            <a:off x="3302746" y="3681425"/>
            <a:ext cx="1290300" cy="0"/>
          </a:xfrm>
          <a:prstGeom prst="straightConnector1">
            <a:avLst/>
          </a:prstGeom>
          <a:noFill/>
          <a:ln cap="flat" cmpd="sng" w="19050">
            <a:solidFill>
              <a:srgbClr val="BE0712"/>
            </a:solidFill>
            <a:prstDash val="solid"/>
            <a:round/>
            <a:headEnd len="med" w="med" type="none"/>
            <a:tailEnd len="med" w="med" type="triangle"/>
          </a:ln>
        </p:spPr>
      </p:cxnSp>
      <p:sp>
        <p:nvSpPr>
          <p:cNvPr id="189" name="Shape 189"/>
          <p:cNvSpPr txBox="1"/>
          <p:nvPr/>
        </p:nvSpPr>
        <p:spPr>
          <a:xfrm>
            <a:off x="4639846" y="3509024"/>
            <a:ext cx="4354500" cy="322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BE0712"/>
                </a:solidFill>
              </a:rPr>
              <a:t>Yipping occurs.</a:t>
            </a:r>
            <a:endParaRPr b="1">
              <a:solidFill>
                <a:srgbClr val="BE0712"/>
              </a:solidFill>
            </a:endParaRPr>
          </a:p>
        </p:txBody>
      </p:sp>
      <p:cxnSp>
        <p:nvCxnSpPr>
          <p:cNvPr id="190" name="Shape 190"/>
          <p:cNvCxnSpPr/>
          <p:nvPr/>
        </p:nvCxnSpPr>
        <p:spPr>
          <a:xfrm rot="10800000">
            <a:off x="3708575" y="2855825"/>
            <a:ext cx="891600" cy="0"/>
          </a:xfrm>
          <a:prstGeom prst="straightConnector1">
            <a:avLst/>
          </a:prstGeom>
          <a:noFill/>
          <a:ln cap="flat" cmpd="sng" w="19050">
            <a:solidFill>
              <a:srgbClr val="BE0712"/>
            </a:solidFill>
            <a:prstDash val="solid"/>
            <a:round/>
            <a:headEnd len="med" w="med" type="none"/>
            <a:tailEnd len="med" w="med" type="triangle"/>
          </a:ln>
        </p:spPr>
      </p:cxnSp>
      <p:sp>
        <p:nvSpPr>
          <p:cNvPr id="191" name="Shape 191"/>
          <p:cNvSpPr txBox="1"/>
          <p:nvPr/>
        </p:nvSpPr>
        <p:spPr>
          <a:xfrm>
            <a:off x="4648796" y="2680318"/>
            <a:ext cx="4354500" cy="322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BE0712"/>
                </a:solidFill>
              </a:rPr>
              <a:t>Creates an array of Dogs of size 2.</a:t>
            </a:r>
            <a:endParaRPr b="1">
              <a:solidFill>
                <a:srgbClr val="BE071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95" name="Shape 195"/>
        <p:cNvGrpSpPr/>
        <p:nvPr/>
      </p:nvGrpSpPr>
      <p:grpSpPr>
        <a:xfrm>
          <a:off x="0" y="0"/>
          <a:ext cx="0" cy="0"/>
          <a:chOff x="0" y="0"/>
          <a:chExt cx="0" cy="0"/>
        </a:xfrm>
      </p:grpSpPr>
      <p:sp>
        <p:nvSpPr>
          <p:cNvPr id="196" name="Shape 196"/>
          <p:cNvSpPr txBox="1"/>
          <p:nvPr>
            <p:ph type="title"/>
          </p:nvPr>
        </p:nvSpPr>
        <p:spPr>
          <a:xfrm>
            <a:off x="928950" y="1990650"/>
            <a:ext cx="7286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Static vs. Instance Members</a:t>
            </a:r>
            <a:endParaRPr sz="4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nvSpPr>
        <p:spPr>
          <a:xfrm>
            <a:off x="166800" y="2740243"/>
            <a:ext cx="3911400" cy="1001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sz="1600">
                <a:solidFill>
                  <a:srgbClr val="9C20EE"/>
                </a:solidFill>
                <a:highlight>
                  <a:srgbClr val="EFEFEF"/>
                </a:highlight>
                <a:latin typeface="Consolas"/>
                <a:ea typeface="Consolas"/>
                <a:cs typeface="Consolas"/>
                <a:sym typeface="Consolas"/>
              </a:rPr>
              <a:t>public static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makeNoise() {</a:t>
            </a:r>
            <a:endParaRPr sz="1600">
              <a:solidFill>
                <a:schemeClr val="dk1"/>
              </a:solidFill>
              <a:highlight>
                <a:srgbClr val="EFEFEF"/>
              </a:highlight>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System.out.println(</a:t>
            </a:r>
            <a:r>
              <a:rPr lang="en" sz="1600">
                <a:solidFill>
                  <a:srgbClr val="BD8D8B"/>
                </a:solidFill>
                <a:highlight>
                  <a:srgbClr val="EFEFEF"/>
                </a:highlight>
                <a:latin typeface="Consolas"/>
                <a:ea typeface="Consolas"/>
                <a:cs typeface="Consolas"/>
                <a:sym typeface="Consolas"/>
              </a:rPr>
              <a:t>"Bark!"</a:t>
            </a: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a:spcBef>
                <a:spcPts val="0"/>
              </a:spcBef>
              <a:spcAft>
                <a:spcPts val="0"/>
              </a:spcAft>
              <a:buNone/>
            </a:pPr>
            <a:r>
              <a:t/>
            </a:r>
            <a:endParaRPr sz="1600">
              <a:highlight>
                <a:srgbClr val="EFEFEF"/>
              </a:highlight>
            </a:endParaRPr>
          </a:p>
        </p:txBody>
      </p:sp>
      <p:sp>
        <p:nvSpPr>
          <p:cNvPr id="202" name="Shape 202"/>
          <p:cNvSpPr txBox="1"/>
          <p:nvPr>
            <p:ph idx="1" type="body"/>
          </p:nvPr>
        </p:nvSpPr>
        <p:spPr>
          <a:xfrm>
            <a:off x="243000" y="556500"/>
            <a:ext cx="8869500" cy="1680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Key differences between static and non-static (a.k.a. instance) methods:</a:t>
            </a:r>
            <a:endParaRPr/>
          </a:p>
          <a:p>
            <a:pPr indent="-355600" lvl="0" marL="457200" rtl="0">
              <a:spcBef>
                <a:spcPts val="600"/>
              </a:spcBef>
              <a:spcAft>
                <a:spcPts val="0"/>
              </a:spcAft>
              <a:buSzPts val="2000"/>
              <a:buChar char="●"/>
            </a:pPr>
            <a:r>
              <a:rPr lang="en"/>
              <a:t>Static methods are invoked using the class name, e.g. Dog.makeNoise();</a:t>
            </a:r>
            <a:endParaRPr/>
          </a:p>
          <a:p>
            <a:pPr indent="-355600" lvl="0" marL="457200" rtl="0">
              <a:spcBef>
                <a:spcPts val="0"/>
              </a:spcBef>
              <a:spcAft>
                <a:spcPts val="0"/>
              </a:spcAft>
              <a:buSzPts val="2000"/>
              <a:buChar char="●"/>
            </a:pPr>
            <a:r>
              <a:rPr lang="en"/>
              <a:t>Instance methods are invoked using an instance name, e.g. </a:t>
            </a:r>
            <a:r>
              <a:rPr lang="en"/>
              <a:t>maya.makeNoise();</a:t>
            </a:r>
            <a:endParaRPr/>
          </a:p>
          <a:p>
            <a:pPr indent="-355600" lvl="0" marL="457200" rtl="0">
              <a:spcBef>
                <a:spcPts val="0"/>
              </a:spcBef>
              <a:spcAft>
                <a:spcPts val="0"/>
              </a:spcAft>
              <a:buSzPts val="2000"/>
              <a:buChar char="●"/>
            </a:pPr>
            <a:r>
              <a:rPr lang="en"/>
              <a:t>Static methods can’t access “my” instance variables, because there is no “me”.</a:t>
            </a:r>
            <a:endParaRPr/>
          </a:p>
        </p:txBody>
      </p:sp>
      <p:sp>
        <p:nvSpPr>
          <p:cNvPr id="203" name="Shape 20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Static vs. Non-static</a:t>
            </a:r>
            <a:endParaRPr/>
          </a:p>
        </p:txBody>
      </p:sp>
      <p:sp>
        <p:nvSpPr>
          <p:cNvPr id="204" name="Shape 204"/>
          <p:cNvSpPr txBox="1"/>
          <p:nvPr/>
        </p:nvSpPr>
        <p:spPr>
          <a:xfrm>
            <a:off x="1829100" y="2301438"/>
            <a:ext cx="757500" cy="393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Static</a:t>
            </a:r>
            <a:endParaRPr b="1"/>
          </a:p>
        </p:txBody>
      </p:sp>
      <p:sp>
        <p:nvSpPr>
          <p:cNvPr id="205" name="Shape 205"/>
          <p:cNvSpPr txBox="1"/>
          <p:nvPr/>
        </p:nvSpPr>
        <p:spPr>
          <a:xfrm>
            <a:off x="5912375" y="2015775"/>
            <a:ext cx="1269300" cy="39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Non-static</a:t>
            </a:r>
            <a:endParaRPr b="1"/>
          </a:p>
        </p:txBody>
      </p:sp>
      <p:sp>
        <p:nvSpPr>
          <p:cNvPr id="206" name="Shape 206"/>
          <p:cNvSpPr txBox="1"/>
          <p:nvPr/>
        </p:nvSpPr>
        <p:spPr>
          <a:xfrm>
            <a:off x="1580875" y="4322350"/>
            <a:ext cx="1878600" cy="393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highlight>
                  <a:srgbClr val="EFEFEF"/>
                </a:highlight>
                <a:latin typeface="Consolas"/>
                <a:ea typeface="Consolas"/>
                <a:cs typeface="Consolas"/>
                <a:sym typeface="Consolas"/>
              </a:rPr>
              <a:t>Dog.makeNoise();</a:t>
            </a:r>
            <a:endParaRPr>
              <a:highlight>
                <a:srgbClr val="EFEFEF"/>
              </a:highlight>
              <a:latin typeface="Consolas"/>
              <a:ea typeface="Consolas"/>
              <a:cs typeface="Consolas"/>
              <a:sym typeface="Consolas"/>
            </a:endParaRPr>
          </a:p>
        </p:txBody>
      </p:sp>
      <p:sp>
        <p:nvSpPr>
          <p:cNvPr id="207" name="Shape 207"/>
          <p:cNvSpPr txBox="1"/>
          <p:nvPr/>
        </p:nvSpPr>
        <p:spPr>
          <a:xfrm>
            <a:off x="5905275" y="4197675"/>
            <a:ext cx="2242200" cy="604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highlight>
                  <a:srgbClr val="EFEFEF"/>
                </a:highlight>
                <a:latin typeface="Consolas"/>
                <a:ea typeface="Consolas"/>
                <a:cs typeface="Consolas"/>
                <a:sym typeface="Consolas"/>
              </a:rPr>
              <a:t>maya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highlight>
                  <a:srgbClr val="EFEFEF"/>
                </a:highlight>
                <a:latin typeface="Consolas"/>
                <a:ea typeface="Consolas"/>
                <a:cs typeface="Consolas"/>
                <a:sym typeface="Consolas"/>
              </a:rPr>
              <a:t>Dog(100);</a:t>
            </a:r>
            <a:endParaRPr>
              <a:highlight>
                <a:srgbClr val="EFEFEF"/>
              </a:highlight>
              <a:latin typeface="Consolas"/>
              <a:ea typeface="Consolas"/>
              <a:cs typeface="Consolas"/>
              <a:sym typeface="Consolas"/>
            </a:endParaRPr>
          </a:p>
          <a:p>
            <a:pPr indent="0" lvl="0" marL="0" rtl="0">
              <a:spcBef>
                <a:spcPts val="0"/>
              </a:spcBef>
              <a:spcAft>
                <a:spcPts val="0"/>
              </a:spcAft>
              <a:buNone/>
            </a:pPr>
            <a:r>
              <a:rPr lang="en">
                <a:highlight>
                  <a:srgbClr val="EFEFEF"/>
                </a:highlight>
                <a:latin typeface="Consolas"/>
                <a:ea typeface="Consolas"/>
                <a:cs typeface="Consolas"/>
                <a:sym typeface="Consolas"/>
              </a:rPr>
              <a:t>maya.makeNoise();</a:t>
            </a:r>
            <a:endParaRPr>
              <a:highlight>
                <a:srgbClr val="EFEFEF"/>
              </a:highlight>
              <a:latin typeface="Consolas"/>
              <a:ea typeface="Consolas"/>
              <a:cs typeface="Consolas"/>
              <a:sym typeface="Consolas"/>
            </a:endParaRPr>
          </a:p>
        </p:txBody>
      </p:sp>
      <p:sp>
        <p:nvSpPr>
          <p:cNvPr id="208" name="Shape 208"/>
          <p:cNvSpPr txBox="1"/>
          <p:nvPr/>
        </p:nvSpPr>
        <p:spPr>
          <a:xfrm>
            <a:off x="347675" y="4337775"/>
            <a:ext cx="1825800" cy="39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Invocation:</a:t>
            </a:r>
            <a:endParaRPr/>
          </a:p>
        </p:txBody>
      </p:sp>
      <p:sp>
        <p:nvSpPr>
          <p:cNvPr id="209" name="Shape 209"/>
          <p:cNvSpPr txBox="1"/>
          <p:nvPr/>
        </p:nvSpPr>
        <p:spPr>
          <a:xfrm>
            <a:off x="4711675" y="4318500"/>
            <a:ext cx="1825800" cy="39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Invocation:</a:t>
            </a:r>
            <a:endParaRPr/>
          </a:p>
        </p:txBody>
      </p:sp>
      <p:cxnSp>
        <p:nvCxnSpPr>
          <p:cNvPr id="210" name="Shape 210"/>
          <p:cNvCxnSpPr/>
          <p:nvPr/>
        </p:nvCxnSpPr>
        <p:spPr>
          <a:xfrm flipH="1" rot="10800000">
            <a:off x="894700" y="3389725"/>
            <a:ext cx="414300" cy="527400"/>
          </a:xfrm>
          <a:prstGeom prst="straightConnector1">
            <a:avLst/>
          </a:prstGeom>
          <a:noFill/>
          <a:ln cap="flat" cmpd="sng" w="9525">
            <a:solidFill>
              <a:srgbClr val="BE0712"/>
            </a:solidFill>
            <a:prstDash val="solid"/>
            <a:round/>
            <a:headEnd len="med" w="med" type="none"/>
            <a:tailEnd len="med" w="med" type="triangle"/>
          </a:ln>
        </p:spPr>
      </p:cxnSp>
      <p:sp>
        <p:nvSpPr>
          <p:cNvPr id="211" name="Shape 211"/>
          <p:cNvSpPr txBox="1"/>
          <p:nvPr/>
        </p:nvSpPr>
        <p:spPr>
          <a:xfrm>
            <a:off x="278000" y="3880900"/>
            <a:ext cx="3843000" cy="37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BE0712"/>
                </a:solidFill>
              </a:rPr>
              <a:t>This method cannot</a:t>
            </a:r>
            <a:r>
              <a:rPr lang="en">
                <a:solidFill>
                  <a:srgbClr val="BE0712"/>
                </a:solidFill>
              </a:rPr>
              <a:t> access weightInPounds! </a:t>
            </a:r>
            <a:endParaRPr>
              <a:solidFill>
                <a:srgbClr val="BE0712"/>
              </a:solidFill>
              <a:latin typeface="Consolas"/>
              <a:ea typeface="Consolas"/>
              <a:cs typeface="Consolas"/>
              <a:sym typeface="Consolas"/>
            </a:endParaRPr>
          </a:p>
        </p:txBody>
      </p:sp>
      <p:sp>
        <p:nvSpPr>
          <p:cNvPr id="212" name="Shape 212"/>
          <p:cNvSpPr txBox="1"/>
          <p:nvPr/>
        </p:nvSpPr>
        <p:spPr>
          <a:xfrm>
            <a:off x="4229700" y="2431017"/>
            <a:ext cx="4779300" cy="16809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500">
                <a:solidFill>
                  <a:srgbClr val="9C20EE"/>
                </a:solidFill>
                <a:highlight>
                  <a:srgbClr val="EFEFEF"/>
                </a:highlight>
                <a:latin typeface="Consolas"/>
                <a:ea typeface="Consolas"/>
                <a:cs typeface="Consolas"/>
                <a:sym typeface="Consolas"/>
              </a:rPr>
              <a:t>public</a:t>
            </a:r>
            <a:r>
              <a:rPr lang="en" sz="1500">
                <a:solidFill>
                  <a:schemeClr val="dk1"/>
                </a:solidFill>
                <a:highlight>
                  <a:srgbClr val="EFEFEF"/>
                </a:highlight>
                <a:latin typeface="Consolas"/>
                <a:ea typeface="Consolas"/>
                <a:cs typeface="Consolas"/>
                <a:sym typeface="Consolas"/>
              </a:rPr>
              <a:t> </a:t>
            </a:r>
            <a:r>
              <a:rPr lang="en" sz="1500">
                <a:solidFill>
                  <a:srgbClr val="208920"/>
                </a:solidFill>
                <a:highlight>
                  <a:srgbClr val="EFEFEF"/>
                </a:highlight>
                <a:latin typeface="Consolas"/>
                <a:ea typeface="Consolas"/>
                <a:cs typeface="Consolas"/>
                <a:sym typeface="Consolas"/>
              </a:rPr>
              <a:t>void</a:t>
            </a:r>
            <a:r>
              <a:rPr lang="en" sz="1500">
                <a:solidFill>
                  <a:schemeClr val="dk1"/>
                </a:solidFill>
                <a:highlight>
                  <a:srgbClr val="EFEFEF"/>
                </a:highlight>
                <a:latin typeface="Consolas"/>
                <a:ea typeface="Consolas"/>
                <a:cs typeface="Consolas"/>
                <a:sym typeface="Consolas"/>
              </a:rPr>
              <a:t> makeNoise() {</a:t>
            </a:r>
            <a:endParaRPr sz="1500">
              <a:solidFill>
                <a:schemeClr val="dk1"/>
              </a:solidFill>
              <a:highlight>
                <a:srgbClr val="EFEFEF"/>
              </a:highlight>
              <a:latin typeface="Consolas"/>
              <a:ea typeface="Consolas"/>
              <a:cs typeface="Consolas"/>
              <a:sym typeface="Consolas"/>
            </a:endParaRPr>
          </a:p>
          <a:p>
            <a:pPr indent="0" lvl="0" marL="457200" rtl="0">
              <a:spcBef>
                <a:spcPts val="0"/>
              </a:spcBef>
              <a:spcAft>
                <a:spcPts val="0"/>
              </a:spcAft>
              <a:buNone/>
            </a:pPr>
            <a:r>
              <a:rPr b="1" lang="en" sz="1500">
                <a:solidFill>
                  <a:srgbClr val="9C20EE"/>
                </a:solidFill>
                <a:highlight>
                  <a:srgbClr val="EFEFEF"/>
                </a:highlight>
                <a:latin typeface="Consolas"/>
                <a:ea typeface="Consolas"/>
                <a:cs typeface="Consolas"/>
                <a:sym typeface="Consolas"/>
              </a:rPr>
              <a:t>if</a:t>
            </a:r>
            <a:r>
              <a:rPr lang="en" sz="1500">
                <a:solidFill>
                  <a:schemeClr val="dk1"/>
                </a:solidFill>
                <a:highlight>
                  <a:srgbClr val="EFEFEF"/>
                </a:highlight>
                <a:latin typeface="Consolas"/>
                <a:ea typeface="Consolas"/>
                <a:cs typeface="Consolas"/>
                <a:sym typeface="Consolas"/>
              </a:rPr>
              <a:t> (weightInPounds &lt; 10) {</a:t>
            </a:r>
            <a:endParaRPr sz="1500">
              <a:solidFill>
                <a:schemeClr val="dk1"/>
              </a:solidFill>
              <a:highlight>
                <a:srgbClr val="EFEFEF"/>
              </a:highlight>
              <a:latin typeface="Consolas"/>
              <a:ea typeface="Consolas"/>
              <a:cs typeface="Consolas"/>
              <a:sym typeface="Consolas"/>
            </a:endParaRPr>
          </a:p>
          <a:p>
            <a:pPr indent="0" lvl="0" marL="914400" rtl="0">
              <a:spcBef>
                <a:spcPts val="0"/>
              </a:spcBef>
              <a:spcAft>
                <a:spcPts val="0"/>
              </a:spcAft>
              <a:buNone/>
            </a:pPr>
            <a:r>
              <a:rPr lang="en" sz="1500">
                <a:solidFill>
                  <a:schemeClr val="dk1"/>
                </a:solidFill>
                <a:highlight>
                  <a:srgbClr val="EFEFEF"/>
                </a:highlight>
                <a:latin typeface="Consolas"/>
                <a:ea typeface="Consolas"/>
                <a:cs typeface="Consolas"/>
                <a:sym typeface="Consolas"/>
              </a:rPr>
              <a:t>System.out.println(</a:t>
            </a:r>
            <a:r>
              <a:rPr lang="en" sz="1500">
                <a:solidFill>
                  <a:srgbClr val="BD8D8B"/>
                </a:solidFill>
                <a:highlight>
                  <a:srgbClr val="EFEFEF"/>
                </a:highlight>
                <a:latin typeface="Consolas"/>
                <a:ea typeface="Consolas"/>
                <a:cs typeface="Consolas"/>
                <a:sym typeface="Consolas"/>
              </a:rPr>
              <a:t>"</a:t>
            </a:r>
            <a:r>
              <a:rPr b="1" lang="en" sz="1500">
                <a:solidFill>
                  <a:srgbClr val="BD8D8B"/>
                </a:solidFill>
                <a:highlight>
                  <a:srgbClr val="EFEFEF"/>
                </a:highlight>
                <a:latin typeface="Consolas"/>
                <a:ea typeface="Consolas"/>
                <a:cs typeface="Consolas"/>
                <a:sym typeface="Consolas"/>
              </a:rPr>
              <a:t>yipyipyip!</a:t>
            </a:r>
            <a:r>
              <a:rPr lang="en" sz="1500">
                <a:solidFill>
                  <a:srgbClr val="BD8D8B"/>
                </a:solidFill>
                <a:highlight>
                  <a:srgbClr val="EFEFEF"/>
                </a:highlight>
                <a:latin typeface="Consolas"/>
                <a:ea typeface="Consolas"/>
                <a:cs typeface="Consolas"/>
                <a:sym typeface="Consolas"/>
              </a:rPr>
              <a:t>"</a:t>
            </a:r>
            <a:r>
              <a:rPr lang="en" sz="1500">
                <a:solidFill>
                  <a:schemeClr val="dk1"/>
                </a:solidFill>
                <a:highlight>
                  <a:srgbClr val="EFEFEF"/>
                </a:highlight>
                <a:latin typeface="Consolas"/>
                <a:ea typeface="Consolas"/>
                <a:cs typeface="Consolas"/>
                <a:sym typeface="Consolas"/>
              </a:rPr>
              <a:t>);</a:t>
            </a:r>
            <a:endParaRPr sz="15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rPr lang="en" sz="1500">
                <a:solidFill>
                  <a:schemeClr val="dk1"/>
                </a:solidFill>
                <a:highlight>
                  <a:srgbClr val="EFEFEF"/>
                </a:highlight>
                <a:latin typeface="Consolas"/>
                <a:ea typeface="Consolas"/>
                <a:cs typeface="Consolas"/>
                <a:sym typeface="Consolas"/>
              </a:rPr>
              <a:t>   	} </a:t>
            </a:r>
            <a:r>
              <a:rPr b="1" lang="en" sz="1500">
                <a:solidFill>
                  <a:srgbClr val="9C20EE"/>
                </a:solidFill>
                <a:highlight>
                  <a:srgbClr val="EFEFEF"/>
                </a:highlight>
                <a:latin typeface="Consolas"/>
                <a:ea typeface="Consolas"/>
                <a:cs typeface="Consolas"/>
                <a:sym typeface="Consolas"/>
              </a:rPr>
              <a:t>else if</a:t>
            </a:r>
            <a:r>
              <a:rPr lang="en" sz="1500">
                <a:solidFill>
                  <a:schemeClr val="dk1"/>
                </a:solidFill>
                <a:highlight>
                  <a:srgbClr val="EFEFEF"/>
                </a:highlight>
                <a:latin typeface="Consolas"/>
                <a:ea typeface="Consolas"/>
                <a:cs typeface="Consolas"/>
                <a:sym typeface="Consolas"/>
              </a:rPr>
              <a:t> (weightInPounds &lt; 30) {</a:t>
            </a:r>
            <a:endParaRPr sz="1500">
              <a:solidFill>
                <a:schemeClr val="dk1"/>
              </a:solidFill>
              <a:highlight>
                <a:srgbClr val="EFEFEF"/>
              </a:highlight>
              <a:latin typeface="Consolas"/>
              <a:ea typeface="Consolas"/>
              <a:cs typeface="Consolas"/>
              <a:sym typeface="Consolas"/>
            </a:endParaRPr>
          </a:p>
          <a:p>
            <a:pPr indent="457200" lvl="0" marL="0" rtl="0">
              <a:spcBef>
                <a:spcPts val="0"/>
              </a:spcBef>
              <a:spcAft>
                <a:spcPts val="0"/>
              </a:spcAft>
              <a:buNone/>
            </a:pPr>
            <a:r>
              <a:rPr lang="en" sz="1500">
                <a:solidFill>
                  <a:schemeClr val="dk1"/>
                </a:solidFill>
                <a:highlight>
                  <a:srgbClr val="EFEFEF"/>
                </a:highlight>
                <a:latin typeface="Consolas"/>
                <a:ea typeface="Consolas"/>
                <a:cs typeface="Consolas"/>
                <a:sym typeface="Consolas"/>
              </a:rPr>
              <a:t>    System.out.println(</a:t>
            </a:r>
            <a:r>
              <a:rPr lang="en" sz="1500">
                <a:solidFill>
                  <a:srgbClr val="BD8D8B"/>
                </a:solidFill>
                <a:highlight>
                  <a:srgbClr val="EFEFEF"/>
                </a:highlight>
                <a:latin typeface="Consolas"/>
                <a:ea typeface="Consolas"/>
                <a:cs typeface="Consolas"/>
                <a:sym typeface="Consolas"/>
              </a:rPr>
              <a:t>"</a:t>
            </a:r>
            <a:r>
              <a:rPr b="1" lang="en" sz="1500">
                <a:solidFill>
                  <a:srgbClr val="BD8D8B"/>
                </a:solidFill>
                <a:highlight>
                  <a:srgbClr val="EFEFEF"/>
                </a:highlight>
                <a:latin typeface="Consolas"/>
                <a:ea typeface="Consolas"/>
                <a:cs typeface="Consolas"/>
                <a:sym typeface="Consolas"/>
              </a:rPr>
              <a:t>bark. bark.</a:t>
            </a:r>
            <a:r>
              <a:rPr lang="en" sz="1500">
                <a:solidFill>
                  <a:srgbClr val="BD8D8B"/>
                </a:solidFill>
                <a:highlight>
                  <a:srgbClr val="EFEFEF"/>
                </a:highlight>
                <a:latin typeface="Consolas"/>
                <a:ea typeface="Consolas"/>
                <a:cs typeface="Consolas"/>
                <a:sym typeface="Consolas"/>
              </a:rPr>
              <a:t>"</a:t>
            </a:r>
            <a:r>
              <a:rPr lang="en" sz="1500">
                <a:solidFill>
                  <a:schemeClr val="dk1"/>
                </a:solidFill>
                <a:highlight>
                  <a:srgbClr val="EFEFEF"/>
                </a:highlight>
                <a:latin typeface="Consolas"/>
                <a:ea typeface="Consolas"/>
                <a:cs typeface="Consolas"/>
                <a:sym typeface="Consolas"/>
              </a:rPr>
              <a:t>);</a:t>
            </a:r>
            <a:endParaRPr sz="1500">
              <a:solidFill>
                <a:schemeClr val="dk1"/>
              </a:solidFill>
              <a:highlight>
                <a:srgbClr val="EFEFEF"/>
              </a:highlight>
              <a:latin typeface="Consolas"/>
              <a:ea typeface="Consolas"/>
              <a:cs typeface="Consolas"/>
              <a:sym typeface="Consolas"/>
            </a:endParaRPr>
          </a:p>
          <a:p>
            <a:pPr indent="457200" lvl="0" marL="0" rtl="0">
              <a:spcBef>
                <a:spcPts val="0"/>
              </a:spcBef>
              <a:spcAft>
                <a:spcPts val="0"/>
              </a:spcAft>
              <a:buNone/>
            </a:pPr>
            <a:r>
              <a:rPr lang="en" sz="1500">
                <a:solidFill>
                  <a:schemeClr val="dk1"/>
                </a:solidFill>
                <a:highlight>
                  <a:srgbClr val="EFEFEF"/>
                </a:highlight>
                <a:latin typeface="Consolas"/>
                <a:ea typeface="Consolas"/>
                <a:cs typeface="Consolas"/>
                <a:sym typeface="Consolas"/>
              </a:rPr>
              <a:t>}</a:t>
            </a:r>
            <a:r>
              <a:rPr lang="en" sz="1500">
                <a:solidFill>
                  <a:schemeClr val="dk1"/>
                </a:solidFill>
                <a:highlight>
                  <a:srgbClr val="EFEFEF"/>
                </a:highlight>
                <a:latin typeface="Consolas"/>
                <a:ea typeface="Consolas"/>
                <a:cs typeface="Consolas"/>
                <a:sym typeface="Consolas"/>
              </a:rPr>
              <a:t> </a:t>
            </a:r>
            <a:r>
              <a:rPr b="1" lang="en" sz="1500">
                <a:solidFill>
                  <a:srgbClr val="9C20EE"/>
                </a:solidFill>
                <a:highlight>
                  <a:srgbClr val="EFEFEF"/>
                </a:highlight>
                <a:latin typeface="Consolas"/>
                <a:ea typeface="Consolas"/>
                <a:cs typeface="Consolas"/>
                <a:sym typeface="Consolas"/>
              </a:rPr>
              <a:t>else</a:t>
            </a:r>
            <a:r>
              <a:rPr lang="en" sz="1500">
                <a:solidFill>
                  <a:schemeClr val="dk1"/>
                </a:solidFill>
                <a:highlight>
                  <a:srgbClr val="EFEFEF"/>
                </a:highlight>
                <a:latin typeface="Consolas"/>
                <a:ea typeface="Consolas"/>
                <a:cs typeface="Consolas"/>
                <a:sym typeface="Consolas"/>
              </a:rPr>
              <a:t> { System.out.println(</a:t>
            </a:r>
            <a:r>
              <a:rPr lang="en" sz="1500">
                <a:solidFill>
                  <a:srgbClr val="BD8D8B"/>
                </a:solidFill>
                <a:highlight>
                  <a:srgbClr val="EFEFEF"/>
                </a:highlight>
                <a:latin typeface="Consolas"/>
                <a:ea typeface="Consolas"/>
                <a:cs typeface="Consolas"/>
                <a:sym typeface="Consolas"/>
              </a:rPr>
              <a:t>"</a:t>
            </a:r>
            <a:r>
              <a:rPr b="1" lang="en" sz="1500">
                <a:solidFill>
                  <a:srgbClr val="BD8D8B"/>
                </a:solidFill>
                <a:highlight>
                  <a:srgbClr val="EFEFEF"/>
                </a:highlight>
                <a:latin typeface="Consolas"/>
                <a:ea typeface="Consolas"/>
                <a:cs typeface="Consolas"/>
                <a:sym typeface="Consolas"/>
              </a:rPr>
              <a:t>woof!</a:t>
            </a:r>
            <a:r>
              <a:rPr lang="en" sz="1500">
                <a:solidFill>
                  <a:srgbClr val="BD8D8B"/>
                </a:solidFill>
                <a:highlight>
                  <a:srgbClr val="EFEFEF"/>
                </a:highlight>
                <a:latin typeface="Consolas"/>
                <a:ea typeface="Consolas"/>
                <a:cs typeface="Consolas"/>
                <a:sym typeface="Consolas"/>
              </a:rPr>
              <a:t>"</a:t>
            </a:r>
            <a:r>
              <a:rPr lang="en" sz="1500">
                <a:solidFill>
                  <a:schemeClr val="dk1"/>
                </a:solidFill>
                <a:highlight>
                  <a:srgbClr val="EFEFEF"/>
                </a:highlight>
                <a:latin typeface="Consolas"/>
                <a:ea typeface="Consolas"/>
                <a:cs typeface="Consolas"/>
                <a:sym typeface="Consolas"/>
              </a:rPr>
              <a:t>); }</a:t>
            </a:r>
            <a:endParaRPr sz="15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rPr lang="en" sz="1500">
                <a:solidFill>
                  <a:schemeClr val="dk1"/>
                </a:solidFill>
                <a:highlight>
                  <a:srgbClr val="EFEFEF"/>
                </a:highlight>
                <a:latin typeface="Consolas"/>
                <a:ea typeface="Consolas"/>
                <a:cs typeface="Consolas"/>
                <a:sym typeface="Consolas"/>
              </a:rPr>
              <a:t>}</a:t>
            </a:r>
            <a:endParaRPr sz="1500">
              <a:highlight>
                <a:srgbClr val="EFEFE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Further Notes for Webcast Viewers</a:t>
            </a:r>
            <a:endParaRPr/>
          </a:p>
        </p:txBody>
      </p:sp>
      <p:sp>
        <p:nvSpPr>
          <p:cNvPr id="38" name="Shape 3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Char char="●"/>
            </a:pPr>
            <a:r>
              <a:rPr lang="en"/>
              <a:t>Any time I’m live coding, I advise you to pause frequently and try to anticipate my next move. You’ll probably learn more by trying to guess what I’m going to do rather than just watching me do it.</a:t>
            </a:r>
            <a:endParaRPr/>
          </a:p>
          <a:p>
            <a:pPr indent="0" lvl="0" marL="0" rtl="0">
              <a:spcBef>
                <a:spcPts val="600"/>
              </a:spcBef>
              <a:spcAft>
                <a:spcPts val="0"/>
              </a:spcAft>
              <a:buNone/>
            </a:pPr>
            <a:r>
              <a:t/>
            </a:r>
            <a:endParaRPr/>
          </a:p>
        </p:txBody>
      </p:sp>
      <p:pic>
        <p:nvPicPr>
          <p:cNvPr id="39" name="Shape 39"/>
          <p:cNvPicPr preferRelativeResize="0"/>
          <p:nvPr/>
        </p:nvPicPr>
        <p:blipFill>
          <a:blip r:embed="rId3">
            <a:alphaModFix/>
          </a:blip>
          <a:stretch>
            <a:fillRect/>
          </a:stretch>
        </p:blipFill>
        <p:spPr>
          <a:xfrm>
            <a:off x="1852725" y="1912988"/>
            <a:ext cx="4857750" cy="2943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Why Static Methods?</a:t>
            </a:r>
            <a:endParaRPr/>
          </a:p>
        </p:txBody>
      </p:sp>
      <p:sp>
        <p:nvSpPr>
          <p:cNvPr id="218" name="Shape 21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Some classes are never instantiated. For example, Math.</a:t>
            </a:r>
            <a:endParaRPr/>
          </a:p>
          <a:p>
            <a:pPr indent="-355600" lvl="0" marL="457200" rtl="0">
              <a:spcBef>
                <a:spcPts val="600"/>
              </a:spcBef>
              <a:spcAft>
                <a:spcPts val="0"/>
              </a:spcAft>
              <a:buSzPts val="2000"/>
              <a:buChar char="●"/>
            </a:pPr>
            <a:r>
              <a:rPr lang="en">
                <a:latin typeface="Consolas"/>
                <a:ea typeface="Consolas"/>
                <a:cs typeface="Consolas"/>
                <a:sym typeface="Consolas"/>
              </a:rPr>
              <a:t>x = Math.round(5.6);</a:t>
            </a:r>
            <a:endParaRPr>
              <a:latin typeface="Consolas"/>
              <a:ea typeface="Consolas"/>
              <a:cs typeface="Consolas"/>
              <a:sym typeface="Consolas"/>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a:spcBef>
                <a:spcPts val="600"/>
              </a:spcBef>
              <a:spcAft>
                <a:spcPts val="0"/>
              </a:spcAft>
              <a:buNone/>
            </a:pPr>
            <a:r>
              <a:rPr lang="en"/>
              <a:t>Sometimes, classes may have a mix of static and non-static methods, e.g.  </a:t>
            </a:r>
            <a:br>
              <a:rPr lang="en"/>
            </a:br>
            <a:endParaRPr/>
          </a:p>
        </p:txBody>
      </p:sp>
      <p:cxnSp>
        <p:nvCxnSpPr>
          <p:cNvPr id="219" name="Shape 219"/>
          <p:cNvCxnSpPr/>
          <p:nvPr/>
        </p:nvCxnSpPr>
        <p:spPr>
          <a:xfrm rot="10800000">
            <a:off x="3760375" y="1363300"/>
            <a:ext cx="1265100" cy="147300"/>
          </a:xfrm>
          <a:prstGeom prst="straightConnector1">
            <a:avLst/>
          </a:prstGeom>
          <a:noFill/>
          <a:ln cap="flat" cmpd="sng" w="9525">
            <a:solidFill>
              <a:srgbClr val="BE0712"/>
            </a:solidFill>
            <a:prstDash val="solid"/>
            <a:round/>
            <a:headEnd len="med" w="med" type="none"/>
            <a:tailEnd len="med" w="med" type="triangle"/>
          </a:ln>
        </p:spPr>
      </p:cxnSp>
      <p:sp>
        <p:nvSpPr>
          <p:cNvPr id="220" name="Shape 220"/>
          <p:cNvSpPr txBox="1"/>
          <p:nvPr/>
        </p:nvSpPr>
        <p:spPr>
          <a:xfrm>
            <a:off x="5232025" y="1363300"/>
            <a:ext cx="2970000" cy="37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BE0712"/>
                </a:solidFill>
              </a:rPr>
              <a:t>Much nicer than: </a:t>
            </a:r>
            <a:endParaRPr>
              <a:solidFill>
                <a:srgbClr val="BE0712"/>
              </a:solidFill>
            </a:endParaRPr>
          </a:p>
          <a:p>
            <a:pPr indent="0" lvl="0" marL="0" rtl="0">
              <a:spcBef>
                <a:spcPts val="0"/>
              </a:spcBef>
              <a:spcAft>
                <a:spcPts val="0"/>
              </a:spcAft>
              <a:buNone/>
            </a:pPr>
            <a:r>
              <a:t/>
            </a:r>
            <a:endParaRPr>
              <a:solidFill>
                <a:srgbClr val="BE0712"/>
              </a:solidFill>
            </a:endParaRPr>
          </a:p>
          <a:p>
            <a:pPr indent="0" lvl="0" marL="0" rtl="0">
              <a:spcBef>
                <a:spcPts val="0"/>
              </a:spcBef>
              <a:spcAft>
                <a:spcPts val="0"/>
              </a:spcAft>
              <a:buNone/>
            </a:pPr>
            <a:r>
              <a:rPr lang="en">
                <a:solidFill>
                  <a:srgbClr val="BE0712"/>
                </a:solidFill>
                <a:latin typeface="Consolas"/>
                <a:ea typeface="Consolas"/>
                <a:cs typeface="Consolas"/>
                <a:sym typeface="Consolas"/>
              </a:rPr>
              <a:t>Math m = new Math();</a:t>
            </a:r>
            <a:endParaRPr>
              <a:solidFill>
                <a:srgbClr val="BE0712"/>
              </a:solidFill>
              <a:latin typeface="Consolas"/>
              <a:ea typeface="Consolas"/>
              <a:cs typeface="Consolas"/>
              <a:sym typeface="Consolas"/>
            </a:endParaRPr>
          </a:p>
          <a:p>
            <a:pPr indent="0" lvl="0" marL="0" rtl="0">
              <a:spcBef>
                <a:spcPts val="0"/>
              </a:spcBef>
              <a:spcAft>
                <a:spcPts val="0"/>
              </a:spcAft>
              <a:buClr>
                <a:srgbClr val="000000"/>
              </a:buClr>
              <a:buSzPts val="1100"/>
              <a:buFont typeface="Arial"/>
              <a:buNone/>
            </a:pPr>
            <a:r>
              <a:rPr lang="en">
                <a:solidFill>
                  <a:srgbClr val="BE0712"/>
                </a:solidFill>
                <a:latin typeface="Consolas"/>
                <a:ea typeface="Consolas"/>
                <a:cs typeface="Consolas"/>
                <a:sym typeface="Consolas"/>
              </a:rPr>
              <a:t>x = m.round(x);</a:t>
            </a:r>
            <a:endParaRPr>
              <a:solidFill>
                <a:srgbClr val="BE0712"/>
              </a:solidFill>
              <a:latin typeface="Consolas"/>
              <a:ea typeface="Consolas"/>
              <a:cs typeface="Consolas"/>
              <a:sym typeface="Consolas"/>
            </a:endParaRPr>
          </a:p>
        </p:txBody>
      </p:sp>
      <p:sp>
        <p:nvSpPr>
          <p:cNvPr id="221" name="Shape 221"/>
          <p:cNvSpPr txBox="1"/>
          <p:nvPr/>
        </p:nvSpPr>
        <p:spPr>
          <a:xfrm>
            <a:off x="1022400" y="3011100"/>
            <a:ext cx="6641400" cy="1900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Dog maxDog(Dog d1, Dog d2) {</a:t>
            </a:r>
            <a:endParaRPr sz="1900">
              <a:solidFill>
                <a:schemeClr val="dk1"/>
              </a:solidFill>
              <a:highlight>
                <a:srgbClr val="EFEFEF"/>
              </a:highlight>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if</a:t>
            </a:r>
            <a:r>
              <a:rPr lang="en" sz="1900">
                <a:solidFill>
                  <a:schemeClr val="dk1"/>
                </a:solidFill>
                <a:highlight>
                  <a:srgbClr val="EFEFEF"/>
                </a:highlight>
                <a:latin typeface="Consolas"/>
                <a:ea typeface="Consolas"/>
                <a:cs typeface="Consolas"/>
                <a:sym typeface="Consolas"/>
              </a:rPr>
              <a:t> (d1.weightInPounds &gt; d2.weightInPounds) {</a:t>
            </a:r>
            <a:endParaRPr sz="1900">
              <a:solidFill>
                <a:schemeClr val="dk1"/>
              </a:solidFill>
              <a:highlight>
                <a:srgbClr val="EFEFEF"/>
              </a:highlight>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d1;</a:t>
            </a:r>
            <a:endParaRPr sz="1900">
              <a:solidFill>
                <a:schemeClr val="dk1"/>
              </a:solidFill>
              <a:highlight>
                <a:srgbClr val="EFEFEF"/>
              </a:highlight>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d2;</a:t>
            </a:r>
            <a:endParaRPr sz="1900">
              <a:solidFill>
                <a:schemeClr val="dk1"/>
              </a:solidFill>
              <a:highlight>
                <a:srgbClr val="EFEFEF"/>
              </a:highlight>
              <a:latin typeface="Consolas"/>
              <a:ea typeface="Consolas"/>
              <a:cs typeface="Consolas"/>
              <a:sym typeface="Consolas"/>
            </a:endParaRPr>
          </a:p>
          <a:p>
            <a:pPr indent="0" lvl="0" marL="0">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a:highlight>
                <a:srgbClr val="EFEFE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id="226" name="Shape 226"/>
          <p:cNvPicPr preferRelativeResize="0"/>
          <p:nvPr/>
        </p:nvPicPr>
        <p:blipFill>
          <a:blip r:embed="rId3">
            <a:alphaModFix/>
          </a:blip>
          <a:stretch>
            <a:fillRect/>
          </a:stretch>
        </p:blipFill>
        <p:spPr>
          <a:xfrm>
            <a:off x="87669" y="2463094"/>
            <a:ext cx="4953325" cy="2472875"/>
          </a:xfrm>
          <a:prstGeom prst="rect">
            <a:avLst/>
          </a:prstGeom>
          <a:noFill/>
          <a:ln>
            <a:noFill/>
          </a:ln>
        </p:spPr>
      </p:pic>
      <p:sp>
        <p:nvSpPr>
          <p:cNvPr id="227" name="Shape 227"/>
          <p:cNvSpPr txBox="1"/>
          <p:nvPr>
            <p:ph idx="1" type="body"/>
          </p:nvPr>
        </p:nvSpPr>
        <p:spPr>
          <a:xfrm>
            <a:off x="243000" y="556500"/>
            <a:ext cx="87660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A class may have a mix of static and non-static </a:t>
            </a:r>
            <a:r>
              <a:rPr b="1" i="1" lang="en"/>
              <a:t>members</a:t>
            </a:r>
            <a:r>
              <a:rPr lang="en"/>
              <a:t>.</a:t>
            </a:r>
            <a:endParaRPr/>
          </a:p>
          <a:p>
            <a:pPr indent="-355600" lvl="0" marL="457200" rtl="0">
              <a:spcBef>
                <a:spcPts val="600"/>
              </a:spcBef>
              <a:spcAft>
                <a:spcPts val="0"/>
              </a:spcAft>
              <a:buSzPts val="2000"/>
              <a:buChar char="●"/>
            </a:pPr>
            <a:r>
              <a:rPr lang="en"/>
              <a:t>A variable or method defined in a class is also called a member of that class. </a:t>
            </a:r>
            <a:endParaRPr/>
          </a:p>
          <a:p>
            <a:pPr indent="-355600" lvl="0" marL="457200" rtl="0">
              <a:spcBef>
                <a:spcPts val="0"/>
              </a:spcBef>
              <a:spcAft>
                <a:spcPts val="0"/>
              </a:spcAft>
              <a:buSzPts val="2000"/>
              <a:buChar char="●"/>
            </a:pPr>
            <a:r>
              <a:rPr lang="en"/>
              <a:t>Static members are accessed using class name, e.g. Dog.binomen.</a:t>
            </a:r>
            <a:endParaRPr/>
          </a:p>
          <a:p>
            <a:pPr indent="-355600" lvl="0" marL="457200" rtl="0">
              <a:spcBef>
                <a:spcPts val="0"/>
              </a:spcBef>
              <a:spcAft>
                <a:spcPts val="0"/>
              </a:spcAft>
              <a:buSzPts val="2000"/>
              <a:buChar char="●"/>
            </a:pPr>
            <a:r>
              <a:rPr lang="en"/>
              <a:t>Non-static members </a:t>
            </a:r>
            <a:r>
              <a:rPr b="1" lang="en"/>
              <a:t>cannot</a:t>
            </a:r>
            <a:r>
              <a:rPr lang="en"/>
              <a:t> be invoked using class name: Dog.makeNoise()</a:t>
            </a:r>
            <a:endParaRPr/>
          </a:p>
          <a:p>
            <a:pPr indent="-355600" lvl="0" marL="457200" rtl="0">
              <a:spcBef>
                <a:spcPts val="0"/>
              </a:spcBef>
              <a:spcAft>
                <a:spcPts val="0"/>
              </a:spcAft>
              <a:buSzPts val="2000"/>
              <a:buChar char="●"/>
            </a:pPr>
            <a:r>
              <a:rPr lang="en"/>
              <a:t>Static methods must access instance variables via a specific instance, e.g. d1. </a:t>
            </a:r>
            <a:endParaRPr/>
          </a:p>
        </p:txBody>
      </p:sp>
      <p:sp>
        <p:nvSpPr>
          <p:cNvPr id="228" name="Shape 228"/>
          <p:cNvSpPr/>
          <p:nvPr/>
        </p:nvSpPr>
        <p:spPr>
          <a:xfrm>
            <a:off x="73025" y="2362200"/>
            <a:ext cx="9012300" cy="2694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Static vs. Non-static</a:t>
            </a:r>
            <a:endParaRPr/>
          </a:p>
        </p:txBody>
      </p:sp>
      <p:pic>
        <p:nvPicPr>
          <p:cNvPr id="230" name="Shape 230"/>
          <p:cNvPicPr preferRelativeResize="0"/>
          <p:nvPr/>
        </p:nvPicPr>
        <p:blipFill>
          <a:blip r:embed="rId4">
            <a:alphaModFix/>
          </a:blip>
          <a:stretch>
            <a:fillRect/>
          </a:stretch>
        </p:blipFill>
        <p:spPr>
          <a:xfrm>
            <a:off x="4891525" y="3051075"/>
            <a:ext cx="4117600" cy="1680818"/>
          </a:xfrm>
          <a:prstGeom prst="rect">
            <a:avLst/>
          </a:prstGeom>
          <a:noFill/>
          <a:ln>
            <a:noFill/>
          </a:ln>
        </p:spPr>
      </p:pic>
      <p:cxnSp>
        <p:nvCxnSpPr>
          <p:cNvPr id="231" name="Shape 231"/>
          <p:cNvCxnSpPr/>
          <p:nvPr/>
        </p:nvCxnSpPr>
        <p:spPr>
          <a:xfrm>
            <a:off x="6755425" y="1708650"/>
            <a:ext cx="1934400" cy="322500"/>
          </a:xfrm>
          <a:prstGeom prst="straightConnector1">
            <a:avLst/>
          </a:prstGeom>
          <a:noFill/>
          <a:ln cap="flat" cmpd="sng" w="19050">
            <a:solidFill>
              <a:srgbClr val="FF0000"/>
            </a:solidFill>
            <a:prstDash val="solid"/>
            <a:round/>
            <a:headEnd len="med" w="med" type="none"/>
            <a:tailEnd len="med" w="med" type="none"/>
          </a:ln>
        </p:spPr>
      </p:cxnSp>
      <p:cxnSp>
        <p:nvCxnSpPr>
          <p:cNvPr id="232" name="Shape 232"/>
          <p:cNvCxnSpPr/>
          <p:nvPr/>
        </p:nvCxnSpPr>
        <p:spPr>
          <a:xfrm flipH="1" rot="10800000">
            <a:off x="6887300" y="1737925"/>
            <a:ext cx="1831800" cy="2931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236" name="Shape 236"/>
        <p:cNvGrpSpPr/>
        <p:nvPr/>
      </p:nvGrpSpPr>
      <p:grpSpPr>
        <a:xfrm>
          <a:off x="0" y="0"/>
          <a:ext cx="0" cy="0"/>
          <a:chOff x="0" y="0"/>
          <a:chExt cx="0" cy="0"/>
        </a:xfrm>
      </p:grpSpPr>
      <p:sp>
        <p:nvSpPr>
          <p:cNvPr id="237" name="Shape 2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a:t>
            </a:r>
            <a:r>
              <a:rPr b="0" lang="en" sz="2000">
                <a:solidFill>
                  <a:srgbClr val="000000"/>
                </a:solidFill>
              </a:rPr>
              <a:t>Will this program compile? If so, what will it print?</a:t>
            </a:r>
            <a:endParaRPr b="0" sz="2000">
              <a:solidFill>
                <a:srgbClr val="000000"/>
              </a:solidFill>
            </a:endParaRPr>
          </a:p>
        </p:txBody>
      </p:sp>
      <p:sp>
        <p:nvSpPr>
          <p:cNvPr id="238" name="Shape 238"/>
          <p:cNvSpPr txBox="1"/>
          <p:nvPr/>
        </p:nvSpPr>
        <p:spPr>
          <a:xfrm>
            <a:off x="8324550" y="927425"/>
            <a:ext cx="981300" cy="247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t>&lt; 10:</a:t>
            </a:r>
            <a:endParaRPr sz="1800"/>
          </a:p>
          <a:p>
            <a:pPr indent="0" lvl="0" marL="0" rtl="0">
              <a:spcBef>
                <a:spcPts val="0"/>
              </a:spcBef>
              <a:spcAft>
                <a:spcPts val="0"/>
              </a:spcAft>
              <a:buNone/>
            </a:pPr>
            <a:r>
              <a:rPr lang="en" sz="1800"/>
              <a:t>yip</a:t>
            </a:r>
            <a:endParaRPr sz="1800"/>
          </a:p>
          <a:p>
            <a:pPr indent="0" lvl="0" marL="0" rtl="0">
              <a:spcBef>
                <a:spcPts val="0"/>
              </a:spcBef>
              <a:spcAft>
                <a:spcPts val="0"/>
              </a:spcAft>
              <a:buNone/>
            </a:pPr>
            <a:r>
              <a:t/>
            </a:r>
            <a:endParaRPr sz="1800"/>
          </a:p>
          <a:p>
            <a:pPr indent="0" lvl="0" marL="0" rtl="0">
              <a:spcBef>
                <a:spcPts val="0"/>
              </a:spcBef>
              <a:spcAft>
                <a:spcPts val="0"/>
              </a:spcAft>
              <a:buNone/>
            </a:pPr>
            <a:r>
              <a:rPr lang="en" sz="1800"/>
              <a:t>&lt; 30:</a:t>
            </a:r>
            <a:br>
              <a:rPr lang="en" sz="1800"/>
            </a:br>
            <a:r>
              <a:rPr lang="en" sz="1800"/>
              <a:t>bark</a:t>
            </a:r>
            <a:endParaRPr sz="1800"/>
          </a:p>
          <a:p>
            <a:pPr indent="0" lvl="0" marL="0" rtl="0">
              <a:spcBef>
                <a:spcPts val="0"/>
              </a:spcBef>
              <a:spcAft>
                <a:spcPts val="0"/>
              </a:spcAft>
              <a:buNone/>
            </a:pPr>
            <a:r>
              <a:t/>
            </a:r>
            <a:endParaRPr sz="1800"/>
          </a:p>
          <a:p>
            <a:pPr indent="0" lvl="0" marL="0" rtl="0">
              <a:spcBef>
                <a:spcPts val="0"/>
              </a:spcBef>
              <a:spcAft>
                <a:spcPts val="0"/>
              </a:spcAft>
              <a:buNone/>
            </a:pPr>
            <a:r>
              <a:rPr lang="en" sz="1800"/>
              <a:t>&gt;=30:</a:t>
            </a:r>
            <a:endParaRPr sz="1800"/>
          </a:p>
          <a:p>
            <a:pPr indent="0" lvl="0" marL="0" rtl="0">
              <a:spcBef>
                <a:spcPts val="0"/>
              </a:spcBef>
              <a:spcAft>
                <a:spcPts val="0"/>
              </a:spcAft>
              <a:buNone/>
            </a:pPr>
            <a:r>
              <a:rPr lang="en" sz="1800"/>
              <a:t>woof</a:t>
            </a:r>
            <a:endParaRPr sz="1800"/>
          </a:p>
          <a:p>
            <a:pPr indent="0" lvl="0" marL="0">
              <a:spcBef>
                <a:spcPts val="0"/>
              </a:spcBef>
              <a:spcAft>
                <a:spcPts val="0"/>
              </a:spcAft>
              <a:buNone/>
            </a:pPr>
            <a:r>
              <a:t/>
            </a:r>
            <a:endParaRPr sz="1800"/>
          </a:p>
        </p:txBody>
      </p:sp>
      <p:sp>
        <p:nvSpPr>
          <p:cNvPr id="239" name="Shape 239"/>
          <p:cNvSpPr txBox="1"/>
          <p:nvPr/>
        </p:nvSpPr>
        <p:spPr>
          <a:xfrm>
            <a:off x="273100" y="526906"/>
            <a:ext cx="7914000" cy="4582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class</a:t>
            </a:r>
            <a:r>
              <a:rPr b="1" lang="en" sz="1600">
                <a:solidFill>
                  <a:schemeClr val="dk1"/>
                </a:solidFill>
                <a:highlight>
                  <a:srgbClr val="EFEFEF"/>
                </a:highlight>
                <a:latin typeface="Consolas"/>
                <a:ea typeface="Consolas"/>
                <a:cs typeface="Consolas"/>
                <a:sym typeface="Consolas"/>
              </a:rPr>
              <a:t> DogLoop {</a:t>
            </a:r>
            <a:endParaRPr b="1" sz="16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public static</a:t>
            </a:r>
            <a:r>
              <a:rPr b="1" lang="en" sz="1600">
                <a:solidFill>
                  <a:schemeClr val="dk1"/>
                </a:solidFill>
                <a:highlight>
                  <a:srgbClr val="EFEFEF"/>
                </a:highlight>
                <a:latin typeface="Consolas"/>
                <a:ea typeface="Consolas"/>
                <a:cs typeface="Consolas"/>
                <a:sym typeface="Consolas"/>
              </a:rPr>
              <a:t> </a:t>
            </a:r>
            <a:r>
              <a:rPr b="1" lang="en" sz="1600">
                <a:solidFill>
                  <a:srgbClr val="208920"/>
                </a:solidFill>
                <a:highlight>
                  <a:srgbClr val="EFEFEF"/>
                </a:highlight>
                <a:latin typeface="Consolas"/>
                <a:ea typeface="Consolas"/>
                <a:cs typeface="Consolas"/>
                <a:sym typeface="Consolas"/>
              </a:rPr>
              <a:t>void</a:t>
            </a:r>
            <a:r>
              <a:rPr b="1" lang="en" sz="1600">
                <a:solidFill>
                  <a:schemeClr val="dk1"/>
                </a:solidFill>
                <a:highlight>
                  <a:srgbClr val="EFEFEF"/>
                </a:highlight>
                <a:latin typeface="Consolas"/>
                <a:ea typeface="Consolas"/>
                <a:cs typeface="Consolas"/>
                <a:sym typeface="Consolas"/>
              </a:rPr>
              <a:t> main(String[] args) {</a:t>
            </a:r>
            <a:endParaRPr b="1" sz="16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rPr b="1" lang="en" sz="1600">
                <a:solidFill>
                  <a:schemeClr val="dk1"/>
                </a:solidFill>
                <a:highlight>
                  <a:srgbClr val="EFEFEF"/>
                </a:highlight>
                <a:latin typeface="Consolas"/>
                <a:ea typeface="Consolas"/>
                <a:cs typeface="Consolas"/>
                <a:sym typeface="Consolas"/>
              </a:rPr>
              <a:t>   		Dog smallDog = </a:t>
            </a:r>
            <a:r>
              <a:rPr b="1" lang="en" sz="1600">
                <a:solidFill>
                  <a:srgbClr val="9C20EE"/>
                </a:solidFill>
                <a:highlight>
                  <a:srgbClr val="EFEFEF"/>
                </a:highlight>
                <a:latin typeface="Consolas"/>
                <a:ea typeface="Consolas"/>
                <a:cs typeface="Consolas"/>
                <a:sym typeface="Consolas"/>
              </a:rPr>
              <a:t>new</a:t>
            </a:r>
            <a:r>
              <a:rPr b="1" lang="en" sz="1600">
                <a:solidFill>
                  <a:schemeClr val="dk1"/>
                </a:solidFill>
                <a:highlight>
                  <a:srgbClr val="EFEFEF"/>
                </a:highlight>
                <a:latin typeface="Consolas"/>
                <a:ea typeface="Consolas"/>
                <a:cs typeface="Consolas"/>
                <a:sym typeface="Consolas"/>
              </a:rPr>
              <a:t> Dog(5);</a:t>
            </a:r>
            <a:endParaRPr b="1" sz="16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rPr b="1" lang="en" sz="1600">
                <a:solidFill>
                  <a:schemeClr val="dk1"/>
                </a:solidFill>
                <a:highlight>
                  <a:srgbClr val="EFEFEF"/>
                </a:highlight>
                <a:latin typeface="Consolas"/>
                <a:ea typeface="Consolas"/>
                <a:cs typeface="Consolas"/>
                <a:sym typeface="Consolas"/>
              </a:rPr>
              <a:t>   		Dog mediumDog = </a:t>
            </a:r>
            <a:r>
              <a:rPr b="1" lang="en" sz="1600">
                <a:solidFill>
                  <a:srgbClr val="9C20EE"/>
                </a:solidFill>
                <a:highlight>
                  <a:srgbClr val="EFEFEF"/>
                </a:highlight>
                <a:latin typeface="Consolas"/>
                <a:ea typeface="Consolas"/>
                <a:cs typeface="Consolas"/>
                <a:sym typeface="Consolas"/>
              </a:rPr>
              <a:t>new</a:t>
            </a:r>
            <a:r>
              <a:rPr b="1" lang="en" sz="1600">
                <a:solidFill>
                  <a:schemeClr val="dk1"/>
                </a:solidFill>
                <a:highlight>
                  <a:srgbClr val="EFEFEF"/>
                </a:highlight>
                <a:latin typeface="Consolas"/>
                <a:ea typeface="Consolas"/>
                <a:cs typeface="Consolas"/>
                <a:sym typeface="Consolas"/>
              </a:rPr>
              <a:t> Dog(25);</a:t>
            </a:r>
            <a:endParaRPr b="1" sz="16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rPr b="1" lang="en" sz="1600">
                <a:solidFill>
                  <a:schemeClr val="dk1"/>
                </a:solidFill>
                <a:highlight>
                  <a:srgbClr val="EFEFEF"/>
                </a:highlight>
                <a:latin typeface="Consolas"/>
                <a:ea typeface="Consolas"/>
                <a:cs typeface="Consolas"/>
                <a:sym typeface="Consolas"/>
              </a:rPr>
              <a:t>   		Dog hugeDog = </a:t>
            </a:r>
            <a:r>
              <a:rPr b="1" lang="en" sz="1600">
                <a:solidFill>
                  <a:srgbClr val="9C20EE"/>
                </a:solidFill>
                <a:highlight>
                  <a:srgbClr val="EFEFEF"/>
                </a:highlight>
                <a:latin typeface="Consolas"/>
                <a:ea typeface="Consolas"/>
                <a:cs typeface="Consolas"/>
                <a:sym typeface="Consolas"/>
              </a:rPr>
              <a:t>new</a:t>
            </a:r>
            <a:r>
              <a:rPr b="1" lang="en" sz="1600">
                <a:solidFill>
                  <a:schemeClr val="dk1"/>
                </a:solidFill>
                <a:highlight>
                  <a:srgbClr val="EFEFEF"/>
                </a:highlight>
                <a:latin typeface="Consolas"/>
                <a:ea typeface="Consolas"/>
                <a:cs typeface="Consolas"/>
                <a:sym typeface="Consolas"/>
              </a:rPr>
              <a:t> Dog(150);</a:t>
            </a:r>
            <a:endParaRPr b="1" sz="16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rPr b="1" lang="en" sz="1600">
                <a:solidFill>
                  <a:schemeClr val="dk1"/>
                </a:solidFill>
                <a:highlight>
                  <a:srgbClr val="EFEFEF"/>
                </a:highlight>
                <a:latin typeface="Consolas"/>
                <a:ea typeface="Consolas"/>
                <a:cs typeface="Consolas"/>
                <a:sym typeface="Consolas"/>
              </a:rPr>
              <a:t>   		Dog[] manyDogs = </a:t>
            </a:r>
            <a:r>
              <a:rPr b="1" lang="en" sz="1600">
                <a:solidFill>
                  <a:srgbClr val="9C20EE"/>
                </a:solidFill>
                <a:highlight>
                  <a:srgbClr val="EFEFEF"/>
                </a:highlight>
                <a:latin typeface="Consolas"/>
                <a:ea typeface="Consolas"/>
                <a:cs typeface="Consolas"/>
                <a:sym typeface="Consolas"/>
              </a:rPr>
              <a:t>new</a:t>
            </a:r>
            <a:r>
              <a:rPr b="1" lang="en" sz="1600">
                <a:solidFill>
                  <a:schemeClr val="dk1"/>
                </a:solidFill>
                <a:highlight>
                  <a:srgbClr val="EFEFEF"/>
                </a:highlight>
                <a:latin typeface="Consolas"/>
                <a:ea typeface="Consolas"/>
                <a:cs typeface="Consolas"/>
                <a:sym typeface="Consolas"/>
              </a:rPr>
              <a:t> Dog[4];  </a:t>
            </a:r>
            <a:endParaRPr b="1" sz="16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rPr b="1" lang="en" sz="1600">
                <a:solidFill>
                  <a:schemeClr val="dk1"/>
                </a:solidFill>
                <a:highlight>
                  <a:srgbClr val="EFEFEF"/>
                </a:highlight>
                <a:latin typeface="Consolas"/>
                <a:ea typeface="Consolas"/>
                <a:cs typeface="Consolas"/>
                <a:sym typeface="Consolas"/>
              </a:rPr>
              <a:t>        manyDogs[0] = smallDog;</a:t>
            </a:r>
            <a:endParaRPr b="1" sz="16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rPr b="1" lang="en" sz="1600">
                <a:solidFill>
                  <a:schemeClr val="dk1"/>
                </a:solidFill>
                <a:highlight>
                  <a:srgbClr val="EFEFEF"/>
                </a:highlight>
                <a:latin typeface="Consolas"/>
                <a:ea typeface="Consolas"/>
                <a:cs typeface="Consolas"/>
                <a:sym typeface="Consolas"/>
              </a:rPr>
              <a:t>   		manyDogs[1] = hugeDog;    	   </a:t>
            </a:r>
            <a:endParaRPr b="1" sz="16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rPr b="1" lang="en" sz="1600">
                <a:solidFill>
                  <a:schemeClr val="dk1"/>
                </a:solidFill>
                <a:highlight>
                  <a:srgbClr val="EFEFEF"/>
                </a:highlight>
                <a:latin typeface="Consolas"/>
                <a:ea typeface="Consolas"/>
                <a:cs typeface="Consolas"/>
                <a:sym typeface="Consolas"/>
              </a:rPr>
              <a:t>        manyDogs[2] = </a:t>
            </a:r>
            <a:r>
              <a:rPr b="1" lang="en" sz="1600">
                <a:solidFill>
                  <a:srgbClr val="9C20EE"/>
                </a:solidFill>
                <a:highlight>
                  <a:srgbClr val="EFEFEF"/>
                </a:highlight>
                <a:latin typeface="Consolas"/>
                <a:ea typeface="Consolas"/>
                <a:cs typeface="Consolas"/>
                <a:sym typeface="Consolas"/>
              </a:rPr>
              <a:t>new</a:t>
            </a:r>
            <a:r>
              <a:rPr b="1" lang="en" sz="1600">
                <a:solidFill>
                  <a:schemeClr val="dk1"/>
                </a:solidFill>
                <a:highlight>
                  <a:srgbClr val="EFEFEF"/>
                </a:highlight>
                <a:latin typeface="Consolas"/>
                <a:ea typeface="Consolas"/>
                <a:cs typeface="Consolas"/>
                <a:sym typeface="Consolas"/>
              </a:rPr>
              <a:t> Dog(130);</a:t>
            </a:r>
            <a:endParaRPr b="1" sz="16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r>
              <a:rPr b="1" lang="en" sz="1600">
                <a:solidFill>
                  <a:srgbClr val="208920"/>
                </a:solidFill>
                <a:highlight>
                  <a:srgbClr val="EFEFEF"/>
                </a:highlight>
                <a:latin typeface="Consolas"/>
                <a:ea typeface="Consolas"/>
                <a:cs typeface="Consolas"/>
                <a:sym typeface="Consolas"/>
              </a:rPr>
              <a:t>int</a:t>
            </a:r>
            <a:r>
              <a:rPr b="1" lang="en" sz="1600">
                <a:solidFill>
                  <a:schemeClr val="dk1"/>
                </a:solidFill>
                <a:highlight>
                  <a:srgbClr val="EFEFEF"/>
                </a:highlight>
                <a:latin typeface="Consolas"/>
                <a:ea typeface="Consolas"/>
                <a:cs typeface="Consolas"/>
                <a:sym typeface="Consolas"/>
              </a:rPr>
              <a:t> i = 0;</a:t>
            </a:r>
            <a:endParaRPr b="1" sz="16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while</a:t>
            </a:r>
            <a:r>
              <a:rPr b="1" lang="en" sz="1600">
                <a:solidFill>
                  <a:schemeClr val="dk1"/>
                </a:solidFill>
                <a:highlight>
                  <a:srgbClr val="EFEFEF"/>
                </a:highlight>
                <a:latin typeface="Consolas"/>
                <a:ea typeface="Consolas"/>
                <a:cs typeface="Consolas"/>
                <a:sym typeface="Consolas"/>
              </a:rPr>
              <a:t> (i &lt; manyDogs.length) {</a:t>
            </a:r>
            <a:endParaRPr b="1" sz="16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rPr b="1" lang="en" sz="1600">
                <a:solidFill>
                  <a:schemeClr val="dk1"/>
                </a:solidFill>
                <a:highlight>
                  <a:srgbClr val="EFEFEF"/>
                </a:highlight>
                <a:latin typeface="Consolas"/>
                <a:ea typeface="Consolas"/>
                <a:cs typeface="Consolas"/>
                <a:sym typeface="Consolas"/>
              </a:rPr>
              <a:t>       		Dog.maxDog(manyDogs[i], mediumDog).makeNoise();</a:t>
            </a:r>
            <a:endParaRPr b="1" sz="16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rPr b="1" lang="en" sz="1600">
                <a:solidFill>
                  <a:schemeClr val="dk1"/>
                </a:solidFill>
                <a:highlight>
                  <a:srgbClr val="EFEFEF"/>
                </a:highlight>
                <a:latin typeface="Consolas"/>
                <a:ea typeface="Consolas"/>
                <a:cs typeface="Consolas"/>
                <a:sym typeface="Consolas"/>
              </a:rPr>
              <a:t>       		i = i + 1;</a:t>
            </a:r>
            <a:endParaRPr b="1" sz="16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t/>
            </a:r>
            <a:endParaRPr b="1" sz="1600">
              <a:highlight>
                <a:srgbClr val="EFEFE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Answer to Question</a:t>
            </a:r>
            <a:endParaRPr/>
          </a:p>
        </p:txBody>
      </p:sp>
      <p:sp>
        <p:nvSpPr>
          <p:cNvPr id="245" name="Shape 24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Won’t go over in live lecture. Use the visualizer to see the solution </a:t>
            </a:r>
            <a:r>
              <a:rPr lang="en" u="sng">
                <a:solidFill>
                  <a:schemeClr val="hlink"/>
                </a:solidFill>
                <a:hlinkClick r:id="rId3"/>
              </a:rPr>
              <a:t>at this link</a:t>
            </a:r>
            <a:r>
              <a:rPr lang="en"/>
              <a:t>.</a:t>
            </a:r>
            <a:endParaRPr/>
          </a:p>
          <a:p>
            <a:pPr indent="-355600" lvl="0" marL="457200" rtl="0">
              <a:spcBef>
                <a:spcPts val="600"/>
              </a:spcBef>
              <a:spcAft>
                <a:spcPts val="0"/>
              </a:spcAft>
              <a:buSzPts val="2000"/>
              <a:buChar char="●"/>
            </a:pPr>
            <a:r>
              <a:rPr lang="en"/>
              <a:t>Or if you’re watching this video and can’t find the slides, the link is: </a:t>
            </a:r>
            <a:r>
              <a:rPr lang="en" u="sng">
                <a:solidFill>
                  <a:schemeClr val="hlink"/>
                </a:solidFill>
                <a:hlinkClick r:id="rId4"/>
              </a:rPr>
              <a:t>http://goo.gl/HLzN6s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249" name="Shape 249"/>
        <p:cNvGrpSpPr/>
        <p:nvPr/>
      </p:nvGrpSpPr>
      <p:grpSpPr>
        <a:xfrm>
          <a:off x="0" y="0"/>
          <a:ext cx="0" cy="0"/>
          <a:chOff x="0" y="0"/>
          <a:chExt cx="0" cy="0"/>
        </a:xfrm>
      </p:grpSpPr>
      <p:sp>
        <p:nvSpPr>
          <p:cNvPr id="250" name="Shape 250"/>
          <p:cNvSpPr txBox="1"/>
          <p:nvPr>
            <p:ph type="title"/>
          </p:nvPr>
        </p:nvSpPr>
        <p:spPr>
          <a:xfrm>
            <a:off x="92675" y="2066850"/>
            <a:ext cx="90513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000"/>
              <a:t>public static void main(String[] args)</a:t>
            </a:r>
            <a:endParaRPr sz="4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One Special Role for Strings: Command Line Arguments</a:t>
            </a:r>
            <a:endParaRPr/>
          </a:p>
        </p:txBody>
      </p:sp>
      <p:sp>
        <p:nvSpPr>
          <p:cNvPr id="256" name="Shape 256"/>
          <p:cNvSpPr txBox="1"/>
          <p:nvPr/>
        </p:nvSpPr>
        <p:spPr>
          <a:xfrm>
            <a:off x="250325" y="796550"/>
            <a:ext cx="7191900" cy="1957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ArgsDemo {</a:t>
            </a:r>
            <a:endParaRPr sz="19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i="1" lang="en" sz="1900">
                <a:solidFill>
                  <a:srgbClr val="AC2020"/>
                </a:solidFill>
                <a:highlight>
                  <a:srgbClr val="EFEFEF"/>
                </a:highlight>
                <a:latin typeface="Consolas"/>
                <a:ea typeface="Consolas"/>
                <a:cs typeface="Consolas"/>
                <a:sym typeface="Consolas"/>
              </a:rPr>
              <a:t>/** Prints out the 0th command line argument. */</a:t>
            </a:r>
            <a:endParaRPr i="1" sz="1900">
              <a:solidFill>
                <a:srgbClr val="AC2020"/>
              </a:solidFill>
              <a:highlight>
                <a:srgbClr val="EFEFEF"/>
              </a:highlight>
              <a:latin typeface="Consolas"/>
              <a:ea typeface="Consolas"/>
              <a:cs typeface="Consolas"/>
              <a:sym typeface="Consolas"/>
            </a:endParaRPr>
          </a:p>
          <a:p>
            <a:pPr indent="0" lvl="0" marL="0" rtl="0">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main(String[] args) {</a:t>
            </a:r>
            <a:endParaRPr sz="19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rPr lang="en" sz="1900">
                <a:solidFill>
                  <a:schemeClr val="dk1"/>
                </a:solidFill>
                <a:highlight>
                  <a:srgbClr val="EFEFEF"/>
                </a:highlight>
                <a:latin typeface="Consolas"/>
                <a:ea typeface="Consolas"/>
                <a:cs typeface="Consolas"/>
                <a:sym typeface="Consolas"/>
              </a:rPr>
              <a:t>    	System.out.println(args[0]);</a:t>
            </a:r>
            <a:endParaRPr sz="19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spcBef>
                <a:spcPts val="0"/>
              </a:spcBef>
              <a:spcAft>
                <a:spcPts val="0"/>
              </a:spcAft>
              <a:buNone/>
            </a:pPr>
            <a:r>
              <a:t/>
            </a:r>
            <a:endParaRPr>
              <a:highlight>
                <a:srgbClr val="EFEFEF"/>
              </a:highlight>
            </a:endParaRPr>
          </a:p>
        </p:txBody>
      </p:sp>
      <p:sp>
        <p:nvSpPr>
          <p:cNvPr id="257" name="Shape 257"/>
          <p:cNvSpPr txBox="1"/>
          <p:nvPr/>
        </p:nvSpPr>
        <p:spPr>
          <a:xfrm>
            <a:off x="2227200" y="3644700"/>
            <a:ext cx="6169200" cy="1032300"/>
          </a:xfrm>
          <a:prstGeom prst="rect">
            <a:avLst/>
          </a:prstGeom>
          <a:solidFill>
            <a:srgbClr val="000000"/>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6AA84F"/>
                </a:solidFill>
                <a:highlight>
                  <a:schemeClr val="dk1"/>
                </a:highlight>
                <a:latin typeface="Consolas"/>
                <a:ea typeface="Consolas"/>
                <a:cs typeface="Consolas"/>
                <a:sym typeface="Consolas"/>
              </a:rPr>
              <a:t>jug</a:t>
            </a:r>
            <a:r>
              <a:rPr lang="en" sz="1800">
                <a:solidFill>
                  <a:schemeClr val="lt1"/>
                </a:solidFill>
                <a:highlight>
                  <a:schemeClr val="dk1"/>
                </a:highlight>
                <a:latin typeface="Consolas"/>
                <a:ea typeface="Consolas"/>
                <a:cs typeface="Consolas"/>
                <a:sym typeface="Consolas"/>
              </a:rPr>
              <a:t> </a:t>
            </a:r>
            <a:r>
              <a:rPr lang="en" sz="1800">
                <a:solidFill>
                  <a:srgbClr val="FFD966"/>
                </a:solidFill>
                <a:highlight>
                  <a:schemeClr val="dk1"/>
                </a:highlight>
                <a:latin typeface="Consolas"/>
                <a:ea typeface="Consolas"/>
                <a:cs typeface="Consolas"/>
                <a:sym typeface="Consolas"/>
              </a:rPr>
              <a:t>~/Dropbox/61b/lec/usingDefiningClasses</a:t>
            </a:r>
            <a:r>
              <a:rPr lang="en" sz="1800">
                <a:solidFill>
                  <a:schemeClr val="lt1"/>
                </a:solidFill>
                <a:highlight>
                  <a:schemeClr val="dk1"/>
                </a:highlight>
                <a:latin typeface="Consolas"/>
                <a:ea typeface="Consolas"/>
                <a:cs typeface="Consolas"/>
                <a:sym typeface="Consolas"/>
              </a:rPr>
              <a:t> </a:t>
            </a:r>
            <a:endParaRPr sz="1800">
              <a:solidFill>
                <a:srgbClr val="93C47D"/>
              </a:solidFill>
              <a:highlight>
                <a:srgbClr val="000000"/>
              </a:highlight>
              <a:latin typeface="Consolas"/>
              <a:ea typeface="Consolas"/>
              <a:cs typeface="Consolas"/>
              <a:sym typeface="Consolas"/>
            </a:endParaRPr>
          </a:p>
          <a:p>
            <a:pPr indent="0" lvl="0" marL="0" rtl="0">
              <a:spcBef>
                <a:spcPts val="0"/>
              </a:spcBef>
              <a:spcAft>
                <a:spcPts val="0"/>
              </a:spcAft>
              <a:buNone/>
            </a:pPr>
            <a:r>
              <a:rPr lang="en" sz="1800">
                <a:solidFill>
                  <a:srgbClr val="93C47D"/>
                </a:solidFill>
                <a:highlight>
                  <a:srgbClr val="000000"/>
                </a:highlight>
                <a:latin typeface="Consolas"/>
                <a:ea typeface="Consolas"/>
                <a:cs typeface="Consolas"/>
                <a:sym typeface="Consolas"/>
              </a:rPr>
              <a:t>$</a:t>
            </a:r>
            <a:r>
              <a:rPr lang="en" sz="1800">
                <a:solidFill>
                  <a:srgbClr val="FFFFFF"/>
                </a:solidFill>
                <a:highlight>
                  <a:srgbClr val="000000"/>
                </a:highlight>
                <a:latin typeface="Consolas"/>
                <a:ea typeface="Consolas"/>
                <a:cs typeface="Consolas"/>
                <a:sym typeface="Consolas"/>
              </a:rPr>
              <a:t> java ArgsDemo hello some args</a:t>
            </a:r>
            <a:endParaRPr sz="1800">
              <a:solidFill>
                <a:srgbClr val="FFFFFF"/>
              </a:solidFill>
              <a:highlight>
                <a:srgbClr val="000000"/>
              </a:highlight>
              <a:latin typeface="Consolas"/>
              <a:ea typeface="Consolas"/>
              <a:cs typeface="Consolas"/>
              <a:sym typeface="Consolas"/>
            </a:endParaRPr>
          </a:p>
          <a:p>
            <a:pPr indent="0" lvl="0" marL="0" rtl="0">
              <a:spcBef>
                <a:spcPts val="0"/>
              </a:spcBef>
              <a:spcAft>
                <a:spcPts val="0"/>
              </a:spcAft>
              <a:buClr>
                <a:schemeClr val="dk1"/>
              </a:buClr>
              <a:buSzPts val="1100"/>
              <a:buFont typeface="Arial"/>
              <a:buNone/>
            </a:pPr>
            <a:r>
              <a:rPr lang="en" sz="1800">
                <a:solidFill>
                  <a:schemeClr val="lt1"/>
                </a:solidFill>
                <a:highlight>
                  <a:schemeClr val="dk1"/>
                </a:highlight>
                <a:latin typeface="Consolas"/>
                <a:ea typeface="Consolas"/>
                <a:cs typeface="Consolas"/>
                <a:sym typeface="Consolas"/>
              </a:rPr>
              <a:t>hello</a:t>
            </a:r>
            <a:endParaRPr sz="1800">
              <a:solidFill>
                <a:srgbClr val="FFFFFF"/>
              </a:solidFill>
              <a:highlight>
                <a:srgbClr val="000000"/>
              </a:highlight>
              <a:latin typeface="Consolas"/>
              <a:ea typeface="Consolas"/>
              <a:cs typeface="Consolas"/>
              <a:sym typeface="Consolas"/>
            </a:endParaRPr>
          </a:p>
          <a:p>
            <a:pPr indent="0" lvl="0" marL="0" rtl="0">
              <a:spcBef>
                <a:spcPts val="0"/>
              </a:spcBef>
              <a:spcAft>
                <a:spcPts val="0"/>
              </a:spcAft>
              <a:buNone/>
            </a:pPr>
            <a:r>
              <a:t/>
            </a:r>
            <a:endParaRPr sz="1800">
              <a:solidFill>
                <a:srgbClr val="FFFFFF"/>
              </a:solidFill>
              <a:highlight>
                <a:srgbClr val="000000"/>
              </a:highlight>
              <a:latin typeface="Consolas"/>
              <a:ea typeface="Consolas"/>
              <a:cs typeface="Consolas"/>
              <a:sym typeface="Consolas"/>
            </a:endParaRPr>
          </a:p>
          <a:p>
            <a:pPr indent="0" lvl="0" marL="0" rtl="0">
              <a:spcBef>
                <a:spcPts val="0"/>
              </a:spcBef>
              <a:spcAft>
                <a:spcPts val="0"/>
              </a:spcAft>
              <a:buNone/>
            </a:pPr>
            <a:r>
              <a:t/>
            </a:r>
            <a:endParaRPr sz="1800">
              <a:highlight>
                <a:srgbClr val="000000"/>
              </a:highlight>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ArgsSum Exercise</a:t>
            </a:r>
            <a:endParaRPr/>
          </a:p>
        </p:txBody>
      </p:sp>
      <p:sp>
        <p:nvSpPr>
          <p:cNvPr id="263" name="Shape 26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Goal: Create a program ArgsSum that prints out the sum of the command line arguments, assuming they are numbers.</a:t>
            </a:r>
            <a:endParaRPr/>
          </a:p>
          <a:p>
            <a:pPr indent="-355600" lvl="0" marL="457200" rtl="0">
              <a:spcBef>
                <a:spcPts val="600"/>
              </a:spcBef>
              <a:spcAft>
                <a:spcPts val="0"/>
              </a:spcAft>
              <a:buSzPts val="2000"/>
              <a:buChar char="●"/>
            </a:pPr>
            <a:r>
              <a:rPr lang="en"/>
              <a:t>Search engines are our friend!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One Special Role for Strings: Command Line Arguments</a:t>
            </a:r>
            <a:endParaRPr/>
          </a:p>
        </p:txBody>
      </p:sp>
      <p:sp>
        <p:nvSpPr>
          <p:cNvPr id="269" name="Shape 269"/>
          <p:cNvSpPr txBox="1"/>
          <p:nvPr/>
        </p:nvSpPr>
        <p:spPr>
          <a:xfrm>
            <a:off x="217325" y="642175"/>
            <a:ext cx="7161600" cy="4201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700">
                <a:solidFill>
                  <a:srgbClr val="9C20EE"/>
                </a:solidFill>
                <a:highlight>
                  <a:srgbClr val="EFEFEF"/>
                </a:highlight>
                <a:latin typeface="Consolas"/>
                <a:ea typeface="Consolas"/>
                <a:cs typeface="Consolas"/>
                <a:sym typeface="Consolas"/>
              </a:rPr>
              <a:t>public class</a:t>
            </a:r>
            <a:r>
              <a:rPr lang="en" sz="1700">
                <a:solidFill>
                  <a:schemeClr val="dk1"/>
                </a:solidFill>
                <a:highlight>
                  <a:srgbClr val="EFEFEF"/>
                </a:highlight>
                <a:latin typeface="Consolas"/>
                <a:ea typeface="Consolas"/>
                <a:cs typeface="Consolas"/>
                <a:sym typeface="Consolas"/>
              </a:rPr>
              <a:t> ArgsSum {</a:t>
            </a:r>
            <a:endParaRPr sz="1700">
              <a:solidFill>
                <a:schemeClr val="dk1"/>
              </a:solidFill>
              <a:highlight>
                <a:srgbClr val="EFEFEF"/>
              </a:highlight>
              <a:latin typeface="Consolas"/>
              <a:ea typeface="Consolas"/>
              <a:cs typeface="Consolas"/>
              <a:sym typeface="Consolas"/>
            </a:endParaRPr>
          </a:p>
          <a:p>
            <a:pPr indent="0" lvl="0" marL="0" rtl="0">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i="1" lang="en" sz="1700">
                <a:solidFill>
                  <a:srgbClr val="AC2020"/>
                </a:solidFill>
                <a:highlight>
                  <a:srgbClr val="EFEFEF"/>
                </a:highlight>
                <a:latin typeface="Consolas"/>
                <a:ea typeface="Consolas"/>
                <a:cs typeface="Consolas"/>
                <a:sym typeface="Consolas"/>
              </a:rPr>
              <a:t>/** Prints out the sum of arguments, assuming they are</a:t>
            </a:r>
            <a:endParaRPr i="1" sz="1700">
              <a:solidFill>
                <a:srgbClr val="AC2020"/>
              </a:solidFill>
              <a:highlight>
                <a:srgbClr val="EFEFEF"/>
              </a:highlight>
              <a:latin typeface="Consolas"/>
              <a:ea typeface="Consolas"/>
              <a:cs typeface="Consolas"/>
              <a:sym typeface="Consolas"/>
            </a:endParaRPr>
          </a:p>
          <a:p>
            <a:pPr indent="0" lvl="0" marL="0" rtl="0">
              <a:lnSpc>
                <a:spcPct val="115000"/>
              </a:lnSpc>
              <a:spcBef>
                <a:spcPts val="0"/>
              </a:spcBef>
              <a:spcAft>
                <a:spcPts val="0"/>
              </a:spcAft>
              <a:buNone/>
            </a:pPr>
            <a:r>
              <a:rPr i="1" lang="en" sz="1700">
                <a:solidFill>
                  <a:srgbClr val="AC2020"/>
                </a:solidFill>
                <a:highlight>
                  <a:srgbClr val="EFEFEF"/>
                </a:highlight>
                <a:latin typeface="Consolas"/>
                <a:ea typeface="Consolas"/>
                <a:cs typeface="Consolas"/>
                <a:sym typeface="Consolas"/>
              </a:rPr>
              <a:t> 	*  integers.</a:t>
            </a:r>
            <a:endParaRPr i="1" sz="1700">
              <a:solidFill>
                <a:srgbClr val="AC2020"/>
              </a:solidFill>
              <a:highlight>
                <a:srgbClr val="EFEFEF"/>
              </a:highlight>
              <a:latin typeface="Consolas"/>
              <a:ea typeface="Consolas"/>
              <a:cs typeface="Consolas"/>
              <a:sym typeface="Consolas"/>
            </a:endParaRPr>
          </a:p>
          <a:p>
            <a:pPr indent="0" lvl="0" marL="0" rtl="0">
              <a:lnSpc>
                <a:spcPct val="115000"/>
              </a:lnSpc>
              <a:spcBef>
                <a:spcPts val="0"/>
              </a:spcBef>
              <a:spcAft>
                <a:spcPts val="0"/>
              </a:spcAft>
              <a:buNone/>
            </a:pPr>
            <a:r>
              <a:rPr i="1" lang="en" sz="1700">
                <a:solidFill>
                  <a:srgbClr val="AC2020"/>
                </a:solidFill>
                <a:highlight>
                  <a:srgbClr val="EFEFEF"/>
                </a:highlight>
                <a:latin typeface="Consolas"/>
                <a:ea typeface="Consolas"/>
                <a:cs typeface="Consolas"/>
                <a:sym typeface="Consolas"/>
              </a:rPr>
              <a:t> 	*/</a:t>
            </a:r>
            <a:endParaRPr i="1" sz="1700">
              <a:solidFill>
                <a:srgbClr val="AC2020"/>
              </a:solidFill>
              <a:highlight>
                <a:srgbClr val="EFEFEF"/>
              </a:highlight>
              <a:latin typeface="Consolas"/>
              <a:ea typeface="Consolas"/>
              <a:cs typeface="Consolas"/>
              <a:sym typeface="Consolas"/>
            </a:endParaRPr>
          </a:p>
          <a:p>
            <a:pPr indent="0" lvl="0" marL="0" rtl="0">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lang="en" sz="1700">
                <a:solidFill>
                  <a:srgbClr val="9C20EE"/>
                </a:solidFill>
                <a:highlight>
                  <a:srgbClr val="EFEFEF"/>
                </a:highlight>
                <a:latin typeface="Consolas"/>
                <a:ea typeface="Consolas"/>
                <a:cs typeface="Consolas"/>
                <a:sym typeface="Consolas"/>
              </a:rPr>
              <a:t>public static</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void</a:t>
            </a:r>
            <a:r>
              <a:rPr lang="en" sz="1700">
                <a:solidFill>
                  <a:schemeClr val="dk1"/>
                </a:solidFill>
                <a:highlight>
                  <a:srgbClr val="EFEFEF"/>
                </a:highlight>
                <a:latin typeface="Consolas"/>
                <a:ea typeface="Consolas"/>
                <a:cs typeface="Consolas"/>
                <a:sym typeface="Consolas"/>
              </a:rPr>
              <a:t> main(String[] args) {</a:t>
            </a:r>
            <a:endParaRPr sz="1700">
              <a:solidFill>
                <a:schemeClr val="dk1"/>
              </a:solidFill>
              <a:highlight>
                <a:srgbClr val="EFEFEF"/>
              </a:highlight>
              <a:latin typeface="Consolas"/>
              <a:ea typeface="Consolas"/>
              <a:cs typeface="Consolas"/>
              <a:sym typeface="Consolas"/>
            </a:endParaRPr>
          </a:p>
          <a:p>
            <a:pPr indent="0" lvl="0" marL="0" rtl="0">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index = 0;</a:t>
            </a:r>
            <a:endParaRPr sz="1700">
              <a:solidFill>
                <a:schemeClr val="dk1"/>
              </a:solidFill>
              <a:highlight>
                <a:srgbClr val="EFEFEF"/>
              </a:highlight>
              <a:latin typeface="Consolas"/>
              <a:ea typeface="Consolas"/>
              <a:cs typeface="Consolas"/>
              <a:sym typeface="Consolas"/>
            </a:endParaRPr>
          </a:p>
          <a:p>
            <a:pPr indent="0" lvl="0" marL="0" rtl="0">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sum = 0;</a:t>
            </a:r>
            <a:endParaRPr sz="1700">
              <a:solidFill>
                <a:schemeClr val="dk1"/>
              </a:solidFill>
              <a:highlight>
                <a:srgbClr val="EFEFEF"/>
              </a:highlight>
              <a:latin typeface="Consolas"/>
              <a:ea typeface="Consolas"/>
              <a:cs typeface="Consolas"/>
              <a:sym typeface="Consolas"/>
            </a:endParaRPr>
          </a:p>
          <a:p>
            <a:pPr indent="0" lvl="0" marL="0" rtl="0">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lang="en" sz="1700">
                <a:solidFill>
                  <a:srgbClr val="9C20EE"/>
                </a:solidFill>
                <a:highlight>
                  <a:srgbClr val="EFEFEF"/>
                </a:highlight>
                <a:latin typeface="Consolas"/>
                <a:ea typeface="Consolas"/>
                <a:cs typeface="Consolas"/>
                <a:sym typeface="Consolas"/>
              </a:rPr>
              <a:t>while</a:t>
            </a:r>
            <a:r>
              <a:rPr lang="en" sz="1700">
                <a:solidFill>
                  <a:schemeClr val="dk1"/>
                </a:solidFill>
                <a:highlight>
                  <a:srgbClr val="EFEFEF"/>
                </a:highlight>
                <a:latin typeface="Consolas"/>
                <a:ea typeface="Consolas"/>
                <a:cs typeface="Consolas"/>
                <a:sym typeface="Consolas"/>
              </a:rPr>
              <a:t> (index &lt; args.length) {</a:t>
            </a:r>
            <a:endParaRPr sz="1700">
              <a:solidFill>
                <a:schemeClr val="dk1"/>
              </a:solidFill>
              <a:highlight>
                <a:srgbClr val="EFEFEF"/>
              </a:highlight>
              <a:latin typeface="Consolas"/>
              <a:ea typeface="Consolas"/>
              <a:cs typeface="Consolas"/>
              <a:sym typeface="Consolas"/>
            </a:endParaRPr>
          </a:p>
          <a:p>
            <a:pPr indent="0" lvl="0" marL="0" rtl="0">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sum = sum + Integer.parseInt(args[index]);</a:t>
            </a:r>
            <a:endParaRPr sz="1700">
              <a:solidFill>
                <a:schemeClr val="dk1"/>
              </a:solidFill>
              <a:highlight>
                <a:srgbClr val="EFEFEF"/>
              </a:highlight>
              <a:latin typeface="Consolas"/>
              <a:ea typeface="Consolas"/>
              <a:cs typeface="Consolas"/>
              <a:sym typeface="Consolas"/>
            </a:endParaRPr>
          </a:p>
          <a:p>
            <a:pPr indent="0" lvl="0" marL="0" rtl="0">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index = index + 1;</a:t>
            </a:r>
            <a:endParaRPr sz="1700">
              <a:solidFill>
                <a:schemeClr val="dk1"/>
              </a:solidFill>
              <a:highlight>
                <a:srgbClr val="EFEFEF"/>
              </a:highlight>
              <a:latin typeface="Consolas"/>
              <a:ea typeface="Consolas"/>
              <a:cs typeface="Consolas"/>
              <a:sym typeface="Consolas"/>
            </a:endParaRPr>
          </a:p>
          <a:p>
            <a:pPr indent="0" lvl="0" marL="0" rtl="0">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System.out.println(sum);</a:t>
            </a:r>
            <a:endParaRPr sz="1700">
              <a:solidFill>
                <a:schemeClr val="dk1"/>
              </a:solidFill>
              <a:highlight>
                <a:srgbClr val="EFEFEF"/>
              </a:highlight>
              <a:latin typeface="Consolas"/>
              <a:ea typeface="Consolas"/>
              <a:cs typeface="Consolas"/>
              <a:sym typeface="Consolas"/>
            </a:endParaRPr>
          </a:p>
          <a:p>
            <a:pPr indent="0" lvl="0" marL="0" rtl="0">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sz="1700">
              <a:highlight>
                <a:srgbClr val="EFEFEF"/>
              </a:highlight>
            </a:endParaRPr>
          </a:p>
        </p:txBody>
      </p:sp>
      <p:cxnSp>
        <p:nvCxnSpPr>
          <p:cNvPr id="270" name="Shape 270"/>
          <p:cNvCxnSpPr/>
          <p:nvPr/>
        </p:nvCxnSpPr>
        <p:spPr>
          <a:xfrm flipH="1">
            <a:off x="4670575" y="2610000"/>
            <a:ext cx="938700" cy="476100"/>
          </a:xfrm>
          <a:prstGeom prst="straightConnector1">
            <a:avLst/>
          </a:prstGeom>
          <a:noFill/>
          <a:ln cap="flat" cmpd="sng" w="9525">
            <a:solidFill>
              <a:srgbClr val="BE0712"/>
            </a:solidFill>
            <a:prstDash val="solid"/>
            <a:round/>
            <a:headEnd len="med" w="med" type="none"/>
            <a:tailEnd len="med" w="med" type="triangle"/>
          </a:ln>
        </p:spPr>
      </p:cxnSp>
      <p:sp>
        <p:nvSpPr>
          <p:cNvPr id="271" name="Shape 271"/>
          <p:cNvSpPr txBox="1"/>
          <p:nvPr/>
        </p:nvSpPr>
        <p:spPr>
          <a:xfrm>
            <a:off x="5679950" y="2179950"/>
            <a:ext cx="3173400" cy="634800"/>
          </a:xfrm>
          <a:prstGeom prst="rect">
            <a:avLst/>
          </a:prstGeom>
          <a:solidFill>
            <a:srgbClr val="E7EE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BE0712"/>
                </a:solidFill>
              </a:rPr>
              <a:t>How’d we know to do this? We Googled “convert string integer java”.</a:t>
            </a:r>
            <a:endParaRPr>
              <a:solidFill>
                <a:srgbClr val="BE0712"/>
              </a:solidFill>
            </a:endParaRPr>
          </a:p>
        </p:txBody>
      </p:sp>
      <p:sp>
        <p:nvSpPr>
          <p:cNvPr id="272" name="Shape 272"/>
          <p:cNvSpPr txBox="1"/>
          <p:nvPr/>
        </p:nvSpPr>
        <p:spPr>
          <a:xfrm>
            <a:off x="6000975" y="4328325"/>
            <a:ext cx="2882700" cy="699000"/>
          </a:xfrm>
          <a:prstGeom prst="rect">
            <a:avLst/>
          </a:prstGeom>
          <a:solidFill>
            <a:srgbClr val="000000"/>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700">
                <a:solidFill>
                  <a:srgbClr val="93C47D"/>
                </a:solidFill>
                <a:highlight>
                  <a:srgbClr val="000000"/>
                </a:highlight>
                <a:latin typeface="Consolas"/>
                <a:ea typeface="Consolas"/>
                <a:cs typeface="Consolas"/>
                <a:sym typeface="Consolas"/>
              </a:rPr>
              <a:t>$</a:t>
            </a:r>
            <a:r>
              <a:rPr lang="en" sz="1700">
                <a:solidFill>
                  <a:srgbClr val="FFFFFF"/>
                </a:solidFill>
                <a:highlight>
                  <a:srgbClr val="000000"/>
                </a:highlight>
                <a:latin typeface="Consolas"/>
                <a:ea typeface="Consolas"/>
                <a:cs typeface="Consolas"/>
                <a:sym typeface="Consolas"/>
              </a:rPr>
              <a:t> java ArgsSum 1 2 3 4</a:t>
            </a:r>
            <a:endParaRPr sz="1700">
              <a:solidFill>
                <a:srgbClr val="FFFFFF"/>
              </a:solidFill>
              <a:highlight>
                <a:srgbClr val="000000"/>
              </a:highlight>
              <a:latin typeface="Consolas"/>
              <a:ea typeface="Consolas"/>
              <a:cs typeface="Consolas"/>
              <a:sym typeface="Consolas"/>
            </a:endParaRPr>
          </a:p>
          <a:p>
            <a:pPr indent="0" lvl="0" marL="0" rtl="0">
              <a:spcBef>
                <a:spcPts val="0"/>
              </a:spcBef>
              <a:spcAft>
                <a:spcPts val="0"/>
              </a:spcAft>
              <a:buClr>
                <a:schemeClr val="dk1"/>
              </a:buClr>
              <a:buSzPts val="1100"/>
              <a:buFont typeface="Arial"/>
              <a:buNone/>
            </a:pPr>
            <a:r>
              <a:rPr lang="en" sz="1700">
                <a:solidFill>
                  <a:schemeClr val="lt1"/>
                </a:solidFill>
                <a:highlight>
                  <a:schemeClr val="dk1"/>
                </a:highlight>
                <a:latin typeface="Consolas"/>
                <a:ea typeface="Consolas"/>
                <a:cs typeface="Consolas"/>
                <a:sym typeface="Consolas"/>
              </a:rPr>
              <a:t>10</a:t>
            </a:r>
            <a:endParaRPr sz="1700">
              <a:solidFill>
                <a:srgbClr val="FFFFFF"/>
              </a:solidFill>
              <a:highlight>
                <a:srgbClr val="000000"/>
              </a:highlight>
              <a:latin typeface="Consolas"/>
              <a:ea typeface="Consolas"/>
              <a:cs typeface="Consolas"/>
              <a:sym typeface="Consolas"/>
            </a:endParaRPr>
          </a:p>
          <a:p>
            <a:pPr indent="0" lvl="0" marL="0" rtl="0">
              <a:spcBef>
                <a:spcPts val="0"/>
              </a:spcBef>
              <a:spcAft>
                <a:spcPts val="0"/>
              </a:spcAft>
              <a:buNone/>
            </a:pPr>
            <a:r>
              <a:t/>
            </a:r>
            <a:endParaRPr sz="1800">
              <a:solidFill>
                <a:srgbClr val="FFFFFF"/>
              </a:solidFill>
              <a:highlight>
                <a:srgbClr val="000000"/>
              </a:highlight>
              <a:latin typeface="Consolas"/>
              <a:ea typeface="Consolas"/>
              <a:cs typeface="Consolas"/>
              <a:sym typeface="Consolas"/>
            </a:endParaRPr>
          </a:p>
          <a:p>
            <a:pPr indent="0" lvl="0" marL="0" rtl="0">
              <a:spcBef>
                <a:spcPts val="0"/>
              </a:spcBef>
              <a:spcAft>
                <a:spcPts val="0"/>
              </a:spcAft>
              <a:buNone/>
            </a:pPr>
            <a:r>
              <a:t/>
            </a:r>
            <a:endParaRPr sz="1800">
              <a:highlight>
                <a:srgbClr val="000000"/>
              </a:highlight>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276" name="Shape 276"/>
        <p:cNvGrpSpPr/>
        <p:nvPr/>
      </p:nvGrpSpPr>
      <p:grpSpPr>
        <a:xfrm>
          <a:off x="0" y="0"/>
          <a:ext cx="0" cy="0"/>
          <a:chOff x="0" y="0"/>
          <a:chExt cx="0" cy="0"/>
        </a:xfrm>
      </p:grpSpPr>
      <p:sp>
        <p:nvSpPr>
          <p:cNvPr id="277" name="Shape 277"/>
          <p:cNvSpPr txBox="1"/>
          <p:nvPr>
            <p:ph type="title"/>
          </p:nvPr>
        </p:nvSpPr>
        <p:spPr>
          <a:xfrm>
            <a:off x="928950" y="2219250"/>
            <a:ext cx="7286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Using Libraries</a:t>
            </a:r>
            <a:endParaRPr sz="4800"/>
          </a:p>
          <a:p>
            <a:pPr indent="0" lvl="0" marL="0" rtl="0">
              <a:spcBef>
                <a:spcPts val="0"/>
              </a:spcBef>
              <a:spcAft>
                <a:spcPts val="0"/>
              </a:spcAft>
              <a:buNone/>
            </a:pPr>
            <a:r>
              <a:rPr lang="en" sz="4800"/>
              <a:t>(e.g. StdDraw, In)</a:t>
            </a:r>
            <a:endParaRPr sz="4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Java Libraries</a:t>
            </a:r>
            <a:endParaRPr/>
          </a:p>
        </p:txBody>
      </p:sp>
      <p:sp>
        <p:nvSpPr>
          <p:cNvPr id="283" name="Shape 28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There are tons of Java libraries out there.</a:t>
            </a:r>
            <a:endParaRPr/>
          </a:p>
          <a:p>
            <a:pPr indent="-355600" lvl="0" marL="457200" rtl="0">
              <a:spcBef>
                <a:spcPts val="600"/>
              </a:spcBef>
              <a:spcAft>
                <a:spcPts val="0"/>
              </a:spcAft>
              <a:buSzPts val="2000"/>
              <a:buChar char="●"/>
            </a:pPr>
            <a:r>
              <a:rPr lang="en"/>
              <a:t>In 61B, we will provide all needed libraries. These include (but are not limited to):</a:t>
            </a:r>
            <a:endParaRPr/>
          </a:p>
          <a:p>
            <a:pPr indent="-355600" lvl="1" marL="914400" rtl="0">
              <a:spcBef>
                <a:spcPts val="0"/>
              </a:spcBef>
              <a:spcAft>
                <a:spcPts val="0"/>
              </a:spcAft>
              <a:buSzPts val="2000"/>
              <a:buChar char="○"/>
            </a:pPr>
            <a:r>
              <a:rPr lang="en"/>
              <a:t>The built-in Java libraries (e.g. Math, String, Integer, List, Map)</a:t>
            </a:r>
            <a:endParaRPr/>
          </a:p>
          <a:p>
            <a:pPr indent="-355600" lvl="1" marL="914400" rtl="0">
              <a:spcBef>
                <a:spcPts val="0"/>
              </a:spcBef>
              <a:spcAft>
                <a:spcPts val="0"/>
              </a:spcAft>
              <a:buSzPts val="2000"/>
              <a:buChar char="○"/>
            </a:pPr>
            <a:r>
              <a:rPr lang="en"/>
              <a:t>The Princeton standard library (e.g. StdDraw, StdAudio, In)</a:t>
            </a:r>
            <a:endParaRPr/>
          </a:p>
          <a:p>
            <a:pPr indent="0" lvl="0" marL="0" rtl="0">
              <a:spcBef>
                <a:spcPts val="600"/>
              </a:spcBef>
              <a:spcAft>
                <a:spcPts val="0"/>
              </a:spcAft>
              <a:buNone/>
            </a:pPr>
            <a:r>
              <a:t/>
            </a:r>
            <a:endParaRPr/>
          </a:p>
          <a:p>
            <a:pPr indent="0" lvl="0" marL="0" rtl="0">
              <a:spcBef>
                <a:spcPts val="600"/>
              </a:spcBef>
              <a:spcAft>
                <a:spcPts val="0"/>
              </a:spcAft>
              <a:buNone/>
            </a:pPr>
            <a:r>
              <a:rPr lang="en"/>
              <a:t>As a programmer, you’ll want to leverage existing libraries whenever possible.</a:t>
            </a:r>
            <a:endParaRPr/>
          </a:p>
          <a:p>
            <a:pPr indent="-355600" lvl="0" marL="457200" rtl="0">
              <a:spcBef>
                <a:spcPts val="600"/>
              </a:spcBef>
              <a:spcAft>
                <a:spcPts val="0"/>
              </a:spcAft>
              <a:buSzPts val="2000"/>
              <a:buChar char="●"/>
            </a:pPr>
            <a:r>
              <a:rPr lang="en"/>
              <a:t>Saves you the trouble of writing code.</a:t>
            </a:r>
            <a:endParaRPr/>
          </a:p>
          <a:p>
            <a:pPr indent="-355600" lvl="0" marL="457200" rtl="0">
              <a:spcBef>
                <a:spcPts val="0"/>
              </a:spcBef>
              <a:spcAft>
                <a:spcPts val="0"/>
              </a:spcAft>
              <a:buSzPts val="2000"/>
              <a:buChar char="●"/>
            </a:pPr>
            <a:r>
              <a:rPr lang="en"/>
              <a:t>Existing widely used libraries are (probably) will probably be less buggy.</a:t>
            </a:r>
            <a:endParaRPr/>
          </a:p>
          <a:p>
            <a:pPr indent="-355600" lvl="0" marL="457200" rtl="0">
              <a:spcBef>
                <a:spcPts val="0"/>
              </a:spcBef>
              <a:spcAft>
                <a:spcPts val="0"/>
              </a:spcAft>
              <a:buSzPts val="2000"/>
              <a:buChar char="●"/>
            </a:pPr>
            <a:r>
              <a:rPr lang="en"/>
              <a:t>… but you’ll have to spend some time getting acquainted with the library.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3" name="Shape 43"/>
        <p:cNvGrpSpPr/>
        <p:nvPr/>
      </p:nvGrpSpPr>
      <p:grpSpPr>
        <a:xfrm>
          <a:off x="0" y="0"/>
          <a:ext cx="0" cy="0"/>
          <a:chOff x="0" y="0"/>
          <a:chExt cx="0" cy="0"/>
        </a:xfrm>
      </p:grpSpPr>
      <p:sp>
        <p:nvSpPr>
          <p:cNvPr id="44" name="Shape 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Announcements</a:t>
            </a:r>
            <a:endParaRPr/>
          </a:p>
        </p:txBody>
      </p:sp>
      <p:sp>
        <p:nvSpPr>
          <p:cNvPr id="45" name="Shape 4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Char char="●"/>
            </a:pPr>
            <a:r>
              <a:rPr lang="en"/>
              <a:t>Project 0 is out! Due next Friday, 1/26 at 11:59 PM.</a:t>
            </a:r>
            <a:endParaRPr/>
          </a:p>
          <a:p>
            <a:pPr indent="-355600" lvl="1" marL="914400" rtl="0">
              <a:spcBef>
                <a:spcPts val="0"/>
              </a:spcBef>
              <a:spcAft>
                <a:spcPts val="0"/>
              </a:spcAft>
              <a:buSzPts val="2000"/>
              <a:buChar char="○"/>
            </a:pPr>
            <a:r>
              <a:rPr lang="en"/>
              <a:t>May work alone or in pairs.</a:t>
            </a:r>
            <a:endParaRPr/>
          </a:p>
          <a:p>
            <a:pPr indent="-355600" lvl="1" marL="914400" rtl="0">
              <a:spcBef>
                <a:spcPts val="0"/>
              </a:spcBef>
              <a:spcAft>
                <a:spcPts val="0"/>
              </a:spcAft>
              <a:buSzPts val="2000"/>
              <a:buChar char="○"/>
            </a:pPr>
            <a:r>
              <a:rPr lang="en"/>
              <a:t>Partners must have the same Java course background (either: both have taken a Java course, or neither have taken a Java course).</a:t>
            </a:r>
            <a:endParaRPr/>
          </a:p>
          <a:p>
            <a:pPr indent="-355600" lvl="1" marL="914400" rtl="0">
              <a:spcBef>
                <a:spcPts val="0"/>
              </a:spcBef>
              <a:spcAft>
                <a:spcPts val="0"/>
              </a:spcAft>
              <a:buSzPts val="2000"/>
              <a:buChar char="○"/>
            </a:pPr>
            <a:r>
              <a:rPr lang="en"/>
              <a:t>Partners must work in the same physical room at all times when working on Project 0.</a:t>
            </a:r>
            <a:endParaRPr/>
          </a:p>
          <a:p>
            <a:pPr indent="-355600" lvl="1" marL="914400" rtl="0">
              <a:spcBef>
                <a:spcPts val="0"/>
              </a:spcBef>
              <a:spcAft>
                <a:spcPts val="0"/>
              </a:spcAft>
              <a:buSzPts val="2000"/>
              <a:buChar char="○"/>
            </a:pPr>
            <a:r>
              <a:rPr lang="en"/>
              <a:t>Partners should NOT divide up the work. This is counterproductive. Project is plenty small enough to do solo.</a:t>
            </a:r>
            <a:endParaRPr/>
          </a:p>
          <a:p>
            <a:pPr indent="-355600" lvl="1" marL="914400" rtl="0">
              <a:spcBef>
                <a:spcPts val="0"/>
              </a:spcBef>
              <a:spcAft>
                <a:spcPts val="0"/>
              </a:spcAft>
              <a:buSzPts val="2000"/>
              <a:buChar char="○"/>
            </a:pPr>
            <a:r>
              <a:rPr lang="en"/>
              <a:t>We encourage you to “pair program”: One driver, one navigator.</a:t>
            </a:r>
            <a:endParaRPr/>
          </a:p>
          <a:p>
            <a:pPr indent="-355600" lvl="1" marL="914400" rtl="0">
              <a:spcBef>
                <a:spcPts val="0"/>
              </a:spcBef>
              <a:spcAft>
                <a:spcPts val="0"/>
              </a:spcAft>
              <a:buSzPts val="2000"/>
              <a:buChar char="○"/>
            </a:pPr>
            <a:r>
              <a:rPr lang="en"/>
              <a:t>See </a:t>
            </a:r>
            <a:r>
              <a:rPr lang="en" u="sng">
                <a:solidFill>
                  <a:schemeClr val="hlink"/>
                </a:solidFill>
                <a:hlinkClick r:id="rId3"/>
              </a:rPr>
              <a:t>partnership guide</a:t>
            </a:r>
            <a:r>
              <a:rPr lang="en"/>
              <a:t> for more.</a:t>
            </a:r>
            <a:endParaRPr/>
          </a:p>
          <a:p>
            <a:pPr indent="0" lvl="0" marL="0" rtl="0">
              <a:spcBef>
                <a:spcPts val="6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Java Libraries</a:t>
            </a:r>
            <a:endParaRPr/>
          </a:p>
        </p:txBody>
      </p:sp>
      <p:sp>
        <p:nvSpPr>
          <p:cNvPr id="289" name="Shape 289"/>
          <p:cNvSpPr txBox="1"/>
          <p:nvPr>
            <p:ph idx="1" type="body"/>
          </p:nvPr>
        </p:nvSpPr>
        <p:spPr>
          <a:xfrm>
            <a:off x="243000" y="556500"/>
            <a:ext cx="8443800" cy="4401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As a programmer, you’ll want to leverage existing libraries whenever       possible.</a:t>
            </a:r>
            <a:endParaRPr/>
          </a:p>
          <a:p>
            <a:pPr indent="0" lvl="0" marL="0" rtl="0">
              <a:spcBef>
                <a:spcPts val="600"/>
              </a:spcBef>
              <a:spcAft>
                <a:spcPts val="0"/>
              </a:spcAft>
              <a:buNone/>
            </a:pPr>
            <a:r>
              <a:t/>
            </a:r>
            <a:endParaRPr/>
          </a:p>
          <a:p>
            <a:pPr indent="0" lvl="0" marL="0" rtl="0">
              <a:spcBef>
                <a:spcPts val="600"/>
              </a:spcBef>
              <a:spcAft>
                <a:spcPts val="0"/>
              </a:spcAft>
              <a:buNone/>
            </a:pPr>
            <a:r>
              <a:rPr lang="en"/>
              <a:t>Best ways to learn how to use an unfamiliar library:</a:t>
            </a:r>
            <a:endParaRPr/>
          </a:p>
          <a:p>
            <a:pPr indent="-355600" lvl="0" marL="457200" rtl="0">
              <a:spcBef>
                <a:spcPts val="600"/>
              </a:spcBef>
              <a:spcAft>
                <a:spcPts val="0"/>
              </a:spcAft>
              <a:buSzPts val="2000"/>
              <a:buChar char="●"/>
            </a:pPr>
            <a:r>
              <a:rPr lang="en"/>
              <a:t>Find a tutorial (on the web, youtube, etc.) for the library.</a:t>
            </a:r>
            <a:endParaRPr/>
          </a:p>
          <a:p>
            <a:pPr indent="-355600" lvl="0" marL="457200" rtl="0">
              <a:spcBef>
                <a:spcPts val="0"/>
              </a:spcBef>
              <a:spcAft>
                <a:spcPts val="0"/>
              </a:spcAft>
              <a:buSzPts val="2000"/>
              <a:buChar char="●"/>
            </a:pPr>
            <a:r>
              <a:rPr lang="en"/>
              <a:t>Read the documentation for the library (Java docs often very good).</a:t>
            </a:r>
            <a:endParaRPr/>
          </a:p>
          <a:p>
            <a:pPr indent="-355600" lvl="0" marL="457200" rtl="0">
              <a:spcBef>
                <a:spcPts val="0"/>
              </a:spcBef>
              <a:spcAft>
                <a:spcPts val="0"/>
              </a:spcAft>
              <a:buSzPts val="2000"/>
              <a:buChar char="●"/>
            </a:pPr>
            <a:r>
              <a:rPr lang="en"/>
              <a:t>Look at example code snippets that use the library.</a:t>
            </a:r>
            <a:br>
              <a:rPr lang="en"/>
            </a:br>
            <a:endParaRPr/>
          </a:p>
          <a:p>
            <a:pPr indent="0" lvl="0" marL="0" rtl="0">
              <a:spcBef>
                <a:spcPts val="600"/>
              </a:spcBef>
              <a:spcAft>
                <a:spcPts val="0"/>
              </a:spcAft>
              <a:buNone/>
            </a:pPr>
            <a:r>
              <a:t/>
            </a:r>
            <a:endParaRPr/>
          </a:p>
          <a:p>
            <a:pPr indent="0" lvl="0" marL="0" rtl="0">
              <a:spcBef>
                <a:spcPts val="600"/>
              </a:spcBef>
              <a:spcAft>
                <a:spcPts val="0"/>
              </a:spcAft>
              <a:buNone/>
            </a:pPr>
            <a:r>
              <a:rPr lang="en"/>
              <a:t>In 61B, please don’t use new libraries downloaded from the web (won’t work with our grader). Use the provided libraries only.</a:t>
            </a:r>
            <a:endParaRPr/>
          </a:p>
          <a:p>
            <a:pPr indent="-355600" lvl="0" marL="457200" rtl="0">
              <a:spcBef>
                <a:spcPts val="600"/>
              </a:spcBef>
              <a:spcAft>
                <a:spcPts val="0"/>
              </a:spcAft>
              <a:buSzPts val="2000"/>
              <a:buChar char="●"/>
            </a:pPr>
            <a:r>
              <a:rPr lang="en"/>
              <a:t>Won’t really come up until we get to project 2.</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Library Documentation Example</a:t>
            </a:r>
            <a:endParaRPr/>
          </a:p>
        </p:txBody>
      </p:sp>
      <p:pic>
        <p:nvPicPr>
          <p:cNvPr id="295" name="Shape 295"/>
          <p:cNvPicPr preferRelativeResize="0"/>
          <p:nvPr/>
        </p:nvPicPr>
        <p:blipFill>
          <a:blip r:embed="rId3">
            <a:alphaModFix/>
          </a:blip>
          <a:stretch>
            <a:fillRect/>
          </a:stretch>
        </p:blipFill>
        <p:spPr>
          <a:xfrm>
            <a:off x="1288301" y="662276"/>
            <a:ext cx="6353175" cy="4352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Princeton Standard Library</a:t>
            </a:r>
            <a:endParaRPr/>
          </a:p>
        </p:txBody>
      </p:sp>
      <p:sp>
        <p:nvSpPr>
          <p:cNvPr id="301" name="Shape 30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We’ll be using a great library courtesy of my old colleagues at Princeton,       mostly Kevin Wayne: </a:t>
            </a:r>
            <a:r>
              <a:rPr lang="en" u="sng">
                <a:solidFill>
                  <a:schemeClr val="hlink"/>
                </a:solidFill>
                <a:hlinkClick r:id="rId3"/>
              </a:rPr>
              <a:t>http://introcs.cs.princeton.edu/java/stdlib/</a:t>
            </a:r>
            <a:endParaRPr/>
          </a:p>
          <a:p>
            <a:pPr indent="0" lvl="0" marL="0" rtl="0">
              <a:spcBef>
                <a:spcPts val="600"/>
              </a:spcBef>
              <a:spcAft>
                <a:spcPts val="0"/>
              </a:spcAft>
              <a:buNone/>
            </a:pPr>
            <a:r>
              <a:t/>
            </a:r>
            <a:endParaRPr/>
          </a:p>
          <a:p>
            <a:pPr indent="0" lvl="0" marL="0" rtl="0">
              <a:spcBef>
                <a:spcPts val="600"/>
              </a:spcBef>
              <a:spcAft>
                <a:spcPts val="0"/>
              </a:spcAft>
              <a:buNone/>
            </a:pPr>
            <a:r>
              <a:rPr lang="en"/>
              <a:t>Makes various things much easier:</a:t>
            </a:r>
            <a:endParaRPr/>
          </a:p>
          <a:p>
            <a:pPr indent="-355600" lvl="0" marL="457200" rtl="0">
              <a:spcBef>
                <a:spcPts val="600"/>
              </a:spcBef>
              <a:spcAft>
                <a:spcPts val="0"/>
              </a:spcAft>
              <a:buSzPts val="2000"/>
              <a:buChar char="●"/>
            </a:pPr>
            <a:r>
              <a:rPr lang="en"/>
              <a:t>Getting user input.</a:t>
            </a:r>
            <a:endParaRPr/>
          </a:p>
          <a:p>
            <a:pPr indent="-355600" lvl="0" marL="457200" rtl="0">
              <a:spcBef>
                <a:spcPts val="0"/>
              </a:spcBef>
              <a:spcAft>
                <a:spcPts val="0"/>
              </a:spcAft>
              <a:buSzPts val="2000"/>
              <a:buChar char="●"/>
            </a:pPr>
            <a:r>
              <a:rPr lang="en"/>
              <a:t>Reading from files.</a:t>
            </a:r>
            <a:endParaRPr/>
          </a:p>
          <a:p>
            <a:pPr indent="-355600" lvl="0" marL="457200" rtl="0">
              <a:spcBef>
                <a:spcPts val="0"/>
              </a:spcBef>
              <a:spcAft>
                <a:spcPts val="0"/>
              </a:spcAft>
              <a:buSzPts val="2000"/>
              <a:buChar char="●"/>
            </a:pPr>
            <a:r>
              <a:rPr lang="en"/>
              <a:t>Making sounds.</a:t>
            </a:r>
            <a:endParaRPr/>
          </a:p>
          <a:p>
            <a:pPr indent="-355600" lvl="0" marL="457200" rtl="0">
              <a:spcBef>
                <a:spcPts val="0"/>
              </a:spcBef>
              <a:spcAft>
                <a:spcPts val="0"/>
              </a:spcAft>
              <a:buSzPts val="2000"/>
              <a:buChar char="●"/>
            </a:pPr>
            <a:r>
              <a:rPr lang="en"/>
              <a:t>Drawing to the screen.</a:t>
            </a:r>
            <a:endParaRPr/>
          </a:p>
          <a:p>
            <a:pPr indent="-355600" lvl="0" marL="457200" rtl="0">
              <a:spcBef>
                <a:spcPts val="0"/>
              </a:spcBef>
              <a:spcAft>
                <a:spcPts val="0"/>
              </a:spcAft>
              <a:buSzPts val="2000"/>
              <a:buChar char="●"/>
            </a:pPr>
            <a:r>
              <a:rPr lang="en"/>
              <a:t>Getting random numbers.</a:t>
            </a:r>
            <a:endParaRPr/>
          </a:p>
          <a:p>
            <a:pPr indent="0" lvl="0" marL="0" rtl="0">
              <a:spcBef>
                <a:spcPts val="600"/>
              </a:spcBef>
              <a:spcAft>
                <a:spcPts val="0"/>
              </a:spcAft>
              <a:buNone/>
            </a:pPr>
            <a:r>
              <a:t/>
            </a:r>
            <a:endParaRPr/>
          </a:p>
          <a:p>
            <a:pPr indent="0" lvl="0" marL="0" rtl="0">
              <a:spcBef>
                <a:spcPts val="600"/>
              </a:spcBef>
              <a:spcAft>
                <a:spcPts val="0"/>
              </a:spcAft>
              <a:buNone/>
            </a:pPr>
            <a:r>
              <a:rPr lang="en"/>
              <a:t>Make sure to see the example code for project 0!</a:t>
            </a:r>
            <a:endParaRPr/>
          </a:p>
        </p:txBody>
      </p:sp>
      <p:pic>
        <p:nvPicPr>
          <p:cNvPr id="302" name="Shape 302"/>
          <p:cNvPicPr preferRelativeResize="0"/>
          <p:nvPr/>
        </p:nvPicPr>
        <p:blipFill>
          <a:blip r:embed="rId4">
            <a:alphaModFix/>
          </a:blip>
          <a:stretch>
            <a:fillRect/>
          </a:stretch>
        </p:blipFill>
        <p:spPr>
          <a:xfrm>
            <a:off x="6213125" y="1482250"/>
            <a:ext cx="1905000" cy="2857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Proj0 Libraries Demo (time permitting)</a:t>
            </a:r>
            <a:endParaRPr/>
          </a:p>
        </p:txBody>
      </p:sp>
      <p:sp>
        <p:nvSpPr>
          <p:cNvPr id="308" name="Shape 30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Citations</a:t>
            </a:r>
            <a:endParaRPr/>
          </a:p>
        </p:txBody>
      </p:sp>
      <p:sp>
        <p:nvSpPr>
          <p:cNvPr id="314" name="Shape 31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000"/>
              <a:t>Dog videos:</a:t>
            </a:r>
            <a:endParaRPr sz="1000"/>
          </a:p>
          <a:p>
            <a:pPr indent="0" lvl="0" marL="0" rtl="0">
              <a:spcBef>
                <a:spcPts val="600"/>
              </a:spcBef>
              <a:spcAft>
                <a:spcPts val="0"/>
              </a:spcAft>
              <a:buNone/>
            </a:pPr>
            <a:r>
              <a:rPr lang="en" sz="1000"/>
              <a:t>Maya the malamute:</a:t>
            </a:r>
            <a:br>
              <a:rPr lang="en" sz="1000"/>
            </a:br>
            <a:r>
              <a:rPr lang="en" sz="1000" u="sng">
                <a:solidFill>
                  <a:schemeClr val="hlink"/>
                </a:solidFill>
                <a:hlinkClick r:id="rId3"/>
              </a:rPr>
              <a:t>https://www.youtube.com/watch?v=D07rb5KsiSE</a:t>
            </a:r>
            <a:endParaRPr sz="1000"/>
          </a:p>
          <a:p>
            <a:pPr indent="0" lvl="0" marL="0" rtl="0">
              <a:spcBef>
                <a:spcPts val="600"/>
              </a:spcBef>
              <a:spcAft>
                <a:spcPts val="0"/>
              </a:spcAft>
              <a:buNone/>
            </a:pPr>
            <a:r>
              <a:rPr lang="en" sz="1000"/>
              <a:t>Mystery alien dog:</a:t>
            </a:r>
            <a:br>
              <a:rPr lang="en" sz="1000"/>
            </a:br>
            <a:r>
              <a:rPr lang="en" sz="1000" u="sng">
                <a:solidFill>
                  <a:schemeClr val="hlink"/>
                </a:solidFill>
                <a:hlinkClick r:id="rId4"/>
              </a:rPr>
              <a:t>https://www.youtube.com/watch?v=jeQcGjprcCM</a:t>
            </a:r>
            <a:endParaRPr sz="1000"/>
          </a:p>
          <a:p>
            <a:pPr indent="0" lvl="0" marL="0" rtl="0">
              <a:spcBef>
                <a:spcPts val="600"/>
              </a:spcBef>
              <a:spcAft>
                <a:spcPts val="0"/>
              </a:spcAft>
              <a:buNone/>
            </a:pPr>
            <a:r>
              <a:t/>
            </a:r>
            <a:endParaRPr sz="1000"/>
          </a:p>
          <a:p>
            <a:pPr indent="0" lvl="0" marL="0" rtl="0">
              <a:spcBef>
                <a:spcPts val="600"/>
              </a:spcBef>
              <a:spcAft>
                <a:spcPts val="0"/>
              </a:spcAft>
              <a:buNone/>
            </a:pPr>
            <a:r>
              <a:rPr lang="en" sz="1000"/>
              <a:t>Dog Marriage:</a:t>
            </a:r>
            <a:endParaRPr sz="1000"/>
          </a:p>
          <a:p>
            <a:pPr indent="-292100" lvl="0" marL="457200" rtl="0">
              <a:spcBef>
                <a:spcPts val="600"/>
              </a:spcBef>
              <a:spcAft>
                <a:spcPts val="0"/>
              </a:spcAft>
              <a:buSzPts val="1000"/>
              <a:buChar char="●"/>
            </a:pPr>
            <a:r>
              <a:rPr lang="en" sz="1000"/>
              <a:t>Jasmine, K.T. </a:t>
            </a:r>
            <a:endParaRPr sz="1000"/>
          </a:p>
          <a:p>
            <a:pPr indent="0" lvl="0" marL="0">
              <a:spcBef>
                <a:spcPts val="600"/>
              </a:spcBef>
              <a:spcAft>
                <a:spcPts val="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9" name="Shape 49"/>
        <p:cNvGrpSpPr/>
        <p:nvPr/>
      </p:nvGrpSpPr>
      <p:grpSpPr>
        <a:xfrm>
          <a:off x="0" y="0"/>
          <a:ext cx="0" cy="0"/>
          <a:chOff x="0" y="0"/>
          <a:chExt cx="0" cy="0"/>
        </a:xfrm>
      </p:grpSpPr>
      <p:sp>
        <p:nvSpPr>
          <p:cNvPr id="50" name="Shape 5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Announcements 2</a:t>
            </a:r>
            <a:endParaRPr/>
          </a:p>
        </p:txBody>
      </p:sp>
      <p:sp>
        <p:nvSpPr>
          <p:cNvPr id="51" name="Shape 5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Piazza tips:</a:t>
            </a:r>
            <a:endParaRPr/>
          </a:p>
          <a:p>
            <a:pPr indent="-355600" lvl="0" marL="457200" rtl="0">
              <a:spcBef>
                <a:spcPts val="600"/>
              </a:spcBef>
              <a:spcAft>
                <a:spcPts val="0"/>
              </a:spcAft>
              <a:buSzPts val="2000"/>
              <a:buChar char="●"/>
            </a:pPr>
            <a:r>
              <a:rPr lang="en"/>
              <a:t>Make sure to search for an answer before posting.</a:t>
            </a:r>
            <a:endParaRPr/>
          </a:p>
          <a:p>
            <a:pPr indent="-355600" lvl="0" marL="457200" rtl="0">
              <a:spcBef>
                <a:spcPts val="0"/>
              </a:spcBef>
              <a:spcAft>
                <a:spcPts val="0"/>
              </a:spcAft>
              <a:buSzPts val="2000"/>
              <a:buChar char="●"/>
            </a:pPr>
            <a:r>
              <a:rPr lang="en"/>
              <a:t>Instructor answers are intentionally rate limited. We don’t want you guys to get reliant on us for answers, and want you to talk to each other.</a:t>
            </a:r>
            <a:endParaRPr/>
          </a:p>
          <a:p>
            <a:pPr indent="0" lvl="0" marL="0" rtl="0">
              <a:spcBef>
                <a:spcPts val="600"/>
              </a:spcBef>
              <a:spcAft>
                <a:spcPts val="0"/>
              </a:spcAft>
              <a:buNone/>
            </a:pPr>
            <a:r>
              <a:t/>
            </a:r>
            <a:endParaRPr/>
          </a:p>
          <a:p>
            <a:pPr indent="-355600" lvl="0" marL="457200" rtl="0">
              <a:spcBef>
                <a:spcPts val="600"/>
              </a:spcBef>
              <a:spcAft>
                <a:spcPts val="0"/>
              </a:spcAft>
              <a:buSzPts val="2000"/>
              <a:buChar char="●"/>
            </a:pPr>
            <a:r>
              <a:rPr b="1" lang="en"/>
              <a:t>Make sure your question has enough information for someone to help.</a:t>
            </a:r>
            <a:endParaRPr/>
          </a:p>
          <a:p>
            <a:pPr indent="-355600" lvl="1" marL="914400" rtl="0">
              <a:spcBef>
                <a:spcPts val="0"/>
              </a:spcBef>
              <a:spcAft>
                <a:spcPts val="0"/>
              </a:spcAft>
              <a:buSzPts val="2000"/>
              <a:buChar char="○"/>
            </a:pPr>
            <a:r>
              <a:rPr lang="en"/>
              <a:t>Good question: </a:t>
            </a:r>
            <a:r>
              <a:rPr lang="en" u="sng">
                <a:solidFill>
                  <a:schemeClr val="hlink"/>
                </a:solidFill>
                <a:hlinkClick r:id="rId3"/>
              </a:rPr>
              <a:t>https://imgur.com/a/6wUIR</a:t>
            </a:r>
            <a:endParaRPr/>
          </a:p>
          <a:p>
            <a:pPr indent="-342900" lvl="2" marL="1371600" rtl="0">
              <a:spcBef>
                <a:spcPts val="0"/>
              </a:spcBef>
              <a:spcAft>
                <a:spcPts val="0"/>
              </a:spcAft>
              <a:buSzPts val="1800"/>
              <a:buChar char="■"/>
            </a:pPr>
            <a:r>
              <a:rPr lang="en"/>
              <a:t>Screenshots! Examples of what the anonymous poster has tried. And a followup explaining the resolution for other students.</a:t>
            </a:r>
            <a:endParaRPr/>
          </a:p>
          <a:p>
            <a:pPr indent="-355600" lvl="0" marL="457200" rtl="0">
              <a:spcBef>
                <a:spcPts val="0"/>
              </a:spcBef>
              <a:spcAft>
                <a:spcPts val="0"/>
              </a:spcAft>
              <a:buSzPts val="2000"/>
              <a:buChar char="●"/>
            </a:pPr>
            <a:r>
              <a:rPr lang="en"/>
              <a:t>Starting with project 0: If there’s a chance a staff member might need to look at your code, make sure your most recent code is pushed to github and provide a link in your post.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5" name="Shape 55"/>
        <p:cNvGrpSpPr/>
        <p:nvPr/>
      </p:nvGrpSpPr>
      <p:grpSpPr>
        <a:xfrm>
          <a:off x="0" y="0"/>
          <a:ext cx="0" cy="0"/>
          <a:chOff x="0" y="0"/>
          <a:chExt cx="0" cy="0"/>
        </a:xfrm>
      </p:grpSpPr>
      <p:sp>
        <p:nvSpPr>
          <p:cNvPr id="56" name="Shape 5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Announcements 3</a:t>
            </a:r>
            <a:endParaRPr/>
          </a:p>
        </p:txBody>
      </p:sp>
      <p:sp>
        <p:nvSpPr>
          <p:cNvPr id="57" name="Shape 57"/>
          <p:cNvSpPr txBox="1"/>
          <p:nvPr>
            <p:ph idx="1" type="body"/>
          </p:nvPr>
        </p:nvSpPr>
        <p:spPr>
          <a:xfrm>
            <a:off x="166800" y="5878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Example of a bad question.</a:t>
            </a:r>
            <a:endParaRPr/>
          </a:p>
          <a:p>
            <a:pPr indent="-355600" lvl="0" marL="457200" rtl="0">
              <a:spcBef>
                <a:spcPts val="600"/>
              </a:spcBef>
              <a:spcAft>
                <a:spcPts val="0"/>
              </a:spcAft>
              <a:buSzPts val="2000"/>
              <a:buChar char="●"/>
            </a:pPr>
            <a:r>
              <a:rPr lang="en"/>
              <a:t>Doesn’t specify when the error is happening or what it is.</a:t>
            </a:r>
            <a:endParaRPr/>
          </a:p>
          <a:p>
            <a:pPr indent="-355600" lvl="0" marL="457200">
              <a:spcBef>
                <a:spcPts val="0"/>
              </a:spcBef>
              <a:spcAft>
                <a:spcPts val="0"/>
              </a:spcAft>
              <a:buSzPts val="2000"/>
              <a:buChar char="●"/>
            </a:pPr>
            <a:r>
              <a:rPr lang="en"/>
              <a:t>No discussion of what the student has already tried.</a:t>
            </a:r>
            <a:endParaRPr/>
          </a:p>
        </p:txBody>
      </p:sp>
      <p:pic>
        <p:nvPicPr>
          <p:cNvPr id="58" name="Shape 58"/>
          <p:cNvPicPr preferRelativeResize="0"/>
          <p:nvPr/>
        </p:nvPicPr>
        <p:blipFill>
          <a:blip r:embed="rId3">
            <a:alphaModFix/>
          </a:blip>
          <a:stretch>
            <a:fillRect/>
          </a:stretch>
        </p:blipFill>
        <p:spPr>
          <a:xfrm>
            <a:off x="1323073" y="2036375"/>
            <a:ext cx="6497850" cy="1776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Announcements 4</a:t>
            </a:r>
            <a:endParaRPr/>
          </a:p>
        </p:txBody>
      </p:sp>
      <p:sp>
        <p:nvSpPr>
          <p:cNvPr id="64" name="Shape 6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If you spot any typos or errors in the online textbook (of which there are surely many), you can comment directly on the book using the “Start a New Discussion” button:</a:t>
            </a:r>
            <a:endParaRPr/>
          </a:p>
          <a:p>
            <a:pPr indent="0" lvl="0" marL="0">
              <a:spcBef>
                <a:spcPts val="600"/>
              </a:spcBef>
              <a:spcAft>
                <a:spcPts val="0"/>
              </a:spcAft>
              <a:buNone/>
            </a:pPr>
            <a:r>
              <a:t/>
            </a:r>
            <a:endParaRPr/>
          </a:p>
          <a:p>
            <a:pPr indent="0" lvl="0" marL="0">
              <a:spcBef>
                <a:spcPts val="600"/>
              </a:spcBef>
              <a:spcAft>
                <a:spcPts val="0"/>
              </a:spcAft>
              <a:buNone/>
            </a:pPr>
            <a:r>
              <a:t/>
            </a:r>
            <a:endParaRPr/>
          </a:p>
          <a:p>
            <a:pPr indent="0" lvl="0" marL="0">
              <a:spcBef>
                <a:spcPts val="600"/>
              </a:spcBef>
              <a:spcAft>
                <a:spcPts val="0"/>
              </a:spcAft>
              <a:buNone/>
            </a:pPr>
            <a:r>
              <a:t/>
            </a:r>
            <a:endParaRPr/>
          </a:p>
          <a:p>
            <a:pPr indent="0" lvl="0" marL="0">
              <a:spcBef>
                <a:spcPts val="600"/>
              </a:spcBef>
              <a:spcAft>
                <a:spcPts val="0"/>
              </a:spcAft>
              <a:buNone/>
            </a:pPr>
            <a:r>
              <a:rPr lang="en"/>
              <a:t>It’s especially helpful if you include “[Bug-Report]” in your comment, e.g.:</a:t>
            </a:r>
            <a:endParaRPr/>
          </a:p>
          <a:p>
            <a:pPr indent="0" lvl="0" marL="0">
              <a:spcBef>
                <a:spcPts val="600"/>
              </a:spcBef>
              <a:spcAft>
                <a:spcPts val="0"/>
              </a:spcAft>
              <a:buNone/>
            </a:pPr>
            <a:r>
              <a:t/>
            </a:r>
            <a:endParaRPr/>
          </a:p>
        </p:txBody>
      </p:sp>
      <p:pic>
        <p:nvPicPr>
          <p:cNvPr id="65" name="Shape 65"/>
          <p:cNvPicPr preferRelativeResize="0"/>
          <p:nvPr/>
        </p:nvPicPr>
        <p:blipFill>
          <a:blip r:embed="rId3">
            <a:alphaModFix/>
          </a:blip>
          <a:stretch>
            <a:fillRect/>
          </a:stretch>
        </p:blipFill>
        <p:spPr>
          <a:xfrm>
            <a:off x="329575" y="1744699"/>
            <a:ext cx="8594702" cy="1198050"/>
          </a:xfrm>
          <a:prstGeom prst="rect">
            <a:avLst/>
          </a:prstGeom>
          <a:noFill/>
          <a:ln>
            <a:noFill/>
          </a:ln>
        </p:spPr>
      </p:pic>
      <p:pic>
        <p:nvPicPr>
          <p:cNvPr id="66" name="Shape 66"/>
          <p:cNvPicPr preferRelativeResize="0"/>
          <p:nvPr/>
        </p:nvPicPr>
        <p:blipFill>
          <a:blip r:embed="rId4">
            <a:alphaModFix/>
          </a:blip>
          <a:stretch>
            <a:fillRect/>
          </a:stretch>
        </p:blipFill>
        <p:spPr>
          <a:xfrm>
            <a:off x="207775" y="3487125"/>
            <a:ext cx="8514248" cy="106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0" name="Shape 70"/>
        <p:cNvGrpSpPr/>
        <p:nvPr/>
      </p:nvGrpSpPr>
      <p:grpSpPr>
        <a:xfrm>
          <a:off x="0" y="0"/>
          <a:ext cx="0" cy="0"/>
          <a:chOff x="0" y="0"/>
          <a:chExt cx="0" cy="0"/>
        </a:xfrm>
      </p:grpSpPr>
      <p:sp>
        <p:nvSpPr>
          <p:cNvPr id="71" name="Shape 71"/>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CS61B: 2018</a:t>
            </a:r>
            <a:endParaRPr/>
          </a:p>
        </p:txBody>
      </p:sp>
      <p:sp>
        <p:nvSpPr>
          <p:cNvPr id="72" name="Shape 72"/>
          <p:cNvSpPr txBox="1"/>
          <p:nvPr>
            <p:ph idx="1" type="subTitle"/>
          </p:nvPr>
        </p:nvSpPr>
        <p:spPr>
          <a:xfrm>
            <a:off x="161925" y="2612325"/>
            <a:ext cx="5380800" cy="22242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Using and Defining Classes</a:t>
            </a:r>
            <a:endParaRPr/>
          </a:p>
          <a:p>
            <a:pPr indent="-381000" lvl="0" marL="457200" rtl="0">
              <a:spcBef>
                <a:spcPts val="0"/>
              </a:spcBef>
              <a:spcAft>
                <a:spcPts val="0"/>
              </a:spcAft>
              <a:buSzPts val="2400"/>
              <a:buChar char="●"/>
            </a:pPr>
            <a:r>
              <a:rPr lang="en"/>
              <a:t>Compilation</a:t>
            </a:r>
            <a:endParaRPr/>
          </a:p>
          <a:p>
            <a:pPr indent="-381000" lvl="0" marL="457200" rtl="0">
              <a:spcBef>
                <a:spcPts val="0"/>
              </a:spcBef>
              <a:spcAft>
                <a:spcPts val="0"/>
              </a:spcAft>
              <a:buSzPts val="2400"/>
              <a:buChar char="●"/>
            </a:pPr>
            <a:r>
              <a:rPr lang="en"/>
              <a:t>Defining and Instantiating Classes</a:t>
            </a:r>
            <a:endParaRPr/>
          </a:p>
          <a:p>
            <a:pPr indent="-381000" lvl="0" marL="457200" rtl="0">
              <a:spcBef>
                <a:spcPts val="0"/>
              </a:spcBef>
              <a:spcAft>
                <a:spcPts val="0"/>
              </a:spcAft>
              <a:buSzPts val="2400"/>
              <a:buChar char="●"/>
            </a:pPr>
            <a:r>
              <a:rPr lang="en"/>
              <a:t>A Closer Look at Static</a:t>
            </a:r>
            <a:endParaRPr/>
          </a:p>
          <a:p>
            <a:pPr indent="-381000" lvl="0" marL="457200" rtl="0">
              <a:spcBef>
                <a:spcPts val="0"/>
              </a:spcBef>
              <a:spcAft>
                <a:spcPts val="0"/>
              </a:spcAft>
              <a:buSzPts val="2400"/>
              <a:buChar char="●"/>
            </a:pPr>
            <a:r>
              <a:rPr lang="en"/>
              <a:t>public static void main(String[] args)</a:t>
            </a:r>
            <a:endParaRPr/>
          </a:p>
          <a:p>
            <a:pPr indent="-381000" lvl="0" marL="457200" rtl="0">
              <a:spcBef>
                <a:spcPts val="0"/>
              </a:spcBef>
              <a:spcAft>
                <a:spcPts val="0"/>
              </a:spcAft>
              <a:buSzPts val="2400"/>
              <a:buChar char="●"/>
            </a:pPr>
            <a:r>
              <a:rPr lang="en"/>
              <a:t>Using Libraries (e.g. StdDraw, In)</a:t>
            </a:r>
            <a:endParaRPr/>
          </a:p>
        </p:txBody>
      </p:sp>
      <p:sp>
        <p:nvSpPr>
          <p:cNvPr id="73" name="Shape 73"/>
          <p:cNvSpPr txBox="1"/>
          <p:nvPr/>
        </p:nvSpPr>
        <p:spPr>
          <a:xfrm>
            <a:off x="5067304" y="4718400"/>
            <a:ext cx="4586700" cy="42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Best place to watch waves: </a:t>
            </a:r>
            <a:r>
              <a:rPr lang="en" u="sng">
                <a:solidFill>
                  <a:schemeClr val="hlink"/>
                </a:solidFill>
                <a:hlinkClick r:id="rId3"/>
              </a:rPr>
              <a:t>http://goo.gl/tlDSVq</a:t>
            </a:r>
            <a:endParaRPr/>
          </a:p>
          <a:p>
            <a:pPr indent="0" lvl="0" marL="0">
              <a:spcBef>
                <a:spcPts val="0"/>
              </a:spcBef>
              <a:spcAft>
                <a:spcPts val="0"/>
              </a:spcAft>
              <a:buNone/>
            </a:pPr>
            <a:r>
              <a:t/>
            </a:r>
            <a:endParaRPr/>
          </a:p>
        </p:txBody>
      </p:sp>
      <p:sp>
        <p:nvSpPr>
          <p:cNvPr id="74" name="Shape 74"/>
          <p:cNvSpPr txBox="1"/>
          <p:nvPr/>
        </p:nvSpPr>
        <p:spPr>
          <a:xfrm>
            <a:off x="5233626" y="76200"/>
            <a:ext cx="3664500" cy="42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If forecast &gt; 18 feet, go! </a:t>
            </a:r>
            <a:r>
              <a:rPr lang="en" u="sng">
                <a:solidFill>
                  <a:schemeClr val="hlink"/>
                </a:solidFill>
                <a:hlinkClick r:id="rId4"/>
              </a:rPr>
              <a:t>http://goo.gl/GzNrrv</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t/>
            </a:r>
            <a:endParaRPr/>
          </a:p>
        </p:txBody>
      </p:sp>
      <p:pic>
        <p:nvPicPr>
          <p:cNvPr id="75" name="Shape 75"/>
          <p:cNvPicPr preferRelativeResize="0"/>
          <p:nvPr/>
        </p:nvPicPr>
        <p:blipFill>
          <a:blip r:embed="rId5">
            <a:alphaModFix/>
          </a:blip>
          <a:stretch>
            <a:fillRect/>
          </a:stretch>
        </p:blipFill>
        <p:spPr>
          <a:xfrm>
            <a:off x="5282400" y="561040"/>
            <a:ext cx="3664500" cy="38840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79" name="Shape 79"/>
        <p:cNvGrpSpPr/>
        <p:nvPr/>
      </p:nvGrpSpPr>
      <p:grpSpPr>
        <a:xfrm>
          <a:off x="0" y="0"/>
          <a:ext cx="0" cy="0"/>
          <a:chOff x="0" y="0"/>
          <a:chExt cx="0" cy="0"/>
        </a:xfrm>
      </p:grpSpPr>
      <p:sp>
        <p:nvSpPr>
          <p:cNvPr id="80" name="Shape 80"/>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Compilation</a:t>
            </a:r>
            <a:endParaRPr sz="4800"/>
          </a:p>
        </p:txBody>
      </p:sp>
      <p:sp>
        <p:nvSpPr>
          <p:cNvPr id="81" name="Shape 81"/>
          <p:cNvSpPr txBox="1"/>
          <p:nvPr/>
        </p:nvSpPr>
        <p:spPr>
          <a:xfrm>
            <a:off x="213475" y="-80800"/>
            <a:ext cx="8930400" cy="2481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600">
                <a:solidFill>
                  <a:srgbClr val="0000FF"/>
                </a:solidFill>
              </a:rPr>
              <a:t>THERE IS A LIVE PIAZZA THREAD IF YOU HAVE ANY QUESTIONS MID-LECTURE. Someone will answer probably.</a:t>
            </a:r>
            <a:endParaRPr b="1" sz="360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Compilation</a:t>
            </a:r>
            <a:endParaRPr/>
          </a:p>
        </p:txBody>
      </p:sp>
      <p:sp>
        <p:nvSpPr>
          <p:cNvPr id="87" name="Shape 8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The standard tools for executing Java programs use a two step process:</a:t>
            </a:r>
            <a:endParaRPr/>
          </a:p>
          <a:p>
            <a:pPr indent="-355600" lvl="0" marL="457200" rtl="0">
              <a:spcBef>
                <a:spcPts val="600"/>
              </a:spcBef>
              <a:spcAft>
                <a:spcPts val="0"/>
              </a:spcAft>
              <a:buSzPts val="2000"/>
              <a:buChar char="●"/>
            </a:pPr>
            <a:r>
              <a:rPr lang="en"/>
              <a:t>This is not the only way to run Java code.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p:txBody>
      </p:sp>
      <p:sp>
        <p:nvSpPr>
          <p:cNvPr id="88" name="Shape 88"/>
          <p:cNvSpPr/>
          <p:nvPr/>
        </p:nvSpPr>
        <p:spPr>
          <a:xfrm>
            <a:off x="83406" y="1897250"/>
            <a:ext cx="1650300" cy="344700"/>
          </a:xfrm>
          <a:prstGeom prst="roundRect">
            <a:avLst>
              <a:gd fmla="val 16667" name="adj"/>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Hello.java</a:t>
            </a:r>
            <a:endParaRPr sz="1800">
              <a:latin typeface="Ubuntu Mono"/>
              <a:ea typeface="Ubuntu Mono"/>
              <a:cs typeface="Ubuntu Mono"/>
              <a:sym typeface="Ubuntu Mono"/>
            </a:endParaRPr>
          </a:p>
        </p:txBody>
      </p:sp>
      <p:sp>
        <p:nvSpPr>
          <p:cNvPr id="89" name="Shape 89"/>
          <p:cNvSpPr/>
          <p:nvPr/>
        </p:nvSpPr>
        <p:spPr>
          <a:xfrm>
            <a:off x="3890578" y="1897250"/>
            <a:ext cx="1650300" cy="344700"/>
          </a:xfrm>
          <a:prstGeom prst="roundRect">
            <a:avLst>
              <a:gd fmla="val 16667" name="adj"/>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Hello.class</a:t>
            </a:r>
            <a:endParaRPr sz="1800">
              <a:latin typeface="Ubuntu Mono"/>
              <a:ea typeface="Ubuntu Mono"/>
              <a:cs typeface="Ubuntu Mono"/>
              <a:sym typeface="Ubuntu Mono"/>
            </a:endParaRPr>
          </a:p>
        </p:txBody>
      </p:sp>
      <p:cxnSp>
        <p:nvCxnSpPr>
          <p:cNvPr id="90" name="Shape 90"/>
          <p:cNvCxnSpPr/>
          <p:nvPr/>
        </p:nvCxnSpPr>
        <p:spPr>
          <a:xfrm>
            <a:off x="1876624" y="2069600"/>
            <a:ext cx="462600" cy="0"/>
          </a:xfrm>
          <a:prstGeom prst="straightConnector1">
            <a:avLst/>
          </a:prstGeom>
          <a:noFill/>
          <a:ln cap="flat" cmpd="sng" w="19050">
            <a:solidFill>
              <a:srgbClr val="666666"/>
            </a:solidFill>
            <a:prstDash val="solid"/>
            <a:round/>
            <a:headEnd len="med" w="med" type="none"/>
            <a:tailEnd len="med" w="med" type="triangle"/>
          </a:ln>
        </p:spPr>
      </p:cxnSp>
      <p:sp>
        <p:nvSpPr>
          <p:cNvPr id="91" name="Shape 91"/>
          <p:cNvSpPr/>
          <p:nvPr/>
        </p:nvSpPr>
        <p:spPr>
          <a:xfrm>
            <a:off x="2482142" y="1915850"/>
            <a:ext cx="660000" cy="307500"/>
          </a:xfrm>
          <a:prstGeom prst="rect">
            <a:avLst/>
          </a:prstGeom>
          <a:solidFill>
            <a:srgbClr val="F1C232"/>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Ubuntu Mono"/>
                <a:ea typeface="Ubuntu Mono"/>
                <a:cs typeface="Ubuntu Mono"/>
                <a:sym typeface="Ubuntu Mono"/>
              </a:rPr>
              <a:t>javac</a:t>
            </a:r>
            <a:endParaRPr>
              <a:latin typeface="Ubuntu Mono"/>
              <a:ea typeface="Ubuntu Mono"/>
              <a:cs typeface="Ubuntu Mono"/>
              <a:sym typeface="Ubuntu Mono"/>
            </a:endParaRPr>
          </a:p>
        </p:txBody>
      </p:sp>
      <p:cxnSp>
        <p:nvCxnSpPr>
          <p:cNvPr id="92" name="Shape 92"/>
          <p:cNvCxnSpPr/>
          <p:nvPr/>
        </p:nvCxnSpPr>
        <p:spPr>
          <a:xfrm>
            <a:off x="3285060" y="2069600"/>
            <a:ext cx="462600" cy="0"/>
          </a:xfrm>
          <a:prstGeom prst="straightConnector1">
            <a:avLst/>
          </a:prstGeom>
          <a:noFill/>
          <a:ln cap="flat" cmpd="sng" w="19050">
            <a:solidFill>
              <a:srgbClr val="666666"/>
            </a:solidFill>
            <a:prstDash val="solid"/>
            <a:round/>
            <a:headEnd len="med" w="med" type="none"/>
            <a:tailEnd len="med" w="med" type="triangle"/>
          </a:ln>
        </p:spPr>
      </p:cxnSp>
      <p:cxnSp>
        <p:nvCxnSpPr>
          <p:cNvPr id="93" name="Shape 93"/>
          <p:cNvCxnSpPr/>
          <p:nvPr/>
        </p:nvCxnSpPr>
        <p:spPr>
          <a:xfrm>
            <a:off x="5683796" y="2069600"/>
            <a:ext cx="462600" cy="0"/>
          </a:xfrm>
          <a:prstGeom prst="straightConnector1">
            <a:avLst/>
          </a:prstGeom>
          <a:noFill/>
          <a:ln cap="flat" cmpd="sng" w="19050">
            <a:solidFill>
              <a:srgbClr val="666666"/>
            </a:solidFill>
            <a:prstDash val="solid"/>
            <a:round/>
            <a:headEnd len="med" w="med" type="none"/>
            <a:tailEnd len="med" w="med" type="triangle"/>
          </a:ln>
        </p:spPr>
      </p:cxnSp>
      <p:sp>
        <p:nvSpPr>
          <p:cNvPr id="94" name="Shape 94"/>
          <p:cNvSpPr/>
          <p:nvPr/>
        </p:nvSpPr>
        <p:spPr>
          <a:xfrm>
            <a:off x="6289314" y="1915850"/>
            <a:ext cx="660000" cy="307500"/>
          </a:xfrm>
          <a:prstGeom prst="rect">
            <a:avLst/>
          </a:prstGeom>
          <a:solidFill>
            <a:srgbClr val="F1C232"/>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Ubuntu Mono"/>
                <a:ea typeface="Ubuntu Mono"/>
                <a:cs typeface="Ubuntu Mono"/>
                <a:sym typeface="Ubuntu Mono"/>
              </a:rPr>
              <a:t>java</a:t>
            </a:r>
            <a:endParaRPr>
              <a:latin typeface="Ubuntu Mono"/>
              <a:ea typeface="Ubuntu Mono"/>
              <a:cs typeface="Ubuntu Mono"/>
              <a:sym typeface="Ubuntu Mono"/>
            </a:endParaRPr>
          </a:p>
        </p:txBody>
      </p:sp>
      <p:cxnSp>
        <p:nvCxnSpPr>
          <p:cNvPr id="95" name="Shape 95"/>
          <p:cNvCxnSpPr/>
          <p:nvPr/>
        </p:nvCxnSpPr>
        <p:spPr>
          <a:xfrm>
            <a:off x="7092232" y="2069600"/>
            <a:ext cx="462600" cy="0"/>
          </a:xfrm>
          <a:prstGeom prst="straightConnector1">
            <a:avLst/>
          </a:prstGeom>
          <a:noFill/>
          <a:ln cap="flat" cmpd="sng" w="19050">
            <a:solidFill>
              <a:srgbClr val="666666"/>
            </a:solidFill>
            <a:prstDash val="solid"/>
            <a:round/>
            <a:headEnd len="med" w="med" type="none"/>
            <a:tailEnd len="med" w="med" type="triangle"/>
          </a:ln>
        </p:spPr>
      </p:cxnSp>
      <p:sp>
        <p:nvSpPr>
          <p:cNvPr id="96" name="Shape 96"/>
          <p:cNvSpPr/>
          <p:nvPr/>
        </p:nvSpPr>
        <p:spPr>
          <a:xfrm>
            <a:off x="7697750" y="1612388"/>
            <a:ext cx="1362852" cy="914436"/>
          </a:xfrm>
          <a:prstGeom prst="cloud">
            <a:avLst/>
          </a:prstGeom>
          <a:solidFill>
            <a:srgbClr val="EAD1D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stuff</a:t>
            </a:r>
            <a:endParaRPr/>
          </a:p>
          <a:p>
            <a:pPr indent="0" lvl="0" marL="0" rtl="0">
              <a:spcBef>
                <a:spcPts val="0"/>
              </a:spcBef>
              <a:spcAft>
                <a:spcPts val="0"/>
              </a:spcAft>
              <a:buNone/>
            </a:pPr>
            <a:r>
              <a:rPr lang="en"/>
              <a:t>happens</a:t>
            </a:r>
            <a:endParaRPr/>
          </a:p>
        </p:txBody>
      </p:sp>
      <p:sp>
        <p:nvSpPr>
          <p:cNvPr id="97" name="Shape 97"/>
          <p:cNvSpPr txBox="1"/>
          <p:nvPr/>
        </p:nvSpPr>
        <p:spPr>
          <a:xfrm>
            <a:off x="2356946" y="1576914"/>
            <a:ext cx="9114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Compiler</a:t>
            </a:r>
            <a:endParaRPr/>
          </a:p>
        </p:txBody>
      </p:sp>
      <p:sp>
        <p:nvSpPr>
          <p:cNvPr id="98" name="Shape 98"/>
          <p:cNvSpPr txBox="1"/>
          <p:nvPr/>
        </p:nvSpPr>
        <p:spPr>
          <a:xfrm>
            <a:off x="6118717" y="1576925"/>
            <a:ext cx="11241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Interpreter</a:t>
            </a:r>
            <a:endParaRPr/>
          </a:p>
        </p:txBody>
      </p:sp>
      <p:sp>
        <p:nvSpPr>
          <p:cNvPr id="99" name="Shape 99"/>
          <p:cNvSpPr txBox="1"/>
          <p:nvPr/>
        </p:nvSpPr>
        <p:spPr>
          <a:xfrm>
            <a:off x="248300" y="2612175"/>
            <a:ext cx="8731200" cy="2185200"/>
          </a:xfrm>
          <a:prstGeom prst="rect">
            <a:avLst/>
          </a:prstGeom>
          <a:noFill/>
          <a:ln>
            <a:noFill/>
          </a:ln>
        </p:spPr>
        <p:txBody>
          <a:bodyPr anchorCtr="0" anchor="ctr" bIns="91425" lIns="91425" spcFirstLastPara="1" rIns="91425" wrap="square" tIns="91425">
            <a:noAutofit/>
          </a:bodyPr>
          <a:lstStyle/>
          <a:p>
            <a:pPr indent="0" lvl="0" marL="0" rtl="0">
              <a:spcBef>
                <a:spcPts val="600"/>
              </a:spcBef>
              <a:spcAft>
                <a:spcPts val="0"/>
              </a:spcAft>
              <a:buNone/>
            </a:pPr>
            <a:r>
              <a:rPr lang="en" sz="2000">
                <a:solidFill>
                  <a:schemeClr val="dk1"/>
                </a:solidFill>
                <a:latin typeface="Calibri"/>
                <a:ea typeface="Calibri"/>
                <a:cs typeface="Calibri"/>
                <a:sym typeface="Calibri"/>
              </a:rPr>
              <a:t>Why make a class file at all?</a:t>
            </a:r>
            <a:endParaRPr sz="2000">
              <a:solidFill>
                <a:schemeClr val="dk1"/>
              </a:solidFill>
              <a:latin typeface="Calibri"/>
              <a:ea typeface="Calibri"/>
              <a:cs typeface="Calibri"/>
              <a:sym typeface="Calibri"/>
            </a:endParaRPr>
          </a:p>
          <a:p>
            <a:pPr indent="-355600" lvl="0" marL="457200" rtl="0">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.class file has been type checked. Distributed code is safer.</a:t>
            </a:r>
            <a:endParaRPr sz="2000">
              <a:solidFill>
                <a:schemeClr val="dk1"/>
              </a:solidFill>
              <a:latin typeface="Calibri"/>
              <a:ea typeface="Calibri"/>
              <a:cs typeface="Calibri"/>
              <a:sym typeface="Calibri"/>
            </a:endParaRPr>
          </a:p>
          <a:p>
            <a:pPr indent="-355600" lvl="0" marL="457200" rtl="0">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.class files are ‘simpler’ for machine to execute. Distributed code is faster.</a:t>
            </a:r>
            <a:endParaRPr sz="2000">
              <a:solidFill>
                <a:schemeClr val="dk1"/>
              </a:solidFill>
              <a:latin typeface="Calibri"/>
              <a:ea typeface="Calibri"/>
              <a:cs typeface="Calibri"/>
              <a:sym typeface="Calibri"/>
            </a:endParaRPr>
          </a:p>
          <a:p>
            <a:pPr indent="-355600" lvl="0" marL="457200" rtl="0">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Minor benefit: Protects your intellectual property. No need to give out source.</a:t>
            </a:r>
            <a:endParaRPr sz="2000">
              <a:solidFill>
                <a:schemeClr val="dk1"/>
              </a:solidFill>
              <a:latin typeface="Calibri"/>
              <a:ea typeface="Calibri"/>
              <a:cs typeface="Calibri"/>
              <a:sym typeface="Calibri"/>
            </a:endParaRPr>
          </a:p>
          <a:p>
            <a:pPr indent="0" lvl="0" marL="0" rtl="0">
              <a:spcBef>
                <a:spcPts val="600"/>
              </a:spcBef>
              <a:spcAft>
                <a:spcPts val="0"/>
              </a:spcAft>
              <a:buNone/>
            </a:pPr>
            <a:r>
              <a:t/>
            </a:r>
            <a:endParaRPr sz="2000">
              <a:solidFill>
                <a:schemeClr val="dk1"/>
              </a:solidFill>
              <a:latin typeface="Calibri"/>
              <a:ea typeface="Calibri"/>
              <a:cs typeface="Calibri"/>
              <a:sym typeface="Calibri"/>
            </a:endParaRPr>
          </a:p>
          <a:p>
            <a:pPr indent="0" lvl="0" marL="0" rtl="0">
              <a:spcBef>
                <a:spcPts val="600"/>
              </a:spcBef>
              <a:spcAft>
                <a:spcPts val="0"/>
              </a:spcAft>
              <a:buNone/>
            </a:pPr>
            <a:r>
              <a:rPr lang="en" sz="2000">
                <a:solidFill>
                  <a:schemeClr val="dk1"/>
                </a:solidFill>
                <a:latin typeface="Calibri"/>
                <a:ea typeface="Calibri"/>
                <a:cs typeface="Calibri"/>
                <a:sym typeface="Calibri"/>
              </a:rPr>
              <a:t>You can learn more about all this in 61C and particularly 164.</a:t>
            </a:r>
            <a:endParaRPr sz="2000">
              <a:solidFill>
                <a:schemeClr val="dk1"/>
              </a:solidFill>
              <a:latin typeface="Calibri"/>
              <a:ea typeface="Calibri"/>
              <a:cs typeface="Calibri"/>
              <a:sym typeface="Calibri"/>
            </a:endParaRPr>
          </a:p>
        </p:txBody>
      </p:sp>
      <p:sp>
        <p:nvSpPr>
          <p:cNvPr id="100" name="Shape 100"/>
          <p:cNvSpPr txBox="1"/>
          <p:nvPr/>
        </p:nvSpPr>
        <p:spPr>
          <a:xfrm>
            <a:off x="2848700" y="4738210"/>
            <a:ext cx="5478000" cy="405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BE0712"/>
                </a:solidFill>
              </a:rPr>
              <a:t>Note: .class files are easily reversible into similar looking Java files.</a:t>
            </a:r>
            <a:endParaRPr>
              <a:solidFill>
                <a:srgbClr val="BE0712"/>
              </a:solidFill>
            </a:endParaRPr>
          </a:p>
        </p:txBody>
      </p:sp>
      <p:sp>
        <p:nvSpPr>
          <p:cNvPr id="101" name="Shape 101"/>
          <p:cNvSpPr txBox="1"/>
          <p:nvPr/>
        </p:nvSpPr>
        <p:spPr>
          <a:xfrm>
            <a:off x="8303575" y="3696007"/>
            <a:ext cx="462600" cy="405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cxnSp>
        <p:nvCxnSpPr>
          <p:cNvPr id="102" name="Shape 102"/>
          <p:cNvCxnSpPr>
            <a:stCxn id="100" idx="3"/>
            <a:endCxn id="101" idx="2"/>
          </p:cNvCxnSpPr>
          <p:nvPr/>
        </p:nvCxnSpPr>
        <p:spPr>
          <a:xfrm flipH="1" rot="10800000">
            <a:off x="8326700" y="4101760"/>
            <a:ext cx="208200" cy="839400"/>
          </a:xfrm>
          <a:prstGeom prst="bentConnector2">
            <a:avLst/>
          </a:prstGeom>
          <a:noFill/>
          <a:ln cap="flat" cmpd="sng" w="19050">
            <a:solidFill>
              <a:srgbClr val="BE071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500"/>
                                        <p:tgtEl>
                                          <p:spTgt spid="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animEffect filter="fade" transition="in">
                                      <p:cBhvr>
                                        <p:cTn dur="500"/>
                                        <p:tgtEl>
                                          <p:spTgt spid="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animEffect filter="fade" transition="in">
                                      <p:cBhvr>
                                        <p:cTn dur="500"/>
                                        <p:tgtEl>
                                          <p:spTgt spid="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animEffect filter="fade" transition="in">
                                      <p:cBhvr>
                                        <p:cTn dur="500"/>
                                        <p:tgtEl>
                                          <p:spTgt spid="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animEffect filter="fade" transition="in">
                                      <p:cBhvr>
                                        <p:cTn dur="500"/>
                                        <p:tgtEl>
                                          <p:spTgt spid="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5" st="5"/>
                                            </p:txEl>
                                          </p:spTgt>
                                        </p:tgtEl>
                                        <p:attrNameLst>
                                          <p:attrName>style.visibility</p:attrName>
                                        </p:attrNameLst>
                                      </p:cBhvr>
                                      <p:to>
                                        <p:strVal val="visible"/>
                                      </p:to>
                                    </p:set>
                                    <p:animEffect filter="fade" transition="in">
                                      <p:cBhvr>
                                        <p:cTn dur="500"/>
                                        <p:tgtEl>
                                          <p:spTgt spid="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10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1000"/>
                                        <p:tgtEl>
                                          <p:spTgt spid="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Effect filter="fade" transition="in">
                                      <p:cBhvr>
                                        <p:cTn dur="1000"/>
                                        <p:tgtEl>
                                          <p:spTgt spid="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Effect filter="fade" transition="in">
                                      <p:cBhvr>
                                        <p:cTn dur="1000"/>
                                        <p:tgtEl>
                                          <p:spTgt spid="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4" st="4"/>
                                            </p:txEl>
                                          </p:spTgt>
                                        </p:tgtEl>
                                        <p:attrNameLst>
                                          <p:attrName>style.visibility</p:attrName>
                                        </p:attrNameLst>
                                      </p:cBhvr>
                                      <p:to>
                                        <p:strVal val="visible"/>
                                      </p:to>
                                    </p:set>
                                    <p:animEffect filter="fade" transition="in">
                                      <p:cBhvr>
                                        <p:cTn dur="1000"/>
                                        <p:tgtEl>
                                          <p:spTgt spid="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5" st="5"/>
                                            </p:txEl>
                                          </p:spTgt>
                                        </p:tgtEl>
                                        <p:attrNameLst>
                                          <p:attrName>style.visibility</p:attrName>
                                        </p:attrNameLst>
                                      </p:cBhvr>
                                      <p:to>
                                        <p:strVal val="visible"/>
                                      </p:to>
                                    </p:set>
                                    <p:animEffect filter="fade" transition="in">
                                      <p:cBhvr>
                                        <p:cTn dur="1000"/>
                                        <p:tgtEl>
                                          <p:spTgt spid="9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