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9" r:id="rId2"/>
    <p:sldId id="335" r:id="rId3"/>
    <p:sldId id="290" r:id="rId4"/>
    <p:sldId id="336" r:id="rId5"/>
    <p:sldId id="337" r:id="rId6"/>
    <p:sldId id="338" r:id="rId7"/>
    <p:sldId id="297" r:id="rId8"/>
    <p:sldId id="298" r:id="rId9"/>
    <p:sldId id="340" r:id="rId10"/>
    <p:sldId id="292" r:id="rId11"/>
    <p:sldId id="339" r:id="rId12"/>
    <p:sldId id="301" r:id="rId13"/>
    <p:sldId id="295" r:id="rId14"/>
    <p:sldId id="299" r:id="rId15"/>
    <p:sldId id="291" r:id="rId16"/>
    <p:sldId id="341" r:id="rId17"/>
    <p:sldId id="342" r:id="rId18"/>
    <p:sldId id="324" r:id="rId19"/>
    <p:sldId id="325" r:id="rId20"/>
    <p:sldId id="323" r:id="rId21"/>
    <p:sldId id="330" r:id="rId22"/>
    <p:sldId id="331" r:id="rId23"/>
    <p:sldId id="33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79" autoAdjust="0"/>
    <p:restoredTop sz="89854" autoAdjust="0"/>
  </p:normalViewPr>
  <p:slideViewPr>
    <p:cSldViewPr snapToGrid="0">
      <p:cViewPr varScale="1">
        <p:scale>
          <a:sx n="106" d="100"/>
          <a:sy n="106" d="100"/>
        </p:scale>
        <p:origin x="10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98FD-0BD6-4FA8-8748-19D6982FDF01}" type="datetimeFigureOut">
              <a:rPr lang="en-US" smtClean="0"/>
              <a:t>3/24/20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2AFA6-896E-4500-A038-D078031D3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22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saving-changes/git-commit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 control systems are a category of software tools that help a software team manage changes to source code over time. 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Track every modification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 working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conflicting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9450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algn="l">
              <a:buClr>
                <a:schemeClr val="dk1"/>
              </a:buClr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git</a:t>
            </a:r>
            <a:r>
              <a:rPr lang="en-US" dirty="0"/>
              <a:t> add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command adds a change in the working directory to the staging area. However, </a:t>
            </a:r>
            <a:r>
              <a:rPr lang="en-US" dirty="0" err="1"/>
              <a:t>git</a:t>
            </a:r>
            <a:r>
              <a:rPr lang="en-US" dirty="0"/>
              <a:t> add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doesn't really affect the repository in any significant way—changes are not actually recorded until you run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git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commit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" dirty="0">
              <a:solidFill>
                <a:schemeClr val="dk1"/>
              </a:solidFill>
            </a:endParaRPr>
          </a:p>
          <a:p>
            <a:pPr marL="457200" lvl="0" algn="l"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Working directory - The branch that is currently checked out.</a:t>
            </a:r>
          </a:p>
          <a:p>
            <a:pPr marL="457200" lvl="0" algn="l"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Commit - A snapshot of source code &amp; other files for a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C8ED7-E4A4-4512-ADFE-4B794FCB7E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76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0236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Information only in your hard drive (hidden folder in your repo)</a:t>
            </a:r>
          </a:p>
          <a:p>
            <a:r>
              <a:rPr lang="en-US" dirty="0"/>
              <a:t>Computer is dead, only you can log in your computer</a:t>
            </a:r>
          </a:p>
          <a:p>
            <a:r>
              <a:rPr lang="en-US" dirty="0"/>
              <a:t>Communicate with remote repo</a:t>
            </a:r>
          </a:p>
          <a:p>
            <a:r>
              <a:rPr lang="en-US" dirty="0"/>
              <a:t>Collaboration with each developer: own</a:t>
            </a:r>
            <a:r>
              <a:rPr lang="en-US" baseline="0" dirty="0"/>
              <a:t> entire copy of the repo, its local history and branch structure</a:t>
            </a:r>
          </a:p>
          <a:p>
            <a:r>
              <a:rPr lang="en-US" baseline="0" dirty="0"/>
              <a:t>Connection with other by pushing and pulling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C8ED7-E4A4-4512-ADFE-4B794FCB7E0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98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Publish your local</a:t>
            </a:r>
            <a:r>
              <a:rPr lang="en-US" baseline="0" dirty="0"/>
              <a:t> changes to a central repository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dirty="0">
                <a:solidFill>
                  <a:schemeClr val="dk1"/>
                </a:solidFill>
              </a:rPr>
              <a:t>Remotes/Origin - Remote sites (ex. Github) that store branches. Origin is the default name for the first remote site.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2129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prevents you from overwriting the central repository’s history by refusing push requests when they result in a non-fast-forward merge.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remote history has diverged from your history, you need to pull the remote branch and merge it into your local one, then try pushing again.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C8ED7-E4A4-4512-ADFE-4B794FCB7E0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67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9866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6522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SCCS:</a:t>
            </a:r>
            <a:r>
              <a:rPr lang="en-US" baseline="0" dirty="0"/>
              <a:t> source code control system</a:t>
            </a:r>
          </a:p>
          <a:p>
            <a:r>
              <a:rPr lang="en-US" baseline="0" dirty="0"/>
              <a:t>RCS: revision control system</a:t>
            </a:r>
          </a:p>
          <a:p>
            <a:r>
              <a:rPr lang="en-US" baseline="0" dirty="0"/>
              <a:t>CVS: concurrent version system</a:t>
            </a:r>
          </a:p>
          <a:p>
            <a:r>
              <a:rPr lang="en-US" baseline="0" dirty="0"/>
              <a:t>Rather than have only one single place for the full version history of the software, every developer’s working copy of the code is also a repository that can contain full history of all changes.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C8ED7-E4A4-4512-ADFE-4B794FCB7E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82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Git’s history = relax (change one file and later find out it is wrong and want to go back)</a:t>
            </a:r>
          </a:p>
          <a:p>
            <a:r>
              <a:rPr lang="en-US" dirty="0"/>
              <a:t>Collaboration: multiple access and update to same file</a:t>
            </a:r>
          </a:p>
          <a:p>
            <a:r>
              <a:rPr lang="en-US" dirty="0"/>
              <a:t>Feature branch: working on different features simultaneously and not interference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2AFA6-896E-4500-A038-D078031D34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06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Repo: save all the files, changes of a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2AFA6-896E-4500-A038-D078031D34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37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git</a:t>
            </a:r>
            <a:r>
              <a:rPr lang="en-US" dirty="0"/>
              <a:t> add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command moves changes from the working directory to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staging area. The staging area is where you prepare a snapshot of a set of changes before committing them to the official history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7027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order to track each user that make changes</a:t>
            </a:r>
          </a:p>
          <a:p>
            <a:r>
              <a:rPr lang="en-US" dirty="0"/>
              <a:t>Ubuntu: </a:t>
            </a:r>
            <a:r>
              <a:rPr lang="en-US" dirty="0" err="1"/>
              <a:t>sudo</a:t>
            </a:r>
            <a:r>
              <a:rPr lang="en-US" dirty="0"/>
              <a:t> apt-get </a:t>
            </a:r>
            <a:r>
              <a:rPr lang="en-US"/>
              <a:t>install git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2AFA6-896E-4500-A038-D078031D34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29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228600" algn="l" rtl="0">
              <a:spcBef>
                <a:spcPts val="0"/>
              </a:spcBef>
            </a:pPr>
            <a:r>
              <a:rPr lang="en-US" dirty="0"/>
              <a:t>Repository:</a:t>
            </a:r>
            <a:r>
              <a:rPr lang="en-US" baseline="0" dirty="0"/>
              <a:t> </a:t>
            </a:r>
            <a:r>
              <a:rPr lang="en" dirty="0"/>
              <a:t>Collection of commits, branches, and tags (named commits).</a:t>
            </a:r>
          </a:p>
          <a:p>
            <a:pPr marL="457200" lvl="0" indent="-228600" algn="l" rtl="0">
              <a:spcBef>
                <a:spcPts val="0"/>
              </a:spcBef>
            </a:pPr>
            <a:r>
              <a:rPr lang="en" dirty="0"/>
              <a:t>Can be local or remote (ex. Github).</a:t>
            </a:r>
          </a:p>
          <a:p>
            <a:pPr marL="457200" lvl="0" indent="-228600" algn="l" rtl="0">
              <a:spcBef>
                <a:spcPts val="0"/>
              </a:spcBef>
            </a:pPr>
            <a:r>
              <a:rPr lang="en" dirty="0"/>
              <a:t>Can have different branches</a:t>
            </a:r>
          </a:p>
          <a:p>
            <a:pPr marL="457200" lvl="0" indent="-228600" algn="l" rtl="0">
              <a:spcBef>
                <a:spcPts val="0"/>
              </a:spcBef>
            </a:pPr>
            <a:r>
              <a:rPr lang="en" dirty="0"/>
              <a:t>branches can have a different commit history from the local version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C8ED7-E4A4-4512-ADFE-4B794FCB7E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45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stores data in a hidden system folder on your hard drive repository  (locally)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2AFA6-896E-4500-A038-D078031D34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90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703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E714-1015-497C-89FE-FBADF345192E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B90-6DCD-4A2C-9C5D-014E2AFD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45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E714-1015-497C-89FE-FBADF345192E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B90-6DCD-4A2C-9C5D-014E2AFD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60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E714-1015-497C-89FE-FBADF345192E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B90-6DCD-4A2C-9C5D-014E2AFD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8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E714-1015-497C-89FE-FBADF345192E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B90-6DCD-4A2C-9C5D-014E2AFD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9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E714-1015-497C-89FE-FBADF345192E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B90-6DCD-4A2C-9C5D-014E2AFD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5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E714-1015-497C-89FE-FBADF345192E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B90-6DCD-4A2C-9C5D-014E2AFD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E714-1015-497C-89FE-FBADF345192E}" type="datetimeFigureOut">
              <a:rPr lang="en-US" smtClean="0"/>
              <a:t>3/24/20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B90-6DCD-4A2C-9C5D-014E2AFD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6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E714-1015-497C-89FE-FBADF345192E}" type="datetimeFigureOut">
              <a:rPr lang="en-US" smtClean="0"/>
              <a:t>3/24/20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B90-6DCD-4A2C-9C5D-014E2AFD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0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E714-1015-497C-89FE-FBADF345192E}" type="datetimeFigureOut">
              <a:rPr lang="en-US" smtClean="0"/>
              <a:t>3/24/20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B90-6DCD-4A2C-9C5D-014E2AFD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2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E714-1015-497C-89FE-FBADF345192E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B90-6DCD-4A2C-9C5D-014E2AFD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1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E714-1015-497C-89FE-FBADF345192E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B90-6DCD-4A2C-9C5D-014E2AFD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2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6E714-1015-497C-89FE-FBADF345192E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12B90-6DCD-4A2C-9C5D-014E2AFD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6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tiff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2209800" y="2111123"/>
            <a:ext cx="7772400" cy="1546474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Git Basics</a:t>
            </a:r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2209800" y="3786738"/>
            <a:ext cx="7772400" cy="104631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A Modern 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1623137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 local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Courier New"/>
                <a:cs typeface="Courier New"/>
                <a:sym typeface="Courier New"/>
              </a:rPr>
              <a:t>Create a new folder and navigate to the folder</a:t>
            </a:r>
          </a:p>
          <a:p>
            <a:endParaRPr lang="en-US" dirty="0">
              <a:ea typeface="Courier New"/>
              <a:cs typeface="Courier New"/>
              <a:sym typeface="Courier New"/>
            </a:endParaRPr>
          </a:p>
          <a:p>
            <a:r>
              <a:rPr lang="en-US" dirty="0" err="1">
                <a:ea typeface="Courier New"/>
                <a:cs typeface="Courier New"/>
                <a:sym typeface="Courier New"/>
              </a:rPr>
              <a:t>Eg.</a:t>
            </a:r>
            <a:r>
              <a:rPr lang="en-US" dirty="0">
                <a:ea typeface="Courier New"/>
                <a:cs typeface="Courier New"/>
                <a:sym typeface="Courier New"/>
              </a:rPr>
              <a:t> Create a simple html file</a:t>
            </a:r>
          </a:p>
          <a:p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git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dirty="0">
                <a:ea typeface="Courier New"/>
                <a:cs typeface="Courier New"/>
                <a:sym typeface="Courier New"/>
              </a:rPr>
              <a:t>OR: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git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[project-name]</a:t>
            </a:r>
            <a:endParaRPr lang="en-US" dirty="0"/>
          </a:p>
          <a:p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55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33C6B-90A0-8C4A-A528-E01CD20FF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07F69-3FF2-6C43-8E18-A9B476D97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to the folder of project</a:t>
            </a:r>
          </a:p>
          <a:p>
            <a:r>
              <a:rPr lang="en-US" dirty="0"/>
              <a:t>Make some change of the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 –A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–m “Message”</a:t>
            </a:r>
          </a:p>
          <a:p>
            <a:r>
              <a:rPr lang="en-US" dirty="0"/>
              <a:t>Some intended/accidental change or deletion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-- .</a:t>
            </a:r>
          </a:p>
        </p:txBody>
      </p:sp>
    </p:spTree>
    <p:extLst>
      <p:ext uri="{BB962C8B-B14F-4D97-AF65-F5344CB8AC3E}">
        <p14:creationId xmlns:p14="http://schemas.microsoft.com/office/powerpoint/2010/main" val="564365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 lang="en" dirty="0"/>
          </a:p>
        </p:txBody>
      </p:sp>
      <p:sp>
        <p:nvSpPr>
          <p:cNvPr id="109" name="Shape 10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r>
              <a:rPr lang="en" dirty="0"/>
              <a:t>tell you what branch you are on</a:t>
            </a:r>
          </a:p>
          <a:p>
            <a:pPr marL="457200" indent="0"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&gt; git status </a:t>
            </a:r>
          </a:p>
          <a:p>
            <a:pPr marL="457200" indent="0"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# On branch master</a:t>
            </a:r>
          </a:p>
          <a:p>
            <a:pPr marL="457200" indent="0"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# nothing to commit (working dir. clean)</a:t>
            </a:r>
          </a:p>
          <a:p>
            <a:r>
              <a:rPr lang="en" dirty="0"/>
              <a:t>show you how your working directory has changed since your last commit</a:t>
            </a:r>
          </a:p>
          <a:p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42946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add</a:t>
            </a:r>
          </a:p>
          <a:p>
            <a:endParaRPr lang="en-US" dirty="0"/>
          </a:p>
          <a:p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commit</a:t>
            </a:r>
          </a:p>
          <a:p>
            <a:endParaRPr lang="en-US" dirty="0">
              <a:latin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340" y="425626"/>
            <a:ext cx="7133660" cy="35146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393" y="3130609"/>
            <a:ext cx="6971607" cy="343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88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"/>
              <a:t>Making The Commit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 indent="0"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commit –m “Message about the changes”</a:t>
            </a:r>
          </a:p>
          <a:p>
            <a:pPr marL="457200" indent="0"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it commit </a:t>
            </a:r>
          </a:p>
          <a:p>
            <a:pPr marL="0" indent="-6985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36666"/>
              <a:buNone/>
            </a:pPr>
            <a:endParaRPr dirty="0"/>
          </a:p>
          <a:p>
            <a:pPr marL="0" indent="-6985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36666"/>
              <a:buNone/>
            </a:pPr>
            <a:r>
              <a:rPr lang="en" dirty="0"/>
              <a:t>Will open up an editor* to let you write a commit message describing what you changed. Commit is only made if the message is not empty.</a:t>
            </a:r>
          </a:p>
          <a:p>
            <a:pPr marL="0" indent="-6985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36666"/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0008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25" y="1828799"/>
            <a:ext cx="6445293" cy="31754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381" y="1263535"/>
            <a:ext cx="7592619" cy="374072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Repo Hosting: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900F92-5DD7-0B40-BCBE-04990F836F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3389" y="1395703"/>
            <a:ext cx="8070640" cy="380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1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ADA71-7337-4042-A0BB-3365820CB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the remote repository to your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E3CD3-0E9C-4847-A324-D4B18565B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git clone https://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github.com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lfengCS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/CS170_git_demo.git</a:t>
            </a:r>
            <a:endParaRPr lang="en-US" sz="2400" dirty="0">
              <a:ea typeface="Courier New"/>
              <a:cs typeface="Courier New"/>
              <a:sym typeface="Courier New"/>
            </a:endParaRP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5F2328-12E8-E345-AAC5-1FA456EEF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496" y="2242736"/>
            <a:ext cx="8827008" cy="461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56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4B2D7A-18E5-8A4F-94FB-2BF8E0710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Hands-on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44DE2-DA78-744A-900C-5A5C0D0CB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GitHub account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Free account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a new repo on </a:t>
            </a:r>
            <a:r>
              <a:rPr lang="en-US" dirty="0" err="1"/>
              <a:t>github</a:t>
            </a:r>
            <a:r>
              <a:rPr lang="en-US" dirty="0"/>
              <a:t> by creating a name</a:t>
            </a:r>
          </a:p>
          <a:p>
            <a:endParaRPr lang="en-US" dirty="0"/>
          </a:p>
          <a:p>
            <a:r>
              <a:rPr lang="en-US" dirty="0"/>
              <a:t>Push your repo on local computer to remote server</a:t>
            </a:r>
          </a:p>
          <a:p>
            <a:pPr lvl="1"/>
            <a:r>
              <a:rPr lang="en-US" dirty="0"/>
              <a:t>Check remote server: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remote -v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059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push</a:t>
            </a:r>
            <a:endParaRPr lang="en" dirty="0"/>
          </a:p>
        </p:txBody>
      </p:sp>
      <p:sp>
        <p:nvSpPr>
          <p:cNvPr id="145" name="Shape 14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r>
              <a:rPr lang="en-US" dirty="0"/>
              <a:t>Share your local commits with the rest of the team</a:t>
            </a:r>
          </a:p>
          <a:p>
            <a:endParaRPr lang="en-US" dirty="0"/>
          </a:p>
          <a:p>
            <a:r>
              <a:rPr lang="en-US" dirty="0"/>
              <a:t>Transfer commits from your local repository to a remote repo. </a:t>
            </a:r>
          </a:p>
          <a:p>
            <a:pPr marL="0" indent="0">
              <a:buNone/>
            </a:pPr>
            <a:endParaRPr lang="en-US" dirty="0"/>
          </a:p>
          <a:p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 git push origin master</a:t>
            </a:r>
          </a:p>
          <a:p>
            <a:pPr>
              <a:buNone/>
            </a:pP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271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push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57" y="498128"/>
            <a:ext cx="11778286" cy="5802919"/>
          </a:xfrm>
        </p:spPr>
      </p:pic>
    </p:spTree>
    <p:extLst>
      <p:ext uri="{BB962C8B-B14F-4D97-AF65-F5344CB8AC3E}">
        <p14:creationId xmlns:p14="http://schemas.microsoft.com/office/powerpoint/2010/main" val="422740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8670-5FED-F84C-A7A7-31178E34B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11578-9B9D-5640-AA0E-78A4340BB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  <a:p>
            <a:endParaRPr lang="en-US" dirty="0"/>
          </a:p>
          <a:p>
            <a:r>
              <a:rPr lang="en-US" dirty="0"/>
              <a:t>Why should we learn Git?</a:t>
            </a:r>
          </a:p>
          <a:p>
            <a:endParaRPr lang="en-US" dirty="0"/>
          </a:p>
          <a:p>
            <a:r>
              <a:rPr lang="en-US" dirty="0"/>
              <a:t>How to get start?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710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pull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653145" cy="4351338"/>
          </a:xfrm>
        </p:spPr>
        <p:txBody>
          <a:bodyPr/>
          <a:lstStyle/>
          <a:p>
            <a:r>
              <a:rPr lang="en-US" dirty="0"/>
              <a:t>One single command to merge upstream changes into your local repository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31" y="532109"/>
            <a:ext cx="11975869" cy="590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27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"/>
              <a:t>Commands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/>
            <a:r>
              <a:rPr lang="en" dirty="0"/>
              <a:t>git </a:t>
            </a:r>
            <a:r>
              <a:rPr lang="en" dirty="0" err="1"/>
              <a:t>init</a:t>
            </a:r>
            <a:endParaRPr lang="en" dirty="0"/>
          </a:p>
          <a:p>
            <a:pPr marL="914400" lvl="1"/>
            <a:r>
              <a:rPr lang="en-US" dirty="0"/>
              <a:t>S</a:t>
            </a:r>
            <a:r>
              <a:rPr lang="en" dirty="0" err="1"/>
              <a:t>etup</a:t>
            </a:r>
            <a:r>
              <a:rPr lang="en" dirty="0"/>
              <a:t> an empty repo locally</a:t>
            </a:r>
          </a:p>
          <a:p>
            <a:pPr marL="457200"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git clone</a:t>
            </a:r>
          </a:p>
          <a:p>
            <a:pPr marL="914400" lvl="1"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Copy remote repo locally</a:t>
            </a:r>
            <a:endParaRPr lang="en" dirty="0"/>
          </a:p>
          <a:p>
            <a:pPr marL="457200"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git status</a:t>
            </a:r>
          </a:p>
          <a:p>
            <a:pPr marL="914400" lvl="1"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Reminds you what’s going on</a:t>
            </a:r>
          </a:p>
          <a:p>
            <a:pPr marL="457200"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git add</a:t>
            </a:r>
          </a:p>
          <a:p>
            <a:pPr marL="914400" lvl="1"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Add to the staging state</a:t>
            </a:r>
          </a:p>
          <a:p>
            <a:pPr marL="457200"/>
            <a:r>
              <a:rPr lang="en" dirty="0"/>
              <a:t>git commit</a:t>
            </a:r>
          </a:p>
          <a:p>
            <a:pPr marL="914400" lvl="1"/>
            <a:r>
              <a:rPr lang="en" dirty="0"/>
              <a:t>Makes a commit</a:t>
            </a:r>
          </a:p>
          <a:p>
            <a:pPr marL="457200"/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9396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"/>
              <a:t>Commands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/>
            <a:r>
              <a:rPr lang="en" dirty="0"/>
              <a:t>git push</a:t>
            </a:r>
          </a:p>
          <a:p>
            <a:pPr marL="914400" lvl="1"/>
            <a:r>
              <a:rPr lang="en" dirty="0"/>
              <a:t>Copies local changes to the remote repository.</a:t>
            </a:r>
          </a:p>
          <a:p>
            <a:pPr marL="457200"/>
            <a:r>
              <a:rPr lang="en" dirty="0"/>
              <a:t>git pull</a:t>
            </a:r>
          </a:p>
          <a:p>
            <a:pPr marL="914400" lvl="1"/>
            <a:r>
              <a:rPr lang="en" dirty="0"/>
              <a:t>Copies remote changes to the local repository.</a:t>
            </a: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951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slides contain material developed and copyright by: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https://www.atlassian.com/git/tutorials/</a:t>
            </a:r>
          </a:p>
        </p:txBody>
      </p:sp>
    </p:spTree>
    <p:extLst>
      <p:ext uri="{BB962C8B-B14F-4D97-AF65-F5344CB8AC3E}">
        <p14:creationId xmlns:p14="http://schemas.microsoft.com/office/powerpoint/2010/main" val="223759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40 Years of version control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984663" y="1376363"/>
            <a:ext cx="3657600" cy="2671763"/>
            <a:chOff x="609600" y="1295400"/>
            <a:chExt cx="3657600" cy="2671465"/>
          </a:xfrm>
        </p:grpSpPr>
        <p:pic>
          <p:nvPicPr>
            <p:cNvPr id="5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638" y="1295400"/>
              <a:ext cx="2913962" cy="2418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7"/>
            <p:cNvSpPr txBox="1">
              <a:spLocks noChangeArrowheads="1"/>
            </p:cNvSpPr>
            <p:nvPr/>
          </p:nvSpPr>
          <p:spPr bwMode="auto">
            <a:xfrm>
              <a:off x="609600" y="3505200"/>
              <a:ext cx="3657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>
                  <a:latin typeface="Helvetica" panose="020B0604020202020204" pitchFamily="34" charset="0"/>
                </a:rPr>
                <a:t>SCCS &amp; RCS (1970s)</a:t>
              </a:r>
            </a:p>
          </p:txBody>
        </p:sp>
      </p:grp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1118701" y="4296440"/>
            <a:ext cx="3657600" cy="2443163"/>
            <a:chOff x="4724400" y="1371600"/>
            <a:chExt cx="3657600" cy="2442865"/>
          </a:xfrm>
        </p:grpSpPr>
        <p:pic>
          <p:nvPicPr>
            <p:cNvPr id="8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3000" y="1371600"/>
              <a:ext cx="3124200" cy="207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10"/>
            <p:cNvSpPr txBox="1">
              <a:spLocks noChangeArrowheads="1"/>
            </p:cNvSpPr>
            <p:nvPr/>
          </p:nvSpPr>
          <p:spPr bwMode="auto">
            <a:xfrm>
              <a:off x="4724400" y="3352800"/>
              <a:ext cx="3657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>
                  <a:latin typeface="Helvetica" panose="020B0604020202020204" pitchFamily="34" charset="0"/>
                </a:rPr>
                <a:t>CVS (1986)</a:t>
              </a:r>
            </a:p>
          </p:txBody>
        </p:sp>
      </p:grpSp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6893284" y="1199660"/>
            <a:ext cx="3657600" cy="2595563"/>
            <a:chOff x="533400" y="4038600"/>
            <a:chExt cx="3657600" cy="2595265"/>
          </a:xfrm>
        </p:grpSpPr>
        <p:pic>
          <p:nvPicPr>
            <p:cNvPr id="11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4038600"/>
              <a:ext cx="2987040" cy="248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533400" y="6172200"/>
              <a:ext cx="3657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>
                  <a:latin typeface="Helvetica" panose="020B0604020202020204" pitchFamily="34" charset="0"/>
                </a:rPr>
                <a:t>Subversion (2001)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6893284" y="3795223"/>
            <a:ext cx="3296194" cy="2881811"/>
            <a:chOff x="5334000" y="3733800"/>
            <a:chExt cx="3657600" cy="3069342"/>
          </a:xfrm>
        </p:grpSpPr>
        <p:pic>
          <p:nvPicPr>
            <p:cNvPr id="14" name="Picture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0" y="3733800"/>
              <a:ext cx="3364675" cy="259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2"/>
            <p:cNvSpPr txBox="1">
              <a:spLocks noChangeArrowheads="1"/>
            </p:cNvSpPr>
            <p:nvPr/>
          </p:nvSpPr>
          <p:spPr bwMode="auto">
            <a:xfrm>
              <a:off x="5334000" y="6172200"/>
              <a:ext cx="3657600" cy="630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>
                  <a:latin typeface="Helvetica" panose="020B0604020202020204" pitchFamily="34" charset="0"/>
                </a:rPr>
                <a:t>Git (2005)</a:t>
              </a:r>
            </a:p>
            <a:p>
              <a:pPr algn="ctr" eaLnBrk="1" hangingPunct="1"/>
              <a:r>
                <a:rPr lang="en-US" altLang="en-US" sz="1100" i="1">
                  <a:latin typeface="Helvetica" panose="020B0604020202020204" pitchFamily="34" charset="0"/>
                </a:rPr>
                <a:t>Image © TheSun.au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648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173BC-0A98-704C-9FA9-DE54D8B4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0BE1A-CF1E-694F-96E0-AB5D04B72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the super popular version control tool developed by Linus Torvalds.</a:t>
            </a:r>
          </a:p>
          <a:p>
            <a:endParaRPr lang="en-US" dirty="0"/>
          </a:p>
          <a:p>
            <a:r>
              <a:rPr lang="en-US" dirty="0"/>
              <a:t>It has to be installed on our computer and usually uses command-line.</a:t>
            </a:r>
          </a:p>
          <a:p>
            <a:endParaRPr lang="en-US" dirty="0"/>
          </a:p>
          <a:p>
            <a:r>
              <a:rPr lang="en-US" dirty="0"/>
              <a:t>It helps us manage our project’s files.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46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6D4EB6-D384-5F47-939F-2E88FF543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 Features of Git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5E94D-CF14-A840-908B-BEA011BBF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tracks every change in the project. </a:t>
            </a:r>
          </a:p>
          <a:p>
            <a:endParaRPr lang="en-US" dirty="0"/>
          </a:p>
          <a:p>
            <a:r>
              <a:rPr lang="en-US" dirty="0"/>
              <a:t>It makes collaboration among distributed co-worker much easier.</a:t>
            </a:r>
          </a:p>
          <a:p>
            <a:endParaRPr lang="en-US" dirty="0"/>
          </a:p>
          <a:p>
            <a:r>
              <a:rPr lang="en-US" dirty="0"/>
              <a:t>Git way: feature branches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14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575F-E49B-B441-91C1-2C5386211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573F4-D88A-764D-BF63-815D9766A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-&gt; Repository (repo)</a:t>
            </a:r>
          </a:p>
          <a:p>
            <a:endParaRPr lang="en-US" dirty="0"/>
          </a:p>
          <a:p>
            <a:r>
              <a:rPr lang="en-US" dirty="0"/>
              <a:t>Working directory</a:t>
            </a:r>
          </a:p>
          <a:p>
            <a:endParaRPr lang="en-US" dirty="0"/>
          </a:p>
          <a:p>
            <a:r>
              <a:rPr lang="en-US" dirty="0"/>
              <a:t>Staging: prepare, get ready</a:t>
            </a:r>
          </a:p>
          <a:p>
            <a:endParaRPr lang="en-US" dirty="0"/>
          </a:p>
          <a:p>
            <a:r>
              <a:rPr lang="en-US" dirty="0"/>
              <a:t>Commit: save</a:t>
            </a:r>
          </a:p>
        </p:txBody>
      </p:sp>
    </p:spTree>
    <p:extLst>
      <p:ext uri="{BB962C8B-B14F-4D97-AF65-F5344CB8AC3E}">
        <p14:creationId xmlns:p14="http://schemas.microsoft.com/office/powerpoint/2010/main" val="119337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Staging</a:t>
            </a:r>
          </a:p>
        </p:txBody>
      </p:sp>
      <p:pic>
        <p:nvPicPr>
          <p:cNvPr id="1026" name="Picture 2" descr="https://i.stack.imgur.com/zLTpo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433" y="1395266"/>
            <a:ext cx="4913134" cy="452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14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"/>
              <a:t>Staging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buNone/>
            </a:pPr>
            <a:r>
              <a:rPr lang="en" dirty="0"/>
              <a:t>When preparing a commit, a file goes through 4 stages:</a:t>
            </a:r>
          </a:p>
          <a:p>
            <a:pPr marL="457200" indent="0">
              <a:buNone/>
            </a:pPr>
            <a:r>
              <a:rPr lang="en" dirty="0"/>
              <a:t>1) Same as original (the file is unchanged)</a:t>
            </a:r>
          </a:p>
          <a:p>
            <a:pPr marL="457200" indent="0">
              <a:buNone/>
            </a:pPr>
            <a:r>
              <a:rPr lang="en" dirty="0"/>
              <a:t>2) User editing</a:t>
            </a:r>
          </a:p>
          <a:p>
            <a:pPr marL="457200" indent="0">
              <a:buNone/>
            </a:pPr>
            <a:r>
              <a:rPr lang="en" dirty="0"/>
              <a:t>3) Staged for commit</a:t>
            </a:r>
          </a:p>
          <a:p>
            <a:pPr marL="457200" indent="0">
              <a:buNone/>
            </a:pPr>
            <a:r>
              <a:rPr lang="en" dirty="0"/>
              <a:t>(2 and 3 can be repeated many times, the last staged version is committed)</a:t>
            </a:r>
          </a:p>
          <a:p>
            <a:pPr marL="457200" indent="0">
              <a:buNone/>
            </a:pPr>
            <a:r>
              <a:rPr lang="en" dirty="0"/>
              <a:t>4) Committed.</a:t>
            </a:r>
          </a:p>
          <a:p>
            <a:pPr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add</a:t>
            </a:r>
            <a:r>
              <a:rPr lang="en" dirty="0"/>
              <a:t> stages a file for commit, or adds a new file to the version control system.</a:t>
            </a:r>
          </a:p>
          <a:p>
            <a:pPr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716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681B-4007-0E40-8EBB-7742364EB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87F47-7906-4B48-AAEA-CB8716A11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 installation and check: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https://git-scm.com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git –-version</a:t>
            </a:r>
          </a:p>
          <a:p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dirty="0">
                <a:ea typeface="Courier New"/>
                <a:cs typeface="Courier New"/>
                <a:sym typeface="Courier New"/>
              </a:rPr>
              <a:t>Config git installation (register yourself):</a:t>
            </a:r>
          </a:p>
          <a:p>
            <a:endParaRPr lang="en-US" dirty="0"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git config -–global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user.name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[name]</a:t>
            </a:r>
            <a:endParaRPr lang="en-US" dirty="0"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git config -–global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user.email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[email]</a:t>
            </a:r>
            <a:endParaRPr lang="en-US" dirty="0"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US" dirty="0">
              <a:ea typeface="Courier New"/>
              <a:cs typeface="Courier New"/>
              <a:sym typeface="Courier New"/>
            </a:endParaRPr>
          </a:p>
          <a:p>
            <a:endParaRPr lang="en-US" dirty="0">
              <a:ea typeface="Courier New"/>
              <a:cs typeface="Courier New"/>
              <a:sym typeface="Courier New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43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6090</TotalTime>
  <Words>1052</Words>
  <Application>Microsoft Macintosh PowerPoint</Application>
  <PresentationFormat>Widescreen</PresentationFormat>
  <Paragraphs>165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ＭＳ Ｐゴシック</vt:lpstr>
      <vt:lpstr>Arial</vt:lpstr>
      <vt:lpstr>Calibri</vt:lpstr>
      <vt:lpstr>Calibri Light</vt:lpstr>
      <vt:lpstr>Courier New</vt:lpstr>
      <vt:lpstr>Helvetica</vt:lpstr>
      <vt:lpstr>Wingdings</vt:lpstr>
      <vt:lpstr>Office Theme</vt:lpstr>
      <vt:lpstr>Git Basics</vt:lpstr>
      <vt:lpstr>Outline</vt:lpstr>
      <vt:lpstr>40 Years of version control</vt:lpstr>
      <vt:lpstr>Git</vt:lpstr>
      <vt:lpstr>Great Features of Git</vt:lpstr>
      <vt:lpstr>Git Terminology</vt:lpstr>
      <vt:lpstr>Staging</vt:lpstr>
      <vt:lpstr>Staging</vt:lpstr>
      <vt:lpstr>Setup </vt:lpstr>
      <vt:lpstr>Setting up a local repository</vt:lpstr>
      <vt:lpstr>Git Demo</vt:lpstr>
      <vt:lpstr>git status</vt:lpstr>
      <vt:lpstr>Saving Changes</vt:lpstr>
      <vt:lpstr>Making The Commit</vt:lpstr>
      <vt:lpstr>Git Repo Hosting:</vt:lpstr>
      <vt:lpstr>Clone the remote repository to your machine</vt:lpstr>
      <vt:lpstr>GitHub Hands-on</vt:lpstr>
      <vt:lpstr>git push</vt:lpstr>
      <vt:lpstr>git push</vt:lpstr>
      <vt:lpstr>git pull</vt:lpstr>
      <vt:lpstr>Commands</vt:lpstr>
      <vt:lpstr>Commands</vt:lpstr>
      <vt:lpstr>Acknowledgement</vt:lpstr>
    </vt:vector>
  </TitlesOfParts>
  <Company>Capital Univeristy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Basics</dc:title>
  <dc:creator>Li Feng</dc:creator>
  <cp:lastModifiedBy>Microsoft Office User</cp:lastModifiedBy>
  <cp:revision>45</cp:revision>
  <dcterms:created xsi:type="dcterms:W3CDTF">2017-03-29T03:09:15Z</dcterms:created>
  <dcterms:modified xsi:type="dcterms:W3CDTF">2020-03-25T17:52:03Z</dcterms:modified>
</cp:coreProperties>
</file>