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9" r:id="rId2"/>
    <p:sldId id="291" r:id="rId3"/>
    <p:sldId id="296" r:id="rId4"/>
    <p:sldId id="304" r:id="rId5"/>
    <p:sldId id="305" r:id="rId6"/>
    <p:sldId id="306" r:id="rId7"/>
    <p:sldId id="307" r:id="rId8"/>
    <p:sldId id="308" r:id="rId9"/>
    <p:sldId id="309" r:id="rId10"/>
    <p:sldId id="310" r:id="rId11"/>
    <p:sldId id="311" r:id="rId12"/>
    <p:sldId id="312" r:id="rId13"/>
    <p:sldId id="313" r:id="rId14"/>
    <p:sldId id="314" r:id="rId15"/>
    <p:sldId id="315" r:id="rId16"/>
    <p:sldId id="317" r:id="rId17"/>
    <p:sldId id="318" r:id="rId18"/>
    <p:sldId id="300" r:id="rId19"/>
    <p:sldId id="301" r:id="rId20"/>
    <p:sldId id="302" r:id="rId21"/>
    <p:sldId id="303" r:id="rId22"/>
    <p:sldId id="319" r:id="rId23"/>
    <p:sldId id="320" r:id="rId24"/>
    <p:sldId id="321" r:id="rId25"/>
    <p:sldId id="322" r:id="rId26"/>
    <p:sldId id="323" r:id="rId27"/>
    <p:sldId id="324" r:id="rId28"/>
    <p:sldId id="325" r:id="rId29"/>
    <p:sldId id="326" r:id="rId30"/>
    <p:sldId id="330" r:id="rId31"/>
    <p:sldId id="331" r:id="rId32"/>
    <p:sldId id="33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22" autoAdjust="0"/>
    <p:restoredTop sz="89868" autoAdjust="0"/>
  </p:normalViewPr>
  <p:slideViewPr>
    <p:cSldViewPr snapToGrid="0">
      <p:cViewPr varScale="1">
        <p:scale>
          <a:sx n="105" d="100"/>
          <a:sy n="105" d="100"/>
        </p:scale>
        <p:origin x="12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F98FD-0BD6-4FA8-8748-19D6982FDF01}" type="datetimeFigureOut">
              <a:rPr lang="en-US" smtClean="0"/>
              <a:t>12/13/19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2AFA6-896E-4500-A038-D078031D34CA}" type="slidenum">
              <a:rPr lang="en-US" smtClean="0"/>
              <a:t>‹#›</a:t>
            </a:fld>
            <a:endParaRPr lang="en-US"/>
          </a:p>
        </p:txBody>
      </p:sp>
    </p:spTree>
    <p:extLst>
      <p:ext uri="{BB962C8B-B14F-4D97-AF65-F5344CB8AC3E}">
        <p14:creationId xmlns:p14="http://schemas.microsoft.com/office/powerpoint/2010/main" val="58822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atlassian.com/git/tutorials/using-branches/git-branch"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200" b="0" i="0" kern="1200" dirty="0">
                <a:solidFill>
                  <a:schemeClr val="tx1"/>
                </a:solidFill>
                <a:effectLst/>
                <a:latin typeface="+mn-lt"/>
                <a:ea typeface="+mn-ea"/>
                <a:cs typeface="+mn-cs"/>
              </a:rPr>
              <a:t>Version control systems are a category of software tools that help a software team manage changes to source code over time. </a:t>
            </a:r>
          </a:p>
          <a:p>
            <a:pPr lvl="0">
              <a:spcBef>
                <a:spcPts val="0"/>
              </a:spcBef>
              <a:buNone/>
            </a:pPr>
            <a:r>
              <a:rPr lang="en-US" sz="1200" b="0" i="0" kern="1200" dirty="0">
                <a:solidFill>
                  <a:schemeClr val="tx1"/>
                </a:solidFill>
                <a:effectLst/>
                <a:latin typeface="+mn-lt"/>
                <a:ea typeface="+mn-ea"/>
                <a:cs typeface="+mn-cs"/>
              </a:rPr>
              <a:t>Track every modification</a:t>
            </a:r>
          </a:p>
          <a:p>
            <a:pPr lvl="0">
              <a:spcBef>
                <a:spcPts val="0"/>
              </a:spcBef>
              <a:buNone/>
            </a:pPr>
            <a:r>
              <a:rPr lang="en-US" sz="1200" b="0" i="0" kern="1200" dirty="0">
                <a:solidFill>
                  <a:schemeClr val="tx1"/>
                </a:solidFill>
                <a:effectLst/>
                <a:latin typeface="+mn-lt"/>
                <a:ea typeface="+mn-ea"/>
                <a:cs typeface="+mn-cs"/>
              </a:rPr>
              <a:t>Concurrent working</a:t>
            </a:r>
            <a:r>
              <a:rPr lang="en-US" sz="1200" b="0" i="0" kern="1200" baseline="0" dirty="0">
                <a:solidFill>
                  <a:schemeClr val="tx1"/>
                </a:solidFill>
                <a:effectLst/>
                <a:latin typeface="+mn-lt"/>
                <a:ea typeface="+mn-ea"/>
                <a:cs typeface="+mn-cs"/>
              </a:rPr>
              <a:t> from conflicting</a:t>
            </a:r>
            <a:endParaRPr dirty="0"/>
          </a:p>
        </p:txBody>
      </p:sp>
    </p:spTree>
    <p:extLst>
      <p:ext uri="{BB962C8B-B14F-4D97-AF65-F5344CB8AC3E}">
        <p14:creationId xmlns:p14="http://schemas.microsoft.com/office/powerpoint/2010/main" val="1939450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there is a linear path from the current branch tip to the target branch</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11</a:t>
            </a:fld>
            <a:endParaRPr lang="en-US"/>
          </a:p>
        </p:txBody>
      </p:sp>
    </p:spTree>
    <p:extLst>
      <p:ext uri="{BB962C8B-B14F-4D97-AF65-F5344CB8AC3E}">
        <p14:creationId xmlns:p14="http://schemas.microsoft.com/office/powerpoint/2010/main" val="227209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 branches have diverged</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12</a:t>
            </a:fld>
            <a:endParaRPr lang="en-US"/>
          </a:p>
        </p:txBody>
      </p:sp>
    </p:spTree>
    <p:extLst>
      <p:ext uri="{BB962C8B-B14F-4D97-AF65-F5344CB8AC3E}">
        <p14:creationId xmlns:p14="http://schemas.microsoft.com/office/powerpoint/2010/main" val="2549731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a:t>Merge</a:t>
            </a:r>
            <a:r>
              <a:rPr lang="en-US" baseline="0" dirty="0"/>
              <a:t> the master branch into the feature branch</a:t>
            </a:r>
            <a:endParaRPr dirty="0"/>
          </a:p>
        </p:txBody>
      </p:sp>
    </p:spTree>
    <p:extLst>
      <p:ext uri="{BB962C8B-B14F-4D97-AF65-F5344CB8AC3E}">
        <p14:creationId xmlns:p14="http://schemas.microsoft.com/office/powerpoint/2010/main" val="3456343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76998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89798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18</a:t>
            </a:fld>
            <a:endParaRPr lang="en-US"/>
          </a:p>
        </p:txBody>
      </p:sp>
    </p:spTree>
    <p:extLst>
      <p:ext uri="{BB962C8B-B14F-4D97-AF65-F5344CB8AC3E}">
        <p14:creationId xmlns:p14="http://schemas.microsoft.com/office/powerpoint/2010/main" val="93950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7930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01513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a:t>Git</a:t>
            </a:r>
            <a:r>
              <a:rPr lang="en-US" dirty="0"/>
              <a:t> fetch: </a:t>
            </a:r>
            <a:endParaRPr dirty="0"/>
          </a:p>
        </p:txBody>
      </p:sp>
    </p:spTree>
    <p:extLst>
      <p:ext uri="{BB962C8B-B14F-4D97-AF65-F5344CB8AC3E}">
        <p14:creationId xmlns:p14="http://schemas.microsoft.com/office/powerpoint/2010/main" val="1285980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Publish your local</a:t>
            </a:r>
            <a:r>
              <a:rPr lang="en-US" baseline="0" dirty="0"/>
              <a:t> changes to a central repository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 dirty="0">
                <a:solidFill>
                  <a:schemeClr val="dk1"/>
                </a:solidFill>
              </a:rPr>
              <a:t>Remotes/Origin - Remote sites (ex. Github) that store branches. Origin is the default name for the first remote site.</a:t>
            </a:r>
          </a:p>
          <a:p>
            <a:pPr lvl="0">
              <a:spcBef>
                <a:spcPts val="0"/>
              </a:spcBef>
              <a:buNone/>
            </a:pPr>
            <a:endParaRPr dirty="0"/>
          </a:p>
        </p:txBody>
      </p:sp>
    </p:spTree>
    <p:extLst>
      <p:ext uri="{BB962C8B-B14F-4D97-AF65-F5344CB8AC3E}">
        <p14:creationId xmlns:p14="http://schemas.microsoft.com/office/powerpoint/2010/main" val="1797069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Communicate with remote repo</a:t>
            </a:r>
          </a:p>
          <a:p>
            <a:r>
              <a:rPr lang="en-US" dirty="0"/>
              <a:t>Collaboration with each developer: own</a:t>
            </a:r>
            <a:r>
              <a:rPr lang="en-US" baseline="0" dirty="0"/>
              <a:t> entire copy of the repo, its local history and branch structure</a:t>
            </a:r>
          </a:p>
          <a:p>
            <a:r>
              <a:rPr lang="en-US" baseline="0" dirty="0"/>
              <a:t>Connection with other by pushing and pulling</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2</a:t>
            </a:fld>
            <a:endParaRPr lang="en-US"/>
          </a:p>
        </p:txBody>
      </p:sp>
    </p:spTree>
    <p:extLst>
      <p:ext uri="{BB962C8B-B14F-4D97-AF65-F5344CB8AC3E}">
        <p14:creationId xmlns:p14="http://schemas.microsoft.com/office/powerpoint/2010/main" val="2677298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prevents you from overwriting the central repository’s history by refusing push requests when they result in a non-fast-forward merge.</a:t>
            </a:r>
          </a:p>
          <a:p>
            <a:r>
              <a:rPr lang="en-US" sz="1200" b="0" i="0" kern="1200" dirty="0">
                <a:solidFill>
                  <a:schemeClr val="tx1"/>
                </a:solidFill>
                <a:effectLst/>
                <a:latin typeface="+mn-lt"/>
                <a:ea typeface="+mn-ea"/>
                <a:cs typeface="+mn-cs"/>
              </a:rPr>
              <a:t>If the remote history has diverged from your history, you need to pull the remote branch and merge it into your local one, then try pushing again.</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28</a:t>
            </a:fld>
            <a:endParaRPr lang="en-US"/>
          </a:p>
        </p:txBody>
      </p:sp>
    </p:spTree>
    <p:extLst>
      <p:ext uri="{BB962C8B-B14F-4D97-AF65-F5344CB8AC3E}">
        <p14:creationId xmlns:p14="http://schemas.microsoft.com/office/powerpoint/2010/main" val="52871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Pull requests let you tell others about changes you've pushed to a GitHub repository. Once a pull request is sent, interested parties can review the set of changes, discuss potential modifications, and even push follow-up commits if necessary.</a:t>
            </a:r>
            <a:endParaRPr lang="en-US" dirty="0"/>
          </a:p>
          <a:p>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29</a:t>
            </a:fld>
            <a:endParaRPr lang="en-US"/>
          </a:p>
        </p:txBody>
      </p:sp>
    </p:spTree>
    <p:extLst>
      <p:ext uri="{BB962C8B-B14F-4D97-AF65-F5344CB8AC3E}">
        <p14:creationId xmlns:p14="http://schemas.microsoft.com/office/powerpoint/2010/main" val="2638241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69866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652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a:solidFill>
                  <a:srgbClr val="FF0000"/>
                </a:solidFill>
              </a:rPr>
              <a:t>Branch</a:t>
            </a:r>
            <a:r>
              <a:rPr lang="en" dirty="0">
                <a:solidFill>
                  <a:schemeClr val="dk1"/>
                </a:solidFill>
              </a:rPr>
              <a:t> - A path of development. Describes a path of commits.</a:t>
            </a:r>
            <a:endParaRPr lang="en-US" altLang="en-US" dirty="0">
              <a:latin typeface="Arial" panose="020B0604020202020204" pitchFamily="34" charset="0"/>
              <a:ea typeface="ＭＳ Ｐゴシック" panose="020B0600070205080204" pitchFamily="34" charset="-128"/>
            </a:endParaRPr>
          </a:p>
          <a:p>
            <a:pPr marL="457200" lvl="0" algn="l">
              <a:buClr>
                <a:schemeClr val="dk1"/>
              </a:buClr>
            </a:pPr>
            <a:r>
              <a:rPr lang="en" dirty="0">
                <a:solidFill>
                  <a:schemeClr val="dk1"/>
                </a:solidFill>
              </a:rPr>
              <a:t>Commit - A snapshot of source code &amp; other files for a project</a:t>
            </a:r>
          </a:p>
        </p:txBody>
      </p:sp>
    </p:spTree>
    <p:extLst>
      <p:ext uri="{BB962C8B-B14F-4D97-AF65-F5344CB8AC3E}">
        <p14:creationId xmlns:p14="http://schemas.microsoft.com/office/powerpoint/2010/main" val="1117701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DCB55AE-A396-4812-853E-84F891857B6C}" type="slidenum">
              <a:rPr lang="en-US" altLang="en-US" sz="1200"/>
              <a:pPr eaLnBrk="1" hangingPunct="1"/>
              <a:t>5</a:t>
            </a:fld>
            <a:endParaRPr lang="en-US" altLang="en-US" sz="12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a:solidFill>
                  <a:srgbClr val="FF0000"/>
                </a:solidFill>
              </a:rPr>
              <a:t>Branch</a:t>
            </a:r>
            <a:r>
              <a:rPr lang="en" dirty="0">
                <a:solidFill>
                  <a:schemeClr val="dk1"/>
                </a:solidFill>
              </a:rPr>
              <a:t> - A path of development. Describes a path of commits.</a:t>
            </a:r>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Master: </a:t>
            </a:r>
            <a:r>
              <a:rPr lang="en" dirty="0">
                <a:solidFill>
                  <a:schemeClr val="dk1"/>
                </a:solidFill>
              </a:rPr>
              <a:t>The main branch of the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 dirty="0">
                <a:solidFill>
                  <a:srgbClr val="0000FF"/>
                </a:solidFill>
              </a:rPr>
              <a:t>HEAD</a:t>
            </a:r>
            <a:r>
              <a:rPr lang="en" dirty="0">
                <a:solidFill>
                  <a:schemeClr val="dk1"/>
                </a:solidFill>
              </a:rPr>
              <a:t> - The most recent commit of a branch</a:t>
            </a:r>
          </a:p>
          <a:p>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39279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Worse if long time; branches shouldn't be long-lived in agile development</a:t>
            </a:r>
          </a:p>
        </p:txBody>
      </p:sp>
      <p:sp>
        <p:nvSpPr>
          <p:cNvPr id="716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E7E859D-6B18-47FA-9E32-130EF77528FA}" type="slidenum">
              <a:rPr lang="en-US" altLang="en-US" sz="1200"/>
              <a:pPr eaLnBrk="1" hangingPunct="1"/>
              <a:t>6</a:t>
            </a:fld>
            <a:endParaRPr lang="en-US" altLang="en-US" sz="1200"/>
          </a:p>
        </p:txBody>
      </p:sp>
    </p:spTree>
    <p:extLst>
      <p:ext uri="{BB962C8B-B14F-4D97-AF65-F5344CB8AC3E}">
        <p14:creationId xmlns:p14="http://schemas.microsoft.com/office/powerpoint/2010/main" val="412661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63511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makes sure that unstable code is never committed to the main code base, and it gives you the chance to clean up your feature’s history before merging it into the main branch.</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8</a:t>
            </a:fld>
            <a:endParaRPr lang="en-US"/>
          </a:p>
        </p:txBody>
      </p:sp>
    </p:spTree>
    <p:extLst>
      <p:ext uri="{BB962C8B-B14F-4D97-AF65-F5344CB8AC3E}">
        <p14:creationId xmlns:p14="http://schemas.microsoft.com/office/powerpoint/2010/main" val="2770079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work on multiple features in a single repository by switching between them with </a:t>
            </a:r>
            <a:r>
              <a:rPr lang="en-US" dirty="0" err="1"/>
              <a:t>git</a:t>
            </a:r>
            <a:r>
              <a:rPr lang="en-US" dirty="0"/>
              <a:t> checkout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9</a:t>
            </a:fld>
            <a:endParaRPr lang="en-US"/>
          </a:p>
        </p:txBody>
      </p:sp>
    </p:spTree>
    <p:extLst>
      <p:ext uri="{BB962C8B-B14F-4D97-AF65-F5344CB8AC3E}">
        <p14:creationId xmlns:p14="http://schemas.microsoft.com/office/powerpoint/2010/main" val="2896725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you take the independent lines of development created by </a:t>
            </a:r>
            <a:r>
              <a:rPr lang="en-US" sz="1200" b="0" i="0" u="none" strike="noStrike" kern="1200" dirty="0" err="1">
                <a:solidFill>
                  <a:schemeClr val="tx1"/>
                </a:solidFill>
                <a:effectLst/>
                <a:latin typeface="+mn-lt"/>
                <a:ea typeface="+mn-ea"/>
                <a:cs typeface="+mn-cs"/>
                <a:hlinkClick r:id="rId3"/>
              </a:rPr>
              <a:t>git</a:t>
            </a:r>
            <a:r>
              <a:rPr lang="en-US" sz="1200" b="0" i="0" u="none" strike="noStrike" kern="1200" dirty="0">
                <a:solidFill>
                  <a:schemeClr val="tx1"/>
                </a:solidFill>
                <a:effectLst/>
                <a:latin typeface="+mn-lt"/>
                <a:ea typeface="+mn-ea"/>
                <a:cs typeface="+mn-cs"/>
                <a:hlinkClick r:id="rId3"/>
              </a:rPr>
              <a:t> branch</a:t>
            </a:r>
            <a:r>
              <a:rPr lang="en-US" sz="1200" b="0" i="0" kern="1200" dirty="0">
                <a:solidFill>
                  <a:schemeClr val="tx1"/>
                </a:solidFill>
                <a:effectLst/>
                <a:latin typeface="+mn-lt"/>
                <a:ea typeface="+mn-ea"/>
                <a:cs typeface="+mn-cs"/>
              </a:rPr>
              <a:t> and integrate them into a single branch.</a:t>
            </a:r>
          </a:p>
          <a:p>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10</a:t>
            </a:fld>
            <a:endParaRPr lang="en-US"/>
          </a:p>
        </p:txBody>
      </p:sp>
    </p:spTree>
    <p:extLst>
      <p:ext uri="{BB962C8B-B14F-4D97-AF65-F5344CB8AC3E}">
        <p14:creationId xmlns:p14="http://schemas.microsoft.com/office/powerpoint/2010/main" val="1261729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06E714-1015-497C-89FE-FBADF345192E}"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220694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06E714-1015-497C-89FE-FBADF345192E}"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168816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06E714-1015-497C-89FE-FBADF345192E}"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101248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06E714-1015-497C-89FE-FBADF345192E}"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284779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06E714-1015-497C-89FE-FBADF345192E}"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79805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06E714-1015-497C-89FE-FBADF345192E}" type="datetimeFigureOut">
              <a:rPr lang="en-US" smtClean="0"/>
              <a:t>12/13/19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24230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06E714-1015-497C-89FE-FBADF345192E}" type="datetimeFigureOut">
              <a:rPr lang="en-US" smtClean="0"/>
              <a:t>12/13/19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98236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06E714-1015-497C-89FE-FBADF345192E}" type="datetimeFigureOut">
              <a:rPr lang="en-US" smtClean="0"/>
              <a:t>12/13/19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169340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6E714-1015-497C-89FE-FBADF345192E}" type="datetimeFigureOut">
              <a:rPr lang="en-US" smtClean="0"/>
              <a:t>12/13/19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229332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06E714-1015-497C-89FE-FBADF345192E}" type="datetimeFigureOut">
              <a:rPr lang="en-US" smtClean="0"/>
              <a:t>12/13/19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410041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06E714-1015-497C-89FE-FBADF345192E}" type="datetimeFigureOut">
              <a:rPr lang="en-US" smtClean="0"/>
              <a:t>12/13/19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326112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6E714-1015-497C-89FE-FBADF345192E}" type="datetimeFigureOut">
              <a:rPr lang="en-US" smtClean="0"/>
              <a:t>12/13/19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12B90-6DCD-4A2C-9C5D-014E2AFD3E35}" type="slidenum">
              <a:rPr lang="en-US" smtClean="0"/>
              <a:t>‹#›</a:t>
            </a:fld>
            <a:endParaRPr lang="en-US"/>
          </a:p>
        </p:txBody>
      </p:sp>
    </p:spTree>
    <p:extLst>
      <p:ext uri="{BB962C8B-B14F-4D97-AF65-F5344CB8AC3E}">
        <p14:creationId xmlns:p14="http://schemas.microsoft.com/office/powerpoint/2010/main" val="1974863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2209800" y="2111123"/>
            <a:ext cx="7772400" cy="1546474"/>
          </a:xfrm>
          <a:prstGeom prst="rect">
            <a:avLst/>
          </a:prstGeom>
        </p:spPr>
        <p:txBody>
          <a:bodyPr vert="horz" lIns="91425" tIns="91425" rIns="91425" bIns="91425" rtlCol="0" anchor="b" anchorCtr="0">
            <a:noAutofit/>
          </a:bodyPr>
          <a:lstStyle/>
          <a:p>
            <a:pPr>
              <a:spcBef>
                <a:spcPts val="0"/>
              </a:spcBef>
            </a:pPr>
            <a:r>
              <a:rPr lang="en"/>
              <a:t>Git More</a:t>
            </a:r>
            <a:endParaRPr lang="en" dirty="0"/>
          </a:p>
        </p:txBody>
      </p:sp>
      <p:sp>
        <p:nvSpPr>
          <p:cNvPr id="28" name="Shape 28"/>
          <p:cNvSpPr txBox="1">
            <a:spLocks noGrp="1"/>
          </p:cNvSpPr>
          <p:nvPr>
            <p:ph type="subTitle" idx="1"/>
          </p:nvPr>
        </p:nvSpPr>
        <p:spPr>
          <a:xfrm>
            <a:off x="2209800" y="3786738"/>
            <a:ext cx="7772400" cy="1046317"/>
          </a:xfrm>
          <a:prstGeom prst="rect">
            <a:avLst/>
          </a:prstGeom>
        </p:spPr>
        <p:txBody>
          <a:bodyPr vert="horz" lIns="91425" tIns="91425" rIns="91425" bIns="91425" rtlCol="0" anchor="t" anchorCtr="0">
            <a:noAutofit/>
          </a:bodyPr>
          <a:lstStyle/>
          <a:p>
            <a:pPr>
              <a:spcBef>
                <a:spcPts val="0"/>
              </a:spcBef>
            </a:pPr>
            <a:r>
              <a:rPr lang="en-US" dirty="0"/>
              <a:t>A Modern Version Control System</a:t>
            </a:r>
          </a:p>
        </p:txBody>
      </p:sp>
    </p:spTree>
    <p:extLst>
      <p:ext uri="{BB962C8B-B14F-4D97-AF65-F5344CB8AC3E}">
        <p14:creationId xmlns:p14="http://schemas.microsoft.com/office/powerpoint/2010/main" val="1623137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Courier New"/>
                <a:ea typeface="Courier New"/>
                <a:cs typeface="Courier New"/>
                <a:sym typeface="Courier New"/>
              </a:rPr>
              <a:t>git merge</a:t>
            </a:r>
            <a:endParaRPr lang="en-US" dirty="0"/>
          </a:p>
        </p:txBody>
      </p:sp>
      <p:sp>
        <p:nvSpPr>
          <p:cNvPr id="3" name="Content Placeholder 2"/>
          <p:cNvSpPr>
            <a:spLocks noGrp="1"/>
          </p:cNvSpPr>
          <p:nvPr>
            <p:ph idx="1"/>
          </p:nvPr>
        </p:nvSpPr>
        <p:spPr/>
        <p:txBody>
          <a:bodyPr/>
          <a:lstStyle/>
          <a:p>
            <a:r>
              <a:rPr lang="en-US" dirty="0"/>
              <a:t>Putting a forked history back together again</a:t>
            </a:r>
          </a:p>
          <a:p>
            <a:endParaRPr lang="en-US" dirty="0"/>
          </a:p>
          <a:p>
            <a:r>
              <a:rPr lang="en-US" dirty="0"/>
              <a:t>Merge to the current branch</a:t>
            </a:r>
          </a:p>
          <a:p>
            <a:endParaRPr lang="en-US" dirty="0"/>
          </a:p>
          <a:p>
            <a:r>
              <a:rPr lang="en-US" dirty="0"/>
              <a:t>The target branch will be completed unaffected</a:t>
            </a:r>
          </a:p>
          <a:p>
            <a:endParaRPr lang="en-US" dirty="0"/>
          </a:p>
          <a:p>
            <a:r>
              <a:rPr lang="en-US" dirty="0"/>
              <a:t>Serval distinct algorithms to merge</a:t>
            </a:r>
          </a:p>
        </p:txBody>
      </p:sp>
    </p:spTree>
    <p:extLst>
      <p:ext uri="{BB962C8B-B14F-4D97-AF65-F5344CB8AC3E}">
        <p14:creationId xmlns:p14="http://schemas.microsoft.com/office/powerpoint/2010/main" val="250995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Fast-Forward Merge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7458" y="1027906"/>
            <a:ext cx="11744542" cy="5786294"/>
          </a:xfrm>
        </p:spPr>
      </p:pic>
    </p:spTree>
    <p:extLst>
      <p:ext uri="{BB962C8B-B14F-4D97-AF65-F5344CB8AC3E}">
        <p14:creationId xmlns:p14="http://schemas.microsoft.com/office/powerpoint/2010/main" val="3168565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3-way merge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8735" y="814013"/>
            <a:ext cx="11913265" cy="5869420"/>
          </a:xfrm>
        </p:spPr>
      </p:pic>
    </p:spTree>
    <p:extLst>
      <p:ext uri="{BB962C8B-B14F-4D97-AF65-F5344CB8AC3E}">
        <p14:creationId xmlns:p14="http://schemas.microsoft.com/office/powerpoint/2010/main" val="402324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prstGeom prst="rect">
            <a:avLst/>
          </a:prstGeom>
        </p:spPr>
        <p:txBody>
          <a:bodyPr vert="horz" lIns="91425" tIns="91425" rIns="91425" bIns="91425" rtlCol="0" anchor="b" anchorCtr="0">
            <a:noAutofit/>
          </a:bodyPr>
          <a:lstStyle/>
          <a:p>
            <a:r>
              <a:rPr lang="en" dirty="0"/>
              <a:t>Merging Bug-fixes</a:t>
            </a:r>
          </a:p>
        </p:txBody>
      </p:sp>
      <p:sp>
        <p:nvSpPr>
          <p:cNvPr id="157" name="Shape 157"/>
          <p:cNvSpPr txBox="1">
            <a:spLocks noGrp="1"/>
          </p:cNvSpPr>
          <p:nvPr>
            <p:ph idx="1"/>
          </p:nvPr>
        </p:nvSpPr>
        <p:spPr>
          <a:prstGeom prst="rect">
            <a:avLst/>
          </a:prstGeom>
        </p:spPr>
        <p:txBody>
          <a:bodyPr vert="horz" lIns="91425" tIns="91425" rIns="91425" bIns="91425" rtlCol="0" anchor="t" anchorCtr="0">
            <a:noAutofit/>
          </a:bodyPr>
          <a:lstStyle/>
          <a:p>
            <a:pPr marL="0" indent="-69850">
              <a:lnSpc>
                <a:spcPct val="100000"/>
              </a:lnSpc>
              <a:spcBef>
                <a:spcPts val="600"/>
              </a:spcBef>
              <a:buClr>
                <a:srgbClr val="000000"/>
              </a:buClr>
              <a:buSzPct val="36666"/>
              <a:buNone/>
            </a:pPr>
            <a:r>
              <a:rPr lang="en" dirty="0"/>
              <a:t>Combine your development branch with master.</a:t>
            </a:r>
          </a:p>
          <a:p>
            <a:pPr marL="0" indent="-69850">
              <a:lnSpc>
                <a:spcPct val="100000"/>
              </a:lnSpc>
              <a:spcBef>
                <a:spcPts val="600"/>
              </a:spcBef>
              <a:buClr>
                <a:srgbClr val="000000"/>
              </a:buClr>
              <a:buSzPct val="36666"/>
              <a:buNone/>
            </a:pPr>
            <a:r>
              <a:rPr lang="en" dirty="0"/>
              <a:t>Switch Back To Your Development Branch:</a:t>
            </a:r>
          </a:p>
          <a:p>
            <a:pPr marL="457200" indent="-69850">
              <a:lnSpc>
                <a:spcPct val="100000"/>
              </a:lnSpc>
              <a:spcBef>
                <a:spcPts val="600"/>
              </a:spcBef>
              <a:buClr>
                <a:srgbClr val="000000"/>
              </a:buClr>
              <a:buSzPct val="36666"/>
              <a:buNone/>
            </a:pPr>
            <a:r>
              <a:rPr lang="en" dirty="0">
                <a:latin typeface="Courier New"/>
                <a:ea typeface="Courier New"/>
                <a:cs typeface="Courier New"/>
                <a:sym typeface="Courier New"/>
              </a:rPr>
              <a:t>&gt; git checkout feature</a:t>
            </a:r>
          </a:p>
          <a:p>
            <a:pPr marL="0" indent="-69850">
              <a:lnSpc>
                <a:spcPct val="100000"/>
              </a:lnSpc>
              <a:spcBef>
                <a:spcPts val="600"/>
              </a:spcBef>
              <a:buClr>
                <a:srgbClr val="000000"/>
              </a:buClr>
              <a:buSzPct val="36666"/>
              <a:buNone/>
            </a:pPr>
            <a:r>
              <a:rPr lang="en" dirty="0"/>
              <a:t>Then, merge in master</a:t>
            </a:r>
          </a:p>
          <a:p>
            <a:pPr marL="457200" indent="-69850">
              <a:lnSpc>
                <a:spcPct val="100000"/>
              </a:lnSpc>
              <a:spcBef>
                <a:spcPts val="600"/>
              </a:spcBef>
              <a:buClr>
                <a:srgbClr val="000000"/>
              </a:buClr>
              <a:buSzPct val="36666"/>
              <a:buNone/>
            </a:pPr>
            <a:r>
              <a:rPr lang="en" dirty="0">
                <a:latin typeface="Courier New"/>
                <a:ea typeface="Courier New"/>
                <a:cs typeface="Courier New"/>
                <a:sym typeface="Courier New"/>
              </a:rPr>
              <a:t>&gt; git merge master</a:t>
            </a:r>
          </a:p>
          <a:p>
            <a:pPr marL="0" indent="-69850">
              <a:lnSpc>
                <a:spcPct val="100000"/>
              </a:lnSpc>
              <a:spcBef>
                <a:spcPts val="600"/>
              </a:spcBef>
              <a:buClr>
                <a:srgbClr val="000000"/>
              </a:buClr>
              <a:buSzPct val="36666"/>
              <a:buNone/>
            </a:pPr>
            <a:r>
              <a:rPr lang="en" dirty="0"/>
              <a:t>If master hasn't changed, nothing bad should happen here. If it has, you might get merge conflicts</a:t>
            </a:r>
          </a:p>
          <a:p>
            <a:pPr>
              <a:buNone/>
            </a:pPr>
            <a:endParaRPr dirty="0">
              <a:latin typeface="Courier New"/>
              <a:ea typeface="Courier New"/>
              <a:cs typeface="Courier New"/>
              <a:sym typeface="Courier New"/>
            </a:endParaRPr>
          </a:p>
        </p:txBody>
      </p:sp>
    </p:spTree>
    <p:extLst>
      <p:ext uri="{BB962C8B-B14F-4D97-AF65-F5344CB8AC3E}">
        <p14:creationId xmlns:p14="http://schemas.microsoft.com/office/powerpoint/2010/main" val="107596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prstGeom prst="rect">
            <a:avLst/>
          </a:prstGeom>
        </p:spPr>
        <p:txBody>
          <a:bodyPr vert="horz" lIns="91425" tIns="91425" rIns="91425" bIns="91425" rtlCol="0" anchor="b" anchorCtr="0">
            <a:noAutofit/>
          </a:bodyPr>
          <a:lstStyle/>
          <a:p>
            <a:r>
              <a:rPr lang="en" dirty="0"/>
              <a:t>Resolving Conflicts</a:t>
            </a:r>
          </a:p>
        </p:txBody>
      </p:sp>
      <p:sp>
        <p:nvSpPr>
          <p:cNvPr id="163" name="Shape 163"/>
          <p:cNvSpPr txBox="1">
            <a:spLocks noGrp="1"/>
          </p:cNvSpPr>
          <p:nvPr>
            <p:ph idx="1"/>
          </p:nvPr>
        </p:nvSpPr>
        <p:spPr>
          <a:prstGeom prst="rect">
            <a:avLst/>
          </a:prstGeom>
        </p:spPr>
        <p:txBody>
          <a:bodyPr vert="horz" lIns="91425" tIns="91425" rIns="91425" bIns="91425" rtlCol="0" anchor="t" anchorCtr="0">
            <a:noAutofit/>
          </a:bodyPr>
          <a:lstStyle/>
          <a:p>
            <a:pPr>
              <a:buNone/>
            </a:pPr>
            <a:r>
              <a:rPr lang="en" sz="1800">
                <a:latin typeface="Courier New"/>
                <a:ea typeface="Courier New"/>
                <a:cs typeface="Courier New"/>
                <a:sym typeface="Courier New"/>
              </a:rPr>
              <a:t>&gt; git status</a:t>
            </a:r>
          </a:p>
          <a:p>
            <a:pPr>
              <a:buNone/>
            </a:pPr>
            <a:r>
              <a:rPr lang="en" sz="2400"/>
              <a:t>Will list files with merge conflicts. You should open them and look for the conflicting section. They tend to look like this:</a:t>
            </a:r>
          </a:p>
          <a:p>
            <a:pPr>
              <a:buNone/>
            </a:pPr>
            <a:r>
              <a:rPr lang="en" sz="1800">
                <a:latin typeface="Courier New"/>
                <a:ea typeface="Courier New"/>
                <a:cs typeface="Courier New"/>
                <a:sym typeface="Courier New"/>
              </a:rPr>
              <a:t>&gt;&gt;&gt;&gt;&gt;&gt;&gt;&gt;&gt;&gt;&gt;&gt;&gt; HEAD &gt;&gt;&gt;&gt;&gt;&gt;&gt;&gt;&gt;&gt;&gt;&gt;</a:t>
            </a:r>
          </a:p>
          <a:p>
            <a:pPr>
              <a:buNone/>
            </a:pPr>
            <a:r>
              <a:rPr lang="en" sz="1800">
                <a:latin typeface="Courier New"/>
                <a:ea typeface="Courier New"/>
                <a:cs typeface="Courier New"/>
                <a:sym typeface="Courier New"/>
              </a:rPr>
              <a:t>some code lines;</a:t>
            </a:r>
          </a:p>
          <a:p>
            <a:pPr>
              <a:buNone/>
            </a:pPr>
            <a:r>
              <a:rPr lang="en" sz="1800">
                <a:latin typeface="Courier New"/>
                <a:ea typeface="Courier New"/>
                <a:cs typeface="Courier New"/>
                <a:sym typeface="Courier New"/>
              </a:rPr>
              <a:t>some code lines;</a:t>
            </a:r>
          </a:p>
          <a:p>
            <a:pPr>
              <a:buNone/>
            </a:pPr>
            <a:r>
              <a:rPr lang="en" sz="1800">
                <a:latin typeface="Courier New"/>
                <a:ea typeface="Courier New"/>
                <a:cs typeface="Courier New"/>
                <a:sym typeface="Courier New"/>
              </a:rPr>
              <a:t>================================</a:t>
            </a:r>
          </a:p>
          <a:p>
            <a:pPr>
              <a:buNone/>
            </a:pPr>
            <a:r>
              <a:rPr lang="en" sz="1800">
                <a:latin typeface="Courier New"/>
                <a:ea typeface="Courier New"/>
                <a:cs typeface="Courier New"/>
                <a:sym typeface="Courier New"/>
              </a:rPr>
              <a:t>some different code lines;</a:t>
            </a:r>
          </a:p>
          <a:p>
            <a:pPr>
              <a:buNone/>
            </a:pPr>
            <a:r>
              <a:rPr lang="en" sz="1800">
                <a:latin typeface="Courier New"/>
                <a:ea typeface="Courier New"/>
                <a:cs typeface="Courier New"/>
                <a:sym typeface="Courier New"/>
              </a:rPr>
              <a:t>some different code lines;</a:t>
            </a:r>
          </a:p>
          <a:p>
            <a:pPr>
              <a:buNone/>
            </a:pPr>
            <a:r>
              <a:rPr lang="en" sz="1800">
                <a:latin typeface="Courier New"/>
                <a:ea typeface="Courier New"/>
                <a:cs typeface="Courier New"/>
                <a:sym typeface="Courier New"/>
              </a:rPr>
              <a:t>&lt;&lt;&lt;&lt;&lt;&lt;&lt;&lt;&lt;&lt;&lt;&lt;&lt; abd31f &lt;&lt;&lt;&lt;&lt;&lt;&lt;&lt;&lt;&lt;&lt;&lt;&lt;</a:t>
            </a:r>
          </a:p>
          <a:p>
            <a:pPr>
              <a:buNone/>
            </a:pPr>
            <a:r>
              <a:rPr lang="en" sz="2400"/>
              <a:t>These happen when there are changes in both branches that occur "concurrently"</a:t>
            </a:r>
          </a:p>
          <a:p>
            <a:pPr>
              <a:buNone/>
            </a:pPr>
            <a:endParaRPr sz="2400"/>
          </a:p>
        </p:txBody>
      </p:sp>
    </p:spTree>
    <p:extLst>
      <p:ext uri="{BB962C8B-B14F-4D97-AF65-F5344CB8AC3E}">
        <p14:creationId xmlns:p14="http://schemas.microsoft.com/office/powerpoint/2010/main" val="2789171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prstGeom prst="rect">
            <a:avLst/>
          </a:prstGeom>
        </p:spPr>
        <p:txBody>
          <a:bodyPr vert="horz" lIns="91425" tIns="91425" rIns="91425" bIns="91425" rtlCol="0" anchor="b" anchorCtr="0">
            <a:noAutofit/>
          </a:bodyPr>
          <a:lstStyle/>
          <a:p>
            <a:r>
              <a:rPr lang="en"/>
              <a:t>Conflict Resolution</a:t>
            </a:r>
          </a:p>
        </p:txBody>
      </p:sp>
      <p:sp>
        <p:nvSpPr>
          <p:cNvPr id="169" name="Shape 169"/>
          <p:cNvSpPr txBox="1">
            <a:spLocks noGrp="1"/>
          </p:cNvSpPr>
          <p:nvPr>
            <p:ph idx="1"/>
          </p:nvPr>
        </p:nvSpPr>
        <p:spPr>
          <a:prstGeom prst="rect">
            <a:avLst/>
          </a:prstGeom>
        </p:spPr>
        <p:txBody>
          <a:bodyPr vert="horz" lIns="91425" tIns="91425" rIns="91425" bIns="91425" rtlCol="0" anchor="t" anchorCtr="0">
            <a:noAutofit/>
          </a:bodyPr>
          <a:lstStyle/>
          <a:p>
            <a:pPr>
              <a:buNone/>
            </a:pPr>
            <a:r>
              <a:rPr lang="en" dirty="0"/>
              <a:t>You should examine each of these, pick one of the two sections (or combine them) sections and remove the conflict section markers.</a:t>
            </a:r>
          </a:p>
          <a:p>
            <a:pPr>
              <a:buNone/>
            </a:pPr>
            <a:endParaRPr dirty="0"/>
          </a:p>
          <a:p>
            <a:pPr>
              <a:buNone/>
            </a:pPr>
            <a:r>
              <a:rPr lang="en" dirty="0"/>
              <a:t>Finally</a:t>
            </a:r>
          </a:p>
          <a:p>
            <a:pPr>
              <a:buNone/>
            </a:pPr>
            <a:r>
              <a:rPr lang="en" dirty="0">
                <a:latin typeface="Courier New"/>
                <a:ea typeface="Courier New"/>
                <a:cs typeface="Courier New"/>
                <a:sym typeface="Courier New"/>
              </a:rPr>
              <a:t>git add &lt;file&gt;</a:t>
            </a:r>
          </a:p>
          <a:p>
            <a:pPr>
              <a:buNone/>
            </a:pPr>
            <a:r>
              <a:rPr lang="en" dirty="0"/>
              <a:t>Marks the conflict as resolved.</a:t>
            </a:r>
          </a:p>
          <a:p>
            <a:pPr>
              <a:buNone/>
            </a:pPr>
            <a:endParaRPr lang="en" dirty="0"/>
          </a:p>
          <a:p>
            <a:pPr>
              <a:buNone/>
            </a:pPr>
            <a:r>
              <a:rPr lang="en" dirty="0">
                <a:latin typeface="Courier New"/>
                <a:ea typeface="Courier New"/>
                <a:cs typeface="Courier New"/>
                <a:sym typeface="Courier New"/>
              </a:rPr>
              <a:t>git commit</a:t>
            </a:r>
            <a:endParaRPr lang="en" dirty="0"/>
          </a:p>
        </p:txBody>
      </p:sp>
    </p:spTree>
    <p:extLst>
      <p:ext uri="{BB962C8B-B14F-4D97-AF65-F5344CB8AC3E}">
        <p14:creationId xmlns:p14="http://schemas.microsoft.com/office/powerpoint/2010/main" val="696508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Diverged branch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449" y="1277881"/>
            <a:ext cx="10201102" cy="5025872"/>
          </a:xfrm>
        </p:spPr>
      </p:pic>
    </p:spTree>
    <p:extLst>
      <p:ext uri="{BB962C8B-B14F-4D97-AF65-F5344CB8AC3E}">
        <p14:creationId xmlns:p14="http://schemas.microsoft.com/office/powerpoint/2010/main" val="2881147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urier New"/>
                <a:ea typeface="Courier New"/>
                <a:cs typeface="Courier New"/>
                <a:sym typeface="Courier New"/>
              </a:rPr>
              <a:t>g</a:t>
            </a:r>
            <a:r>
              <a:rPr lang="en" dirty="0">
                <a:latin typeface="Courier New"/>
                <a:ea typeface="Courier New"/>
                <a:cs typeface="Courier New"/>
                <a:sym typeface="Courier New"/>
              </a:rPr>
              <a:t>it merge VS git rebase</a:t>
            </a:r>
            <a:endParaRPr lang="en-US" dirty="0"/>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724860"/>
            <a:ext cx="5181600" cy="2552867"/>
          </a:xfrm>
        </p:spPr>
      </p:pic>
      <p:pic>
        <p:nvPicPr>
          <p:cNvPr id="8" name="Content Placeholder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724860"/>
            <a:ext cx="5181600" cy="2552867"/>
          </a:xfrm>
        </p:spPr>
      </p:pic>
    </p:spTree>
    <p:extLst>
      <p:ext uri="{BB962C8B-B14F-4D97-AF65-F5344CB8AC3E}">
        <p14:creationId xmlns:p14="http://schemas.microsoft.com/office/powerpoint/2010/main" val="116071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Inspecting a repository</a:t>
            </a:r>
          </a:p>
        </p:txBody>
      </p:sp>
      <p:sp>
        <p:nvSpPr>
          <p:cNvPr id="3" name="Content Placeholder 2"/>
          <p:cNvSpPr>
            <a:spLocks noGrp="1"/>
          </p:cNvSpPr>
          <p:nvPr>
            <p:ph idx="1"/>
          </p:nvPr>
        </p:nvSpPr>
        <p:spPr/>
        <p:txBody>
          <a:bodyPr/>
          <a:lstStyle/>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status</a:t>
            </a:r>
          </a:p>
          <a:p>
            <a:endParaRPr lang="en-US" dirty="0"/>
          </a:p>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log</a:t>
            </a:r>
          </a:p>
          <a:p>
            <a:endParaRPr lang="en-US" dirty="0">
              <a:latin typeface="Courier New"/>
              <a:cs typeface="Courier New"/>
              <a:sym typeface="Courier New"/>
            </a:endParaRP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429" y="1523511"/>
            <a:ext cx="10058400" cy="4955566"/>
          </a:xfrm>
          <a:prstGeom prst="rect">
            <a:avLst/>
          </a:prstGeom>
        </p:spPr>
      </p:pic>
    </p:spTree>
    <p:extLst>
      <p:ext uri="{BB962C8B-B14F-4D97-AF65-F5344CB8AC3E}">
        <p14:creationId xmlns:p14="http://schemas.microsoft.com/office/powerpoint/2010/main" val="807303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prstGeom prst="rect">
            <a:avLst/>
          </a:prstGeom>
        </p:spPr>
        <p:txBody>
          <a:bodyPr vert="horz" lIns="91425" tIns="91425" rIns="91425" bIns="91425" rtlCol="0" anchor="b" anchorCtr="0">
            <a:noAutofit/>
          </a:bodyPr>
          <a:lstStyle/>
          <a:p>
            <a:r>
              <a:rPr lang="en" dirty="0">
                <a:latin typeface="Courier New"/>
                <a:ea typeface="Courier New"/>
                <a:cs typeface="Courier New"/>
                <a:sym typeface="Courier New"/>
              </a:rPr>
              <a:t>git status</a:t>
            </a:r>
            <a:endParaRPr lang="en" dirty="0"/>
          </a:p>
        </p:txBody>
      </p:sp>
      <p:sp>
        <p:nvSpPr>
          <p:cNvPr id="109" name="Shape 109"/>
          <p:cNvSpPr txBox="1">
            <a:spLocks noGrp="1"/>
          </p:cNvSpPr>
          <p:nvPr>
            <p:ph idx="1"/>
          </p:nvPr>
        </p:nvSpPr>
        <p:spPr>
          <a:prstGeom prst="rect">
            <a:avLst/>
          </a:prstGeom>
        </p:spPr>
        <p:txBody>
          <a:bodyPr vert="horz" lIns="91425" tIns="91425" rIns="91425" bIns="91425" rtlCol="0" anchor="t" anchorCtr="0">
            <a:noAutofit/>
          </a:bodyPr>
          <a:lstStyle/>
          <a:p>
            <a:r>
              <a:rPr lang="en" dirty="0"/>
              <a:t>tell you what branch you are on</a:t>
            </a:r>
          </a:p>
          <a:p>
            <a:pPr marL="457200" indent="0">
              <a:buNone/>
            </a:pPr>
            <a:r>
              <a:rPr lang="en" sz="2400" dirty="0">
                <a:latin typeface="Courier New"/>
                <a:ea typeface="Courier New"/>
                <a:cs typeface="Courier New"/>
                <a:sym typeface="Courier New"/>
              </a:rPr>
              <a:t>&gt; git status </a:t>
            </a:r>
          </a:p>
          <a:p>
            <a:pPr marL="457200" indent="0">
              <a:buNone/>
            </a:pPr>
            <a:r>
              <a:rPr lang="en" sz="2400" dirty="0">
                <a:latin typeface="Courier New"/>
                <a:ea typeface="Courier New"/>
                <a:cs typeface="Courier New"/>
                <a:sym typeface="Courier New"/>
              </a:rPr>
              <a:t># On branch master</a:t>
            </a:r>
          </a:p>
          <a:p>
            <a:pPr marL="457200" indent="0">
              <a:buNone/>
            </a:pPr>
            <a:r>
              <a:rPr lang="en" sz="2400" dirty="0">
                <a:latin typeface="Courier New"/>
                <a:ea typeface="Courier New"/>
                <a:cs typeface="Courier New"/>
                <a:sym typeface="Courier New"/>
              </a:rPr>
              <a:t># nothing to commit (working dir. clean)</a:t>
            </a:r>
          </a:p>
          <a:p>
            <a:r>
              <a:rPr lang="en" dirty="0"/>
              <a:t>show you how your working directory has changed since your last commit:</a:t>
            </a:r>
          </a:p>
          <a:p>
            <a:endParaRPr lang="en" dirty="0"/>
          </a:p>
        </p:txBody>
      </p:sp>
    </p:spTree>
    <p:extLst>
      <p:ext uri="{BB962C8B-B14F-4D97-AF65-F5344CB8AC3E}">
        <p14:creationId xmlns:p14="http://schemas.microsoft.com/office/powerpoint/2010/main" val="266317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25" y="1828799"/>
            <a:ext cx="6445293" cy="317546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9381" y="1263535"/>
            <a:ext cx="7592619" cy="3740727"/>
          </a:xfrm>
          <a:prstGeom prst="rect">
            <a:avLst/>
          </a:prstGeom>
        </p:spPr>
      </p:pic>
      <p:sp>
        <p:nvSpPr>
          <p:cNvPr id="8" name="Title 7"/>
          <p:cNvSpPr>
            <a:spLocks noGrp="1"/>
          </p:cNvSpPr>
          <p:nvPr>
            <p:ph type="title"/>
          </p:nvPr>
        </p:nvSpPr>
        <p:spPr/>
        <p:txBody>
          <a:bodyPr/>
          <a:lstStyle/>
          <a:p>
            <a:r>
              <a:rPr lang="en-US" dirty="0" err="1"/>
              <a:t>Git</a:t>
            </a:r>
            <a:endParaRPr lang="en-US" dirty="0"/>
          </a:p>
        </p:txBody>
      </p:sp>
    </p:spTree>
    <p:extLst>
      <p:ext uri="{BB962C8B-B14F-4D97-AF65-F5344CB8AC3E}">
        <p14:creationId xmlns:p14="http://schemas.microsoft.com/office/powerpoint/2010/main" val="67031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p:spPr>
        <p:txBody>
          <a:bodyPr vert="horz" lIns="91425" tIns="91425" rIns="91425" bIns="91425" rtlCol="0" anchor="b" anchorCtr="0">
            <a:noAutofit/>
          </a:bodyPr>
          <a:lstStyle/>
          <a:p>
            <a:r>
              <a:rPr lang="en" dirty="0">
                <a:latin typeface="Courier New"/>
                <a:ea typeface="Courier New"/>
                <a:cs typeface="Courier New"/>
                <a:sym typeface="Courier New"/>
              </a:rPr>
              <a:t>git status</a:t>
            </a:r>
            <a:endParaRPr lang="en" dirty="0"/>
          </a:p>
        </p:txBody>
      </p:sp>
      <p:sp>
        <p:nvSpPr>
          <p:cNvPr id="127" name="Shape 127"/>
          <p:cNvSpPr txBox="1">
            <a:spLocks noGrp="1"/>
          </p:cNvSpPr>
          <p:nvPr>
            <p:ph idx="1"/>
          </p:nvPr>
        </p:nvSpPr>
        <p:spPr>
          <a:prstGeom prst="rect">
            <a:avLst/>
          </a:prstGeom>
        </p:spPr>
        <p:txBody>
          <a:bodyPr vert="horz" lIns="91425" tIns="91425" rIns="91425" bIns="91425" rtlCol="0" anchor="t" anchorCtr="0">
            <a:noAutofit/>
          </a:bodyPr>
          <a:lstStyle/>
          <a:p>
            <a:pPr marL="457200" indent="0">
              <a:buNone/>
            </a:pPr>
            <a:r>
              <a:rPr lang="en" sz="1600" dirty="0">
                <a:latin typeface="Courier New"/>
                <a:ea typeface="Courier New"/>
                <a:cs typeface="Courier New"/>
                <a:sym typeface="Courier New"/>
              </a:rPr>
              <a:t>&gt; git status                        </a:t>
            </a:r>
          </a:p>
          <a:p>
            <a:pPr marL="457200" indent="0">
              <a:buNone/>
            </a:pPr>
            <a:r>
              <a:rPr lang="en" sz="1600" dirty="0">
                <a:latin typeface="Courier New"/>
                <a:ea typeface="Courier New"/>
                <a:cs typeface="Courier New"/>
                <a:sym typeface="Courier New"/>
              </a:rPr>
              <a:t>~/programming/FREEDM</a:t>
            </a:r>
          </a:p>
          <a:p>
            <a:pPr marL="457200" indent="0">
              <a:buNone/>
            </a:pPr>
            <a:r>
              <a:rPr lang="en" sz="1600" dirty="0">
                <a:latin typeface="Courier New"/>
                <a:ea typeface="Courier New"/>
                <a:cs typeface="Courier New"/>
                <a:sym typeface="Courier New"/>
              </a:rPr>
              <a:t># On branch master</a:t>
            </a:r>
          </a:p>
          <a:p>
            <a:pPr marL="457200" indent="0">
              <a:buNone/>
            </a:pPr>
            <a:r>
              <a:rPr lang="en" sz="1600" dirty="0">
                <a:latin typeface="Courier New"/>
                <a:ea typeface="Courier New"/>
                <a:cs typeface="Courier New"/>
                <a:sym typeface="Courier New"/>
              </a:rPr>
              <a:t># Changes not staged for commit:</a:t>
            </a:r>
          </a:p>
          <a:p>
            <a:pPr marL="457200" indent="0">
              <a:buNone/>
            </a:pPr>
            <a:r>
              <a:rPr lang="en" sz="1600" dirty="0">
                <a:latin typeface="Courier New"/>
                <a:ea typeface="Courier New"/>
                <a:cs typeface="Courier New"/>
                <a:sym typeface="Courier New"/>
              </a:rPr>
              <a:t>#   (use "git add &lt;file&gt;..." to update what will be committed)</a:t>
            </a:r>
          </a:p>
          <a:p>
            <a:pPr marL="457200" indent="0">
              <a:buNone/>
            </a:pPr>
            <a:r>
              <a:rPr lang="en" sz="1600" dirty="0">
                <a:latin typeface="Courier New"/>
                <a:ea typeface="Courier New"/>
                <a:cs typeface="Courier New"/>
                <a:sym typeface="Courier New"/>
              </a:rPr>
              <a:t>#   (use "git checkout -- &lt;file&gt;..." to discard changes in working directory)</a:t>
            </a:r>
          </a:p>
          <a:p>
            <a:pPr marL="457200" indent="0">
              <a:buNone/>
            </a:pPr>
            <a:r>
              <a:rPr lang="en" sz="1600" dirty="0">
                <a:latin typeface="Courier New"/>
                <a:ea typeface="Courier New"/>
                <a:cs typeface="Courier New"/>
                <a:sym typeface="Courier New"/>
              </a:rPr>
              <a:t>#	modified:   foo.cpp</a:t>
            </a:r>
          </a:p>
          <a:p>
            <a:pPr marL="457200" indent="0">
              <a:buNone/>
            </a:pPr>
            <a:r>
              <a:rPr lang="en" sz="1600" dirty="0">
                <a:latin typeface="Courier New"/>
                <a:ea typeface="Courier New"/>
                <a:cs typeface="Courier New"/>
                <a:sym typeface="Courier New"/>
              </a:rPr>
              <a:t># Untracked files:</a:t>
            </a:r>
          </a:p>
          <a:p>
            <a:pPr marL="457200" indent="0">
              <a:buNone/>
            </a:pPr>
            <a:r>
              <a:rPr lang="en" sz="1600" dirty="0">
                <a:latin typeface="Courier New"/>
                <a:ea typeface="Courier New"/>
                <a:cs typeface="Courier New"/>
                <a:sym typeface="Courier New"/>
              </a:rPr>
              <a:t>#   (use "git add &lt;file&gt;..." to include in what will be committed)</a:t>
            </a:r>
          </a:p>
          <a:p>
            <a:pPr marL="457200" indent="0">
              <a:buNone/>
            </a:pPr>
            <a:r>
              <a:rPr lang="en" sz="1600" dirty="0">
                <a:latin typeface="Courier New"/>
                <a:ea typeface="Courier New"/>
                <a:cs typeface="Courier New"/>
                <a:sym typeface="Courier New"/>
              </a:rPr>
              <a:t>#	bar.cpp</a:t>
            </a:r>
          </a:p>
          <a:p>
            <a:pPr marL="457200" indent="0">
              <a:buNone/>
            </a:pPr>
            <a:r>
              <a:rPr lang="en" sz="1600" dirty="0">
                <a:latin typeface="Courier New"/>
                <a:ea typeface="Courier New"/>
                <a:cs typeface="Courier New"/>
                <a:sym typeface="Courier New"/>
              </a:rPr>
              <a:t>no changes added to commit (use "git add" and/or "git commit -a")</a:t>
            </a:r>
          </a:p>
          <a:p>
            <a:pPr>
              <a:buNone/>
            </a:pPr>
            <a:r>
              <a:rPr lang="en" dirty="0"/>
              <a:t>     Here foo.cpp is modified and bar.cpp is created</a:t>
            </a:r>
          </a:p>
        </p:txBody>
      </p:sp>
    </p:spTree>
    <p:extLst>
      <p:ext uri="{BB962C8B-B14F-4D97-AF65-F5344CB8AC3E}">
        <p14:creationId xmlns:p14="http://schemas.microsoft.com/office/powerpoint/2010/main" val="3003337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Collaborating</a:t>
            </a:r>
          </a:p>
        </p:txBody>
      </p:sp>
      <p:sp>
        <p:nvSpPr>
          <p:cNvPr id="3" name="Content Placeholder 2"/>
          <p:cNvSpPr>
            <a:spLocks noGrp="1"/>
          </p:cNvSpPr>
          <p:nvPr>
            <p:ph idx="1"/>
          </p:nvPr>
        </p:nvSpPr>
        <p:spPr/>
        <p:txBody>
          <a:bodyPr/>
          <a:lstStyle/>
          <a:p>
            <a:r>
              <a:rPr lang="en-US" dirty="0"/>
              <a:t>Syncing</a:t>
            </a:r>
          </a:p>
          <a:p>
            <a:endParaRPr lang="en-US" dirty="0"/>
          </a:p>
          <a:p>
            <a:r>
              <a:rPr lang="en-US" dirty="0"/>
              <a:t>Making a pull request</a:t>
            </a:r>
          </a:p>
        </p:txBody>
      </p:sp>
    </p:spTree>
    <p:extLst>
      <p:ext uri="{BB962C8B-B14F-4D97-AF65-F5344CB8AC3E}">
        <p14:creationId xmlns:p14="http://schemas.microsoft.com/office/powerpoint/2010/main" val="1218696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Syncing</a:t>
            </a:r>
          </a:p>
        </p:txBody>
      </p:sp>
      <p:sp>
        <p:nvSpPr>
          <p:cNvPr id="3" name="Content Placeholder 2"/>
          <p:cNvSpPr>
            <a:spLocks noGrp="1"/>
          </p:cNvSpPr>
          <p:nvPr>
            <p:ph idx="1"/>
          </p:nvPr>
        </p:nvSpPr>
        <p:spPr/>
        <p:txBody>
          <a:bodyPr/>
          <a:lstStyle/>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fetch</a:t>
            </a:r>
          </a:p>
          <a:p>
            <a:endParaRPr lang="en-US" dirty="0"/>
          </a:p>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pull</a:t>
            </a:r>
          </a:p>
          <a:p>
            <a:endParaRPr lang="en-US" dirty="0">
              <a:latin typeface="Courier New"/>
              <a:ea typeface="Courier New"/>
              <a:cs typeface="Courier New"/>
              <a:sym typeface="Courier New"/>
            </a:endParaRPr>
          </a:p>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push</a:t>
            </a:r>
          </a:p>
          <a:p>
            <a:endParaRPr lang="en-US" dirty="0">
              <a:latin typeface="Courier New"/>
              <a:cs typeface="Courier New"/>
              <a:sym typeface="Courier New"/>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5626"/>
            <a:ext cx="12192000" cy="6006747"/>
          </a:xfrm>
          <a:prstGeom prst="rect">
            <a:avLst/>
          </a:prstGeom>
        </p:spPr>
      </p:pic>
    </p:spTree>
    <p:extLst>
      <p:ext uri="{BB962C8B-B14F-4D97-AF65-F5344CB8AC3E}">
        <p14:creationId xmlns:p14="http://schemas.microsoft.com/office/powerpoint/2010/main" val="2493766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Courier New"/>
                <a:ea typeface="Courier New"/>
                <a:cs typeface="Courier New"/>
                <a:sym typeface="Courier New"/>
              </a:rPr>
              <a:t>git fetch</a:t>
            </a:r>
            <a:endParaRPr lang="en-US" dirty="0"/>
          </a:p>
        </p:txBody>
      </p:sp>
      <p:sp>
        <p:nvSpPr>
          <p:cNvPr id="3" name="Content Placeholder 2"/>
          <p:cNvSpPr>
            <a:spLocks noGrp="1"/>
          </p:cNvSpPr>
          <p:nvPr>
            <p:ph idx="1"/>
          </p:nvPr>
        </p:nvSpPr>
        <p:spPr/>
        <p:txBody>
          <a:bodyPr/>
          <a:lstStyle/>
          <a:p>
            <a:r>
              <a:rPr lang="en-US" dirty="0"/>
              <a:t>Synchronize with the upstream development</a:t>
            </a:r>
          </a:p>
          <a:p>
            <a:endParaRPr lang="en-US" dirty="0"/>
          </a:p>
          <a:p>
            <a:r>
              <a:rPr lang="en-US" dirty="0"/>
              <a:t>Imports commits from a remote repository into your local repo</a:t>
            </a:r>
          </a:p>
          <a:p>
            <a:endParaRPr lang="en-US" dirty="0"/>
          </a:p>
          <a:p>
            <a:r>
              <a:rPr lang="en-US" dirty="0"/>
              <a:t>The changes could be reviewed before integrating into the copy of the project.</a:t>
            </a:r>
          </a:p>
        </p:txBody>
      </p:sp>
    </p:spTree>
    <p:extLst>
      <p:ext uri="{BB962C8B-B14F-4D97-AF65-F5344CB8AC3E}">
        <p14:creationId xmlns:p14="http://schemas.microsoft.com/office/powerpoint/2010/main" val="299702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p:spPr>
        <p:txBody>
          <a:bodyPr vert="horz" lIns="91425" tIns="91425" rIns="91425" bIns="91425" rtlCol="0" anchor="b" anchorCtr="0">
            <a:noAutofit/>
          </a:bodyPr>
          <a:lstStyle/>
          <a:p>
            <a:r>
              <a:rPr lang="en"/>
              <a:t>Updating The Local Copy</a:t>
            </a:r>
          </a:p>
        </p:txBody>
      </p:sp>
      <p:sp>
        <p:nvSpPr>
          <p:cNvPr id="151" name="Shape 151"/>
          <p:cNvSpPr txBox="1">
            <a:spLocks noGrp="1"/>
          </p:cNvSpPr>
          <p:nvPr>
            <p:ph idx="1"/>
          </p:nvPr>
        </p:nvSpPr>
        <p:spPr>
          <a:prstGeom prst="rect">
            <a:avLst/>
          </a:prstGeom>
        </p:spPr>
        <p:txBody>
          <a:bodyPr vert="horz" lIns="91425" tIns="91425" rIns="91425" bIns="91425" rtlCol="0" anchor="t" anchorCtr="0">
            <a:noAutofit/>
          </a:bodyPr>
          <a:lstStyle/>
          <a:p>
            <a:r>
              <a:rPr lang="en" dirty="0"/>
              <a:t>Local branches linked to a remote branch do not automatically update when the remote branch is changed. Here’s an example of updating master:</a:t>
            </a:r>
          </a:p>
          <a:p>
            <a:pPr marL="457200" indent="0">
              <a:buNone/>
            </a:pPr>
            <a:r>
              <a:rPr lang="en" dirty="0">
                <a:latin typeface="Courier New"/>
                <a:ea typeface="Courier New"/>
                <a:cs typeface="Courier New"/>
                <a:sym typeface="Courier New"/>
              </a:rPr>
              <a:t>&gt; git fetch orgin</a:t>
            </a:r>
          </a:p>
          <a:p>
            <a:pPr marL="457200" indent="0">
              <a:buNone/>
            </a:pPr>
            <a:r>
              <a:rPr lang="en" dirty="0">
                <a:latin typeface="Courier New"/>
                <a:ea typeface="Courier New"/>
                <a:cs typeface="Courier New"/>
                <a:sym typeface="Courier New"/>
              </a:rPr>
              <a:t>&gt; git checkout master</a:t>
            </a:r>
          </a:p>
          <a:p>
            <a:pPr marL="457200" indent="0">
              <a:buNone/>
            </a:pPr>
            <a:r>
              <a:rPr lang="en" dirty="0">
                <a:latin typeface="Courier New"/>
                <a:ea typeface="Courier New"/>
                <a:cs typeface="Courier New"/>
                <a:sym typeface="Courier New"/>
              </a:rPr>
              <a:t>&gt; git merge origin/master</a:t>
            </a:r>
          </a:p>
          <a:p>
            <a:r>
              <a:rPr lang="en" dirty="0"/>
              <a:t>This switches to master and then looks at origin for any changes. These changes are then merged into your local master</a:t>
            </a:r>
          </a:p>
        </p:txBody>
      </p:sp>
    </p:spTree>
    <p:extLst>
      <p:ext uri="{BB962C8B-B14F-4D97-AF65-F5344CB8AC3E}">
        <p14:creationId xmlns:p14="http://schemas.microsoft.com/office/powerpoint/2010/main" val="2076221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Courier New"/>
                <a:ea typeface="Courier New"/>
                <a:cs typeface="Courier New"/>
                <a:sym typeface="Courier New"/>
              </a:rPr>
              <a:t>git fetch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667" y="1690688"/>
            <a:ext cx="9562666" cy="4497106"/>
          </a:xfrm>
        </p:spPr>
      </p:pic>
    </p:spTree>
    <p:extLst>
      <p:ext uri="{BB962C8B-B14F-4D97-AF65-F5344CB8AC3E}">
        <p14:creationId xmlns:p14="http://schemas.microsoft.com/office/powerpoint/2010/main" val="190488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Courier New"/>
                <a:ea typeface="Courier New"/>
                <a:cs typeface="Courier New"/>
                <a:sym typeface="Courier New"/>
              </a:rPr>
              <a:t>git pull</a:t>
            </a:r>
            <a:endParaRPr lang="en-US" dirty="0"/>
          </a:p>
        </p:txBody>
      </p:sp>
      <p:sp>
        <p:nvSpPr>
          <p:cNvPr id="3" name="Content Placeholder 2"/>
          <p:cNvSpPr>
            <a:spLocks noGrp="1"/>
          </p:cNvSpPr>
          <p:nvPr>
            <p:ph idx="1"/>
          </p:nvPr>
        </p:nvSpPr>
        <p:spPr>
          <a:xfrm>
            <a:off x="838200" y="1825625"/>
            <a:ext cx="2653145" cy="4351338"/>
          </a:xfrm>
        </p:spPr>
        <p:txBody>
          <a:bodyPr/>
          <a:lstStyle/>
          <a:p>
            <a:r>
              <a:rPr lang="en-US" dirty="0"/>
              <a:t>One single command to merge upstream changes into your local repository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31" y="532109"/>
            <a:ext cx="11975869" cy="5900264"/>
          </a:xfrm>
          <a:prstGeom prst="rect">
            <a:avLst/>
          </a:prstGeom>
        </p:spPr>
      </p:pic>
    </p:spTree>
    <p:extLst>
      <p:ext uri="{BB962C8B-B14F-4D97-AF65-F5344CB8AC3E}">
        <p14:creationId xmlns:p14="http://schemas.microsoft.com/office/powerpoint/2010/main" val="2167891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vert="horz" lIns="91425" tIns="91425" rIns="91425" bIns="91425" rtlCol="0" anchor="b" anchorCtr="0">
            <a:noAutofit/>
          </a:bodyPr>
          <a:lstStyle/>
          <a:p>
            <a:r>
              <a:rPr lang="en" dirty="0">
                <a:latin typeface="Courier New"/>
                <a:ea typeface="Courier New"/>
                <a:cs typeface="Courier New"/>
                <a:sym typeface="Courier New"/>
              </a:rPr>
              <a:t>git push</a:t>
            </a:r>
            <a:endParaRPr lang="en" dirty="0"/>
          </a:p>
        </p:txBody>
      </p:sp>
      <p:sp>
        <p:nvSpPr>
          <p:cNvPr id="145" name="Shape 145"/>
          <p:cNvSpPr txBox="1">
            <a:spLocks noGrp="1"/>
          </p:cNvSpPr>
          <p:nvPr>
            <p:ph idx="1"/>
          </p:nvPr>
        </p:nvSpPr>
        <p:spPr>
          <a:prstGeom prst="rect">
            <a:avLst/>
          </a:prstGeom>
        </p:spPr>
        <p:txBody>
          <a:bodyPr vert="horz" lIns="91425" tIns="91425" rIns="91425" bIns="91425" rtlCol="0" anchor="t" anchorCtr="0">
            <a:noAutofit/>
          </a:bodyPr>
          <a:lstStyle/>
          <a:p>
            <a:r>
              <a:rPr lang="en-US" dirty="0"/>
              <a:t>Share your local commits with the rest of the team</a:t>
            </a:r>
          </a:p>
          <a:p>
            <a:endParaRPr lang="en-US" dirty="0"/>
          </a:p>
          <a:p>
            <a:r>
              <a:rPr lang="en-US" dirty="0"/>
              <a:t>Transfer commits from your local repository to a remote repo. </a:t>
            </a:r>
          </a:p>
          <a:p>
            <a:endParaRPr lang="en-US" dirty="0"/>
          </a:p>
          <a:p>
            <a:r>
              <a:rPr lang="en-US" dirty="0"/>
              <a:t>The counterpart to </a:t>
            </a:r>
            <a:r>
              <a:rPr lang="en" dirty="0">
                <a:latin typeface="Courier New"/>
                <a:ea typeface="Courier New"/>
                <a:cs typeface="Courier New"/>
                <a:sym typeface="Courier New"/>
              </a:rPr>
              <a:t>git pull</a:t>
            </a:r>
          </a:p>
          <a:p>
            <a:pPr marL="0" indent="0">
              <a:buNone/>
            </a:pPr>
            <a:endParaRPr lang="en-US" dirty="0"/>
          </a:p>
          <a:p>
            <a:pPr marL="0" indent="0">
              <a:buNone/>
            </a:pPr>
            <a:r>
              <a:rPr lang="en" sz="2400" dirty="0">
                <a:latin typeface="Courier New"/>
                <a:ea typeface="Courier New"/>
                <a:cs typeface="Courier New"/>
                <a:sym typeface="Courier New"/>
              </a:rPr>
              <a:t>&gt; git push origin master</a:t>
            </a:r>
          </a:p>
          <a:p>
            <a:pPr>
              <a:buNone/>
            </a:pPr>
            <a:endParaRPr sz="2400" dirty="0">
              <a:latin typeface="Courier New"/>
              <a:ea typeface="Courier New"/>
              <a:cs typeface="Courier New"/>
              <a:sym typeface="Courier New"/>
            </a:endParaRPr>
          </a:p>
        </p:txBody>
      </p:sp>
    </p:spTree>
    <p:extLst>
      <p:ext uri="{BB962C8B-B14F-4D97-AF65-F5344CB8AC3E}">
        <p14:creationId xmlns:p14="http://schemas.microsoft.com/office/powerpoint/2010/main" val="34449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Courier New"/>
                <a:ea typeface="Courier New"/>
                <a:cs typeface="Courier New"/>
                <a:sym typeface="Courier New"/>
              </a:rPr>
              <a:t>git push</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857" y="498128"/>
            <a:ext cx="11778286" cy="5802919"/>
          </a:xfrm>
        </p:spPr>
      </p:pic>
    </p:spTree>
    <p:extLst>
      <p:ext uri="{BB962C8B-B14F-4D97-AF65-F5344CB8AC3E}">
        <p14:creationId xmlns:p14="http://schemas.microsoft.com/office/powerpoint/2010/main" val="2965327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Pull Request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0006" y="1825625"/>
            <a:ext cx="8831987" cy="4351338"/>
          </a:xfrm>
        </p:spPr>
      </p:pic>
    </p:spTree>
    <p:extLst>
      <p:ext uri="{BB962C8B-B14F-4D97-AF65-F5344CB8AC3E}">
        <p14:creationId xmlns:p14="http://schemas.microsoft.com/office/powerpoint/2010/main" val="335467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p:spPr>
        <p:txBody>
          <a:bodyPr vert="horz" lIns="91425" tIns="91425" rIns="91425" bIns="91425" rtlCol="0" anchor="b" anchorCtr="0">
            <a:noAutofit/>
          </a:bodyPr>
          <a:lstStyle/>
          <a:p>
            <a:r>
              <a:rPr lang="en"/>
              <a:t>Develop Your Feature</a:t>
            </a:r>
          </a:p>
        </p:txBody>
      </p:sp>
      <p:sp>
        <p:nvSpPr>
          <p:cNvPr id="121" name="Shape 121"/>
          <p:cNvSpPr txBox="1">
            <a:spLocks noGrp="1"/>
          </p:cNvSpPr>
          <p:nvPr>
            <p:ph idx="1"/>
          </p:nvPr>
        </p:nvSpPr>
        <p:spPr>
          <a:prstGeom prst="rect">
            <a:avLst/>
          </a:prstGeom>
        </p:spPr>
        <p:txBody>
          <a:bodyPr vert="horz" lIns="91425" tIns="91425" rIns="91425" bIns="91425" rtlCol="0" anchor="t" anchorCtr="0">
            <a:noAutofit/>
          </a:bodyPr>
          <a:lstStyle/>
          <a:p>
            <a:r>
              <a:rPr lang="en" dirty="0"/>
              <a:t>When starting a new feature, you probably want to create a new branch.</a:t>
            </a:r>
          </a:p>
          <a:p>
            <a:pPr>
              <a:buNone/>
            </a:pPr>
            <a:endParaRPr lang="en" dirty="0"/>
          </a:p>
          <a:p>
            <a:r>
              <a:rPr lang="en" dirty="0"/>
              <a:t>Use your favorite editor, and create your feature. </a:t>
            </a:r>
          </a:p>
          <a:p>
            <a:endParaRPr lang="en" dirty="0"/>
          </a:p>
          <a:p>
            <a:r>
              <a:rPr lang="en" dirty="0"/>
              <a:t>You can make commits to take snapshots of your work as you make changes (always a good idea!)</a:t>
            </a:r>
          </a:p>
        </p:txBody>
      </p:sp>
    </p:spTree>
    <p:extLst>
      <p:ext uri="{BB962C8B-B14F-4D97-AF65-F5344CB8AC3E}">
        <p14:creationId xmlns:p14="http://schemas.microsoft.com/office/powerpoint/2010/main" val="145173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prstGeom prst="rect">
            <a:avLst/>
          </a:prstGeom>
        </p:spPr>
        <p:txBody>
          <a:bodyPr vert="horz" lIns="91425" tIns="91425" rIns="91425" bIns="91425" rtlCol="0" anchor="b" anchorCtr="0">
            <a:noAutofit/>
          </a:bodyPr>
          <a:lstStyle/>
          <a:p>
            <a:r>
              <a:rPr lang="en"/>
              <a:t>Commands</a:t>
            </a:r>
          </a:p>
        </p:txBody>
      </p:sp>
      <p:sp>
        <p:nvSpPr>
          <p:cNvPr id="175" name="Shape 175"/>
          <p:cNvSpPr txBox="1">
            <a:spLocks noGrp="1"/>
          </p:cNvSpPr>
          <p:nvPr>
            <p:ph idx="1"/>
          </p:nvPr>
        </p:nvSpPr>
        <p:spPr>
          <a:prstGeom prst="rect">
            <a:avLst/>
          </a:prstGeom>
        </p:spPr>
        <p:txBody>
          <a:bodyPr vert="horz" lIns="91425" tIns="91425" rIns="91425" bIns="91425" rtlCol="0" anchor="t" anchorCtr="0">
            <a:noAutofit/>
          </a:bodyPr>
          <a:lstStyle/>
          <a:p>
            <a:pPr marL="457200">
              <a:buClr>
                <a:schemeClr val="dk1"/>
              </a:buClr>
            </a:pPr>
            <a:r>
              <a:rPr lang="en" dirty="0">
                <a:solidFill>
                  <a:schemeClr val="dk1"/>
                </a:solidFill>
              </a:rPr>
              <a:t>git checkout</a:t>
            </a:r>
          </a:p>
          <a:p>
            <a:pPr marL="914400" lvl="1">
              <a:buClr>
                <a:schemeClr val="dk1"/>
              </a:buClr>
            </a:pPr>
            <a:r>
              <a:rPr lang="en" dirty="0">
                <a:solidFill>
                  <a:schemeClr val="dk1"/>
                </a:solidFill>
              </a:rPr>
              <a:t>Changes the working directory to a new branch</a:t>
            </a:r>
          </a:p>
          <a:p>
            <a:pPr marL="457200"/>
            <a:r>
              <a:rPr lang="en" dirty="0"/>
              <a:t>git commit</a:t>
            </a:r>
          </a:p>
          <a:p>
            <a:pPr marL="914400" lvl="1"/>
            <a:r>
              <a:rPr lang="en" dirty="0"/>
              <a:t>Makes a commit</a:t>
            </a:r>
          </a:p>
          <a:p>
            <a:pPr marL="457200"/>
            <a:r>
              <a:rPr lang="en" dirty="0"/>
              <a:t>git branch</a:t>
            </a:r>
          </a:p>
          <a:p>
            <a:pPr marL="914400" lvl="1"/>
            <a:r>
              <a:rPr lang="en" dirty="0"/>
              <a:t>creates / lists / deletes branches</a:t>
            </a:r>
          </a:p>
          <a:p>
            <a:pPr marL="457200"/>
            <a:r>
              <a:rPr lang="en" dirty="0"/>
              <a:t>git push</a:t>
            </a:r>
          </a:p>
          <a:p>
            <a:pPr marL="914400" lvl="1"/>
            <a:r>
              <a:rPr lang="en" dirty="0"/>
              <a:t>Copies local changes to the remote repository.</a:t>
            </a:r>
          </a:p>
          <a:p>
            <a:pPr marL="457200"/>
            <a:r>
              <a:rPr lang="en" dirty="0"/>
              <a:t>git pull</a:t>
            </a:r>
          </a:p>
          <a:p>
            <a:pPr marL="914400" lvl="1"/>
            <a:r>
              <a:rPr lang="en" dirty="0"/>
              <a:t>Copies remote changes to the local repository.</a:t>
            </a:r>
          </a:p>
        </p:txBody>
      </p:sp>
    </p:spTree>
    <p:extLst>
      <p:ext uri="{BB962C8B-B14F-4D97-AF65-F5344CB8AC3E}">
        <p14:creationId xmlns:p14="http://schemas.microsoft.com/office/powerpoint/2010/main" val="329396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prstGeom prst="rect">
            <a:avLst/>
          </a:prstGeom>
        </p:spPr>
        <p:txBody>
          <a:bodyPr vert="horz" lIns="91425" tIns="91425" rIns="91425" bIns="91425" rtlCol="0" anchor="b" anchorCtr="0">
            <a:noAutofit/>
          </a:bodyPr>
          <a:lstStyle/>
          <a:p>
            <a:r>
              <a:rPr lang="en"/>
              <a:t>Commands</a:t>
            </a:r>
          </a:p>
        </p:txBody>
      </p:sp>
      <p:sp>
        <p:nvSpPr>
          <p:cNvPr id="181" name="Shape 181"/>
          <p:cNvSpPr txBox="1">
            <a:spLocks noGrp="1"/>
          </p:cNvSpPr>
          <p:nvPr>
            <p:ph idx="1"/>
          </p:nvPr>
        </p:nvSpPr>
        <p:spPr>
          <a:prstGeom prst="rect">
            <a:avLst/>
          </a:prstGeom>
        </p:spPr>
        <p:txBody>
          <a:bodyPr vert="horz" lIns="91425" tIns="91425" rIns="91425" bIns="91425" rtlCol="0" anchor="t" anchorCtr="0">
            <a:noAutofit/>
          </a:bodyPr>
          <a:lstStyle/>
          <a:p>
            <a:pPr marL="457200">
              <a:buClr>
                <a:schemeClr val="dk1"/>
              </a:buClr>
            </a:pPr>
            <a:r>
              <a:rPr lang="en" dirty="0">
                <a:solidFill>
                  <a:schemeClr val="dk1"/>
                </a:solidFill>
              </a:rPr>
              <a:t>git fetch</a:t>
            </a:r>
          </a:p>
          <a:p>
            <a:pPr marL="914400" lvl="1">
              <a:buClr>
                <a:schemeClr val="dk1"/>
              </a:buClr>
            </a:pPr>
            <a:r>
              <a:rPr lang="en" dirty="0">
                <a:solidFill>
                  <a:schemeClr val="dk1"/>
                </a:solidFill>
              </a:rPr>
              <a:t>Determines the remote changes. Like pull, but doesn’t copy the changes.</a:t>
            </a:r>
          </a:p>
          <a:p>
            <a:pPr marL="457200">
              <a:buClr>
                <a:schemeClr val="dk1"/>
              </a:buClr>
            </a:pPr>
            <a:r>
              <a:rPr lang="en" dirty="0">
                <a:solidFill>
                  <a:schemeClr val="dk1"/>
                </a:solidFill>
              </a:rPr>
              <a:t>git status/git log</a:t>
            </a:r>
          </a:p>
          <a:p>
            <a:pPr marL="914400" lvl="1">
              <a:buClr>
                <a:schemeClr val="dk1"/>
              </a:buClr>
            </a:pPr>
            <a:r>
              <a:rPr lang="en" dirty="0">
                <a:solidFill>
                  <a:schemeClr val="dk1"/>
                </a:solidFill>
              </a:rPr>
              <a:t>Reminds you what’s going on</a:t>
            </a:r>
          </a:p>
          <a:p>
            <a:pPr marL="457200">
              <a:buClr>
                <a:schemeClr val="dk1"/>
              </a:buClr>
            </a:pPr>
            <a:r>
              <a:rPr lang="en" dirty="0">
                <a:solidFill>
                  <a:schemeClr val="dk1"/>
                </a:solidFill>
              </a:rPr>
              <a:t>git merge</a:t>
            </a:r>
          </a:p>
          <a:p>
            <a:pPr marL="914400" lvl="1">
              <a:buClr>
                <a:schemeClr val="dk1"/>
              </a:buClr>
            </a:pPr>
            <a:r>
              <a:rPr lang="en" dirty="0">
                <a:solidFill>
                  <a:schemeClr val="dk1"/>
                </a:solidFill>
              </a:rPr>
              <a:t>Combines one branch into another.</a:t>
            </a:r>
          </a:p>
        </p:txBody>
      </p:sp>
    </p:spTree>
    <p:extLst>
      <p:ext uri="{BB962C8B-B14F-4D97-AF65-F5344CB8AC3E}">
        <p14:creationId xmlns:p14="http://schemas.microsoft.com/office/powerpoint/2010/main" val="2131951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Acknowledgement</a:t>
            </a:r>
          </a:p>
        </p:txBody>
      </p:sp>
      <p:sp>
        <p:nvSpPr>
          <p:cNvPr id="6" name="Content Placeholder 5"/>
          <p:cNvSpPr>
            <a:spLocks noGrp="1"/>
          </p:cNvSpPr>
          <p:nvPr>
            <p:ph idx="1"/>
          </p:nvPr>
        </p:nvSpPr>
        <p:spPr/>
        <p:txBody>
          <a:bodyPr/>
          <a:lstStyle/>
          <a:p>
            <a:r>
              <a:rPr lang="en-US" dirty="0"/>
              <a:t>These slides contain material developed and copyright by:</a:t>
            </a:r>
          </a:p>
          <a:p>
            <a:pPr lvl="1">
              <a:buFont typeface="Wingdings" panose="05000000000000000000" pitchFamily="2" charset="2"/>
              <a:buChar char="Ø"/>
            </a:pPr>
            <a:r>
              <a:rPr lang="en-US" dirty="0"/>
              <a:t>https://www.atlassian.com/git/tutorials/</a:t>
            </a:r>
          </a:p>
        </p:txBody>
      </p:sp>
    </p:spTree>
    <p:extLst>
      <p:ext uri="{BB962C8B-B14F-4D97-AF65-F5344CB8AC3E}">
        <p14:creationId xmlns:p14="http://schemas.microsoft.com/office/powerpoint/2010/main" val="223759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branches</a:t>
            </a:r>
          </a:p>
        </p:txBody>
      </p:sp>
      <p:sp>
        <p:nvSpPr>
          <p:cNvPr id="3" name="Content Placeholder 2"/>
          <p:cNvSpPr>
            <a:spLocks noGrp="1"/>
          </p:cNvSpPr>
          <p:nvPr>
            <p:ph idx="1"/>
          </p:nvPr>
        </p:nvSpPr>
        <p:spPr/>
        <p:txBody>
          <a:bodyPr/>
          <a:lstStyle/>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branch</a:t>
            </a:r>
          </a:p>
          <a:p>
            <a:endParaRPr lang="en-US" dirty="0"/>
          </a:p>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checkout</a:t>
            </a:r>
          </a:p>
          <a:p>
            <a:endParaRPr lang="en-US" dirty="0">
              <a:latin typeface="Courier New"/>
              <a:ea typeface="Courier New"/>
              <a:cs typeface="Courier New"/>
              <a:sym typeface="Courier New"/>
            </a:endParaRPr>
          </a:p>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merge</a:t>
            </a:r>
          </a:p>
          <a:p>
            <a:endParaRPr lang="en-US" dirty="0">
              <a:latin typeface="Courier New"/>
              <a:cs typeface="Courier New"/>
              <a:sym typeface="Courier New"/>
            </a:endParaRPr>
          </a:p>
          <a:p>
            <a:pPr marL="0" indent="0">
              <a:buNone/>
            </a:pPr>
            <a:endParaRPr lang="en-US" dirty="0"/>
          </a:p>
        </p:txBody>
      </p:sp>
    </p:spTree>
    <p:extLst>
      <p:ext uri="{BB962C8B-B14F-4D97-AF65-F5344CB8AC3E}">
        <p14:creationId xmlns:p14="http://schemas.microsoft.com/office/powerpoint/2010/main" val="2872412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altLang="en-US">
                <a:ea typeface="ＭＳ Ｐゴシック" panose="020B0600070205080204" pitchFamily="34" charset="-128"/>
              </a:rPr>
              <a:t>Branches</a:t>
            </a:r>
          </a:p>
        </p:txBody>
      </p:sp>
      <p:sp>
        <p:nvSpPr>
          <p:cNvPr id="68610" name="Rectangle 3"/>
          <p:cNvSpPr>
            <a:spLocks noGrp="1" noChangeArrowheads="1"/>
          </p:cNvSpPr>
          <p:nvPr>
            <p:ph idx="1"/>
          </p:nvPr>
        </p:nvSpPr>
        <p:spPr>
          <a:xfrm>
            <a:off x="838200" y="1825625"/>
            <a:ext cx="5562600" cy="4351338"/>
          </a:xfrm>
        </p:spPr>
        <p:txBody>
          <a:bodyPr/>
          <a:lstStyle/>
          <a:p>
            <a:r>
              <a:rPr lang="en-US" altLang="en-US" dirty="0">
                <a:ea typeface="ＭＳ Ｐゴシック" panose="020B0600070205080204" pitchFamily="34" charset="-128"/>
              </a:rPr>
              <a:t>Development </a:t>
            </a:r>
            <a:r>
              <a:rPr lang="en-US" altLang="en-US" b="1" dirty="0">
                <a:ea typeface="ＭＳ Ｐゴシック" panose="020B0600070205080204" pitchFamily="34" charset="-128"/>
              </a:rPr>
              <a:t>master </a:t>
            </a:r>
            <a:r>
              <a:rPr lang="en-US" altLang="en-US" dirty="0">
                <a:ea typeface="ＭＳ Ｐゴシック" panose="020B0600070205080204" pitchFamily="34" charset="-128"/>
              </a:rPr>
              <a:t>vs. </a:t>
            </a:r>
            <a:r>
              <a:rPr lang="en-US" altLang="en-US" b="1" dirty="0">
                <a:solidFill>
                  <a:schemeClr val="accent2"/>
                </a:solidFill>
                <a:ea typeface="ＭＳ Ｐゴシック" panose="020B0600070205080204" pitchFamily="34" charset="-128"/>
              </a:rPr>
              <a:t>branches</a:t>
            </a:r>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Creating branch is </a:t>
            </a:r>
            <a:r>
              <a:rPr lang="en-US" altLang="en-US" i="1" dirty="0">
                <a:ea typeface="ＭＳ Ｐゴシック" panose="020B0600070205080204" pitchFamily="34" charset="-128"/>
              </a:rPr>
              <a:t>cheap!</a:t>
            </a:r>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switch among branches: </a:t>
            </a:r>
            <a:r>
              <a:rPr lang="en-US" altLang="en-US" i="1" dirty="0">
                <a:ea typeface="ＭＳ Ｐゴシック" panose="020B0600070205080204" pitchFamily="34" charset="-128"/>
              </a:rPr>
              <a:t>checkout</a:t>
            </a:r>
          </a:p>
          <a:p>
            <a:r>
              <a:rPr lang="en-US" altLang="en-US" dirty="0">
                <a:ea typeface="ＭＳ Ｐゴシック" panose="020B0600070205080204" pitchFamily="34" charset="-128"/>
              </a:rPr>
              <a:t>Separate commit histories per </a:t>
            </a:r>
            <a:r>
              <a:rPr lang="en-US" altLang="en-US" i="1" dirty="0">
                <a:ea typeface="ＭＳ Ｐゴシック" panose="020B0600070205080204" pitchFamily="34" charset="-128"/>
              </a:rPr>
              <a:t>branch</a:t>
            </a:r>
          </a:p>
          <a:p>
            <a:r>
              <a:rPr lang="en-US" altLang="en-US" i="1" dirty="0">
                <a:ea typeface="ＭＳ Ｐゴシック" panose="020B0600070205080204" pitchFamily="34" charset="-128"/>
              </a:rPr>
              <a:t>Merge </a:t>
            </a:r>
            <a:r>
              <a:rPr lang="en-US" altLang="en-US" dirty="0">
                <a:ea typeface="ＭＳ Ｐゴシック" panose="020B0600070205080204" pitchFamily="34" charset="-128"/>
              </a:rPr>
              <a:t>branch back into master</a:t>
            </a:r>
          </a:p>
          <a:p>
            <a:pPr lvl="1"/>
            <a:r>
              <a:rPr lang="en-US" altLang="en-US" dirty="0">
                <a:ea typeface="ＭＳ Ｐゴシック" panose="020B0600070205080204" pitchFamily="34" charset="-128"/>
              </a:rPr>
              <a:t>...or with </a:t>
            </a:r>
            <a:r>
              <a:rPr lang="en-US" altLang="en-US" i="1" dirty="0">
                <a:ea typeface="ＭＳ Ｐゴシック" panose="020B0600070205080204" pitchFamily="34" charset="-128"/>
              </a:rPr>
              <a:t>pushing </a:t>
            </a:r>
            <a:r>
              <a:rPr lang="en-US" altLang="en-US" dirty="0">
                <a:ea typeface="ＭＳ Ｐゴシック" panose="020B0600070205080204" pitchFamily="34" charset="-128"/>
              </a:rPr>
              <a:t>branch changes </a:t>
            </a:r>
          </a:p>
          <a:p>
            <a:pPr lvl="1"/>
            <a:r>
              <a:rPr lang="en-US" altLang="en-US" dirty="0">
                <a:ea typeface="ＭＳ Ｐゴシック" panose="020B0600070205080204" pitchFamily="34" charset="-128"/>
              </a:rPr>
              <a:t>Most branches eventually die</a:t>
            </a:r>
          </a:p>
          <a:p>
            <a:r>
              <a:rPr lang="en-US" altLang="en-US" i="1" dirty="0">
                <a:ea typeface="ＭＳ Ｐゴシック" panose="020B0600070205080204" pitchFamily="34" charset="-128"/>
              </a:rPr>
              <a:t>branch per feature</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681" y="1825625"/>
            <a:ext cx="6310311" cy="3108960"/>
          </a:xfrm>
          <a:prstGeom prst="rect">
            <a:avLst/>
          </a:prstGeom>
        </p:spPr>
      </p:pic>
    </p:spTree>
    <p:extLst>
      <p:ext uri="{BB962C8B-B14F-4D97-AF65-F5344CB8AC3E}">
        <p14:creationId xmlns:p14="http://schemas.microsoft.com/office/powerpoint/2010/main" val="331862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6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6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61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6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ltLang="en-US">
                <a:ea typeface="ＭＳ Ｐゴシック" panose="020B0600070205080204" pitchFamily="34" charset="-128"/>
              </a:rPr>
              <a:t>Creating new features without disrupting working code</a:t>
            </a:r>
          </a:p>
        </p:txBody>
      </p:sp>
      <p:sp>
        <p:nvSpPr>
          <p:cNvPr id="70658" name="Content Placeholder 2"/>
          <p:cNvSpPr>
            <a:spLocks noGrp="1"/>
          </p:cNvSpPr>
          <p:nvPr>
            <p:ph idx="1"/>
          </p:nvPr>
        </p:nvSpPr>
        <p:spPr/>
        <p:txBody>
          <a:bodyPr/>
          <a:lstStyle/>
          <a:p>
            <a:pPr marL="514350" indent="-514350">
              <a:buFont typeface="Helvetica" panose="020B0604020202020204" pitchFamily="34" charset="0"/>
              <a:buAutoNum type="arabicPeriod"/>
            </a:pPr>
            <a:r>
              <a:rPr lang="en-US" altLang="en-US" dirty="0">
                <a:ea typeface="ＭＳ Ｐゴシック" panose="020B0600070205080204" pitchFamily="34" charset="-128"/>
              </a:rPr>
              <a:t>To work on a new feature, create new branch </a:t>
            </a:r>
            <a:r>
              <a:rPr lang="en-US" altLang="en-US" i="1" dirty="0">
                <a:ea typeface="ＭＳ Ｐゴシック" panose="020B0600070205080204" pitchFamily="34" charset="-128"/>
              </a:rPr>
              <a:t>just for that feature</a:t>
            </a:r>
            <a:endParaRPr lang="en-US" altLang="en-US" dirty="0">
              <a:ea typeface="ＭＳ Ｐゴシック" panose="020B0600070205080204" pitchFamily="34" charset="-128"/>
            </a:endParaRPr>
          </a:p>
          <a:p>
            <a:pPr marL="914400" lvl="1" indent="-514350"/>
            <a:r>
              <a:rPr lang="en-US" altLang="en-US" dirty="0">
                <a:ea typeface="ＭＳ Ｐゴシック" panose="020B0600070205080204" pitchFamily="34" charset="-128"/>
              </a:rPr>
              <a:t>many features can be in progress at same time</a:t>
            </a:r>
          </a:p>
          <a:p>
            <a:pPr marL="514350" indent="-514350">
              <a:buFont typeface="Helvetica" panose="020B0604020202020204" pitchFamily="34" charset="0"/>
              <a:buAutoNum type="arabicPeriod"/>
            </a:pPr>
            <a:r>
              <a:rPr lang="en-US" altLang="en-US" dirty="0">
                <a:ea typeface="ＭＳ Ｐゴシック" panose="020B0600070205080204" pitchFamily="34" charset="-128"/>
              </a:rPr>
              <a:t>Use branch </a:t>
            </a:r>
            <a:r>
              <a:rPr lang="en-US" altLang="en-US" i="1" dirty="0">
                <a:ea typeface="ＭＳ Ｐゴシック" panose="020B0600070205080204" pitchFamily="34" charset="-128"/>
              </a:rPr>
              <a:t>only </a:t>
            </a:r>
            <a:r>
              <a:rPr lang="en-US" altLang="en-US" dirty="0">
                <a:ea typeface="ＭＳ Ｐゴシック" panose="020B0600070205080204" pitchFamily="34" charset="-128"/>
              </a:rPr>
              <a:t>for changes needed for </a:t>
            </a:r>
            <a:r>
              <a:rPr lang="en-US" altLang="en-US" i="1" dirty="0">
                <a:ea typeface="ＭＳ Ｐゴシック" panose="020B0600070205080204" pitchFamily="34" charset="-128"/>
              </a:rPr>
              <a:t>this feature</a:t>
            </a:r>
            <a:r>
              <a:rPr lang="en-US" altLang="en-US" dirty="0">
                <a:ea typeface="ＭＳ Ｐゴシック" panose="020B0600070205080204" pitchFamily="34" charset="-128"/>
              </a:rPr>
              <a:t>, then merge into master</a:t>
            </a:r>
          </a:p>
          <a:p>
            <a:pPr marL="514350" indent="-514350">
              <a:buFont typeface="Helvetica" panose="020B0604020202020204" pitchFamily="34" charset="0"/>
              <a:buAutoNum type="arabicPeriod"/>
            </a:pPr>
            <a:r>
              <a:rPr lang="en-US" altLang="en-US" dirty="0">
                <a:ea typeface="ＭＳ Ｐゴシック" panose="020B0600070205080204" pitchFamily="34" charset="-128"/>
              </a:rPr>
              <a:t>Back out this feature </a:t>
            </a:r>
            <a:r>
              <a:rPr lang="en-US" altLang="en-US" dirty="0">
                <a:ea typeface="ＭＳ Ｐゴシック" panose="020B0600070205080204" pitchFamily="34" charset="-128"/>
                <a:sym typeface="Wingdings" panose="05000000000000000000" pitchFamily="2" charset="2"/>
              </a:rPr>
              <a:t> undo this merge</a:t>
            </a:r>
          </a:p>
          <a:p>
            <a:pPr marL="514350" indent="-514350">
              <a:buFont typeface="Helvetica" panose="020B0604020202020204" pitchFamily="34" charset="0"/>
              <a:buAutoNum type="arabicPeriod"/>
            </a:pPr>
            <a:r>
              <a:rPr lang="en-US" altLang="en-US" dirty="0">
                <a:solidFill>
                  <a:srgbClr val="333399"/>
                </a:solidFill>
                <a:ea typeface="ＭＳ Ｐゴシック" panose="020B0600070205080204" pitchFamily="34" charset="-128"/>
                <a:sym typeface="Wingdings" panose="05000000000000000000" pitchFamily="2" charset="2"/>
              </a:rPr>
              <a:t>In well-factored app,</a:t>
            </a:r>
            <a:br>
              <a:rPr lang="en-US" altLang="en-US" dirty="0">
                <a:solidFill>
                  <a:srgbClr val="333399"/>
                </a:solidFill>
                <a:ea typeface="ＭＳ Ｐゴシック" panose="020B0600070205080204" pitchFamily="34" charset="-128"/>
                <a:sym typeface="Wingdings" panose="05000000000000000000" pitchFamily="2" charset="2"/>
              </a:rPr>
            </a:br>
            <a:r>
              <a:rPr lang="en-US" altLang="en-US" dirty="0">
                <a:solidFill>
                  <a:srgbClr val="333399"/>
                </a:solidFill>
                <a:ea typeface="ＭＳ Ｐゴシック" panose="020B0600070205080204" pitchFamily="34" charset="-128"/>
                <a:sym typeface="Wingdings" panose="05000000000000000000" pitchFamily="2" charset="2"/>
              </a:rPr>
              <a:t>1 feature shouldn't</a:t>
            </a:r>
            <a:r>
              <a:rPr lang="en-US" altLang="ja-JP" dirty="0">
                <a:solidFill>
                  <a:srgbClr val="333399"/>
                </a:solidFill>
                <a:ea typeface="ＭＳ Ｐゴシック" panose="020B0600070205080204" pitchFamily="34" charset="-128"/>
                <a:sym typeface="Wingdings" panose="05000000000000000000" pitchFamily="2" charset="2"/>
              </a:rPr>
              <a:t> </a:t>
            </a:r>
            <a:br>
              <a:rPr lang="en-US" altLang="ja-JP" dirty="0">
                <a:solidFill>
                  <a:srgbClr val="333399"/>
                </a:solidFill>
                <a:ea typeface="ＭＳ Ｐゴシック" panose="020B0600070205080204" pitchFamily="34" charset="-128"/>
                <a:sym typeface="Wingdings" panose="05000000000000000000" pitchFamily="2" charset="2"/>
              </a:rPr>
            </a:br>
            <a:r>
              <a:rPr lang="en-US" altLang="ja-JP" dirty="0">
                <a:solidFill>
                  <a:srgbClr val="333399"/>
                </a:solidFill>
                <a:ea typeface="ＭＳ Ｐゴシック" panose="020B0600070205080204" pitchFamily="34" charset="-128"/>
                <a:sym typeface="Wingdings" panose="05000000000000000000" pitchFamily="2" charset="2"/>
              </a:rPr>
              <a:t>touch many parts of app</a:t>
            </a:r>
            <a:endParaRPr lang="en-US" altLang="en-US" dirty="0">
              <a:solidFill>
                <a:srgbClr val="333399"/>
              </a:solidFill>
              <a:ea typeface="ＭＳ Ｐゴシック" panose="020B0600070205080204" pitchFamily="34" charset="-128"/>
            </a:endParaRPr>
          </a:p>
        </p:txBody>
      </p:sp>
      <p:pic>
        <p:nvPicPr>
          <p:cNvPr id="70659" name="Content Placeholder 4" descr="feature_branch.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419601"/>
            <a:ext cx="5257800"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501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065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5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vert="horz" lIns="91425" tIns="91425" rIns="91425" bIns="91425" rtlCol="0" anchor="b" anchorCtr="0">
            <a:noAutofit/>
          </a:bodyPr>
          <a:lstStyle/>
          <a:p>
            <a:r>
              <a:rPr lang="en"/>
              <a:t>Create A New Branch For Your Feature</a:t>
            </a:r>
          </a:p>
        </p:txBody>
      </p:sp>
      <p:sp>
        <p:nvSpPr>
          <p:cNvPr id="115" name="Shape 115"/>
          <p:cNvSpPr txBox="1">
            <a:spLocks noGrp="1"/>
          </p:cNvSpPr>
          <p:nvPr>
            <p:ph idx="1"/>
          </p:nvPr>
        </p:nvSpPr>
        <p:spPr>
          <a:prstGeom prst="rect">
            <a:avLst/>
          </a:prstGeom>
        </p:spPr>
        <p:txBody>
          <a:bodyPr vert="horz" lIns="91425" tIns="91425" rIns="91425" bIns="91425" rtlCol="0" anchor="t" anchorCtr="0">
            <a:noAutofit/>
          </a:bodyPr>
          <a:lstStyle/>
          <a:p>
            <a:r>
              <a:rPr lang="en" dirty="0"/>
              <a:t>create a new branch</a:t>
            </a:r>
          </a:p>
          <a:p>
            <a:pPr>
              <a:buNone/>
            </a:pPr>
            <a:r>
              <a:rPr lang="en" dirty="0">
                <a:latin typeface="Courier New"/>
                <a:ea typeface="Courier New"/>
                <a:cs typeface="Courier New"/>
                <a:sym typeface="Courier New"/>
              </a:rPr>
              <a:t>   &gt; git branch newBranchName</a:t>
            </a:r>
          </a:p>
          <a:p>
            <a:r>
              <a:rPr lang="en-US" dirty="0"/>
              <a:t>s</a:t>
            </a:r>
            <a:r>
              <a:rPr lang="en" dirty="0"/>
              <a:t>witch to the new branch</a:t>
            </a:r>
          </a:p>
          <a:p>
            <a:pPr>
              <a:buNone/>
            </a:pPr>
            <a:r>
              <a:rPr lang="en" dirty="0">
                <a:latin typeface="Courier New"/>
                <a:ea typeface="Courier New"/>
                <a:cs typeface="Courier New"/>
                <a:sym typeface="Courier New"/>
              </a:rPr>
              <a:t>   &gt; git checkout newBranchName</a:t>
            </a:r>
            <a:endParaRPr lang="en" dirty="0"/>
          </a:p>
          <a:p>
            <a:r>
              <a:rPr lang="en-US" dirty="0"/>
              <a:t>O</a:t>
            </a:r>
            <a:r>
              <a:rPr lang="en" dirty="0"/>
              <a:t>r: create and checkout to the new branch.</a:t>
            </a:r>
          </a:p>
          <a:p>
            <a:pPr marL="457200" indent="0">
              <a:buNone/>
            </a:pPr>
            <a:r>
              <a:rPr lang="en" dirty="0">
                <a:latin typeface="Courier New"/>
                <a:ea typeface="Courier New"/>
                <a:cs typeface="Courier New"/>
                <a:sym typeface="Courier New"/>
              </a:rPr>
              <a:t>&gt; git checkout -b newBranchName         </a:t>
            </a:r>
          </a:p>
        </p:txBody>
      </p:sp>
    </p:spTree>
    <p:extLst>
      <p:ext uri="{BB962C8B-B14F-4D97-AF65-F5344CB8AC3E}">
        <p14:creationId xmlns:p14="http://schemas.microsoft.com/office/powerpoint/2010/main" val="109210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branches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0006" y="1825625"/>
            <a:ext cx="8831987" cy="4351338"/>
          </a:xfrm>
        </p:spPr>
      </p:pic>
    </p:spTree>
    <p:extLst>
      <p:ext uri="{BB962C8B-B14F-4D97-AF65-F5344CB8AC3E}">
        <p14:creationId xmlns:p14="http://schemas.microsoft.com/office/powerpoint/2010/main" val="43498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Checkout Branch</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220" y="780761"/>
            <a:ext cx="11609560" cy="5719791"/>
          </a:xfrm>
        </p:spPr>
      </p:pic>
    </p:spTree>
    <p:extLst>
      <p:ext uri="{BB962C8B-B14F-4D97-AF65-F5344CB8AC3E}">
        <p14:creationId xmlns:p14="http://schemas.microsoft.com/office/powerpoint/2010/main" val="482380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1218</Words>
  <Application>Microsoft Macintosh PowerPoint</Application>
  <PresentationFormat>Widescreen</PresentationFormat>
  <Paragraphs>191</Paragraphs>
  <Slides>32</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ＭＳ Ｐゴシック</vt:lpstr>
      <vt:lpstr>Arial</vt:lpstr>
      <vt:lpstr>Calibri</vt:lpstr>
      <vt:lpstr>Calibri Light</vt:lpstr>
      <vt:lpstr>Courier New</vt:lpstr>
      <vt:lpstr>Helvetica</vt:lpstr>
      <vt:lpstr>Wingdings</vt:lpstr>
      <vt:lpstr>Office Theme</vt:lpstr>
      <vt:lpstr>Git More</vt:lpstr>
      <vt:lpstr>Git</vt:lpstr>
      <vt:lpstr>Develop Your Feature</vt:lpstr>
      <vt:lpstr>Using branches</vt:lpstr>
      <vt:lpstr>Branches</vt:lpstr>
      <vt:lpstr>Creating new features without disrupting working code</vt:lpstr>
      <vt:lpstr>Create A New Branch For Your Feature</vt:lpstr>
      <vt:lpstr>Create branches</vt:lpstr>
      <vt:lpstr>Checkout Branch</vt:lpstr>
      <vt:lpstr>git merge</vt:lpstr>
      <vt:lpstr>A Fast-Forward Merge</vt:lpstr>
      <vt:lpstr>3-way merge</vt:lpstr>
      <vt:lpstr>Merging Bug-fixes</vt:lpstr>
      <vt:lpstr>Resolving Conflicts</vt:lpstr>
      <vt:lpstr>Conflict Resolution</vt:lpstr>
      <vt:lpstr>Diverged branch</vt:lpstr>
      <vt:lpstr>git merge VS git rebase</vt:lpstr>
      <vt:lpstr>Inspecting a repository</vt:lpstr>
      <vt:lpstr>git status</vt:lpstr>
      <vt:lpstr>git status</vt:lpstr>
      <vt:lpstr>Collaborating</vt:lpstr>
      <vt:lpstr>Syncing</vt:lpstr>
      <vt:lpstr>git fetch</vt:lpstr>
      <vt:lpstr>Updating The Local Copy</vt:lpstr>
      <vt:lpstr>git fetch</vt:lpstr>
      <vt:lpstr>git pull</vt:lpstr>
      <vt:lpstr>git push</vt:lpstr>
      <vt:lpstr>git push</vt:lpstr>
      <vt:lpstr>Making a Pull Request</vt:lpstr>
      <vt:lpstr>Commands</vt:lpstr>
      <vt:lpstr>Commands</vt:lpstr>
      <vt:lpstr>Acknowledgement</vt:lpstr>
    </vt:vector>
  </TitlesOfParts>
  <Company>Capital Univeristy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Basics</dc:title>
  <dc:creator>Li Feng</dc:creator>
  <cp:lastModifiedBy>Microsoft Office User</cp:lastModifiedBy>
  <cp:revision>11</cp:revision>
  <dcterms:created xsi:type="dcterms:W3CDTF">2017-03-29T03:09:15Z</dcterms:created>
  <dcterms:modified xsi:type="dcterms:W3CDTF">2019-12-13T17:03:12Z</dcterms:modified>
</cp:coreProperties>
</file>