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1" r:id="rId3"/>
    <p:sldId id="322" r:id="rId4"/>
    <p:sldId id="323" r:id="rId5"/>
    <p:sldId id="324" r:id="rId6"/>
    <p:sldId id="326" r:id="rId7"/>
    <p:sldId id="327" r:id="rId8"/>
    <p:sldId id="258" r:id="rId9"/>
    <p:sldId id="328" r:id="rId10"/>
    <p:sldId id="330" r:id="rId11"/>
    <p:sldId id="315" r:id="rId12"/>
    <p:sldId id="316" r:id="rId13"/>
    <p:sldId id="259" r:id="rId14"/>
    <p:sldId id="260" r:id="rId15"/>
    <p:sldId id="317" r:id="rId16"/>
    <p:sldId id="319" r:id="rId17"/>
    <p:sldId id="31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 autoAdjust="0"/>
    <p:restoredTop sz="84288" autoAdjust="0"/>
  </p:normalViewPr>
  <p:slideViewPr>
    <p:cSldViewPr snapToGrid="0">
      <p:cViewPr varScale="1">
        <p:scale>
          <a:sx n="98" d="100"/>
          <a:sy n="9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0DE8-C117-413A-9787-D387ABE0DADB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B9E0-C9EF-4547-AC56-0CF884E8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353723-3F03-4092-9CF6-21B0C26F8E1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67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UNIX</a:t>
            </a:r>
            <a:r>
              <a:rPr lang="en-US" baseline="0" dirty="0"/>
              <a:t> is either a file or a process</a:t>
            </a:r>
          </a:p>
          <a:p>
            <a:r>
              <a:rPr lang="en-US" baseline="0" dirty="0"/>
              <a:t>Shell: command interpreter, interface between you and kernel (the OS)</a:t>
            </a:r>
          </a:p>
          <a:p>
            <a:r>
              <a:rPr lang="en-US" baseline="0" dirty="0" err="1"/>
              <a:t>Interprocess</a:t>
            </a:r>
            <a:r>
              <a:rPr lang="en-US" baseline="0" dirty="0"/>
              <a:t> communication: pipeline and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5DD8-194D-4DE4-A7B4-EE1D6B97A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F041F-1A2A-4093-99BA-BEB42396BF8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Operating</a:t>
            </a:r>
            <a:r>
              <a:rPr lang="en-US" altLang="en-US" baseline="0" dirty="0"/>
              <a:t> system: middle level between hardware and software. It schedules tasks, allocates storage and handles the interfaces to peripheral hardware (printers, disk drives…)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880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Multics: OS on main frame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 stuff: Daemons (log in, pixel in screen) and dynamic linking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language: 1971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their development of generic operating systems theory and specifically for the implementation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ix"/>
              </a:rPr>
              <a:t>UNIX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operating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ACM: Association for Computer Machinery.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Highest distinction in computer science. Nobel prize in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Multiuser systems divide computer resources among multiple users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allowing 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efficient use of these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3BFF5-9385-4615-AE4C-1D344137C58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Torvalds also developed version control tool: git</a:t>
            </a:r>
          </a:p>
        </p:txBody>
      </p:sp>
    </p:spTree>
    <p:extLst>
      <p:ext uri="{BB962C8B-B14F-4D97-AF65-F5344CB8AC3E}">
        <p14:creationId xmlns:p14="http://schemas.microsoft.com/office/powerpoint/2010/main" val="196834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00E89-D666-4DEE-AF13-1369A967F9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05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Kernel: most frequently used functions: scheduling user jobs, allocating computer resources, interface with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C007-241E-4052-BABD-83BE9A601CA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n_Thomp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vDZLjaCJuw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en.wikipedia.org/wiki/Dennis_Ritchi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feng@capita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riSFBu5C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CS170</a:t>
            </a:r>
            <a:br>
              <a:rPr lang="en-US" dirty="0"/>
            </a:br>
            <a:r>
              <a:rPr lang="en-US" dirty="0"/>
              <a:t>Introduction to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382766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1983 Turing Award:</a:t>
            </a:r>
            <a:br>
              <a:rPr lang="en-US" dirty="0"/>
            </a:br>
            <a:r>
              <a:rPr lang="en-US" u="sng" dirty="0">
                <a:hlinkClick r:id="rId3" tooltip="Ken Thompson"/>
              </a:rPr>
              <a:t>Ken Thompson</a:t>
            </a:r>
            <a:r>
              <a:rPr lang="en-US" dirty="0"/>
              <a:t> and </a:t>
            </a:r>
            <a:r>
              <a:rPr lang="en-US" dirty="0">
                <a:hlinkClick r:id="rId4" tooltip="Dennis Ritchie"/>
              </a:rPr>
              <a:t>Dennis Ritchie</a:t>
            </a:r>
            <a:r>
              <a:rPr lang="en-US" dirty="0"/>
              <a:t> </a:t>
            </a:r>
          </a:p>
        </p:txBody>
      </p:sp>
      <p:pic>
        <p:nvPicPr>
          <p:cNvPr id="15362" name="Picture 2" descr="https://upload.wikimedia.org/wikipedia/commons/thumb/3/36/Ken_n_dennis.jpg/220px-Ken_n_dennis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2884" y="2196878"/>
            <a:ext cx="4526231" cy="29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65504" y="5645118"/>
            <a:ext cx="9735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  <a:hlinkClick r:id="rId6"/>
              </a:rPr>
              <a:t>UNIX: Making Computers Easier To Use -- AT&amp;T Archives film from 1982, Bell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Multiuser</a:t>
            </a:r>
          </a:p>
          <a:p>
            <a:r>
              <a:rPr lang="en-US" dirty="0"/>
              <a:t>Both command line interface and window environment</a:t>
            </a:r>
          </a:p>
          <a:p>
            <a:r>
              <a:rPr lang="en-US" dirty="0"/>
              <a:t>Designed by programmer for programmer</a:t>
            </a:r>
          </a:p>
          <a:p>
            <a:r>
              <a:rPr lang="en-US" dirty="0"/>
              <a:t>Very customizable</a:t>
            </a:r>
          </a:p>
          <a:p>
            <a:r>
              <a:rPr lang="en-US" dirty="0"/>
              <a:t>Combine small program easily to do complex tasks</a:t>
            </a:r>
          </a:p>
          <a:p>
            <a:r>
              <a:rPr lang="en-US" dirty="0"/>
              <a:t>You don’t need to worry about “crashing the system” by formatting the disk or deleting system files. (superuser)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Types of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different versions of Unix:</a:t>
            </a:r>
          </a:p>
          <a:p>
            <a:pPr lvl="1"/>
            <a:r>
              <a:rPr lang="en-US" dirty="0"/>
              <a:t>Sun Solaris</a:t>
            </a:r>
          </a:p>
          <a:p>
            <a:pPr lvl="1"/>
            <a:r>
              <a:rPr lang="en-US" dirty="0"/>
              <a:t>GNU/Linux</a:t>
            </a:r>
          </a:p>
          <a:p>
            <a:pPr lvl="1"/>
            <a:r>
              <a:rPr lang="en-US" dirty="0"/>
              <a:t>Mac OS X</a:t>
            </a:r>
          </a:p>
          <a:p>
            <a:pPr lvl="1"/>
            <a:endParaRPr lang="en-US" dirty="0"/>
          </a:p>
          <a:p>
            <a:r>
              <a:rPr lang="en-US" dirty="0"/>
              <a:t>All the Unix versions are mostly the same:</a:t>
            </a:r>
          </a:p>
          <a:p>
            <a:pPr lvl="1"/>
            <a:r>
              <a:rPr lang="en-US" dirty="0"/>
              <a:t>Same command works (slightly different syntax)</a:t>
            </a:r>
          </a:p>
          <a:p>
            <a:pPr lvl="1"/>
            <a:r>
              <a:rPr lang="en-US" dirty="0"/>
              <a:t>Complied program on one can usually be compiled without any changes or minor changes in the other</a:t>
            </a:r>
          </a:p>
          <a:p>
            <a:pPr lvl="1"/>
            <a:r>
              <a:rPr lang="en-US" dirty="0"/>
              <a:t>The location of system files varies but the differences are usually transparent to the end-users</a:t>
            </a:r>
          </a:p>
        </p:txBody>
      </p:sp>
    </p:spTree>
    <p:extLst>
      <p:ext uri="{BB962C8B-B14F-4D97-AF65-F5344CB8AC3E}">
        <p14:creationId xmlns:p14="http://schemas.microsoft.com/office/powerpoint/2010/main" val="34406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Unix vs. Linux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288741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Unix was the predecessor of Linux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is developed by a grad student (Linus Torvalds) in Finland in 1991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is a variant of Unix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is open source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distributions: Ubuntu, Fedora, Red Hat, Debian, Arch, CentOS…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Android is also a Linux based OS for mobile device.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DB399-8CF6-9D44-B437-D41A8539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424" y="1690688"/>
            <a:ext cx="2794000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678C4-4956-5849-84DD-896FB4744234}"/>
              </a:ext>
            </a:extLst>
          </p:cNvPr>
          <p:cNvSpPr txBox="1"/>
          <p:nvPr/>
        </p:nvSpPr>
        <p:spPr>
          <a:xfrm>
            <a:off x="8189259" y="6010835"/>
            <a:ext cx="262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Linus Torvalds </a:t>
            </a:r>
          </a:p>
          <a:p>
            <a:r>
              <a:rPr lang="en-US" dirty="0"/>
              <a:t>Source: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Why Unix/Linux?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Linux is </a:t>
            </a:r>
            <a:r>
              <a:rPr lang="en-US" altLang="en-US" dirty="0">
                <a:solidFill>
                  <a:srgbClr val="FF0000"/>
                </a:solidFill>
              </a:rPr>
              <a:t>free</a:t>
            </a:r>
            <a:endParaRPr lang="en-US" altLang="en-US" dirty="0"/>
          </a:p>
          <a:p>
            <a:r>
              <a:rPr lang="en-US" altLang="en-US" dirty="0"/>
              <a:t>It’s </a:t>
            </a:r>
            <a:r>
              <a:rPr lang="en-US" altLang="en-US" dirty="0">
                <a:solidFill>
                  <a:srgbClr val="FF0000"/>
                </a:solidFill>
              </a:rPr>
              <a:t>portable</a:t>
            </a:r>
          </a:p>
          <a:p>
            <a:r>
              <a:rPr lang="en-US" altLang="en-US" dirty="0"/>
              <a:t>It’s fully </a:t>
            </a:r>
            <a:r>
              <a:rPr lang="en-US" altLang="en-US" dirty="0">
                <a:solidFill>
                  <a:srgbClr val="FF0000"/>
                </a:solidFill>
              </a:rPr>
              <a:t>customizable</a:t>
            </a:r>
          </a:p>
          <a:p>
            <a:r>
              <a:rPr lang="en-US" altLang="en-US" dirty="0"/>
              <a:t>It’s </a:t>
            </a:r>
            <a:r>
              <a:rPr lang="en-US" altLang="en-US" dirty="0">
                <a:solidFill>
                  <a:srgbClr val="FF0000"/>
                </a:solidFill>
              </a:rPr>
              <a:t>stable</a:t>
            </a:r>
            <a:r>
              <a:rPr lang="en-US" altLang="en-US" dirty="0"/>
              <a:t> (i.e. it almost never crashes)</a:t>
            </a:r>
          </a:p>
          <a:p>
            <a:r>
              <a:rPr lang="en-US" altLang="en-US" dirty="0"/>
              <a:t>A rich selection of applications is available for Linux</a:t>
            </a:r>
          </a:p>
          <a:p>
            <a:r>
              <a:rPr lang="en-US" altLang="en-US" dirty="0"/>
              <a:t>A mount of software is also available.</a:t>
            </a:r>
          </a:p>
          <a:p>
            <a:endParaRPr lang="en-US" altLang="en-US" dirty="0"/>
          </a:p>
          <a:p>
            <a:r>
              <a:rPr lang="en-US" altLang="en-US" dirty="0"/>
              <a:t>These characteristics make it an ideal OS for programmers and scientists</a:t>
            </a:r>
          </a:p>
        </p:txBody>
      </p:sp>
    </p:spTree>
    <p:extLst>
      <p:ext uri="{BB962C8B-B14F-4D97-AF65-F5344CB8AC3E}">
        <p14:creationId xmlns:p14="http://schemas.microsoft.com/office/powerpoint/2010/main" val="228879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Linux is made up of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kernel: the hub of the OS</a:t>
            </a:r>
          </a:p>
          <a:p>
            <a:endParaRPr lang="en-US" dirty="0"/>
          </a:p>
          <a:p>
            <a:r>
              <a:rPr lang="en-US" dirty="0"/>
              <a:t>The shell: the command line interpreter (CLI), the interface between the user and the kernel</a:t>
            </a:r>
          </a:p>
          <a:p>
            <a:endParaRPr lang="en-US" dirty="0"/>
          </a:p>
          <a:p>
            <a:r>
              <a:rPr lang="en-US" dirty="0"/>
              <a:t>The program</a:t>
            </a:r>
          </a:p>
        </p:txBody>
      </p:sp>
    </p:spTree>
    <p:extLst>
      <p:ext uri="{BB962C8B-B14F-4D97-AF65-F5344CB8AC3E}">
        <p14:creationId xmlns:p14="http://schemas.microsoft.com/office/powerpoint/2010/main" val="247389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Linux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53933"/>
            <a:ext cx="82296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8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Overview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programming interface</a:t>
            </a:r>
          </a:p>
          <a:p>
            <a:r>
              <a:rPr lang="en-US" dirty="0"/>
              <a:t>Multiuser</a:t>
            </a:r>
          </a:p>
          <a:p>
            <a:r>
              <a:rPr lang="en-US" dirty="0"/>
              <a:t>Multitask OS</a:t>
            </a:r>
          </a:p>
          <a:p>
            <a:r>
              <a:rPr lang="en-US" dirty="0"/>
              <a:t>Secure hierarchical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Shell</a:t>
            </a:r>
          </a:p>
          <a:p>
            <a:r>
              <a:rPr lang="en-US" dirty="0"/>
              <a:t>A family of utility program (commands)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 (several utility together)</a:t>
            </a:r>
          </a:p>
          <a:p>
            <a:r>
              <a:rPr lang="en-US" dirty="0"/>
              <a:t>System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4617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Connecting to a Unix/Linux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user (for details, see setup pdf in </a:t>
            </a:r>
            <a:r>
              <a:rPr lang="en-US" dirty="0" err="1"/>
              <a:t>iLearn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Download and Install Virtual Box</a:t>
            </a:r>
          </a:p>
          <a:p>
            <a:pPr lvl="1"/>
            <a:r>
              <a:rPr lang="en-US" dirty="0"/>
              <a:t>Download and Install Ubuntu</a:t>
            </a:r>
          </a:p>
          <a:p>
            <a:pPr lvl="1"/>
            <a:r>
              <a:rPr lang="en-US" dirty="0"/>
              <a:t>Open a terminal in Ubuntu</a:t>
            </a:r>
          </a:p>
        </p:txBody>
      </p:sp>
    </p:spTree>
    <p:extLst>
      <p:ext uri="{BB962C8B-B14F-4D97-AF65-F5344CB8AC3E}">
        <p14:creationId xmlns:p14="http://schemas.microsoft.com/office/powerpoint/2010/main" val="14532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Li Feng</a:t>
            </a:r>
          </a:p>
          <a:p>
            <a:pPr marL="0" indent="0">
              <a:buNone/>
            </a:pPr>
            <a:r>
              <a:rPr lang="en-US" dirty="0"/>
              <a:t>	           117A Battelle Hall</a:t>
            </a:r>
          </a:p>
          <a:p>
            <a:pPr marL="0" indent="0">
              <a:buNone/>
            </a:pPr>
            <a:r>
              <a:rPr lang="en-US" dirty="0"/>
              <a:t>	           </a:t>
            </a:r>
            <a:r>
              <a:rPr lang="en-US" dirty="0">
                <a:hlinkClick r:id="rId2"/>
              </a:rPr>
              <a:t>lfeng@capital.edu</a:t>
            </a:r>
            <a:endParaRPr lang="en-US" dirty="0"/>
          </a:p>
          <a:p>
            <a:r>
              <a:rPr lang="en-US" dirty="0"/>
              <a:t>Office hour: </a:t>
            </a:r>
          </a:p>
          <a:p>
            <a:pPr lvl="1"/>
            <a:r>
              <a:rPr lang="en-US" dirty="0"/>
              <a:t>Monday 1:30pm-2:30pm</a:t>
            </a:r>
          </a:p>
          <a:p>
            <a:pPr lvl="1"/>
            <a:r>
              <a:rPr lang="en-US" dirty="0"/>
              <a:t>Tuesday 8:30am – 9:30am </a:t>
            </a:r>
          </a:p>
          <a:p>
            <a:pPr lvl="1"/>
            <a:r>
              <a:rPr lang="en-US" dirty="0"/>
              <a:t>Wednesday 8:30am – 9:00am</a:t>
            </a:r>
          </a:p>
          <a:p>
            <a:pPr lvl="1"/>
            <a:r>
              <a:rPr lang="en-US" dirty="0"/>
              <a:t>Thursday 8:30am – 9:30am , 1:30pm-2:00pm </a:t>
            </a:r>
          </a:p>
          <a:p>
            <a:pPr lvl="1"/>
            <a:r>
              <a:rPr lang="en-US" dirty="0"/>
              <a:t>Friday 8:30am – 9:00am  </a:t>
            </a:r>
          </a:p>
          <a:p>
            <a:pPr lvl="1"/>
            <a:r>
              <a:rPr lang="en-US" dirty="0"/>
              <a:t>Or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249723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5875"/>
            <a:ext cx="10515600" cy="1325563"/>
          </a:xfrm>
        </p:spPr>
        <p:txBody>
          <a:bodyPr/>
          <a:lstStyle/>
          <a:p>
            <a:r>
              <a:rPr lang="en-US" dirty="0"/>
              <a:t>Introduce yourself: name, what year are you in, your hobby, anything you want to share…</a:t>
            </a:r>
          </a:p>
        </p:txBody>
      </p:sp>
    </p:spTree>
    <p:extLst>
      <p:ext uri="{BB962C8B-B14F-4D97-AF65-F5344CB8AC3E}">
        <p14:creationId xmlns:p14="http://schemas.microsoft.com/office/powerpoint/2010/main" val="29177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covered in this course: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subset of Unix commands</a:t>
            </a:r>
          </a:p>
          <a:p>
            <a:endParaRPr lang="en-US" dirty="0"/>
          </a:p>
          <a:p>
            <a:r>
              <a:rPr lang="en-US" dirty="0"/>
              <a:t>Common Unix editors</a:t>
            </a:r>
          </a:p>
          <a:p>
            <a:endParaRPr lang="en-US" dirty="0"/>
          </a:p>
          <a:p>
            <a:r>
              <a:rPr lang="en-US" dirty="0"/>
              <a:t>Shell scripting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Grading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35%: in-lecture </a:t>
            </a:r>
            <a:r>
              <a:rPr lang="en-US" altLang="en-US" i="1" dirty="0"/>
              <a:t>quizzes </a:t>
            </a:r>
          </a:p>
          <a:p>
            <a:r>
              <a:rPr lang="en-US" altLang="en-US" dirty="0"/>
              <a:t>40%: Lab and Assignments</a:t>
            </a:r>
          </a:p>
          <a:p>
            <a:r>
              <a:rPr lang="en-US" altLang="en-US" dirty="0"/>
              <a:t>20%: final exam (comprehensive)</a:t>
            </a:r>
          </a:p>
          <a:p>
            <a:r>
              <a:rPr lang="en-US" altLang="en-US" dirty="0"/>
              <a:t>5%:   attendance and participation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58719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you wouldn't want fellow students, parents, or professors to know about it, it's probably cheating</a:t>
            </a:r>
          </a:p>
          <a:p>
            <a:endParaRPr lang="en-US" altLang="en-US" dirty="0"/>
          </a:p>
          <a:p>
            <a:r>
              <a:rPr lang="en-US" altLang="en-US" dirty="0"/>
              <a:t>If it feels like cheating, it probably is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Myth of Multitasking</a:t>
            </a:r>
          </a:p>
        </p:txBody>
      </p:sp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https://youtu.be/PriSFBu5CLs  </a:t>
            </a:r>
            <a:r>
              <a:rPr lang="en-US" altLang="en-US" dirty="0"/>
              <a:t>@ 7:50-10:00 (Clifford Nass, Stanford)</a:t>
            </a:r>
          </a:p>
          <a:p>
            <a:r>
              <a:rPr lang="en-US" altLang="en-US" dirty="0"/>
              <a:t>Allowing yourself to respond to distraction (incoming email, IM, etc.) triggers small dopamine release</a:t>
            </a:r>
          </a:p>
          <a:p>
            <a:r>
              <a:rPr lang="en-US" altLang="en-US" dirty="0"/>
              <a:t>Over time, you get addicted to it</a:t>
            </a:r>
          </a:p>
          <a:p>
            <a:r>
              <a:rPr lang="en-US" altLang="en-US" dirty="0"/>
              <a:t>Result: Multitaskers waste far more brainpower than </a:t>
            </a:r>
            <a:r>
              <a:rPr lang="en-US" altLang="en-US" dirty="0" err="1"/>
              <a:t>monotaskers</a:t>
            </a:r>
            <a:r>
              <a:rPr lang="en-US" altLang="en-US" dirty="0"/>
              <a:t> when actually distracted</a:t>
            </a:r>
          </a:p>
          <a:p>
            <a:r>
              <a:rPr lang="en-US" altLang="en-US" dirty="0"/>
              <a:t>Long-term effects can be hard to reverse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8C1C43-5313-4E1D-B9CE-CA406E20B47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What is Unix?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operating system</a:t>
            </a:r>
          </a:p>
          <a:p>
            <a:r>
              <a:rPr lang="en-US" altLang="en-US" dirty="0"/>
              <a:t>Developed at AT&amp;T (Bell Labs) in the 1960’s</a:t>
            </a:r>
          </a:p>
          <a:p>
            <a:r>
              <a:rPr lang="en-US" altLang="en-US" dirty="0"/>
              <a:t>Command Line Interface (CLI)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91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78" y="1396177"/>
            <a:ext cx="3886200" cy="2921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1" y="4281948"/>
            <a:ext cx="22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Switchboard Operator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12" y="3293806"/>
            <a:ext cx="4089400" cy="3067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9575" y="6270521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Operators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67" y="850492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21333</TotalTime>
  <Words>798</Words>
  <Application>Microsoft Macintosh PowerPoint</Application>
  <PresentationFormat>Widescreen</PresentationFormat>
  <Paragraphs>126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Roboto</vt:lpstr>
      <vt:lpstr>Arial</vt:lpstr>
      <vt:lpstr>Calibri</vt:lpstr>
      <vt:lpstr>Calibri Light</vt:lpstr>
      <vt:lpstr>Helvetica</vt:lpstr>
      <vt:lpstr>Office Theme</vt:lpstr>
      <vt:lpstr>Welcome to CS170 Introduction to Unix</vt:lpstr>
      <vt:lpstr>Course Information</vt:lpstr>
      <vt:lpstr>Introduce yourself: name, what year are you in, your hobby, anything you want to share…</vt:lpstr>
      <vt:lpstr>Contents covered in this course:</vt:lpstr>
      <vt:lpstr>Course Grading</vt:lpstr>
      <vt:lpstr>Academic Integrity:</vt:lpstr>
      <vt:lpstr>The Myth of Multitasking</vt:lpstr>
      <vt:lpstr>Introduction: What is Unix?</vt:lpstr>
      <vt:lpstr>Operator …</vt:lpstr>
      <vt:lpstr>The 1983 Turing Award: Ken Thompson and Dennis Ritchie </vt:lpstr>
      <vt:lpstr>Introduction: Features</vt:lpstr>
      <vt:lpstr>Introduction: Types of Unix</vt:lpstr>
      <vt:lpstr>Introduction: Unix vs. Linux</vt:lpstr>
      <vt:lpstr>Introduction: Why Unix/Linux?</vt:lpstr>
      <vt:lpstr>Introduction: Linux is made up of 3 parts</vt:lpstr>
      <vt:lpstr>Introduction: Linux</vt:lpstr>
      <vt:lpstr>Introduction: Overview of Linux</vt:lpstr>
      <vt:lpstr>Connecting to a Unix/Linux system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CS170 Introduction to Unix</dc:title>
  <dc:creator>Li Feng</dc:creator>
  <cp:lastModifiedBy>Microsoft Office User</cp:lastModifiedBy>
  <cp:revision>83</cp:revision>
  <dcterms:created xsi:type="dcterms:W3CDTF">2017-01-07T14:58:08Z</dcterms:created>
  <dcterms:modified xsi:type="dcterms:W3CDTF">2020-01-08T20:12:16Z</dcterms:modified>
</cp:coreProperties>
</file>