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7" r:id="rId3"/>
    <p:sldId id="319" r:id="rId4"/>
    <p:sldId id="318" r:id="rId5"/>
    <p:sldId id="32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33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20" r:id="rId26"/>
    <p:sldId id="331" r:id="rId27"/>
    <p:sldId id="332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84265" autoAdjust="0"/>
  </p:normalViewPr>
  <p:slideViewPr>
    <p:cSldViewPr snapToGrid="0">
      <p:cViewPr varScale="1">
        <p:scale>
          <a:sx n="98" d="100"/>
          <a:sy n="98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0DE8-C117-413A-9787-D387ABE0DADB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B9E0-C9EF-4547-AC56-0CF884E8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Kernel: most frequently used functions: scheduling user jobs, allocating computer resources, interface with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A00E5-7608-457E-9F7B-53AE985EFB8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/: root directory</a:t>
            </a:r>
          </a:p>
          <a:p>
            <a:r>
              <a:rPr lang="en-US" altLang="en-US" dirty="0"/>
              <a:t>~: your home directory</a:t>
            </a:r>
          </a:p>
          <a:p>
            <a:r>
              <a:rPr lang="en-US" altLang="en-US" dirty="0"/>
              <a:t>File are arranged under directories.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Linux file system is a hierarchy in which the root directory appears at the top of the system and branches come off the root, with each branch supporting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or more plain or directory files.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82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A00E5-7608-457E-9F7B-53AE985EFB8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/: root directory</a:t>
            </a:r>
          </a:p>
          <a:p>
            <a:r>
              <a:rPr lang="en-US" altLang="en-US" dirty="0"/>
              <a:t>~: your home directory</a:t>
            </a:r>
          </a:p>
          <a:p>
            <a:r>
              <a:rPr lang="en-US" altLang="en-US" dirty="0"/>
              <a:t>Bin: essential command binaries</a:t>
            </a:r>
          </a:p>
          <a:p>
            <a:r>
              <a:rPr lang="en-US" altLang="en-US" dirty="0" err="1"/>
              <a:t>Etc</a:t>
            </a:r>
            <a:r>
              <a:rPr lang="en-US" altLang="en-US" dirty="0"/>
              <a:t>: configuration files (password)</a:t>
            </a:r>
          </a:p>
          <a:p>
            <a:r>
              <a:rPr lang="en-US" altLang="en-US" dirty="0"/>
              <a:t>Home: user home directory.</a:t>
            </a:r>
          </a:p>
          <a:p>
            <a:r>
              <a:rPr lang="en-US" altLang="en-US" dirty="0"/>
              <a:t>In mac OS: /Users</a:t>
            </a:r>
          </a:p>
          <a:p>
            <a:r>
              <a:rPr lang="en-US" altLang="en-US" dirty="0"/>
              <a:t>File are arranged under directories.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Linux file system is a hierarchy in which the root directory appears at the top of the system and branches come off the root, with each branch supporting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or more plain or directory files.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531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435F1-26E9-4D5A-9358-D8EE99F22E5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Pwd</a:t>
            </a:r>
            <a:r>
              <a:rPr lang="en-US" altLang="en-US" dirty="0"/>
              <a:t>: print</a:t>
            </a:r>
            <a:r>
              <a:rPr lang="en-US" altLang="en-US" baseline="0" dirty="0"/>
              <a:t> working directory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Pathnames enable you to work out where you are in relation to the whole file-system. Find out the absolute pathname of your home-directory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593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C10BF-F2BF-454E-9B6B-C1DD602D70C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Cd: change directory</a:t>
            </a:r>
          </a:p>
          <a:p>
            <a:r>
              <a:rPr lang="en-US" altLang="en-US" dirty="0"/>
              <a:t>Shortcut to your home directory: cd /home/li</a:t>
            </a:r>
            <a:r>
              <a:rPr lang="en-US" altLang="en-US" baseline="0" dirty="0"/>
              <a:t> (absolute path), cd ~,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cd (space) Typing cd with no argument always returns you to your home directory.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very useful if you are lost in the file system.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3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572859-6054-4CD9-A786-1B617C7C245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119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B6BAE-FE09-4B32-9DF4-D29EC3306A9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(.) means</a:t>
            </a:r>
            <a:r>
              <a:rPr lang="en-US" altLang="en-US" baseline="0" dirty="0"/>
              <a:t> the current directory, so typing “cd .” (space between cd and the dot)</a:t>
            </a:r>
          </a:p>
          <a:p>
            <a:r>
              <a:rPr lang="en-US" altLang="en-US" baseline="0" dirty="0"/>
              <a:t>Cd - : previous directory</a:t>
            </a:r>
          </a:p>
        </p:txBody>
      </p:sp>
    </p:spTree>
    <p:extLst>
      <p:ext uri="{BB962C8B-B14F-4D97-AF65-F5344CB8AC3E}">
        <p14:creationId xmlns:p14="http://schemas.microsoft.com/office/powerpoint/2010/main" val="1627686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AF27E-1A30-4531-917B-5CA5BA2343C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4834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A5ABC-50BB-4708-AF5D-6DA0C437D69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Files beginning</a:t>
            </a:r>
            <a:r>
              <a:rPr lang="en-US" altLang="en-US" baseline="0" dirty="0"/>
              <a:t> with a dot(.) are know as hidden files and usually contains important program configuration information.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0673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CD3CD-1E2F-49D1-A0C4-2FBFFF09B8C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98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2A8E6-78BF-4C41-9F06-6BECCEE1D5C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*: match against none or more characters in a file or directory name</a:t>
            </a:r>
          </a:p>
          <a:p>
            <a:endParaRPr lang="en-US" altLang="en-US" dirty="0"/>
          </a:p>
          <a:p>
            <a:r>
              <a:rPr lang="en-US" altLang="en-US" dirty="0"/>
              <a:t>?: match</a:t>
            </a:r>
            <a:r>
              <a:rPr lang="en-US" altLang="en-US" baseline="0" dirty="0"/>
              <a:t> exactly one character.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832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in UNIX</a:t>
            </a:r>
            <a:r>
              <a:rPr lang="en-US" baseline="0" dirty="0"/>
              <a:t> is either a file or a process</a:t>
            </a:r>
          </a:p>
          <a:p>
            <a:r>
              <a:rPr lang="en-US" baseline="0" dirty="0"/>
              <a:t>Shell: command interpreter and programming language, interface between you and kernel (the OS), textural interface</a:t>
            </a:r>
          </a:p>
          <a:p>
            <a:r>
              <a:rPr lang="en-US" baseline="0" dirty="0" err="1"/>
              <a:t>Interprocess</a:t>
            </a:r>
            <a:r>
              <a:rPr lang="en-US" baseline="0" dirty="0"/>
              <a:t> communication: pipeline and filter</a:t>
            </a:r>
          </a:p>
          <a:p>
            <a:r>
              <a:rPr lang="en-US" baseline="0" dirty="0"/>
              <a:t>Server usually is Linux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9B75F-A09E-4D8A-A2D8-BA49FD9F8AD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mkdir</a:t>
            </a:r>
            <a:r>
              <a:rPr lang="en-US" altLang="en-US" dirty="0"/>
              <a:t>: make directory</a:t>
            </a:r>
          </a:p>
        </p:txBody>
      </p:sp>
    </p:spTree>
    <p:extLst>
      <p:ext uri="{BB962C8B-B14F-4D97-AF65-F5344CB8AC3E}">
        <p14:creationId xmlns:p14="http://schemas.microsoft.com/office/powerpoint/2010/main" val="1114425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F99FC-6CF1-4763-AEC4-76BFAE8AF6B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725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completion: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45B3A-33C2-4F14-87AE-12884757D5C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Applications/accessories menu: Terminal</a:t>
            </a:r>
            <a:r>
              <a:rPr lang="en-US" altLang="en-US" baseline="0" dirty="0"/>
              <a:t> icon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397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40284-31F2-4363-B0A7-C6E9CDBAEDC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Prompt could be a dollar sign($), or a hashmark(#) or a percentage sign(%)</a:t>
            </a:r>
          </a:p>
        </p:txBody>
      </p:sp>
    </p:spTree>
    <p:extLst>
      <p:ext uri="{BB962C8B-B14F-4D97-AF65-F5344CB8AC3E}">
        <p14:creationId xmlns:p14="http://schemas.microsoft.com/office/powerpoint/2010/main" val="370583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DD7AA-3241-4232-9CAA-1DC5C2D5BA5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Enter “echo $0” and press ENTER</a:t>
            </a:r>
          </a:p>
        </p:txBody>
      </p:sp>
    </p:spTree>
    <p:extLst>
      <p:ext uri="{BB962C8B-B14F-4D97-AF65-F5344CB8AC3E}">
        <p14:creationId xmlns:p14="http://schemas.microsoft.com/office/powerpoint/2010/main" val="287582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3265B-1548-4C4C-B4A3-6936D165FD4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98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16CA9-2950-4866-8977-2A4CAF88D5C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6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67966-1CE1-4137-8798-A8A9189DADC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07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1A712-370D-4FBE-85C2-4F17DD495A5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Echo: display text</a:t>
            </a:r>
          </a:p>
        </p:txBody>
      </p:sp>
    </p:spTree>
    <p:extLst>
      <p:ext uri="{BB962C8B-B14F-4D97-AF65-F5344CB8AC3E}">
        <p14:creationId xmlns:p14="http://schemas.microsoft.com/office/powerpoint/2010/main" val="314330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C3438A7-54F7-48B1-83DA-3F8E69AE2E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24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C007-241E-4052-BABD-83BE9A601CAA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CS170</a:t>
            </a:r>
            <a:br>
              <a:rPr lang="en-US" dirty="0"/>
            </a:br>
            <a:r>
              <a:rPr lang="en-US" dirty="0"/>
              <a:t>Introduction to Unix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 dirty="0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382766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Help!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68551" y="1600201"/>
          <a:ext cx="745331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Image" r:id="rId4" imgW="10882540" imgH="6615873" progId="Photoshop.Image.7">
                  <p:embed/>
                </p:oleObj>
              </mc:Choice>
              <mc:Fallback>
                <p:oleObj name="Image" r:id="rId4" imgW="10882540" imgH="6615873" progId="Photoshop.Image.7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1" y="1600201"/>
                        <a:ext cx="745331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3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Help!</a:t>
            </a:r>
          </a:p>
        </p:txBody>
      </p:sp>
      <p:graphicFrame>
        <p:nvGraphicFramePr>
          <p:cNvPr id="2867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336801" y="1600201"/>
          <a:ext cx="751681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Image" r:id="rId4" imgW="10869841" imgH="6552381" progId="Photoshop.Image.7">
                  <p:embed/>
                </p:oleObj>
              </mc:Choice>
              <mc:Fallback>
                <p:oleObj name="Image" r:id="rId4" imgW="10869841" imgH="6552381" progId="Photoshop.Image.7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1600201"/>
                        <a:ext cx="751681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75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Help!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39976" y="1600201"/>
          <a:ext cx="751046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Image" r:id="rId4" imgW="10882540" imgH="6565079" progId="Photoshop.Image.7">
                  <p:embed/>
                </p:oleObj>
              </mc:Choice>
              <mc:Fallback>
                <p:oleObj name="Image" r:id="rId4" imgW="10882540" imgH="6565079" progId="Photoshop.Image.7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1600201"/>
                        <a:ext cx="751046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">
            <a:extLst>
              <a:ext uri="{FF2B5EF4-FFF2-40B4-BE49-F238E27FC236}">
                <a16:creationId xmlns:a16="http://schemas.microsoft.com/office/drawing/2014/main" id="{B2B8F212-FAF9-F84A-8747-8295657B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4" y="685800"/>
            <a:ext cx="7242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8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Unix/Linux File System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1753078C-2B76-7C4B-95D4-BF63DEDE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98" y="1241329"/>
            <a:ext cx="7242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04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Unix/Linux File System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994525" y="5294313"/>
            <a:ext cx="23230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/home/john/portfolio/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289925" y="3998913"/>
            <a:ext cx="14778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/home/mary/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8001000" y="57150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451725" y="6135689"/>
            <a:ext cx="1281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The Path</a:t>
            </a:r>
          </a:p>
        </p:txBody>
      </p:sp>
      <p:pic>
        <p:nvPicPr>
          <p:cNvPr id="41993" name="Picture 9" descr="file-system.png                                                000B63D0Root                           C4C26A2C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52601"/>
            <a:ext cx="8153400" cy="4144963"/>
          </a:xfrm>
        </p:spPr>
      </p:pic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7543801" y="1143001"/>
            <a:ext cx="2260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NOTE: Unix file names</a:t>
            </a:r>
          </a:p>
          <a:p>
            <a:r>
              <a:rPr lang="en-US" altLang="en-US"/>
              <a:t>are </a:t>
            </a:r>
            <a:r>
              <a:rPr lang="en-US" altLang="en-US" b="1">
                <a:solidFill>
                  <a:srgbClr val="FF0000"/>
                </a:solidFill>
              </a:rPr>
              <a:t>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81880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pwd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3032760" cy="4351338"/>
          </a:xfrm>
        </p:spPr>
        <p:txBody>
          <a:bodyPr/>
          <a:lstStyle/>
          <a:p>
            <a:r>
              <a:rPr lang="en-US" altLang="en-US" dirty="0"/>
              <a:t>To find your current path use “</a:t>
            </a:r>
            <a:r>
              <a:rPr lang="en-US" altLang="en-US" dirty="0" err="1"/>
              <a:t>pwd</a:t>
            </a:r>
            <a:r>
              <a:rPr lang="en-US" altLang="en-US" dirty="0"/>
              <a:t>”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703545"/>
              </p:ext>
            </p:extLst>
          </p:nvPr>
        </p:nvGraphicFramePr>
        <p:xfrm>
          <a:off x="4505325" y="1825625"/>
          <a:ext cx="7296150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Image" r:id="rId4" imgW="10844444" imgH="6577778" progId="Photoshop.Image.7">
                  <p:embed/>
                </p:oleObj>
              </mc:Choice>
              <mc:Fallback>
                <p:oleObj name="Image" r:id="rId4" imgW="10844444" imgH="6577778" progId="Photoshop.Image.7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825625"/>
                        <a:ext cx="7296150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20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cd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636520" cy="4351338"/>
          </a:xfrm>
        </p:spPr>
        <p:txBody>
          <a:bodyPr/>
          <a:lstStyle/>
          <a:p>
            <a:r>
              <a:rPr lang="en-US" altLang="en-US" dirty="0"/>
              <a:t> “~” is the location of your home directory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8425"/>
              </p:ext>
            </p:extLst>
          </p:nvPr>
        </p:nvGraphicFramePr>
        <p:xfrm>
          <a:off x="4208145" y="1825625"/>
          <a:ext cx="752475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Image" r:id="rId4" imgW="10844444" imgH="6552381" progId="Photoshop.Image.7">
                  <p:embed/>
                </p:oleObj>
              </mc:Choice>
              <mc:Fallback>
                <p:oleObj name="Image" r:id="rId4" imgW="10844444" imgH="6552381" progId="Photoshop.Image.7">
                  <p:embed/>
                  <p:pic>
                    <p:nvPicPr>
                      <p:cNvPr id="122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145" y="1825625"/>
                        <a:ext cx="7524750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01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971800" cy="4351338"/>
          </a:xfrm>
        </p:spPr>
        <p:txBody>
          <a:bodyPr/>
          <a:lstStyle/>
          <a:p>
            <a:r>
              <a:rPr lang="en-US" altLang="en-US" dirty="0"/>
              <a:t>To change to a specific directory use “cd”</a:t>
            </a: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92275"/>
              </p:ext>
            </p:extLst>
          </p:nvPr>
        </p:nvGraphicFramePr>
        <p:xfrm>
          <a:off x="4267200" y="1825625"/>
          <a:ext cx="7448550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Image" r:id="rId4" imgW="10844444" imgH="6539683" progId="Photoshop.Image.7">
                  <p:embed/>
                </p:oleObj>
              </mc:Choice>
              <mc:Fallback>
                <p:oleObj name="Image" r:id="rId4" imgW="10844444" imgH="6539683" progId="Photoshop.Image.7">
                  <p:embed/>
                  <p:pic>
                    <p:nvPicPr>
                      <p:cNvPr id="45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25625"/>
                        <a:ext cx="7448550" cy="449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69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cd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712720" cy="4351338"/>
          </a:xfrm>
        </p:spPr>
        <p:txBody>
          <a:bodyPr/>
          <a:lstStyle/>
          <a:p>
            <a:r>
              <a:rPr lang="en-US" altLang="en-US" dirty="0"/>
              <a:t>“..” means the parent of the current directory; it will take you one directory up the hierarchy.</a:t>
            </a: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583373"/>
              </p:ext>
            </p:extLst>
          </p:nvPr>
        </p:nvGraphicFramePr>
        <p:xfrm>
          <a:off x="4130040" y="1825625"/>
          <a:ext cx="760095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123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040" y="1825625"/>
                        <a:ext cx="7600950" cy="462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35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453640" cy="4351338"/>
          </a:xfrm>
        </p:spPr>
        <p:txBody>
          <a:bodyPr/>
          <a:lstStyle/>
          <a:p>
            <a:r>
              <a:rPr lang="en-US" altLang="en-US" sz="3000" dirty="0"/>
              <a:t>To list the files in the current directory use “ls”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28926"/>
              </p:ext>
            </p:extLst>
          </p:nvPr>
        </p:nvGraphicFramePr>
        <p:xfrm>
          <a:off x="3840480" y="1825625"/>
          <a:ext cx="7772400" cy="470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Image" r:id="rId4" imgW="10869841" imgH="6577778" progId="Photoshop.Image.7">
                  <p:embed/>
                </p:oleObj>
              </mc:Choice>
              <mc:Fallback>
                <p:oleObj name="Image" r:id="rId4" imgW="10869841" imgH="6577778" progId="Photoshop.Image.7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480" y="1825625"/>
                        <a:ext cx="7772400" cy="470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8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Linux is made up of 3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kernel: the hub of the OS</a:t>
            </a:r>
          </a:p>
          <a:p>
            <a:endParaRPr lang="en-US" dirty="0"/>
          </a:p>
          <a:p>
            <a:r>
              <a:rPr lang="en-US" dirty="0"/>
              <a:t>The shell: the command line interpreter (CLI), the interface between the user and the kernel</a:t>
            </a:r>
          </a:p>
          <a:p>
            <a:endParaRPr lang="en-US" dirty="0"/>
          </a:p>
          <a:p>
            <a:r>
              <a:rPr lang="en-US" dirty="0"/>
              <a:t>The program</a:t>
            </a:r>
          </a:p>
        </p:txBody>
      </p:sp>
    </p:spTree>
    <p:extLst>
      <p:ext uri="{BB962C8B-B14F-4D97-AF65-F5344CB8AC3E}">
        <p14:creationId xmlns:p14="http://schemas.microsoft.com/office/powerpoint/2010/main" val="247389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ls has many options </a:t>
            </a:r>
          </a:p>
          <a:p>
            <a:pPr lvl="1"/>
            <a:r>
              <a:rPr lang="en-US" altLang="en-US" dirty="0"/>
              <a:t> -l  long list (displays lots of info)</a:t>
            </a:r>
          </a:p>
          <a:p>
            <a:pPr lvl="1"/>
            <a:r>
              <a:rPr lang="en-US" altLang="en-US" dirty="0"/>
              <a:t> -t  sort by modification time</a:t>
            </a:r>
          </a:p>
          <a:p>
            <a:pPr lvl="1"/>
            <a:r>
              <a:rPr lang="en-US" altLang="en-US" dirty="0"/>
              <a:t> -S sort by size</a:t>
            </a:r>
          </a:p>
          <a:p>
            <a:pPr lvl="1"/>
            <a:r>
              <a:rPr lang="en-US" altLang="en-US" dirty="0"/>
              <a:t> -h list file sizes in human readable format</a:t>
            </a:r>
          </a:p>
          <a:p>
            <a:pPr lvl="1"/>
            <a:r>
              <a:rPr lang="en-US" altLang="en-US" dirty="0"/>
              <a:t> -r reverse the order</a:t>
            </a:r>
          </a:p>
          <a:p>
            <a:pPr lvl="1"/>
            <a:r>
              <a:rPr lang="en-US" altLang="en-US" dirty="0"/>
              <a:t>-a  list all files including those whose names begin with a dot type</a:t>
            </a:r>
          </a:p>
          <a:p>
            <a:r>
              <a:rPr lang="en-US" altLang="en-US" dirty="0"/>
              <a:t>“man ls” for more options</a:t>
            </a:r>
          </a:p>
          <a:p>
            <a:r>
              <a:rPr lang="en-US" altLang="en-US" dirty="0"/>
              <a:t>Options can be combined: “ls -</a:t>
            </a:r>
            <a:r>
              <a:rPr lang="en-US" altLang="en-US" dirty="0" err="1"/>
              <a:t>ltr</a:t>
            </a:r>
            <a:r>
              <a:rPr lang="en-US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84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ls -ltr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3017520" cy="4351338"/>
          </a:xfrm>
        </p:spPr>
        <p:txBody>
          <a:bodyPr/>
          <a:lstStyle/>
          <a:p>
            <a:r>
              <a:rPr lang="en-US" altLang="en-US" dirty="0"/>
              <a:t>List files by time in reverse order with long listing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79751"/>
              </p:ext>
            </p:extLst>
          </p:nvPr>
        </p:nvGraphicFramePr>
        <p:xfrm>
          <a:off x="3977640" y="1825625"/>
          <a:ext cx="7772400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Image" r:id="rId4" imgW="10869841" imgH="6653968" progId="Photoshop.Image.7">
                  <p:embed/>
                </p:oleObj>
              </mc:Choice>
              <mc:Fallback>
                <p:oleObj name="Image" r:id="rId4" imgW="10869841" imgH="6653968" progId="Photoshop.Image.7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40" y="1825625"/>
                        <a:ext cx="7772400" cy="475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07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Syntax: * 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712720" cy="4351338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“*” can be used as a wildcard in Unix/Linux</a:t>
            </a:r>
          </a:p>
          <a:p>
            <a:r>
              <a:rPr lang="en-US" altLang="en-US" dirty="0"/>
              <a:t>“*”: match against none or more characters in a file or directory name</a:t>
            </a:r>
          </a:p>
          <a:p>
            <a:r>
              <a:rPr lang="en-US" altLang="en-US" dirty="0"/>
              <a:t>“?”: match exactly one character.</a:t>
            </a:r>
          </a:p>
          <a:p>
            <a:endParaRPr lang="en-US" altLang="en-US" dirty="0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41259"/>
              </p:ext>
            </p:extLst>
          </p:nvPr>
        </p:nvGraphicFramePr>
        <p:xfrm>
          <a:off x="4008120" y="1825625"/>
          <a:ext cx="7848600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Image" r:id="rId4" imgW="10869841" imgH="6603175" progId="Photoshop.Image.7">
                  <p:embed/>
                </p:oleObj>
              </mc:Choice>
              <mc:Fallback>
                <p:oleObj name="Image" r:id="rId4" imgW="10869841" imgH="6603175" progId="Photoshop.Image.7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120" y="1825625"/>
                        <a:ext cx="7848600" cy="476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18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mkdir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164080" cy="4351338"/>
          </a:xfrm>
        </p:spPr>
        <p:txBody>
          <a:bodyPr/>
          <a:lstStyle/>
          <a:p>
            <a:r>
              <a:rPr lang="en-US" altLang="en-US" dirty="0"/>
              <a:t>To create a new directory use “</a:t>
            </a:r>
            <a:r>
              <a:rPr lang="en-US" altLang="en-US" dirty="0" err="1"/>
              <a:t>mkdir</a:t>
            </a:r>
            <a:r>
              <a:rPr lang="en-US" altLang="en-US" dirty="0"/>
              <a:t>”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006692"/>
              </p:ext>
            </p:extLst>
          </p:nvPr>
        </p:nvGraphicFramePr>
        <p:xfrm>
          <a:off x="3627120" y="1825625"/>
          <a:ext cx="7848600" cy="477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120" y="1825625"/>
                        <a:ext cx="7848600" cy="477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59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rmdir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209800" cy="4351338"/>
          </a:xfrm>
        </p:spPr>
        <p:txBody>
          <a:bodyPr/>
          <a:lstStyle/>
          <a:p>
            <a:r>
              <a:rPr lang="en-US" altLang="en-US" dirty="0"/>
              <a:t>To remove and empty directory use “</a:t>
            </a:r>
            <a:r>
              <a:rPr lang="en-US" altLang="en-US" dirty="0" err="1"/>
              <a:t>rmdir</a:t>
            </a:r>
            <a:r>
              <a:rPr lang="en-US" altLang="en-US" dirty="0"/>
              <a:t>”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82349"/>
              </p:ext>
            </p:extLst>
          </p:nvPr>
        </p:nvGraphicFramePr>
        <p:xfrm>
          <a:off x="3733800" y="1690688"/>
          <a:ext cx="78486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Image" r:id="rId4" imgW="10869841" imgH="6653968" progId="Photoshop.Image.7">
                  <p:embed/>
                </p:oleObj>
              </mc:Choice>
              <mc:Fallback>
                <p:oleObj name="Image" r:id="rId4" imgW="10869841" imgH="6653968" progId="Photoshop.Image.7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90688"/>
                        <a:ext cx="7848600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82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Filename completion</a:t>
            </a:r>
            <a:r>
              <a:rPr lang="en-US" dirty="0"/>
              <a:t>: By typing part of the name of a command, filename, pathname or variable and press TAB key, the shell will complete the rest of the name automatically (if it is unique).</a:t>
            </a:r>
          </a:p>
          <a:p>
            <a:endParaRPr lang="en-US" dirty="0"/>
          </a:p>
          <a:p>
            <a:r>
              <a:rPr lang="en-US" dirty="0"/>
              <a:t>History: The shell keeps a list of the commands you have typed in. If you need to </a:t>
            </a:r>
            <a:r>
              <a:rPr lang="en-US" dirty="0">
                <a:solidFill>
                  <a:srgbClr val="FF0000"/>
                </a:solidFill>
              </a:rPr>
              <a:t>repeat a command</a:t>
            </a:r>
            <a:r>
              <a:rPr lang="en-US" dirty="0"/>
              <a:t>, use the cursor keys to scroll up and down the list or type history for a list of previous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 word: control-w. A word is any sequence of characters that does not contain a SPACE or TAB.</a:t>
            </a:r>
          </a:p>
          <a:p>
            <a:endParaRPr lang="en-US" dirty="0"/>
          </a:p>
          <a:p>
            <a:r>
              <a:rPr lang="en-US" dirty="0"/>
              <a:t>Delete a line: control-u. </a:t>
            </a:r>
          </a:p>
        </p:txBody>
      </p:sp>
    </p:spTree>
    <p:extLst>
      <p:ext uri="{BB962C8B-B14F-4D97-AF65-F5344CB8AC3E}">
        <p14:creationId xmlns:p14="http://schemas.microsoft.com/office/powerpoint/2010/main" val="4013192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Handwritten Hardcopy is Due 22</a:t>
            </a:r>
            <a:r>
              <a:rPr lang="en-US" baseline="30000" dirty="0"/>
              <a:t>nd</a:t>
            </a:r>
            <a:r>
              <a:rPr lang="en-US" dirty="0"/>
              <a:t>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1.</a:t>
            </a:r>
          </a:p>
          <a:p>
            <a:r>
              <a:rPr lang="en-US" dirty="0"/>
              <a:t>Page 18-19: Exercises 4, 5, 6, 7, 10</a:t>
            </a:r>
          </a:p>
          <a:p>
            <a:endParaRPr lang="en-US" dirty="0"/>
          </a:p>
          <a:p>
            <a:r>
              <a:rPr lang="en-US" dirty="0"/>
              <a:t>Read chapter2.</a:t>
            </a:r>
          </a:p>
          <a:p>
            <a:r>
              <a:rPr lang="en-US" dirty="0"/>
              <a:t>Page 46-47: Exercises 6, 7, 8, 9, 13</a:t>
            </a:r>
          </a:p>
          <a:p>
            <a:endParaRPr lang="en-US" dirty="0"/>
          </a:p>
          <a:p>
            <a:r>
              <a:rPr lang="en-US" dirty="0"/>
              <a:t>Try all the commands in slides and record using “script” command in next slide</a:t>
            </a:r>
          </a:p>
        </p:txBody>
      </p:sp>
    </p:spTree>
    <p:extLst>
      <p:ext uri="{BB962C8B-B14F-4D97-AF65-F5344CB8AC3E}">
        <p14:creationId xmlns:p14="http://schemas.microsoft.com/office/powerpoint/2010/main" val="871552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"script”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”script” is used to recording a shell session</a:t>
            </a:r>
          </a:p>
          <a:p>
            <a:r>
              <a:rPr lang="en-US" dirty="0"/>
              <a:t>Before you start all the commands : </a:t>
            </a:r>
          </a:p>
          <a:p>
            <a:pPr marL="0" indent="0">
              <a:buNone/>
            </a:pPr>
            <a:r>
              <a:rPr lang="en-US" dirty="0"/>
              <a:t>	script command (create a file named command)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exit (terminate the script session) </a:t>
            </a:r>
          </a:p>
          <a:p>
            <a:r>
              <a:rPr lang="en-US" dirty="0"/>
              <a:t>You will obtain command in the current directory, submit command file in </a:t>
            </a:r>
            <a:r>
              <a:rPr lang="en-US" dirty="0" err="1"/>
              <a:t>iLearn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Linux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53933"/>
            <a:ext cx="82296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78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Overview of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programming interface</a:t>
            </a:r>
          </a:p>
          <a:p>
            <a:r>
              <a:rPr lang="en-US" dirty="0"/>
              <a:t>Multiuser</a:t>
            </a:r>
          </a:p>
          <a:p>
            <a:r>
              <a:rPr lang="en-US" dirty="0"/>
              <a:t>Multitask OS</a:t>
            </a:r>
          </a:p>
          <a:p>
            <a:r>
              <a:rPr lang="en-US" dirty="0"/>
              <a:t>Secure hierarchical </a:t>
            </a:r>
            <a:r>
              <a:rPr lang="en-US" dirty="0" err="1"/>
              <a:t>filesystem</a:t>
            </a:r>
            <a:endParaRPr lang="en-US" dirty="0"/>
          </a:p>
          <a:p>
            <a:r>
              <a:rPr lang="en-US" dirty="0"/>
              <a:t>Shell</a:t>
            </a:r>
          </a:p>
          <a:p>
            <a:r>
              <a:rPr lang="en-US" dirty="0"/>
              <a:t>A family of utility program (commands)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 (several utility together)</a:t>
            </a:r>
          </a:p>
          <a:p>
            <a:r>
              <a:rPr lang="en-US" dirty="0"/>
              <a:t>System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5461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Connecting to a Unix/Linux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user (for details, see setup pdf in </a:t>
            </a:r>
            <a:r>
              <a:rPr lang="en-US" dirty="0" err="1"/>
              <a:t>iLearn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Download and Install Virtual Box</a:t>
            </a:r>
          </a:p>
          <a:p>
            <a:pPr lvl="1"/>
            <a:r>
              <a:rPr lang="en-US" dirty="0"/>
              <a:t>Download and Install Ubuntu</a:t>
            </a:r>
          </a:p>
          <a:p>
            <a:pPr lvl="1"/>
            <a:r>
              <a:rPr lang="en-US" dirty="0"/>
              <a:t>Open a terminal in Ubuntu</a:t>
            </a:r>
          </a:p>
        </p:txBody>
      </p:sp>
    </p:spTree>
    <p:extLst>
      <p:ext uri="{BB962C8B-B14F-4D97-AF65-F5344CB8AC3E}">
        <p14:creationId xmlns:p14="http://schemas.microsoft.com/office/powerpoint/2010/main" val="145327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Connecting to a Unix/Linux 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dirty="0"/>
              <a:t>Mac user: </a:t>
            </a:r>
          </a:p>
          <a:p>
            <a:pPr lvl="1"/>
            <a:r>
              <a:rPr lang="en-US" altLang="en-US" dirty="0"/>
              <a:t>Open up a terminal:</a:t>
            </a:r>
          </a:p>
        </p:txBody>
      </p:sp>
      <p:graphicFrame>
        <p:nvGraphicFramePr>
          <p:cNvPr id="12304" name="Object 1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8662365"/>
              </p:ext>
            </p:extLst>
          </p:nvPr>
        </p:nvGraphicFramePr>
        <p:xfrm>
          <a:off x="4776216" y="1600201"/>
          <a:ext cx="7010400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Image" r:id="rId4" imgW="10869841" imgH="6590476" progId="Photoshop.Image.7">
                  <p:embed/>
                </p:oleObj>
              </mc:Choice>
              <mc:Fallback>
                <p:oleObj name="Image" r:id="rId4" imgW="10869841" imgH="6590476" progId="Photoshop.Image.7">
                  <p:embed/>
                  <p:pic>
                    <p:nvPicPr>
                      <p:cNvPr id="12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216" y="1600201"/>
                        <a:ext cx="7010400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30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Connecting to a Unix/Linux system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Open up a terminal: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2286000"/>
          <a:ext cx="7010400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Image" r:id="rId4" imgW="10869841" imgH="6590476" progId="Photoshop.Image.7">
                  <p:embed/>
                </p:oleObj>
              </mc:Choice>
              <mc:Fallback>
                <p:oleObj name="Image" r:id="rId4" imgW="10869841" imgH="6590476" progId="Photoshop.Image.7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7010400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953000" y="3505201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“prompt”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 flipV="1">
            <a:off x="5105400" y="27432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V="1">
            <a:off x="4191000" y="2743200"/>
            <a:ext cx="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2743200" y="2819400"/>
            <a:ext cx="0" cy="2590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352800" y="4419601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current directory (“path”)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362200" y="5486400"/>
            <a:ext cx="994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host</a:t>
            </a:r>
          </a:p>
        </p:txBody>
      </p:sp>
    </p:spTree>
    <p:extLst>
      <p:ext uri="{BB962C8B-B14F-4D97-AF65-F5344CB8AC3E}">
        <p14:creationId xmlns:p14="http://schemas.microsoft.com/office/powerpoint/2010/main" val="42545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exactly is a “shell”?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After logging in, Unix/Linux starts the </a:t>
            </a:r>
            <a:r>
              <a:rPr lang="en-US" altLang="en-US" b="1" dirty="0"/>
              <a:t>shell</a:t>
            </a:r>
            <a:endParaRPr lang="en-US" altLang="en-US" dirty="0"/>
          </a:p>
          <a:p>
            <a:r>
              <a:rPr lang="en-US" altLang="en-US" dirty="0"/>
              <a:t>The shell interprets commands the user types and manages their execution</a:t>
            </a:r>
          </a:p>
          <a:p>
            <a:pPr lvl="1"/>
            <a:r>
              <a:rPr lang="en-US" altLang="en-US" sz="2500" dirty="0"/>
              <a:t>The shell is the interface between you and the </a:t>
            </a:r>
            <a:r>
              <a:rPr lang="en-US" altLang="en-US" sz="2500" b="1" dirty="0"/>
              <a:t>kernel </a:t>
            </a:r>
            <a:endParaRPr lang="en-US" altLang="en-US" sz="2500" dirty="0"/>
          </a:p>
          <a:p>
            <a:pPr lvl="1"/>
            <a:r>
              <a:rPr lang="en-US" altLang="en-US" sz="2500" dirty="0"/>
              <a:t>The most popular shells are: </a:t>
            </a:r>
            <a:r>
              <a:rPr lang="en-US" altLang="en-US" sz="2500" dirty="0" err="1"/>
              <a:t>tcsh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csh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korn</a:t>
            </a:r>
            <a:r>
              <a:rPr lang="en-US" altLang="en-US" sz="2500" dirty="0"/>
              <a:t>, and bash (which shell are you running?)</a:t>
            </a:r>
          </a:p>
          <a:p>
            <a:pPr lvl="1"/>
            <a:r>
              <a:rPr lang="en-US" altLang="en-US" sz="2500" dirty="0"/>
              <a:t>The adept user can customize his/her own shell, and users can use different shells on the same machine</a:t>
            </a:r>
          </a:p>
          <a:p>
            <a:pPr lvl="1"/>
            <a:r>
              <a:rPr lang="en-US" altLang="en-US" sz="2500" dirty="0"/>
              <a:t>The differences are most times subtle</a:t>
            </a:r>
          </a:p>
          <a:p>
            <a:pPr lvl="2"/>
            <a:endParaRPr lang="en-US" altLang="en-US" sz="2300" dirty="0"/>
          </a:p>
          <a:p>
            <a:r>
              <a:rPr lang="en-US" altLang="en-US" dirty="0"/>
              <a:t>Shell commands are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41212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Help!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Whenever you need help with a command type “man” and the command name</a:t>
            </a:r>
          </a:p>
        </p:txBody>
      </p:sp>
    </p:spTree>
    <p:extLst>
      <p:ext uri="{BB962C8B-B14F-4D97-AF65-F5344CB8AC3E}">
        <p14:creationId xmlns:p14="http://schemas.microsoft.com/office/powerpoint/2010/main" val="71579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21330</TotalTime>
  <Words>1156</Words>
  <Application>Microsoft Macintosh PowerPoint</Application>
  <PresentationFormat>Widescreen</PresentationFormat>
  <Paragraphs>165</Paragraphs>
  <Slides>28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Image</vt:lpstr>
      <vt:lpstr>CS170 Introduction to Unix</vt:lpstr>
      <vt:lpstr>Introduction: Linux is made up of 3 parts</vt:lpstr>
      <vt:lpstr>Introduction: Linux</vt:lpstr>
      <vt:lpstr>Review: Overview of Linux</vt:lpstr>
      <vt:lpstr>Connecting to a Unix/Linux system</vt:lpstr>
      <vt:lpstr>Connecting to a Unix/Linux system</vt:lpstr>
      <vt:lpstr>Connecting to a Unix/Linux system</vt:lpstr>
      <vt:lpstr>What exactly is a “shell”?</vt:lpstr>
      <vt:lpstr>Get Help!</vt:lpstr>
      <vt:lpstr>Get Help!</vt:lpstr>
      <vt:lpstr>Get Help!</vt:lpstr>
      <vt:lpstr>Get Help!</vt:lpstr>
      <vt:lpstr>Unix/Linux File System</vt:lpstr>
      <vt:lpstr>Unix/Linux File System</vt:lpstr>
      <vt:lpstr>Command: pwd</vt:lpstr>
      <vt:lpstr>Command: cd</vt:lpstr>
      <vt:lpstr>Command: cd</vt:lpstr>
      <vt:lpstr>Command: cd</vt:lpstr>
      <vt:lpstr>Command: ls</vt:lpstr>
      <vt:lpstr>Command: ls</vt:lpstr>
      <vt:lpstr>Command: ls -ltr</vt:lpstr>
      <vt:lpstr>General Syntax: *  </vt:lpstr>
      <vt:lpstr>Command: mkdir</vt:lpstr>
      <vt:lpstr>Command: rmdir</vt:lpstr>
      <vt:lpstr>Tips:</vt:lpstr>
      <vt:lpstr>Tips:</vt:lpstr>
      <vt:lpstr>Assignment 1: Handwritten Hardcopy is Due 22nd in class</vt:lpstr>
      <vt:lpstr>Command "script”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CS170 Introduction to Unix</dc:title>
  <dc:creator>Li Feng</dc:creator>
  <cp:lastModifiedBy>Microsoft Office User</cp:lastModifiedBy>
  <cp:revision>94</cp:revision>
  <dcterms:created xsi:type="dcterms:W3CDTF">2017-01-07T14:58:08Z</dcterms:created>
  <dcterms:modified xsi:type="dcterms:W3CDTF">2020-01-15T18:57:52Z</dcterms:modified>
</cp:coreProperties>
</file>