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65" r:id="rId14"/>
    <p:sldId id="282" r:id="rId15"/>
    <p:sldId id="266" r:id="rId16"/>
    <p:sldId id="267" r:id="rId17"/>
    <p:sldId id="268" r:id="rId18"/>
    <p:sldId id="257" r:id="rId19"/>
    <p:sldId id="258" r:id="rId20"/>
    <p:sldId id="285" r:id="rId21"/>
    <p:sldId id="286" r:id="rId22"/>
    <p:sldId id="288" r:id="rId23"/>
    <p:sldId id="289" r:id="rId24"/>
    <p:sldId id="259" r:id="rId25"/>
    <p:sldId id="283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80000" autoAdjust="0"/>
  </p:normalViewPr>
  <p:slideViewPr>
    <p:cSldViewPr snapToGrid="0">
      <p:cViewPr varScale="1">
        <p:scale>
          <a:sx n="93" d="100"/>
          <a:sy n="93" d="100"/>
        </p:scale>
        <p:origin x="1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22B72-47CC-4987-94BE-07D0A5D9BCD4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8A087-FF36-4CE3-BCDE-695A9A76E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3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3C6BF0-B383-491F-8FEF-8D4A687E803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A hierarchical structure frequently takes the shape</a:t>
            </a:r>
            <a:r>
              <a:rPr lang="en-US" altLang="en-US" baseline="0" dirty="0"/>
              <a:t> of a pyramid. Tracing the family’s lineage gives us an example of a family tree.</a:t>
            </a:r>
          </a:p>
          <a:p>
            <a:r>
              <a:rPr lang="en-US" altLang="en-US" baseline="0" dirty="0"/>
              <a:t>Linux </a:t>
            </a:r>
            <a:r>
              <a:rPr lang="en-US" altLang="en-US" baseline="0" dirty="0" err="1"/>
              <a:t>filesystem</a:t>
            </a:r>
            <a:r>
              <a:rPr lang="en-US" altLang="en-US" baseline="0" dirty="0"/>
              <a:t> is called a tree. It consists of a set of connected files and allow you find any particular one easily.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9021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6ACE7E-FA9D-40CB-B9F9-3E15C72F3A2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90525" y="685800"/>
            <a:ext cx="60547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 err="1"/>
              <a:t>rmdir</a:t>
            </a:r>
            <a:r>
              <a:rPr lang="en-US" altLang="en-US" dirty="0"/>
              <a:t> = </a:t>
            </a:r>
            <a:r>
              <a:rPr lang="en-US" altLang="en-US" dirty="0" err="1"/>
              <a:t>rm</a:t>
            </a:r>
            <a:r>
              <a:rPr lang="en-US" altLang="en-US" dirty="0"/>
              <a:t> –r</a:t>
            </a:r>
          </a:p>
          <a:p>
            <a:r>
              <a:rPr lang="en-US" altLang="en-US" dirty="0"/>
              <a:t>mv, </a:t>
            </a:r>
            <a:r>
              <a:rPr lang="en-US" altLang="en-US" dirty="0" err="1"/>
              <a:t>cp</a:t>
            </a:r>
            <a:r>
              <a:rPr lang="en-US" altLang="en-US" dirty="0"/>
              <a:t> : move or copy files</a:t>
            </a:r>
          </a:p>
          <a:p>
            <a:r>
              <a:rPr lang="en-US" altLang="en-US" dirty="0"/>
              <a:t>mv: move a directory</a:t>
            </a:r>
          </a:p>
          <a:p>
            <a:r>
              <a:rPr lang="en-US" altLang="en-US" dirty="0"/>
              <a:t>If</a:t>
            </a:r>
            <a:r>
              <a:rPr lang="en-US" altLang="en-US" baseline="0" dirty="0"/>
              <a:t> the working directory is : /home/max</a:t>
            </a:r>
            <a:endParaRPr lang="en-US" altLang="en-US" dirty="0"/>
          </a:p>
          <a:p>
            <a:r>
              <a:rPr lang="en-US" altLang="en-US" dirty="0"/>
              <a:t>Command: mv names temp literature </a:t>
            </a:r>
          </a:p>
        </p:txBody>
      </p:sp>
    </p:spTree>
    <p:extLst>
      <p:ext uri="{BB962C8B-B14F-4D97-AF65-F5344CB8AC3E}">
        <p14:creationId xmlns:p14="http://schemas.microsoft.com/office/powerpoint/2010/main" val="2156211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6A45D0-6D84-4B3D-B28D-7255CEB6B35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 err="1"/>
              <a:t>Filesystem</a:t>
            </a:r>
            <a:r>
              <a:rPr lang="en-US" altLang="en-US" baseline="0" dirty="0"/>
              <a:t> Hierarchy Standard: / root (the ancestor of all files in the </a:t>
            </a:r>
            <a:r>
              <a:rPr lang="en-US" altLang="en-US" baseline="0" dirty="0" err="1"/>
              <a:t>filesystem</a:t>
            </a:r>
            <a:r>
              <a:rPr lang="en-US" altLang="en-US" baseline="0" dirty="0"/>
              <a:t>)</a:t>
            </a:r>
          </a:p>
          <a:p>
            <a:r>
              <a:rPr lang="en-US" altLang="en-US" baseline="0" dirty="0"/>
              <a:t>Bin: essential command binaries </a:t>
            </a:r>
          </a:p>
          <a:p>
            <a:r>
              <a:rPr lang="en-US" altLang="en-US" baseline="0" dirty="0"/>
              <a:t>Boot: boot loader</a:t>
            </a:r>
          </a:p>
          <a:p>
            <a:r>
              <a:rPr lang="en-US" altLang="en-US" baseline="0" dirty="0" err="1"/>
              <a:t>Lib:libraries</a:t>
            </a:r>
            <a:endParaRPr lang="en-US" altLang="en-US" baseline="0" dirty="0"/>
          </a:p>
          <a:p>
            <a:r>
              <a:rPr lang="en-US" altLang="en-US" baseline="0" dirty="0" err="1"/>
              <a:t>Etc</a:t>
            </a:r>
            <a:r>
              <a:rPr lang="en-US" altLang="en-US" baseline="0" dirty="0"/>
              <a:t>: configuration</a:t>
            </a:r>
          </a:p>
          <a:p>
            <a:r>
              <a:rPr lang="en-US" altLang="en-US" baseline="0" dirty="0"/>
              <a:t>Tem: temporary files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6190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D1EED-3EF5-4524-BB03-AD99F4F3BC2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059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734BCA-748D-4224-B7CC-B78C21EAD2A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183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ACL: access</a:t>
            </a:r>
            <a:r>
              <a:rPr lang="en-US" altLang="en-US" baseline="0" dirty="0"/>
              <a:t> control list (present if the file has an ACL) provide finer-grained control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7572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99CB6-5B67-4BAA-8D00-0674DBEE1F5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67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52A41-E1D4-4FBF-9941-9531196CBB6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7102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97ECF-E88B-4871-940E-64492F561C9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091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A11D5C-65AA-4FCD-B3EE-0BA9EE3A35C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064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74C874-258B-4FBC-B385-1AC3534CA9D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58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784ED-15DE-45CF-8802-8E586FA8308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634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325177-59E8-45F3-8CF0-53161D6EA59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183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2654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BCAA8A-A64C-47D0-BA7B-154F19BAD2C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A link is a</a:t>
            </a:r>
            <a:r>
              <a:rPr lang="en-US" altLang="en-US" baseline="0" dirty="0"/>
              <a:t> pointer to a file. Each time you create a file using vim, touch, cp. You are putting a pointer in a directory.</a:t>
            </a:r>
          </a:p>
          <a:p>
            <a:r>
              <a:rPr lang="en-US" altLang="en-US" baseline="0" dirty="0"/>
              <a:t>You can share your file to other user by creating additional link to the file. (first give permission)</a:t>
            </a:r>
          </a:p>
          <a:p>
            <a:r>
              <a:rPr lang="en-US" altLang="en-US" baseline="0" dirty="0"/>
              <a:t>Link is also useful to a single user with a large directory </a:t>
            </a:r>
            <a:r>
              <a:rPr lang="en-US" altLang="en-US" baseline="0" dirty="0" err="1"/>
              <a:t>hierarchy.c</a:t>
            </a:r>
            <a:endParaRPr lang="en-US" altLang="en-US" baseline="0" dirty="0"/>
          </a:p>
          <a:p>
            <a:r>
              <a:rPr lang="en-US" altLang="en-US" baseline="0" dirty="0"/>
              <a:t>All you to-do lists conveniently in one place.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7361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D2AAB9-6320-42F6-B836-4352CB4D167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183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Tree</a:t>
            </a:r>
            <a:r>
              <a:rPr lang="en-US" altLang="en-US" baseline="0" dirty="0"/>
              <a:t> representation usually pictured upside down with its root at the top. Either a file or a directory.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5692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842938-3E2D-4AD8-9E74-3A1BDCDEFA8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53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EA37CB-103C-4ABD-9F26-07BC220642F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Absolute</a:t>
            </a:r>
            <a:r>
              <a:rPr lang="en-US" altLang="en-US" baseline="0" dirty="0"/>
              <a:t> path starts with “/”.</a:t>
            </a:r>
          </a:p>
          <a:p>
            <a:r>
              <a:rPr lang="en-US" altLang="en-US" baseline="0" dirty="0"/>
              <a:t>“~” : home directory</a:t>
            </a:r>
          </a:p>
          <a:p>
            <a:r>
              <a:rPr lang="en-US" altLang="en-US" baseline="0" dirty="0"/>
              <a:t>“.”: current directory(working directory)</a:t>
            </a:r>
          </a:p>
          <a:p>
            <a:r>
              <a:rPr lang="en-US" altLang="en-US" baseline="0" dirty="0"/>
              <a:t>“..”: parent directory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8074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0E65D1-7EB6-4327-BB5D-3354E455AD4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Relative path: traces</a:t>
            </a:r>
            <a:r>
              <a:rPr lang="en-US" altLang="en-US" baseline="0" dirty="0"/>
              <a:t> a path from the working directory to a file. The </a:t>
            </a:r>
            <a:r>
              <a:rPr lang="en-US" altLang="en-US" baseline="0" dirty="0" err="1"/>
              <a:t>parthname</a:t>
            </a:r>
            <a:r>
              <a:rPr lang="en-US" altLang="en-US" baseline="0" dirty="0"/>
              <a:t> is relative to the working directory.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3086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990D7B-75FD-4B5B-B362-DA730056E32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537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97A0FC-26FD-4AFC-8686-D3E0972D791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314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0CB76E-7BDC-40AF-8895-D2E638D7BE6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43425" cy="3406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053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98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A8C-0E51-4F4F-B7A3-6306BE546477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EAEC-BA57-42FC-8D72-483B1943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4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A8C-0E51-4F4F-B7A3-6306BE546477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EAEC-BA57-42FC-8D72-483B1943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3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A8C-0E51-4F4F-B7A3-6306BE546477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EAEC-BA57-42FC-8D72-483B1943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A8C-0E51-4F4F-B7A3-6306BE546477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EAEC-BA57-42FC-8D72-483B1943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2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A8C-0E51-4F4F-B7A3-6306BE546477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EAEC-BA57-42FC-8D72-483B1943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4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A8C-0E51-4F4F-B7A3-6306BE546477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EAEC-BA57-42FC-8D72-483B1943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3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A8C-0E51-4F4F-B7A3-6306BE546477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EAEC-BA57-42FC-8D72-483B1943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7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A8C-0E51-4F4F-B7A3-6306BE546477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EAEC-BA57-42FC-8D72-483B1943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7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A8C-0E51-4F4F-B7A3-6306BE546477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EAEC-BA57-42FC-8D72-483B1943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4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A8C-0E51-4F4F-B7A3-6306BE546477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EAEC-BA57-42FC-8D72-483B1943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7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A8C-0E51-4F4F-B7A3-6306BE546477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EAEC-BA57-42FC-8D72-483B1943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2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FA8C-0E51-4F4F-B7A3-6306BE546477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5EAEC-BA57-42FC-8D72-483B1943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6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Unix Commands(II) and </a:t>
            </a:r>
            <a:r>
              <a:rPr lang="en-US" dirty="0" err="1"/>
              <a:t>Filesystem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Li Feng</a:t>
            </a:r>
          </a:p>
          <a:p>
            <a:r>
              <a:rPr lang="en-US"/>
              <a:t>Capital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3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2639"/>
            <a:ext cx="82296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7110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685800"/>
            <a:ext cx="7269162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045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00288"/>
            <a:ext cx="8229600" cy="225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493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permissions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Each file in Unix/Linux has an associated permission level</a:t>
            </a:r>
          </a:p>
          <a:p>
            <a:r>
              <a:rPr lang="en-US" altLang="en-US"/>
              <a:t>This allows the user to prevent others from reading/writing/executing their files or directories</a:t>
            </a:r>
          </a:p>
          <a:p>
            <a:r>
              <a:rPr lang="en-US" altLang="en-US"/>
              <a:t>Use “ls -l </a:t>
            </a:r>
            <a:r>
              <a:rPr lang="en-US" altLang="en-US" i="1"/>
              <a:t>filename</a:t>
            </a:r>
            <a:r>
              <a:rPr lang="en-US" altLang="en-US"/>
              <a:t>” to find the permission level of that file</a:t>
            </a:r>
          </a:p>
        </p:txBody>
      </p:sp>
    </p:spTree>
    <p:extLst>
      <p:ext uri="{BB962C8B-B14F-4D97-AF65-F5344CB8AC3E}">
        <p14:creationId xmlns:p14="http://schemas.microsoft.com/office/powerpoint/2010/main" val="827628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30425"/>
            <a:ext cx="8229600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355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Permission levels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“r” means “read only” permission</a:t>
            </a:r>
          </a:p>
          <a:p>
            <a:r>
              <a:rPr lang="en-US" altLang="en-US" dirty="0"/>
              <a:t>“w” means “write” permission</a:t>
            </a:r>
          </a:p>
          <a:p>
            <a:r>
              <a:rPr lang="en-US" altLang="en-US" dirty="0"/>
              <a:t>“x” means “execute” permission</a:t>
            </a:r>
          </a:p>
        </p:txBody>
      </p:sp>
    </p:spTree>
    <p:extLst>
      <p:ext uri="{BB962C8B-B14F-4D97-AF65-F5344CB8AC3E}">
        <p14:creationId xmlns:p14="http://schemas.microsoft.com/office/powerpoint/2010/main" val="3038725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Permissions</a:t>
            </a: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1828800" y="1430338"/>
          <a:ext cx="8839200" cy="538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Image" r:id="rId4" imgW="10844444" imgH="6603175" progId="Photoshop.Image.7">
                  <p:embed/>
                </p:oleObj>
              </mc:Choice>
              <mc:Fallback>
                <p:oleObj name="Image" r:id="rId4" imgW="10844444" imgH="6603175" progId="Photoshop.Image.7">
                  <p:embed/>
                  <p:pic>
                    <p:nvPicPr>
                      <p:cNvPr id="72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30338"/>
                        <a:ext cx="8839200" cy="538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1981200" y="2286000"/>
            <a:ext cx="4572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 flipH="1" flipV="1">
            <a:off x="2209800" y="2590800"/>
            <a:ext cx="381000" cy="3352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2117725" y="5907089"/>
            <a:ext cx="15070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User (you)</a:t>
            </a:r>
          </a:p>
        </p:txBody>
      </p:sp>
    </p:spTree>
    <p:extLst>
      <p:ext uri="{BB962C8B-B14F-4D97-AF65-F5344CB8AC3E}">
        <p14:creationId xmlns:p14="http://schemas.microsoft.com/office/powerpoint/2010/main" val="326694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Permissions</a:t>
            </a:r>
          </a:p>
        </p:txBody>
      </p:sp>
      <p:graphicFrame>
        <p:nvGraphicFramePr>
          <p:cNvPr id="135171" name="Object 3"/>
          <p:cNvGraphicFramePr>
            <a:graphicFrameLocks noChangeAspect="1"/>
          </p:cNvGraphicFramePr>
          <p:nvPr/>
        </p:nvGraphicFramePr>
        <p:xfrm>
          <a:off x="1828800" y="1430338"/>
          <a:ext cx="8839200" cy="538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Image" r:id="rId4" imgW="10844444" imgH="6603175" progId="Photoshop.Image.7">
                  <p:embed/>
                </p:oleObj>
              </mc:Choice>
              <mc:Fallback>
                <p:oleObj name="Image" r:id="rId4" imgW="10844444" imgH="6603175" progId="Photoshop.Image.7">
                  <p:embed/>
                  <p:pic>
                    <p:nvPicPr>
                      <p:cNvPr id="135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30338"/>
                        <a:ext cx="8839200" cy="538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2438400" y="2286000"/>
            <a:ext cx="4572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3" name="Line 5"/>
          <p:cNvSpPr>
            <a:spLocks noChangeShapeType="1"/>
          </p:cNvSpPr>
          <p:nvPr/>
        </p:nvSpPr>
        <p:spPr bwMode="auto">
          <a:xfrm flipH="1" flipV="1">
            <a:off x="2590800" y="2590800"/>
            <a:ext cx="0" cy="3352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2117726" y="5907089"/>
            <a:ext cx="9807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2152831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Permissions</a:t>
            </a:r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1828800" y="1430338"/>
          <a:ext cx="8839200" cy="538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Image" r:id="rId4" imgW="10844444" imgH="6603175" progId="Photoshop.Image.7">
                  <p:embed/>
                </p:oleObj>
              </mc:Choice>
              <mc:Fallback>
                <p:oleObj name="Image" r:id="rId4" imgW="10844444" imgH="6603175" progId="Photoshop.Image.7">
                  <p:embed/>
                  <p:pic>
                    <p:nvPicPr>
                      <p:cNvPr id="137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30338"/>
                        <a:ext cx="8839200" cy="538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2895600" y="2286000"/>
            <a:ext cx="4572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21" name="Line 5"/>
          <p:cNvSpPr>
            <a:spLocks noChangeShapeType="1"/>
          </p:cNvSpPr>
          <p:nvPr/>
        </p:nvSpPr>
        <p:spPr bwMode="auto">
          <a:xfrm flipV="1">
            <a:off x="2590800" y="2590800"/>
            <a:ext cx="533400" cy="3352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2117726" y="5907089"/>
            <a:ext cx="930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3835508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Command: chmod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3537857" cy="4351338"/>
          </a:xfrm>
        </p:spPr>
        <p:txBody>
          <a:bodyPr/>
          <a:lstStyle/>
          <a:p>
            <a:r>
              <a:rPr lang="en-US" altLang="en-US" sz="2400" dirty="0"/>
              <a:t>If you own the file, you can change it’s permissions with “</a:t>
            </a:r>
            <a:r>
              <a:rPr lang="en-US" altLang="en-US" sz="2400" dirty="0" err="1"/>
              <a:t>chmod</a:t>
            </a:r>
            <a:r>
              <a:rPr lang="en-US" altLang="en-US" sz="2400" dirty="0"/>
              <a:t>”</a:t>
            </a:r>
          </a:p>
          <a:p>
            <a:pPr lvl="1"/>
            <a:r>
              <a:rPr lang="en-US" altLang="en-US" sz="2000" dirty="0"/>
              <a:t>Syntax: </a:t>
            </a:r>
            <a:r>
              <a:rPr lang="en-US" altLang="en-US" sz="2000" dirty="0" err="1"/>
              <a:t>chmod</a:t>
            </a:r>
            <a:r>
              <a:rPr lang="en-US" altLang="en-US" sz="2000" dirty="0"/>
              <a:t> [</a:t>
            </a:r>
            <a:r>
              <a:rPr lang="en-US" altLang="en-US" b="1" dirty="0"/>
              <a:t>u</a:t>
            </a:r>
            <a:r>
              <a:rPr lang="en-US" altLang="en-US" sz="2000" dirty="0"/>
              <a:t>ser</a:t>
            </a:r>
            <a:r>
              <a:rPr lang="en-US" altLang="en-US" sz="2000" b="1" dirty="0"/>
              <a:t>/</a:t>
            </a:r>
            <a:r>
              <a:rPr lang="en-US" altLang="en-US" b="1" dirty="0"/>
              <a:t>g</a:t>
            </a:r>
            <a:r>
              <a:rPr lang="en-US" altLang="en-US" sz="2000" dirty="0"/>
              <a:t>roup</a:t>
            </a:r>
            <a:r>
              <a:rPr lang="en-US" altLang="en-US" sz="2000" b="1" dirty="0"/>
              <a:t>/</a:t>
            </a:r>
            <a:r>
              <a:rPr lang="en-US" altLang="en-US" b="1" dirty="0"/>
              <a:t>o</a:t>
            </a:r>
            <a:r>
              <a:rPr lang="en-US" altLang="en-US" sz="2000" dirty="0"/>
              <a:t>thers</a:t>
            </a:r>
            <a:r>
              <a:rPr lang="en-US" altLang="en-US" sz="2000" b="1" dirty="0"/>
              <a:t>/</a:t>
            </a:r>
            <a:r>
              <a:rPr lang="en-US" altLang="en-US" b="1" dirty="0"/>
              <a:t>a</a:t>
            </a:r>
            <a:r>
              <a:rPr lang="en-US" altLang="en-US" sz="2000" dirty="0"/>
              <a:t>ll]+[permission] [file(s)]</a:t>
            </a:r>
          </a:p>
          <a:p>
            <a:pPr lvl="1"/>
            <a:r>
              <a:rPr lang="en-US" altLang="en-US" sz="2000" dirty="0"/>
              <a:t>The right example grant execute permission to all:</a:t>
            </a: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>
            <p:extLst/>
          </p:nvPr>
        </p:nvGraphicFramePr>
        <p:xfrm>
          <a:off x="4576354" y="1825625"/>
          <a:ext cx="7296150" cy="445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Image" r:id="rId4" imgW="10844444" imgH="6628571" progId="Photoshop.Image.7">
                  <p:embed/>
                </p:oleObj>
              </mc:Choice>
              <mc:Fallback>
                <p:oleObj name="Image" r:id="rId4" imgW="10844444" imgH="6628571" progId="Photoshop.Image.7">
                  <p:embed/>
                  <p:pic>
                    <p:nvPicPr>
                      <p:cNvPr id="737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354" y="1825625"/>
                        <a:ext cx="7296150" cy="445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2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685800"/>
            <a:ext cx="7215188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338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Command: </a:t>
            </a:r>
            <a:r>
              <a:rPr lang="en-US" dirty="0" err="1"/>
              <a:t>chmod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access permission</a:t>
            </a:r>
          </a:p>
          <a:p>
            <a:endParaRPr lang="en-US" dirty="0"/>
          </a:p>
          <a:p>
            <a:r>
              <a:rPr lang="en-US" dirty="0"/>
              <a:t>u: owner(user)       g: group         o: other         a: all</a:t>
            </a:r>
          </a:p>
          <a:p>
            <a:endParaRPr lang="en-US" dirty="0"/>
          </a:p>
          <a:p>
            <a:r>
              <a:rPr lang="en-US" dirty="0"/>
              <a:t>+: add                -: remove</a:t>
            </a:r>
          </a:p>
          <a:p>
            <a:endParaRPr lang="en-US" dirty="0"/>
          </a:p>
          <a:p>
            <a:r>
              <a:rPr lang="en-US" dirty="0"/>
              <a:t>r: read               w: write           x: execute </a:t>
            </a:r>
          </a:p>
        </p:txBody>
      </p:sp>
    </p:spTree>
    <p:extLst>
      <p:ext uri="{BB962C8B-B14F-4D97-AF65-F5344CB8AC3E}">
        <p14:creationId xmlns:p14="http://schemas.microsoft.com/office/powerpoint/2010/main" val="190298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Command: </a:t>
            </a:r>
            <a:r>
              <a:rPr lang="en-US" dirty="0" err="1"/>
              <a:t>chmod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Symbolic arguments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Numeric arguments</a:t>
            </a:r>
          </a:p>
        </p:txBody>
      </p:sp>
    </p:spTree>
    <p:extLst>
      <p:ext uri="{BB962C8B-B14F-4D97-AF65-F5344CB8AC3E}">
        <p14:creationId xmlns:p14="http://schemas.microsoft.com/office/powerpoint/2010/main" val="2314005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arguments</a:t>
            </a:r>
          </a:p>
        </p:txBody>
      </p:sp>
      <p:pic>
        <p:nvPicPr>
          <p:cNvPr id="5122" name="Picture 2" descr="Image result for numerical file permission in un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119" y="1690688"/>
            <a:ext cx="7051762" cy="470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18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“</a:t>
            </a:r>
            <a:r>
              <a:rPr lang="en-US" dirty="0" err="1"/>
              <a:t>rwxr</a:t>
            </a:r>
            <a:r>
              <a:rPr lang="en-US" dirty="0"/>
              <a:t>-x--x” to numeric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rwxr</a:t>
            </a:r>
            <a:r>
              <a:rPr lang="en-US" dirty="0"/>
              <a:t>-x--x: </a:t>
            </a:r>
            <a:r>
              <a:rPr lang="en-US" u="sng" dirty="0"/>
              <a:t>111</a:t>
            </a:r>
            <a:r>
              <a:rPr lang="en-US" dirty="0"/>
              <a:t> </a:t>
            </a:r>
            <a:r>
              <a:rPr lang="en-US" u="sng" dirty="0"/>
              <a:t>101</a:t>
            </a:r>
            <a:r>
              <a:rPr lang="en-US" dirty="0"/>
              <a:t> </a:t>
            </a:r>
            <a:r>
              <a:rPr lang="en-US" u="sng" dirty="0"/>
              <a:t>001</a:t>
            </a:r>
            <a:r>
              <a:rPr lang="en-US" dirty="0"/>
              <a:t> (Binary)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111 (Binary): 7 (octal)</a:t>
            </a:r>
          </a:p>
          <a:p>
            <a:endParaRPr lang="en-US" dirty="0"/>
          </a:p>
          <a:p>
            <a:r>
              <a:rPr lang="en-US" dirty="0"/>
              <a:t>101 (Binary): 5 (octal)</a:t>
            </a:r>
          </a:p>
          <a:p>
            <a:endParaRPr lang="en-US" dirty="0"/>
          </a:p>
          <a:p>
            <a:r>
              <a:rPr lang="en-US" dirty="0"/>
              <a:t>001 (Binary): 1 (octal)</a:t>
            </a:r>
          </a:p>
          <a:p>
            <a:endParaRPr lang="en-US" dirty="0"/>
          </a:p>
          <a:p>
            <a:r>
              <a:rPr lang="en-US" dirty="0" err="1"/>
              <a:t>rwxr</a:t>
            </a:r>
            <a:r>
              <a:rPr lang="en-US" dirty="0"/>
              <a:t>-x--x: 751 (octal) </a:t>
            </a:r>
          </a:p>
        </p:txBody>
      </p:sp>
    </p:spTree>
    <p:extLst>
      <p:ext uri="{BB962C8B-B14F-4D97-AF65-F5344CB8AC3E}">
        <p14:creationId xmlns:p14="http://schemas.microsoft.com/office/powerpoint/2010/main" val="805463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a program (a.k.a. a job)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Make sure the program has executable permissions </a:t>
            </a:r>
          </a:p>
          <a:p>
            <a:r>
              <a:rPr lang="en-US" altLang="en-US"/>
              <a:t>Use “./” to 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48080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4964"/>
            <a:ext cx="822960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542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2 on Feb 5</a:t>
            </a:r>
            <a:r>
              <a:rPr lang="en-US" baseline="30000" dirty="0"/>
              <a:t>th</a:t>
            </a:r>
            <a:r>
              <a:rPr lang="en-US" dirty="0"/>
              <a:t> in class. Lab3 is due Feb 5</a:t>
            </a:r>
            <a:r>
              <a:rPr lang="en-US" baseline="30000" dirty="0"/>
              <a:t>th</a:t>
            </a:r>
            <a:endParaRPr lang="en-US" dirty="0"/>
          </a:p>
          <a:p>
            <a:endParaRPr lang="en-US" dirty="0"/>
          </a:p>
          <a:p>
            <a:r>
              <a:rPr lang="en-US" dirty="0"/>
              <a:t>Close book. Close note.</a:t>
            </a:r>
          </a:p>
          <a:p>
            <a:endParaRPr lang="en-US" dirty="0"/>
          </a:p>
          <a:p>
            <a:r>
              <a:rPr lang="en-US" dirty="0"/>
              <a:t>10 - 15 minutes.</a:t>
            </a:r>
          </a:p>
          <a:p>
            <a:endParaRPr lang="en-US" dirty="0"/>
          </a:p>
          <a:p>
            <a:r>
              <a:rPr lang="en-US" dirty="0"/>
              <a:t>Focus on Unix commands (I and II) and file structure, permission.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4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1" y="1036639"/>
            <a:ext cx="7783513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5124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4" y="685800"/>
            <a:ext cx="72421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53930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95551"/>
            <a:ext cx="8229600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671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84275"/>
            <a:ext cx="8229600" cy="448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414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87425"/>
            <a:ext cx="822960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8157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64" y="685800"/>
            <a:ext cx="80930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6340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1000"/>
              <a:t>A Practical Guide to Linux® Commands, Editors, and Shell Programming, Third Edition, © 2013 Mark G. Sobell, Prentice Hall, 978-0-13-308504-4</a:t>
            </a: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33564"/>
            <a:ext cx="82296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13786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960</Words>
  <Application>Microsoft Macintosh PowerPoint</Application>
  <PresentationFormat>Widescreen</PresentationFormat>
  <Paragraphs>126</Paragraphs>
  <Slides>26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Image</vt:lpstr>
      <vt:lpstr>Unix Commands(II) and Filesystem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permissions</vt:lpstr>
      <vt:lpstr>PowerPoint Presentation</vt:lpstr>
      <vt:lpstr>Permission levels</vt:lpstr>
      <vt:lpstr>File Permissions</vt:lpstr>
      <vt:lpstr>File Permissions</vt:lpstr>
      <vt:lpstr>File Permissions</vt:lpstr>
      <vt:lpstr>Command: chmod</vt:lpstr>
      <vt:lpstr>Command: chmod</vt:lpstr>
      <vt:lpstr>Command: chmod</vt:lpstr>
      <vt:lpstr>Numeric arguments</vt:lpstr>
      <vt:lpstr>Convert “rwxr-x--x” to numeric presentation</vt:lpstr>
      <vt:lpstr>Running a program (a.k.a. a job)</vt:lpstr>
      <vt:lpstr>PowerPoint Presentation</vt:lpstr>
      <vt:lpstr>Announcement: </vt:lpstr>
    </vt:vector>
  </TitlesOfParts>
  <Company>Capital Univeristy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commands (II)</dc:title>
  <dc:creator>Li Feng</dc:creator>
  <cp:lastModifiedBy>Microsoft Office User</cp:lastModifiedBy>
  <cp:revision>32</cp:revision>
  <dcterms:created xsi:type="dcterms:W3CDTF">2017-01-25T14:28:01Z</dcterms:created>
  <dcterms:modified xsi:type="dcterms:W3CDTF">2020-01-29T18:46:52Z</dcterms:modified>
</cp:coreProperties>
</file>