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21" r:id="rId3"/>
    <p:sldId id="322" r:id="rId4"/>
    <p:sldId id="323" r:id="rId5"/>
    <p:sldId id="324" r:id="rId6"/>
    <p:sldId id="326" r:id="rId7"/>
    <p:sldId id="327" r:id="rId8"/>
    <p:sldId id="258" r:id="rId9"/>
    <p:sldId id="328" r:id="rId10"/>
    <p:sldId id="330" r:id="rId11"/>
    <p:sldId id="315" r:id="rId12"/>
    <p:sldId id="316" r:id="rId13"/>
    <p:sldId id="259" r:id="rId14"/>
    <p:sldId id="260" r:id="rId15"/>
    <p:sldId id="317" r:id="rId16"/>
    <p:sldId id="319" r:id="rId17"/>
    <p:sldId id="318" r:id="rId18"/>
    <p:sldId id="329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1" r:id="rId29"/>
    <p:sldId id="270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320" r:id="rId38"/>
    <p:sldId id="331" r:id="rId39"/>
    <p:sldId id="332" r:id="rId40"/>
    <p:sldId id="29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2" autoAdjust="0"/>
    <p:restoredTop sz="84342" autoAdjust="0"/>
  </p:normalViewPr>
  <p:slideViewPr>
    <p:cSldViewPr snapToGrid="0">
      <p:cViewPr varScale="1">
        <p:scale>
          <a:sx n="95" d="100"/>
          <a:sy n="95" d="100"/>
        </p:scale>
        <p:origin x="1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60DE8-C117-413A-9787-D387ABE0DADB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4B9E0-C9EF-4547-AC56-0CF884E8E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79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x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0353723-3F03-4092-9CF6-21B0C26F8E1F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8679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in UNIX</a:t>
            </a:r>
            <a:r>
              <a:rPr lang="en-US" baseline="0" dirty="0"/>
              <a:t> is either a file or a process</a:t>
            </a:r>
          </a:p>
          <a:p>
            <a:r>
              <a:rPr lang="en-US" baseline="0" dirty="0"/>
              <a:t>Shell: command interpreter, interface between you and kernel (the OS)</a:t>
            </a:r>
          </a:p>
          <a:p>
            <a:r>
              <a:rPr lang="en-US" baseline="0" dirty="0" err="1"/>
              <a:t>Interprocess</a:t>
            </a:r>
            <a:r>
              <a:rPr lang="en-US" baseline="0" dirty="0"/>
              <a:t> communication: pipeline and filter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4B9E0-C9EF-4547-AC56-0CF884E8EF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25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B45B3A-33C2-4F14-87AE-12884757D5CB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Applications/accessories menu: Terminal</a:t>
            </a:r>
            <a:r>
              <a:rPr lang="en-US" altLang="en-US" baseline="0" dirty="0"/>
              <a:t> icon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3970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940284-31F2-4363-B0A7-C6E9CDBAEDC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Prompt could be a dollar sign($), or a </a:t>
            </a:r>
            <a:r>
              <a:rPr lang="en-US" altLang="en-US" dirty="0" err="1"/>
              <a:t>hashmark</a:t>
            </a:r>
            <a:r>
              <a:rPr lang="en-US" altLang="en-US" dirty="0"/>
              <a:t>(#) or a present sign(%)</a:t>
            </a:r>
          </a:p>
        </p:txBody>
      </p:sp>
    </p:spTree>
    <p:extLst>
      <p:ext uri="{BB962C8B-B14F-4D97-AF65-F5344CB8AC3E}">
        <p14:creationId xmlns:p14="http://schemas.microsoft.com/office/powerpoint/2010/main" val="3705835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ADD7AA-3241-4232-9CAA-1DC5C2D5BA54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Enter “echo $0” and press ENTER</a:t>
            </a:r>
          </a:p>
        </p:txBody>
      </p:sp>
    </p:spTree>
    <p:extLst>
      <p:ext uri="{BB962C8B-B14F-4D97-AF65-F5344CB8AC3E}">
        <p14:creationId xmlns:p14="http://schemas.microsoft.com/office/powerpoint/2010/main" val="2875828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43265B-1548-4C4C-B4A3-6936D165FD4E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9987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016CA9-2950-4866-8977-2A4CAF88D5C3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769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67966-1CE1-4137-8798-A8A9189DADCF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1073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E1A712-370D-4FBE-85C2-4F17DD495A53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Echo: display text</a:t>
            </a:r>
          </a:p>
        </p:txBody>
      </p:sp>
    </p:spTree>
    <p:extLst>
      <p:ext uri="{BB962C8B-B14F-4D97-AF65-F5344CB8AC3E}">
        <p14:creationId xmlns:p14="http://schemas.microsoft.com/office/powerpoint/2010/main" val="3143305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A00E5-7608-457E-9F7B-53AE985EFB80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/: root directory</a:t>
            </a:r>
          </a:p>
          <a:p>
            <a:r>
              <a:rPr lang="en-US" altLang="en-US" dirty="0"/>
              <a:t>~: your home directory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Linux file system is a hierarchy in which the root directory appears at the top of the system and branches come off the root, with each branch supporting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or more plain or directory files.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58242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1435F1-26E9-4D5A-9358-D8EE99F22E55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Pwd</a:t>
            </a:r>
            <a:r>
              <a:rPr lang="en-US" altLang="en-US" dirty="0"/>
              <a:t>: print</a:t>
            </a:r>
            <a:r>
              <a:rPr lang="en-US" altLang="en-US" baseline="0" dirty="0"/>
              <a:t> working directory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Pathnames enable you to work out where you are in relation to the whole file-system. Find out the absolute pathname of your home-directory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6593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55DD8-194D-4DE4-A7B4-EE1D6B97A6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282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1C10BF-F2BF-454E-9B6B-C1DD602D70CD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Cd: change directory</a:t>
            </a:r>
          </a:p>
          <a:p>
            <a:r>
              <a:rPr lang="en-US" altLang="en-US" dirty="0"/>
              <a:t>Shortcut to your home directory: cd /home/li</a:t>
            </a:r>
            <a:r>
              <a:rPr lang="en-US" altLang="en-US" baseline="0" dirty="0"/>
              <a:t> (absolute path), cd ~,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cd (space) Typing cd with no argument always returns you to your home directory.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very useful if you are lost in the file system.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35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572859-6054-4CD9-A786-1B617C7C2453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1194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3B6BAE-FE09-4B32-9DF4-D29EC3306A93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(.) means</a:t>
            </a:r>
            <a:r>
              <a:rPr lang="en-US" altLang="en-US" baseline="0" dirty="0"/>
              <a:t> the current directory, so typing “cd .” (space between cd and the dot)</a:t>
            </a:r>
          </a:p>
          <a:p>
            <a:r>
              <a:rPr lang="en-US" altLang="en-US" baseline="0" dirty="0"/>
              <a:t>Cd - : previous directory</a:t>
            </a:r>
          </a:p>
        </p:txBody>
      </p:sp>
    </p:spTree>
    <p:extLst>
      <p:ext uri="{BB962C8B-B14F-4D97-AF65-F5344CB8AC3E}">
        <p14:creationId xmlns:p14="http://schemas.microsoft.com/office/powerpoint/2010/main" val="16276867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AF27E-1A30-4531-917B-5CA5BA2343C3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48349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3A5ABC-50BB-4708-AF5D-6DA0C437D69C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Files beginning</a:t>
            </a:r>
            <a:r>
              <a:rPr lang="en-US" altLang="en-US" baseline="0" dirty="0"/>
              <a:t> with a dot(.) are know as hidden files and usually contains important program configuration information.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06731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ECD3CD-1E2F-49D1-A0C4-2FBFFF09B8CA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39834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52A8E6-78BF-4C41-9F06-6BECCEE1D5CD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*: match against none or more characters in a file or directory name</a:t>
            </a:r>
          </a:p>
          <a:p>
            <a:endParaRPr lang="en-US" altLang="en-US" dirty="0"/>
          </a:p>
          <a:p>
            <a:r>
              <a:rPr lang="en-US" altLang="en-US" dirty="0"/>
              <a:t>?: match</a:t>
            </a:r>
            <a:r>
              <a:rPr lang="en-US" altLang="en-US" baseline="0" dirty="0"/>
              <a:t> exactly </a:t>
            </a:r>
            <a:r>
              <a:rPr lang="en-US" altLang="en-US" baseline="0"/>
              <a:t>one character.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83217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E9B75F-A09E-4D8A-A2D8-BA49FD9F8AD6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mkdir</a:t>
            </a:r>
            <a:r>
              <a:rPr lang="en-US" altLang="en-US" dirty="0"/>
              <a:t>: make directory</a:t>
            </a:r>
          </a:p>
        </p:txBody>
      </p:sp>
    </p:spTree>
    <p:extLst>
      <p:ext uri="{BB962C8B-B14F-4D97-AF65-F5344CB8AC3E}">
        <p14:creationId xmlns:p14="http://schemas.microsoft.com/office/powerpoint/2010/main" val="11144258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7F99FC-6CF1-4763-AEC4-76BFAE8AF6B4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47253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completion: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4B9E0-C9EF-4547-AC56-0CF884E8EFD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57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CF041F-1A2A-4093-99BA-BEB42396BF8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Operating</a:t>
            </a:r>
            <a:r>
              <a:rPr lang="en-US" altLang="en-US" baseline="0" dirty="0"/>
              <a:t> system: middle level between hardware and software. It schedules tasks, allocates storage and handles the interfaces to peripheral hardware (printers, disk drives…)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8803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Multics: OS on main frame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Cool stuff: Daemons (log in, pixel in screen) and dynamic linking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language: 1971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their development of generic operating systems theory and specifically for the implementation of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Unix"/>
              </a:rPr>
              <a:t>UNIX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operating system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ACM: Association for Computer Machinery.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Highest distinction in computer science. Nobel prize in computing.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4B9E0-C9EF-4547-AC56-0CF884E8EF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04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Multiuser systems divide computer resources among multiple users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allowing for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efficient use of these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4B9E0-C9EF-4547-AC56-0CF884E8EF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40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B9E0-C9EF-4547-AC56-0CF884E8EF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93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93BFF5-9385-4615-AE4C-1D344137C584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Torvalds also developed version control tool: git</a:t>
            </a:r>
          </a:p>
        </p:txBody>
      </p:sp>
    </p:spTree>
    <p:extLst>
      <p:ext uri="{BB962C8B-B14F-4D97-AF65-F5344CB8AC3E}">
        <p14:creationId xmlns:p14="http://schemas.microsoft.com/office/powerpoint/2010/main" val="1968340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600E89-D666-4DEE-AF13-1369A967F9B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4054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Kernel: most frequently used functions: scheduling user jobs, allocating computer resources, interface with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B9E0-C9EF-4547-AC56-0CF884E8EF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74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C007-241E-4052-BABD-83BE9A601CAA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A638-0ECF-49BC-98DF-86830BC0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6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C007-241E-4052-BABD-83BE9A601CAA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A638-0ECF-49BC-98DF-86830BC0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3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C007-241E-4052-BABD-83BE9A601CAA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A638-0ECF-49BC-98DF-86830BC0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53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3C3438A7-54F7-48B1-83DA-3F8E69AE2E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524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C007-241E-4052-BABD-83BE9A601CAA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A638-0ECF-49BC-98DF-86830BC0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6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C007-241E-4052-BABD-83BE9A601CAA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A638-0ECF-49BC-98DF-86830BC0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C007-241E-4052-BABD-83BE9A601CAA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A638-0ECF-49BC-98DF-86830BC0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8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C007-241E-4052-BABD-83BE9A601CAA}" type="datetimeFigureOut">
              <a:rPr lang="en-US" smtClean="0"/>
              <a:t>1/22/19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A638-0ECF-49BC-98DF-86830BC0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5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C007-241E-4052-BABD-83BE9A601CAA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A638-0ECF-49BC-98DF-86830BC0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9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C007-241E-4052-BABD-83BE9A601CAA}" type="datetimeFigureOut">
              <a:rPr lang="en-US" smtClean="0"/>
              <a:t>1/22/19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A638-0ECF-49BC-98DF-86830BC0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C007-241E-4052-BABD-83BE9A601CAA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A638-0ECF-49BC-98DF-86830BC0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6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C007-241E-4052-BABD-83BE9A601CAA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A638-0ECF-49BC-98DF-86830BC0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0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DC007-241E-4052-BABD-83BE9A601CAA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DA638-0ECF-49BC-98DF-86830BC0D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1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en_Thomps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XvDZLjaCJuw" TargetMode="External"/><Relationship Id="rId5" Type="http://schemas.openxmlformats.org/officeDocument/2006/relationships/image" Target="../media/image4.jpeg"/><Relationship Id="rId4" Type="http://schemas.openxmlformats.org/officeDocument/2006/relationships/hyperlink" Target="https://en.wikipedia.org/wiki/Dennis_Ritchi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lfeng@capital.ed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0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1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1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9.png"/><Relationship Id="rId4" Type="http://schemas.openxmlformats.org/officeDocument/2006/relationships/oleObject" Target="../embeddings/oleObject13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14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PriSFBu5CL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CS170</a:t>
            </a:r>
            <a:br>
              <a:rPr lang="en-US" dirty="0"/>
            </a:br>
            <a:r>
              <a:rPr lang="en-US" dirty="0"/>
              <a:t>Introduction to Unix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Li Feng</a:t>
            </a:r>
          </a:p>
          <a:p>
            <a:r>
              <a:rPr lang="en-US" dirty="0"/>
              <a:t>Capital University</a:t>
            </a:r>
          </a:p>
        </p:txBody>
      </p:sp>
    </p:spTree>
    <p:extLst>
      <p:ext uri="{BB962C8B-B14F-4D97-AF65-F5344CB8AC3E}">
        <p14:creationId xmlns:p14="http://schemas.microsoft.com/office/powerpoint/2010/main" val="3827661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1983 Turing Award:</a:t>
            </a:r>
            <a:br>
              <a:rPr lang="en-US" dirty="0"/>
            </a:br>
            <a:r>
              <a:rPr lang="en-US" u="sng" dirty="0">
                <a:hlinkClick r:id="rId3" tooltip="Ken Thompson"/>
              </a:rPr>
              <a:t>Ken Thompson</a:t>
            </a:r>
            <a:r>
              <a:rPr lang="en-US" dirty="0"/>
              <a:t> and </a:t>
            </a:r>
            <a:r>
              <a:rPr lang="en-US" dirty="0">
                <a:hlinkClick r:id="rId4" tooltip="Dennis Ritchie"/>
              </a:rPr>
              <a:t>Dennis Ritchie</a:t>
            </a:r>
            <a:r>
              <a:rPr lang="en-US" dirty="0"/>
              <a:t> </a:t>
            </a:r>
          </a:p>
        </p:txBody>
      </p:sp>
      <p:pic>
        <p:nvPicPr>
          <p:cNvPr id="15362" name="Picture 2" descr="https://upload.wikimedia.org/wikipedia/commons/thumb/3/36/Ken_n_dennis.jpg/220px-Ken_n_dennis.jpg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32884" y="2196878"/>
            <a:ext cx="4526231" cy="294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65504" y="5645118"/>
            <a:ext cx="9735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/>
                <a:hlinkClick r:id="rId6"/>
              </a:rPr>
              <a:t>UNIX: Making Computers Easier To Use -- AT&amp;T Archives film from 1982, Bell Laboratories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540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Multiuser</a:t>
            </a:r>
          </a:p>
          <a:p>
            <a:r>
              <a:rPr lang="en-US" dirty="0"/>
              <a:t>Both command line interface and window environment</a:t>
            </a:r>
          </a:p>
          <a:p>
            <a:r>
              <a:rPr lang="en-US" dirty="0"/>
              <a:t>Designed by programmer for programmer</a:t>
            </a:r>
          </a:p>
          <a:p>
            <a:r>
              <a:rPr lang="en-US" dirty="0"/>
              <a:t>Very customizable</a:t>
            </a:r>
          </a:p>
          <a:p>
            <a:r>
              <a:rPr lang="en-US" dirty="0"/>
              <a:t>Combine small program easily to do complex tasks</a:t>
            </a:r>
          </a:p>
          <a:p>
            <a:r>
              <a:rPr lang="en-US" dirty="0"/>
              <a:t>You don’t need to worry about “crashing the system” by formatting the disk or deleting system files. (superuser)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82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Types of Unix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different versions of Unix:</a:t>
            </a:r>
          </a:p>
          <a:p>
            <a:pPr lvl="1"/>
            <a:r>
              <a:rPr lang="en-US" dirty="0"/>
              <a:t>Sun Solaris</a:t>
            </a:r>
          </a:p>
          <a:p>
            <a:pPr lvl="1"/>
            <a:r>
              <a:rPr lang="en-US" dirty="0"/>
              <a:t>GNU/Linux</a:t>
            </a:r>
          </a:p>
          <a:p>
            <a:pPr lvl="1"/>
            <a:r>
              <a:rPr lang="en-US" dirty="0"/>
              <a:t>Mac OS X</a:t>
            </a:r>
          </a:p>
          <a:p>
            <a:pPr lvl="1"/>
            <a:endParaRPr lang="en-US" dirty="0"/>
          </a:p>
          <a:p>
            <a:r>
              <a:rPr lang="en-US" dirty="0"/>
              <a:t>All the Unix versions are mostly the same:</a:t>
            </a:r>
          </a:p>
          <a:p>
            <a:pPr lvl="1"/>
            <a:r>
              <a:rPr lang="en-US" dirty="0"/>
              <a:t>Same command works (slightly different syntax)</a:t>
            </a:r>
          </a:p>
          <a:p>
            <a:pPr lvl="1"/>
            <a:r>
              <a:rPr lang="en-US" dirty="0"/>
              <a:t>Complied program on one can usually be compiled without any changes or minor changes in the other</a:t>
            </a:r>
          </a:p>
          <a:p>
            <a:pPr lvl="1"/>
            <a:r>
              <a:rPr lang="en-US" dirty="0"/>
              <a:t>The location of system files varies but the differences are usually transparent to the end-users</a:t>
            </a:r>
          </a:p>
        </p:txBody>
      </p:sp>
    </p:spTree>
    <p:extLst>
      <p:ext uri="{BB962C8B-B14F-4D97-AF65-F5344CB8AC3E}">
        <p14:creationId xmlns:p14="http://schemas.microsoft.com/office/powerpoint/2010/main" val="344065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Introduction: Unix vs. Linux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6288741" cy="4351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Unix was the predecessor of Linux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Linux is developed by a grad student (Linus Torvalds) in Finland in 1991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Linux is a variant of Unix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Linux is open source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Linux distributions: Ubuntu, Fedora, Red Hat, Debian, Arch, CentOS…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Android is also a Linux based OS for mobile device.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2DB399-8CF6-9D44-B437-D41A85393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424" y="1690688"/>
            <a:ext cx="2794000" cy="3886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5678C4-4956-5849-84DD-896FB4744234}"/>
              </a:ext>
            </a:extLst>
          </p:cNvPr>
          <p:cNvSpPr txBox="1"/>
          <p:nvPr/>
        </p:nvSpPr>
        <p:spPr>
          <a:xfrm>
            <a:off x="8189259" y="6010835"/>
            <a:ext cx="2625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Linus Torvalds </a:t>
            </a:r>
          </a:p>
          <a:p>
            <a:r>
              <a:rPr lang="en-US" dirty="0"/>
              <a:t>Source: </a:t>
            </a:r>
            <a:r>
              <a:rPr lang="en-US" dirty="0" err="1"/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78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Introduction: Why Unix/Linux?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Linux is </a:t>
            </a:r>
            <a:r>
              <a:rPr lang="en-US" altLang="en-US" dirty="0">
                <a:solidFill>
                  <a:srgbClr val="FF0000"/>
                </a:solidFill>
              </a:rPr>
              <a:t>free</a:t>
            </a:r>
            <a:endParaRPr lang="en-US" altLang="en-US" dirty="0"/>
          </a:p>
          <a:p>
            <a:r>
              <a:rPr lang="en-US" altLang="en-US" dirty="0"/>
              <a:t>It’s </a:t>
            </a:r>
            <a:r>
              <a:rPr lang="en-US" altLang="en-US" dirty="0">
                <a:solidFill>
                  <a:srgbClr val="FF0000"/>
                </a:solidFill>
              </a:rPr>
              <a:t>portable</a:t>
            </a:r>
          </a:p>
          <a:p>
            <a:r>
              <a:rPr lang="en-US" altLang="en-US" dirty="0"/>
              <a:t>It’s fully </a:t>
            </a:r>
            <a:r>
              <a:rPr lang="en-US" altLang="en-US" dirty="0">
                <a:solidFill>
                  <a:srgbClr val="FF0000"/>
                </a:solidFill>
              </a:rPr>
              <a:t>customizable</a:t>
            </a:r>
          </a:p>
          <a:p>
            <a:r>
              <a:rPr lang="en-US" altLang="en-US" dirty="0"/>
              <a:t>It’s </a:t>
            </a:r>
            <a:r>
              <a:rPr lang="en-US" altLang="en-US" dirty="0">
                <a:solidFill>
                  <a:srgbClr val="FF0000"/>
                </a:solidFill>
              </a:rPr>
              <a:t>stable</a:t>
            </a:r>
            <a:r>
              <a:rPr lang="en-US" altLang="en-US" dirty="0"/>
              <a:t> (i.e. it almost never crashes)</a:t>
            </a:r>
          </a:p>
          <a:p>
            <a:r>
              <a:rPr lang="en-US" altLang="en-US" dirty="0"/>
              <a:t>A rich selection of applications is available for Linux</a:t>
            </a:r>
          </a:p>
          <a:p>
            <a:r>
              <a:rPr lang="en-US" altLang="en-US" dirty="0"/>
              <a:t>A mount of software is also available.</a:t>
            </a:r>
          </a:p>
          <a:p>
            <a:endParaRPr lang="en-US" altLang="en-US" dirty="0"/>
          </a:p>
          <a:p>
            <a:r>
              <a:rPr lang="en-US" altLang="en-US" dirty="0"/>
              <a:t>These characteristics make it an ideal OS for programmers and scientists</a:t>
            </a:r>
          </a:p>
        </p:txBody>
      </p:sp>
    </p:spTree>
    <p:extLst>
      <p:ext uri="{BB962C8B-B14F-4D97-AF65-F5344CB8AC3E}">
        <p14:creationId xmlns:p14="http://schemas.microsoft.com/office/powerpoint/2010/main" val="2288795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Linux is made up of 3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kernel: the hub of the OS</a:t>
            </a:r>
          </a:p>
          <a:p>
            <a:endParaRPr lang="en-US" dirty="0"/>
          </a:p>
          <a:p>
            <a:r>
              <a:rPr lang="en-US" dirty="0"/>
              <a:t>The shell: the command line interpreter (CLI), the interface between the user and the kernel</a:t>
            </a:r>
          </a:p>
          <a:p>
            <a:endParaRPr lang="en-US" dirty="0"/>
          </a:p>
          <a:p>
            <a:r>
              <a:rPr lang="en-US" dirty="0"/>
              <a:t>The program</a:t>
            </a:r>
          </a:p>
        </p:txBody>
      </p:sp>
    </p:spTree>
    <p:extLst>
      <p:ext uri="{BB962C8B-B14F-4D97-AF65-F5344CB8AC3E}">
        <p14:creationId xmlns:p14="http://schemas.microsoft.com/office/powerpoint/2010/main" val="2473897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Linux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53933"/>
            <a:ext cx="8229600" cy="335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9788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Overview of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programming interface</a:t>
            </a:r>
          </a:p>
          <a:p>
            <a:r>
              <a:rPr lang="en-US" dirty="0"/>
              <a:t>Multiuser</a:t>
            </a:r>
          </a:p>
          <a:p>
            <a:r>
              <a:rPr lang="en-US" dirty="0"/>
              <a:t>Multitask OS</a:t>
            </a:r>
          </a:p>
          <a:p>
            <a:r>
              <a:rPr lang="en-US" dirty="0"/>
              <a:t>Secure hierarchical </a:t>
            </a:r>
            <a:r>
              <a:rPr lang="en-US" dirty="0" err="1"/>
              <a:t>filesystem</a:t>
            </a:r>
            <a:endParaRPr lang="en-US" dirty="0"/>
          </a:p>
          <a:p>
            <a:r>
              <a:rPr lang="en-US" dirty="0"/>
              <a:t>Shell</a:t>
            </a:r>
          </a:p>
          <a:p>
            <a:r>
              <a:rPr lang="en-US" dirty="0"/>
              <a:t>A family of utility program (commands)</a:t>
            </a:r>
          </a:p>
          <a:p>
            <a:r>
              <a:rPr lang="en-US" dirty="0" err="1"/>
              <a:t>Interprocess</a:t>
            </a:r>
            <a:r>
              <a:rPr lang="en-US" dirty="0"/>
              <a:t> communication (several utility together)</a:t>
            </a:r>
          </a:p>
          <a:p>
            <a:r>
              <a:rPr lang="en-US" dirty="0"/>
              <a:t>System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254617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Connecting to a Unix/Linux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user: </a:t>
            </a:r>
          </a:p>
          <a:p>
            <a:pPr lvl="1"/>
            <a:r>
              <a:rPr lang="en-US" dirty="0"/>
              <a:t>Download and Install Virtual Box</a:t>
            </a:r>
          </a:p>
          <a:p>
            <a:pPr lvl="1"/>
            <a:r>
              <a:rPr lang="en-US" dirty="0"/>
              <a:t>Download and Install Ubuntu</a:t>
            </a:r>
          </a:p>
          <a:p>
            <a:pPr lvl="1"/>
            <a:r>
              <a:rPr lang="en-US" dirty="0"/>
              <a:t>Open a terminal</a:t>
            </a:r>
          </a:p>
        </p:txBody>
      </p:sp>
    </p:spTree>
    <p:extLst>
      <p:ext uri="{BB962C8B-B14F-4D97-AF65-F5344CB8AC3E}">
        <p14:creationId xmlns:p14="http://schemas.microsoft.com/office/powerpoint/2010/main" val="1453272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Connecting to a Unix/Linux system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dirty="0"/>
              <a:t>Mac user: </a:t>
            </a:r>
          </a:p>
          <a:p>
            <a:pPr lvl="1"/>
            <a:r>
              <a:rPr lang="en-US" altLang="en-US" dirty="0"/>
              <a:t>Open up a terminal:</a:t>
            </a:r>
          </a:p>
        </p:txBody>
      </p:sp>
      <p:graphicFrame>
        <p:nvGraphicFramePr>
          <p:cNvPr id="12304" name="Object 1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78662365"/>
              </p:ext>
            </p:extLst>
          </p:nvPr>
        </p:nvGraphicFramePr>
        <p:xfrm>
          <a:off x="4776216" y="1600201"/>
          <a:ext cx="7010400" cy="424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Image" r:id="rId4" imgW="10869841" imgH="6590476" progId="Photoshop.Image.7">
                  <p:embed/>
                </p:oleObj>
              </mc:Choice>
              <mc:Fallback>
                <p:oleObj name="Image" r:id="rId4" imgW="10869841" imgH="6590476" progId="Photoshop.Image.7">
                  <p:embed/>
                  <p:pic>
                    <p:nvPicPr>
                      <p:cNvPr id="1230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216" y="1600201"/>
                        <a:ext cx="7010400" cy="424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130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Instructor: Li Feng</a:t>
            </a:r>
          </a:p>
          <a:p>
            <a:pPr marL="0" indent="0">
              <a:buNone/>
            </a:pPr>
            <a:r>
              <a:rPr lang="en-US" dirty="0"/>
              <a:t>	           117A Battelle Hall</a:t>
            </a:r>
          </a:p>
          <a:p>
            <a:pPr marL="0" indent="0">
              <a:buNone/>
            </a:pPr>
            <a:r>
              <a:rPr lang="en-US" dirty="0"/>
              <a:t>	           </a:t>
            </a:r>
            <a:r>
              <a:rPr lang="en-US" dirty="0">
                <a:hlinkClick r:id="rId2"/>
              </a:rPr>
              <a:t>lfeng@capital.edu</a:t>
            </a:r>
            <a:endParaRPr lang="en-US" dirty="0"/>
          </a:p>
          <a:p>
            <a:r>
              <a:rPr lang="en-US" dirty="0"/>
              <a:t>Office hour: </a:t>
            </a:r>
          </a:p>
          <a:p>
            <a:pPr lvl="1"/>
            <a:r>
              <a:rPr lang="en-US" dirty="0"/>
              <a:t>Monday 8:30am – 9:00am, 1:30pm-2:30pm</a:t>
            </a:r>
          </a:p>
          <a:p>
            <a:pPr lvl="1"/>
            <a:r>
              <a:rPr lang="en-US" dirty="0"/>
              <a:t>Tuesday 8:30am – 9:30am </a:t>
            </a:r>
          </a:p>
          <a:p>
            <a:pPr lvl="1"/>
            <a:r>
              <a:rPr lang="en-US" dirty="0"/>
              <a:t>Wednesday 8:30am – 9:00am, 1:30pm-2:00pm</a:t>
            </a:r>
          </a:p>
          <a:p>
            <a:pPr lvl="1"/>
            <a:r>
              <a:rPr lang="en-US" dirty="0"/>
              <a:t>Thursday 8:30am – 9:30am </a:t>
            </a:r>
          </a:p>
          <a:p>
            <a:pPr lvl="1"/>
            <a:r>
              <a:rPr lang="en-US" dirty="0"/>
              <a:t>Friday 8:30am – 9:00am  </a:t>
            </a:r>
          </a:p>
          <a:p>
            <a:pPr lvl="1"/>
            <a:r>
              <a:rPr lang="en-US" dirty="0"/>
              <a:t>Or by appointment</a:t>
            </a:r>
          </a:p>
        </p:txBody>
      </p:sp>
    </p:spTree>
    <p:extLst>
      <p:ext uri="{BB962C8B-B14F-4D97-AF65-F5344CB8AC3E}">
        <p14:creationId xmlns:p14="http://schemas.microsoft.com/office/powerpoint/2010/main" val="2497238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Connecting to a Unix/Linux system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/>
              <a:t>Open up a terminal:</a:t>
            </a:r>
          </a:p>
        </p:txBody>
      </p:sp>
      <p:graphicFrame>
        <p:nvGraphicFramePr>
          <p:cNvPr id="2253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362200" y="2286000"/>
          <a:ext cx="7010400" cy="424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Image" r:id="rId4" imgW="10869841" imgH="6590476" progId="Photoshop.Image.7">
                  <p:embed/>
                </p:oleObj>
              </mc:Choice>
              <mc:Fallback>
                <p:oleObj name="Image" r:id="rId4" imgW="10869841" imgH="6590476" progId="Photoshop.Image.7">
                  <p:embed/>
                  <p:pic>
                    <p:nvPicPr>
                      <p:cNvPr id="22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86000"/>
                        <a:ext cx="7010400" cy="424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4953000" y="3505201"/>
            <a:ext cx="150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“prompt”</a:t>
            </a:r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H="1" flipV="1">
            <a:off x="5105400" y="2743200"/>
            <a:ext cx="7620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 flipV="1">
            <a:off x="4191000" y="2743200"/>
            <a:ext cx="0" cy="1600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 flipV="1">
            <a:off x="2743200" y="2819400"/>
            <a:ext cx="0" cy="2590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3352800" y="4419601"/>
            <a:ext cx="310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current directory (“path”)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2362200" y="5486400"/>
            <a:ext cx="9948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host</a:t>
            </a:r>
          </a:p>
        </p:txBody>
      </p:sp>
    </p:spTree>
    <p:extLst>
      <p:ext uri="{BB962C8B-B14F-4D97-AF65-F5344CB8AC3E}">
        <p14:creationId xmlns:p14="http://schemas.microsoft.com/office/powerpoint/2010/main" val="4254556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exactly is a “shell”?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After logging in, Linux/Unix starts the </a:t>
            </a:r>
            <a:r>
              <a:rPr lang="en-US" altLang="en-US" b="1" dirty="0"/>
              <a:t>shell</a:t>
            </a:r>
            <a:endParaRPr lang="en-US" altLang="en-US" dirty="0"/>
          </a:p>
          <a:p>
            <a:r>
              <a:rPr lang="en-US" altLang="en-US" dirty="0"/>
              <a:t>The shell interprets commands the user types and manages their execution</a:t>
            </a:r>
          </a:p>
          <a:p>
            <a:pPr lvl="1"/>
            <a:r>
              <a:rPr lang="en-US" altLang="en-US" sz="2500" dirty="0"/>
              <a:t>The shell is the interface between you and the </a:t>
            </a:r>
            <a:r>
              <a:rPr lang="en-US" altLang="en-US" sz="2500" b="1" dirty="0"/>
              <a:t>kernel </a:t>
            </a:r>
            <a:endParaRPr lang="en-US" altLang="en-US" sz="2500" dirty="0"/>
          </a:p>
          <a:p>
            <a:pPr lvl="1"/>
            <a:r>
              <a:rPr lang="en-US" altLang="en-US" sz="2500" dirty="0"/>
              <a:t>The most popular shells are: </a:t>
            </a:r>
            <a:r>
              <a:rPr lang="en-US" altLang="en-US" sz="2500" dirty="0" err="1"/>
              <a:t>tcsh</a:t>
            </a:r>
            <a:r>
              <a:rPr lang="en-US" altLang="en-US" sz="2500" dirty="0"/>
              <a:t>, </a:t>
            </a:r>
            <a:r>
              <a:rPr lang="en-US" altLang="en-US" sz="2500" dirty="0" err="1"/>
              <a:t>csh</a:t>
            </a:r>
            <a:r>
              <a:rPr lang="en-US" altLang="en-US" sz="2500" dirty="0"/>
              <a:t>, </a:t>
            </a:r>
            <a:r>
              <a:rPr lang="en-US" altLang="en-US" sz="2500" dirty="0" err="1"/>
              <a:t>korn</a:t>
            </a:r>
            <a:r>
              <a:rPr lang="en-US" altLang="en-US" sz="2500" dirty="0"/>
              <a:t>, and bash (which shell are you running?)</a:t>
            </a:r>
          </a:p>
          <a:p>
            <a:pPr lvl="1"/>
            <a:r>
              <a:rPr lang="en-US" altLang="en-US" sz="2500" dirty="0"/>
              <a:t>The adept user can customize his/her own shell, and users can use different shells on the same machine</a:t>
            </a:r>
          </a:p>
          <a:p>
            <a:pPr lvl="1"/>
            <a:r>
              <a:rPr lang="en-US" altLang="en-US" sz="2500" dirty="0"/>
              <a:t>The differences are most times subtle</a:t>
            </a:r>
          </a:p>
          <a:p>
            <a:pPr lvl="2"/>
            <a:endParaRPr lang="en-US" altLang="en-US" sz="2300" dirty="0"/>
          </a:p>
          <a:p>
            <a:r>
              <a:rPr lang="en-US" altLang="en-US" dirty="0"/>
              <a:t>Shell commands are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CASE SENSITIVE!</a:t>
            </a:r>
          </a:p>
        </p:txBody>
      </p:sp>
    </p:spTree>
    <p:extLst>
      <p:ext uri="{BB962C8B-B14F-4D97-AF65-F5344CB8AC3E}">
        <p14:creationId xmlns:p14="http://schemas.microsoft.com/office/powerpoint/2010/main" val="412123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Help!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Whenever you need help with a command type “man” and the command name</a:t>
            </a:r>
          </a:p>
        </p:txBody>
      </p:sp>
    </p:spTree>
    <p:extLst>
      <p:ext uri="{BB962C8B-B14F-4D97-AF65-F5344CB8AC3E}">
        <p14:creationId xmlns:p14="http://schemas.microsoft.com/office/powerpoint/2010/main" val="715791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Help!</a:t>
            </a:r>
          </a:p>
        </p:txBody>
      </p:sp>
      <p:graphicFrame>
        <p:nvGraphicFramePr>
          <p:cNvPr id="2662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368551" y="1600201"/>
          <a:ext cx="7453313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Image" r:id="rId4" imgW="10882540" imgH="6615873" progId="Photoshop.Image.7">
                  <p:embed/>
                </p:oleObj>
              </mc:Choice>
              <mc:Fallback>
                <p:oleObj name="Image" r:id="rId4" imgW="10882540" imgH="6615873" progId="Photoshop.Image.7">
                  <p:embed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1" y="1600201"/>
                        <a:ext cx="7453313" cy="453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0839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Help!</a:t>
            </a:r>
          </a:p>
        </p:txBody>
      </p:sp>
      <p:graphicFrame>
        <p:nvGraphicFramePr>
          <p:cNvPr id="28679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2336801" y="1600201"/>
          <a:ext cx="7516813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Image" r:id="rId4" imgW="10869841" imgH="6552381" progId="Photoshop.Image.7">
                  <p:embed/>
                </p:oleObj>
              </mc:Choice>
              <mc:Fallback>
                <p:oleObj name="Image" r:id="rId4" imgW="10869841" imgH="6552381" progId="Photoshop.Image.7">
                  <p:embed/>
                  <p:pic>
                    <p:nvPicPr>
                      <p:cNvPr id="286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1" y="1600201"/>
                        <a:ext cx="7516813" cy="453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3751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Help!</a:t>
            </a:r>
          </a:p>
        </p:txBody>
      </p:sp>
      <p:graphicFrame>
        <p:nvGraphicFramePr>
          <p:cNvPr id="3072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339976" y="1600201"/>
          <a:ext cx="7510463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name="Image" r:id="rId4" imgW="10882540" imgH="6565079" progId="Photoshop.Image.7">
                  <p:embed/>
                </p:oleObj>
              </mc:Choice>
              <mc:Fallback>
                <p:oleObj name="Image" r:id="rId4" imgW="10882540" imgH="6565079" progId="Photoshop.Image.7">
                  <p:embed/>
                  <p:pic>
                    <p:nvPicPr>
                      <p:cNvPr id="307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6" y="1600201"/>
                        <a:ext cx="7510463" cy="453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8814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Unix/Linux File System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6994525" y="5294313"/>
            <a:ext cx="23230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/home/john/portfolio/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8289925" y="3998913"/>
            <a:ext cx="14778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/home/mary/</a:t>
            </a:r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 flipV="1">
            <a:off x="8001000" y="57150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7451725" y="6135689"/>
            <a:ext cx="1281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FF0000"/>
                </a:solidFill>
              </a:rPr>
              <a:t>The Path</a:t>
            </a:r>
          </a:p>
        </p:txBody>
      </p:sp>
      <p:pic>
        <p:nvPicPr>
          <p:cNvPr id="41993" name="Picture 9" descr="file-system.png                                                000B63D0Root                           C4C26A2C: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752601"/>
            <a:ext cx="8153400" cy="4144963"/>
          </a:xfrm>
        </p:spPr>
      </p:pic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7543801" y="1143001"/>
            <a:ext cx="22607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NOTE: Unix file names</a:t>
            </a:r>
          </a:p>
          <a:p>
            <a:r>
              <a:rPr lang="en-US" altLang="en-US"/>
              <a:t>are </a:t>
            </a:r>
            <a:r>
              <a:rPr lang="en-US" altLang="en-US" b="1">
                <a:solidFill>
                  <a:srgbClr val="FF0000"/>
                </a:solidFill>
              </a:rPr>
              <a:t>CASE SENSITIVE!</a:t>
            </a:r>
          </a:p>
        </p:txBody>
      </p:sp>
    </p:spTree>
    <p:extLst>
      <p:ext uri="{BB962C8B-B14F-4D97-AF65-F5344CB8AC3E}">
        <p14:creationId xmlns:p14="http://schemas.microsoft.com/office/powerpoint/2010/main" val="2672043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Command: pwd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3032760" cy="4351338"/>
          </a:xfrm>
        </p:spPr>
        <p:txBody>
          <a:bodyPr/>
          <a:lstStyle/>
          <a:p>
            <a:r>
              <a:rPr lang="en-US" altLang="en-US" dirty="0"/>
              <a:t>To find your current path use “</a:t>
            </a:r>
            <a:r>
              <a:rPr lang="en-US" altLang="en-US" dirty="0" err="1"/>
              <a:t>pwd</a:t>
            </a:r>
            <a:r>
              <a:rPr lang="en-US" altLang="en-US" dirty="0"/>
              <a:t>”</a:t>
            </a:r>
          </a:p>
        </p:txBody>
      </p:sp>
      <p:graphicFrame>
        <p:nvGraphicFramePr>
          <p:cNvPr id="440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703545"/>
              </p:ext>
            </p:extLst>
          </p:nvPr>
        </p:nvGraphicFramePr>
        <p:xfrm>
          <a:off x="4505325" y="1825625"/>
          <a:ext cx="7296150" cy="442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" name="Image" r:id="rId4" imgW="10844444" imgH="6577778" progId="Photoshop.Image.7">
                  <p:embed/>
                </p:oleObj>
              </mc:Choice>
              <mc:Fallback>
                <p:oleObj name="Image" r:id="rId4" imgW="10844444" imgH="6577778" progId="Photoshop.Image.7">
                  <p:embed/>
                  <p:pic>
                    <p:nvPicPr>
                      <p:cNvPr id="4404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325" y="1825625"/>
                        <a:ext cx="7296150" cy="442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0204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Command: cd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2636520" cy="4351338"/>
          </a:xfrm>
        </p:spPr>
        <p:txBody>
          <a:bodyPr/>
          <a:lstStyle/>
          <a:p>
            <a:r>
              <a:rPr lang="en-US" altLang="en-US" dirty="0"/>
              <a:t> “~” is the location of your home directory</a:t>
            </a:r>
          </a:p>
        </p:txBody>
      </p:sp>
      <p:graphicFrame>
        <p:nvGraphicFramePr>
          <p:cNvPr id="1228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38425"/>
              </p:ext>
            </p:extLst>
          </p:nvPr>
        </p:nvGraphicFramePr>
        <p:xfrm>
          <a:off x="4208145" y="1825625"/>
          <a:ext cx="7524750" cy="454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9" name="Image" r:id="rId4" imgW="10844444" imgH="6552381" progId="Photoshop.Image.7">
                  <p:embed/>
                </p:oleObj>
              </mc:Choice>
              <mc:Fallback>
                <p:oleObj name="Image" r:id="rId4" imgW="10844444" imgH="6552381" progId="Photoshop.Image.7">
                  <p:embed/>
                  <p:pic>
                    <p:nvPicPr>
                      <p:cNvPr id="1228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8145" y="1825625"/>
                        <a:ext cx="7524750" cy="454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4011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Command: cd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2971800" cy="4351338"/>
          </a:xfrm>
        </p:spPr>
        <p:txBody>
          <a:bodyPr/>
          <a:lstStyle/>
          <a:p>
            <a:r>
              <a:rPr lang="en-US" altLang="en-US" dirty="0"/>
              <a:t>To change to a specific directory use “cd”</a:t>
            </a:r>
          </a:p>
        </p:txBody>
      </p:sp>
      <p:graphicFrame>
        <p:nvGraphicFramePr>
          <p:cNvPr id="450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192275"/>
              </p:ext>
            </p:extLst>
          </p:nvPr>
        </p:nvGraphicFramePr>
        <p:xfrm>
          <a:off x="4267200" y="1825625"/>
          <a:ext cx="7448550" cy="449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4" name="Image" r:id="rId4" imgW="10844444" imgH="6539683" progId="Photoshop.Image.7">
                  <p:embed/>
                </p:oleObj>
              </mc:Choice>
              <mc:Fallback>
                <p:oleObj name="Image" r:id="rId4" imgW="10844444" imgH="6539683" progId="Photoshop.Image.7">
                  <p:embed/>
                  <p:pic>
                    <p:nvPicPr>
                      <p:cNvPr id="450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825625"/>
                        <a:ext cx="7448550" cy="449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8699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5875"/>
            <a:ext cx="10515600" cy="1325563"/>
          </a:xfrm>
        </p:spPr>
        <p:txBody>
          <a:bodyPr/>
          <a:lstStyle/>
          <a:p>
            <a:r>
              <a:rPr lang="en-US" dirty="0"/>
              <a:t>Introduce yourself: name, what year are you in, your hobby, anything you want to share…</a:t>
            </a:r>
          </a:p>
        </p:txBody>
      </p:sp>
    </p:spTree>
    <p:extLst>
      <p:ext uri="{BB962C8B-B14F-4D97-AF65-F5344CB8AC3E}">
        <p14:creationId xmlns:p14="http://schemas.microsoft.com/office/powerpoint/2010/main" val="2917737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Command: cd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2712720" cy="4351338"/>
          </a:xfrm>
        </p:spPr>
        <p:txBody>
          <a:bodyPr/>
          <a:lstStyle/>
          <a:p>
            <a:r>
              <a:rPr lang="en-US" altLang="en-US" dirty="0"/>
              <a:t>“..” means the parent of the current directory; it will take you one directory up the hierarchy.</a:t>
            </a:r>
          </a:p>
        </p:txBody>
      </p:sp>
      <p:graphicFrame>
        <p:nvGraphicFramePr>
          <p:cNvPr id="1239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583373"/>
              </p:ext>
            </p:extLst>
          </p:nvPr>
        </p:nvGraphicFramePr>
        <p:xfrm>
          <a:off x="4130040" y="1825625"/>
          <a:ext cx="7600950" cy="462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4" name="Image" r:id="rId4" imgW="10844444" imgH="6603175" progId="Photoshop.Image.7">
                  <p:embed/>
                </p:oleObj>
              </mc:Choice>
              <mc:Fallback>
                <p:oleObj name="Image" r:id="rId4" imgW="10844444" imgH="6603175" progId="Photoshop.Image.7">
                  <p:embed/>
                  <p:pic>
                    <p:nvPicPr>
                      <p:cNvPr id="1239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0040" y="1825625"/>
                        <a:ext cx="7600950" cy="462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7352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Command: ls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2453640" cy="4351338"/>
          </a:xfrm>
        </p:spPr>
        <p:txBody>
          <a:bodyPr/>
          <a:lstStyle/>
          <a:p>
            <a:r>
              <a:rPr lang="en-US" altLang="en-US" sz="3000" dirty="0"/>
              <a:t>To list the files in the current directory use “ls”</a:t>
            </a: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528926"/>
              </p:ext>
            </p:extLst>
          </p:nvPr>
        </p:nvGraphicFramePr>
        <p:xfrm>
          <a:off x="3840480" y="1825625"/>
          <a:ext cx="7772400" cy="470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6" name="Image" r:id="rId4" imgW="10869841" imgH="6577778" progId="Photoshop.Image.7">
                  <p:embed/>
                </p:oleObj>
              </mc:Choice>
              <mc:Fallback>
                <p:oleObj name="Image" r:id="rId4" imgW="10869841" imgH="6577778" progId="Photoshop.Image.7">
                  <p:embed/>
                  <p:pic>
                    <p:nvPicPr>
                      <p:cNvPr id="460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480" y="1825625"/>
                        <a:ext cx="7772400" cy="470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0838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Command: ls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ls has many options </a:t>
            </a:r>
          </a:p>
          <a:p>
            <a:pPr lvl="1"/>
            <a:r>
              <a:rPr lang="en-US" altLang="en-US" dirty="0"/>
              <a:t> -l  long list (displays lots of info)</a:t>
            </a:r>
          </a:p>
          <a:p>
            <a:pPr lvl="1"/>
            <a:r>
              <a:rPr lang="en-US" altLang="en-US" dirty="0"/>
              <a:t> -t  sort by modification time</a:t>
            </a:r>
          </a:p>
          <a:p>
            <a:pPr lvl="1"/>
            <a:r>
              <a:rPr lang="en-US" altLang="en-US" dirty="0"/>
              <a:t> -S sort by size</a:t>
            </a:r>
          </a:p>
          <a:p>
            <a:pPr lvl="1"/>
            <a:r>
              <a:rPr lang="en-US" altLang="en-US" dirty="0"/>
              <a:t> -h list file sizes in human readable format</a:t>
            </a:r>
          </a:p>
          <a:p>
            <a:pPr lvl="1"/>
            <a:r>
              <a:rPr lang="en-US" altLang="en-US" dirty="0"/>
              <a:t> -r reverse the order</a:t>
            </a:r>
          </a:p>
          <a:p>
            <a:pPr lvl="1"/>
            <a:r>
              <a:rPr lang="en-US" altLang="en-US" dirty="0"/>
              <a:t>-a  list all files including those whose names begin with a dot type</a:t>
            </a:r>
          </a:p>
          <a:p>
            <a:r>
              <a:rPr lang="en-US" altLang="en-US" dirty="0"/>
              <a:t>“man ls” for more options</a:t>
            </a:r>
          </a:p>
          <a:p>
            <a:r>
              <a:rPr lang="en-US" altLang="en-US" dirty="0"/>
              <a:t>Options can be combined: “ls -</a:t>
            </a:r>
            <a:r>
              <a:rPr lang="en-US" altLang="en-US" dirty="0" err="1"/>
              <a:t>ltr</a:t>
            </a:r>
            <a:r>
              <a:rPr lang="en-US" alt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7845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Command: ls -ltr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3017520" cy="4351338"/>
          </a:xfrm>
        </p:spPr>
        <p:txBody>
          <a:bodyPr/>
          <a:lstStyle/>
          <a:p>
            <a:r>
              <a:rPr lang="en-US" altLang="en-US" dirty="0"/>
              <a:t>List files by time in reverse order with long listing</a:t>
            </a: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179751"/>
              </p:ext>
            </p:extLst>
          </p:nvPr>
        </p:nvGraphicFramePr>
        <p:xfrm>
          <a:off x="3977640" y="1825625"/>
          <a:ext cx="7772400" cy="475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0" name="Image" r:id="rId4" imgW="10869841" imgH="6653968" progId="Photoshop.Image.7">
                  <p:embed/>
                </p:oleObj>
              </mc:Choice>
              <mc:Fallback>
                <p:oleObj name="Image" r:id="rId4" imgW="10869841" imgH="6653968" progId="Photoshop.Image.7">
                  <p:embed/>
                  <p:pic>
                    <p:nvPicPr>
                      <p:cNvPr id="481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7640" y="1825625"/>
                        <a:ext cx="7772400" cy="475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2072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 Syntax: * 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2712720" cy="4351338"/>
          </a:xfrm>
        </p:spPr>
        <p:txBody>
          <a:bodyPr/>
          <a:lstStyle/>
          <a:p>
            <a:r>
              <a:rPr lang="en-US" altLang="en-US" dirty="0"/>
              <a:t>“*” can be used as a wildcard in </a:t>
            </a:r>
            <a:r>
              <a:rPr lang="en-US" altLang="en-US" dirty="0" err="1"/>
              <a:t>unix</a:t>
            </a:r>
            <a:r>
              <a:rPr lang="en-US" altLang="en-US" dirty="0"/>
              <a:t>/</a:t>
            </a:r>
            <a:r>
              <a:rPr lang="en-US" altLang="en-US" dirty="0" err="1"/>
              <a:t>linux</a:t>
            </a:r>
            <a:endParaRPr lang="en-US" altLang="en-US" dirty="0"/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741259"/>
              </p:ext>
            </p:extLst>
          </p:nvPr>
        </p:nvGraphicFramePr>
        <p:xfrm>
          <a:off x="4008120" y="1825625"/>
          <a:ext cx="7848600" cy="476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4" name="Image" r:id="rId4" imgW="10869841" imgH="6603175" progId="Photoshop.Image.7">
                  <p:embed/>
                </p:oleObj>
              </mc:Choice>
              <mc:Fallback>
                <p:oleObj name="Image" r:id="rId4" imgW="10869841" imgH="6603175" progId="Photoshop.Image.7">
                  <p:embed/>
                  <p:pic>
                    <p:nvPicPr>
                      <p:cNvPr id="491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120" y="1825625"/>
                        <a:ext cx="7848600" cy="476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6187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Command: mkdir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2164080" cy="4351338"/>
          </a:xfrm>
        </p:spPr>
        <p:txBody>
          <a:bodyPr/>
          <a:lstStyle/>
          <a:p>
            <a:r>
              <a:rPr lang="en-US" altLang="en-US" dirty="0"/>
              <a:t>To create a new directory use “</a:t>
            </a:r>
            <a:r>
              <a:rPr lang="en-US" altLang="en-US" dirty="0" err="1"/>
              <a:t>mkdir</a:t>
            </a:r>
            <a:r>
              <a:rPr lang="en-US" altLang="en-US" dirty="0"/>
              <a:t>”</a:t>
            </a: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006692"/>
              </p:ext>
            </p:extLst>
          </p:nvPr>
        </p:nvGraphicFramePr>
        <p:xfrm>
          <a:off x="3627120" y="1825625"/>
          <a:ext cx="7848600" cy="477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9" name="Image" r:id="rId4" imgW="10844444" imgH="6603175" progId="Photoshop.Image.7">
                  <p:embed/>
                </p:oleObj>
              </mc:Choice>
              <mc:Fallback>
                <p:oleObj name="Image" r:id="rId4" imgW="10844444" imgH="6603175" progId="Photoshop.Image.7">
                  <p:embed/>
                  <p:pic>
                    <p:nvPicPr>
                      <p:cNvPr id="501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120" y="1825625"/>
                        <a:ext cx="7848600" cy="477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95914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Command: rmdir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2209800" cy="4351338"/>
          </a:xfrm>
        </p:spPr>
        <p:txBody>
          <a:bodyPr/>
          <a:lstStyle/>
          <a:p>
            <a:r>
              <a:rPr lang="en-US" altLang="en-US" dirty="0"/>
              <a:t>To remove and empty directory use “</a:t>
            </a:r>
            <a:r>
              <a:rPr lang="en-US" altLang="en-US" dirty="0" err="1"/>
              <a:t>rmdir</a:t>
            </a:r>
            <a:r>
              <a:rPr lang="en-US" altLang="en-US" dirty="0"/>
              <a:t>”</a:t>
            </a: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782349"/>
              </p:ext>
            </p:extLst>
          </p:nvPr>
        </p:nvGraphicFramePr>
        <p:xfrm>
          <a:off x="3733800" y="1690688"/>
          <a:ext cx="7848600" cy="480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2" name="Image" r:id="rId4" imgW="10869841" imgH="6653968" progId="Photoshop.Image.7">
                  <p:embed/>
                </p:oleObj>
              </mc:Choice>
              <mc:Fallback>
                <p:oleObj name="Image" r:id="rId4" imgW="10869841" imgH="6653968" progId="Photoshop.Image.7">
                  <p:embed/>
                  <p:pic>
                    <p:nvPicPr>
                      <p:cNvPr id="512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690688"/>
                        <a:ext cx="7848600" cy="480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28293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Filename completion: By typing part of the name of a command, filename, pathname or variable and press TAB key, the shell will complete the rest of the name automatically (if it is unique).</a:t>
            </a:r>
          </a:p>
          <a:p>
            <a:endParaRPr lang="en-US" dirty="0"/>
          </a:p>
          <a:p>
            <a:r>
              <a:rPr lang="en-US" dirty="0"/>
              <a:t>History: The shell keeps a list of the commands you have typed in. If you need to repeat a command, use the cursor keys to scroll up and down the list or type history for a list of previous commands.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0257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a word: control-w. A word is any sequence of characters that does not contain a SPACE or TAB.</a:t>
            </a:r>
          </a:p>
          <a:p>
            <a:endParaRPr lang="en-US" dirty="0"/>
          </a:p>
          <a:p>
            <a:r>
              <a:rPr lang="en-US" dirty="0"/>
              <a:t>Delete a line: control-u. </a:t>
            </a:r>
          </a:p>
        </p:txBody>
      </p:sp>
    </p:spTree>
    <p:extLst>
      <p:ext uri="{BB962C8B-B14F-4D97-AF65-F5344CB8AC3E}">
        <p14:creationId xmlns:p14="http://schemas.microsoft.com/office/powerpoint/2010/main" val="40131927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1: Handwritten </a:t>
            </a:r>
            <a:r>
              <a:rPr lang="en-US"/>
              <a:t>Hardcopy is Due </a:t>
            </a:r>
            <a:r>
              <a:rPr lang="en-US" dirty="0"/>
              <a:t>23</a:t>
            </a:r>
            <a:r>
              <a:rPr lang="en-US" baseline="30000" dirty="0"/>
              <a:t>rd</a:t>
            </a:r>
            <a:r>
              <a:rPr lang="en-US" dirty="0"/>
              <a:t> in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chapter 1.</a:t>
            </a:r>
          </a:p>
          <a:p>
            <a:r>
              <a:rPr lang="en-US" dirty="0"/>
              <a:t>Page 18-19: Exercises 4, 5, 6, 7, 10</a:t>
            </a:r>
          </a:p>
          <a:p>
            <a:endParaRPr lang="en-US" dirty="0"/>
          </a:p>
          <a:p>
            <a:r>
              <a:rPr lang="en-US" dirty="0"/>
              <a:t>Read chapter2.</a:t>
            </a:r>
          </a:p>
          <a:p>
            <a:r>
              <a:rPr lang="en-US" dirty="0"/>
              <a:t>Page 46-47: Exercises 6, 7, 8, 9, 13</a:t>
            </a:r>
          </a:p>
          <a:p>
            <a:endParaRPr lang="en-US" dirty="0"/>
          </a:p>
          <a:p>
            <a:r>
              <a:rPr lang="en-US" dirty="0"/>
              <a:t>Try all the commands in chapter 1 and 2</a:t>
            </a:r>
          </a:p>
        </p:txBody>
      </p:sp>
    </p:spTree>
    <p:extLst>
      <p:ext uri="{BB962C8B-B14F-4D97-AF65-F5344CB8AC3E}">
        <p14:creationId xmlns:p14="http://schemas.microsoft.com/office/powerpoint/2010/main" val="87155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covered in this course: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subset of Unix commands</a:t>
            </a:r>
          </a:p>
          <a:p>
            <a:endParaRPr lang="en-US" dirty="0"/>
          </a:p>
          <a:p>
            <a:r>
              <a:rPr lang="en-US" dirty="0"/>
              <a:t>Common Unix editors</a:t>
            </a:r>
          </a:p>
          <a:p>
            <a:endParaRPr lang="en-US" dirty="0"/>
          </a:p>
          <a:p>
            <a:r>
              <a:rPr lang="en-US" dirty="0"/>
              <a:t>Shell scripting</a:t>
            </a:r>
          </a:p>
          <a:p>
            <a:endParaRPr lang="en-US" dirty="0"/>
          </a:p>
          <a:p>
            <a:r>
              <a:rPr lang="en-US" dirty="0" err="1"/>
              <a:t>Git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3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 need use command "script”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”script” is used to recording a shell session</a:t>
            </a:r>
          </a:p>
          <a:p>
            <a:r>
              <a:rPr lang="en-US" dirty="0"/>
              <a:t>Before you start all the commands in lab1: </a:t>
            </a:r>
          </a:p>
          <a:p>
            <a:r>
              <a:rPr lang="en-US" dirty="0"/>
              <a:t>script lab1.txt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exit: terminate the script session </a:t>
            </a:r>
          </a:p>
          <a:p>
            <a:r>
              <a:rPr lang="en-US" dirty="0"/>
              <a:t>You will obtain lab1.txt in the current directory, submit lab1.txt in </a:t>
            </a:r>
            <a:r>
              <a:rPr lang="en-US" dirty="0" err="1"/>
              <a:t>iLearn</a:t>
            </a:r>
            <a:r>
              <a:rPr lang="en-US"/>
              <a:t> by Jan 17, 11:59pm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8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Course Grading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35%: in-lecture </a:t>
            </a:r>
            <a:r>
              <a:rPr lang="en-US" altLang="en-US" i="1" dirty="0"/>
              <a:t>quizzes </a:t>
            </a:r>
          </a:p>
          <a:p>
            <a:r>
              <a:rPr lang="en-US" altLang="en-US" dirty="0"/>
              <a:t>40%: Lab and Assignments</a:t>
            </a:r>
          </a:p>
          <a:p>
            <a:r>
              <a:rPr lang="en-US" altLang="en-US" dirty="0"/>
              <a:t>20%: final exam (comprehensive)</a:t>
            </a:r>
          </a:p>
          <a:p>
            <a:r>
              <a:rPr lang="en-US" altLang="en-US" dirty="0"/>
              <a:t>5%:   attendance and participation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3587193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you wouldn't want fellow students, parents, or professors to know about it, it's probably cheating</a:t>
            </a:r>
          </a:p>
          <a:p>
            <a:endParaRPr lang="en-US" altLang="en-US" dirty="0"/>
          </a:p>
          <a:p>
            <a:r>
              <a:rPr lang="en-US" altLang="en-US" dirty="0"/>
              <a:t>If it feels like cheating, it probably is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013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Myth of Multitasking</a:t>
            </a:r>
          </a:p>
        </p:txBody>
      </p:sp>
      <p:sp>
        <p:nvSpPr>
          <p:cNvPr id="41986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hlinkClick r:id="rId2"/>
              </a:rPr>
              <a:t>https://youtu.be/PriSFBu5CLs  </a:t>
            </a:r>
            <a:r>
              <a:rPr lang="en-US" altLang="en-US" dirty="0"/>
              <a:t>@ 7:50-10:00 (Clifford Nass, Stanford)</a:t>
            </a:r>
          </a:p>
          <a:p>
            <a:r>
              <a:rPr lang="en-US" altLang="en-US" dirty="0"/>
              <a:t>Allowing yourself to respond to distraction (incoming email, IM, etc.) triggers small dopamine release</a:t>
            </a:r>
          </a:p>
          <a:p>
            <a:r>
              <a:rPr lang="en-US" altLang="en-US" dirty="0"/>
              <a:t>Over time, you get addicted to it</a:t>
            </a:r>
          </a:p>
          <a:p>
            <a:r>
              <a:rPr lang="en-US" altLang="en-US" dirty="0"/>
              <a:t>Result: Multitaskers waste far more brainpower than </a:t>
            </a:r>
            <a:r>
              <a:rPr lang="en-US" altLang="en-US" dirty="0" err="1"/>
              <a:t>monotaskers</a:t>
            </a:r>
            <a:r>
              <a:rPr lang="en-US" altLang="en-US" dirty="0"/>
              <a:t> when actually distracted</a:t>
            </a:r>
          </a:p>
          <a:p>
            <a:r>
              <a:rPr lang="en-US" altLang="en-US" dirty="0"/>
              <a:t>Long-term effects can be hard to reverse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F8C1C43-5313-4E1D-B9CE-CA406E20B478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7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63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Introduction: What is Unix?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An operating system</a:t>
            </a:r>
          </a:p>
          <a:p>
            <a:r>
              <a:rPr lang="en-US" altLang="en-US" dirty="0"/>
              <a:t>Developed at AT&amp;T Bell Labs in the 1960’s</a:t>
            </a:r>
          </a:p>
          <a:p>
            <a:r>
              <a:rPr lang="en-US" altLang="en-US" dirty="0"/>
              <a:t>Command Line Interface (CLI)</a:t>
            </a:r>
          </a:p>
          <a:p>
            <a:r>
              <a:rPr lang="en-US" altLang="en-US" dirty="0"/>
              <a:t>GUIs (Window systems) are now available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2913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…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78" y="1396177"/>
            <a:ext cx="3886200" cy="29219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0201" y="4281948"/>
            <a:ext cx="225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Switchboard Operator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712" y="3293806"/>
            <a:ext cx="4089400" cy="30670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79575" y="6270521"/>
            <a:ext cx="2116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Computer Operators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4167" y="850492"/>
            <a:ext cx="2527819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2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17132</TotalTime>
  <Words>1585</Words>
  <Application>Microsoft Macintosh PowerPoint</Application>
  <PresentationFormat>Widescreen</PresentationFormat>
  <Paragraphs>247</Paragraphs>
  <Slides>40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MS PGothic</vt:lpstr>
      <vt:lpstr>Roboto</vt:lpstr>
      <vt:lpstr>Arial</vt:lpstr>
      <vt:lpstr>Calibri</vt:lpstr>
      <vt:lpstr>Calibri Light</vt:lpstr>
      <vt:lpstr>Helvetica</vt:lpstr>
      <vt:lpstr>Office Theme</vt:lpstr>
      <vt:lpstr>Image</vt:lpstr>
      <vt:lpstr>Welcome to CS170 Introduction to Unix</vt:lpstr>
      <vt:lpstr>Course Information</vt:lpstr>
      <vt:lpstr>Introduce yourself: name, what year are you in, your hobby, anything you want to share…</vt:lpstr>
      <vt:lpstr>Contents covered in this course:</vt:lpstr>
      <vt:lpstr>Course Grading</vt:lpstr>
      <vt:lpstr>Academic Integrity:</vt:lpstr>
      <vt:lpstr>The Myth of Multitasking</vt:lpstr>
      <vt:lpstr>Introduction: What is Unix?</vt:lpstr>
      <vt:lpstr>Operator …</vt:lpstr>
      <vt:lpstr>The 1983 Turing Award: Ken Thompson and Dennis Ritchie </vt:lpstr>
      <vt:lpstr>Introduction: Features</vt:lpstr>
      <vt:lpstr>Introduction: Types of Unix</vt:lpstr>
      <vt:lpstr>Introduction: Unix vs. Linux</vt:lpstr>
      <vt:lpstr>Introduction: Why Unix/Linux?</vt:lpstr>
      <vt:lpstr>Introduction: Linux is made up of 3 parts</vt:lpstr>
      <vt:lpstr>Introduction: Linux</vt:lpstr>
      <vt:lpstr>Introduction: Overview of Linux</vt:lpstr>
      <vt:lpstr>Connecting to a Unix/Linux system</vt:lpstr>
      <vt:lpstr>Connecting to a Unix/Linux system</vt:lpstr>
      <vt:lpstr>Connecting to a Unix/Linux system</vt:lpstr>
      <vt:lpstr>What exactly is a “shell”?</vt:lpstr>
      <vt:lpstr>Help!</vt:lpstr>
      <vt:lpstr>Help!</vt:lpstr>
      <vt:lpstr>Help!</vt:lpstr>
      <vt:lpstr>Help!</vt:lpstr>
      <vt:lpstr>Unix/Linux File System</vt:lpstr>
      <vt:lpstr>Command: pwd</vt:lpstr>
      <vt:lpstr>Command: cd</vt:lpstr>
      <vt:lpstr>Command: cd</vt:lpstr>
      <vt:lpstr>Command: cd</vt:lpstr>
      <vt:lpstr>Command: ls</vt:lpstr>
      <vt:lpstr>Command: ls</vt:lpstr>
      <vt:lpstr>Command: ls -ltr</vt:lpstr>
      <vt:lpstr>General Syntax: *  </vt:lpstr>
      <vt:lpstr>Command: mkdir</vt:lpstr>
      <vt:lpstr>Command: rmdir</vt:lpstr>
      <vt:lpstr>Tips:</vt:lpstr>
      <vt:lpstr>Tips:</vt:lpstr>
      <vt:lpstr>Assignment 1: Handwritten Hardcopy is Due 23rd in class</vt:lpstr>
      <vt:lpstr>Lab1 need use command "script”</vt:lpstr>
    </vt:vector>
  </TitlesOfParts>
  <Company>Capital Univeristy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CS170 Introduction to Unix</dc:title>
  <dc:creator>Li Feng</dc:creator>
  <cp:lastModifiedBy>Microsoft Office User</cp:lastModifiedBy>
  <cp:revision>77</cp:revision>
  <dcterms:created xsi:type="dcterms:W3CDTF">2017-01-07T14:58:08Z</dcterms:created>
  <dcterms:modified xsi:type="dcterms:W3CDTF">2019-01-22T05:12:51Z</dcterms:modified>
</cp:coreProperties>
</file>