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89" r:id="rId2"/>
    <p:sldId id="335" r:id="rId3"/>
    <p:sldId id="290" r:id="rId4"/>
    <p:sldId id="336" r:id="rId5"/>
    <p:sldId id="337" r:id="rId6"/>
    <p:sldId id="343" r:id="rId7"/>
    <p:sldId id="338" r:id="rId8"/>
    <p:sldId id="297" r:id="rId9"/>
    <p:sldId id="298" r:id="rId10"/>
    <p:sldId id="340" r:id="rId11"/>
    <p:sldId id="292" r:id="rId12"/>
    <p:sldId id="339" r:id="rId13"/>
    <p:sldId id="301" r:id="rId14"/>
    <p:sldId id="295" r:id="rId15"/>
    <p:sldId id="299" r:id="rId16"/>
    <p:sldId id="291" r:id="rId17"/>
    <p:sldId id="341" r:id="rId18"/>
    <p:sldId id="342" r:id="rId19"/>
    <p:sldId id="324" r:id="rId20"/>
    <p:sldId id="325" r:id="rId21"/>
    <p:sldId id="323" r:id="rId22"/>
    <p:sldId id="296" r:id="rId23"/>
    <p:sldId id="304" r:id="rId24"/>
    <p:sldId id="305" r:id="rId25"/>
    <p:sldId id="307" r:id="rId26"/>
    <p:sldId id="308" r:id="rId27"/>
    <p:sldId id="309" r:id="rId28"/>
    <p:sldId id="310" r:id="rId29"/>
    <p:sldId id="311" r:id="rId30"/>
    <p:sldId id="312" r:id="rId31"/>
    <p:sldId id="313" r:id="rId32"/>
    <p:sldId id="314" r:id="rId33"/>
    <p:sldId id="315" r:id="rId34"/>
    <p:sldId id="330" r:id="rId35"/>
    <p:sldId id="331" r:id="rId36"/>
    <p:sldId id="33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0" autoAdjust="0"/>
    <p:restoredTop sz="89856" autoAdjust="0"/>
  </p:normalViewPr>
  <p:slideViewPr>
    <p:cSldViewPr snapToGrid="0">
      <p:cViewPr varScale="1">
        <p:scale>
          <a:sx n="59" d="100"/>
          <a:sy n="59" d="100"/>
        </p:scale>
        <p:origin x="208"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98FD-0BD6-4FA8-8748-19D6982FDF01}" type="datetimeFigureOut">
              <a:rPr lang="en-US" smtClean="0"/>
              <a:t>12/12/19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2AFA6-896E-4500-A038-D078031D34CA}" type="slidenum">
              <a:rPr lang="en-US" smtClean="0"/>
              <a:t>‹#›</a:t>
            </a:fld>
            <a:endParaRPr lang="en-US"/>
          </a:p>
        </p:txBody>
      </p:sp>
    </p:spTree>
    <p:extLst>
      <p:ext uri="{BB962C8B-B14F-4D97-AF65-F5344CB8AC3E}">
        <p14:creationId xmlns:p14="http://schemas.microsoft.com/office/powerpoint/2010/main" val="58822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atlassian.com/git/tutorials/saving-changes/git-commi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atlassian.com/git/tutorials/using-branches/git-branch"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200" b="0" i="0" kern="1200" dirty="0">
                <a:solidFill>
                  <a:schemeClr val="tx1"/>
                </a:solidFill>
                <a:effectLst/>
                <a:latin typeface="+mn-lt"/>
                <a:ea typeface="+mn-ea"/>
                <a:cs typeface="+mn-cs"/>
              </a:rPr>
              <a:t>Version control systems are a category of software tools that help a software team manage changes to source code over time. </a:t>
            </a:r>
          </a:p>
          <a:p>
            <a:pPr lvl="0">
              <a:spcBef>
                <a:spcPts val="0"/>
              </a:spcBef>
              <a:buNone/>
            </a:pPr>
            <a:r>
              <a:rPr lang="en-US" sz="1200" b="0" i="0" kern="1200" dirty="0">
                <a:solidFill>
                  <a:schemeClr val="tx1"/>
                </a:solidFill>
                <a:effectLst/>
                <a:latin typeface="+mn-lt"/>
                <a:ea typeface="+mn-ea"/>
                <a:cs typeface="+mn-cs"/>
              </a:rPr>
              <a:t>Track every modification</a:t>
            </a:r>
          </a:p>
          <a:p>
            <a:pPr lvl="0">
              <a:spcBef>
                <a:spcPts val="0"/>
              </a:spcBef>
              <a:buNone/>
            </a:pPr>
            <a:r>
              <a:rPr lang="en-US" sz="1200" b="0" i="0" kern="1200" dirty="0">
                <a:solidFill>
                  <a:schemeClr val="tx1"/>
                </a:solidFill>
                <a:effectLst/>
                <a:latin typeface="+mn-lt"/>
                <a:ea typeface="+mn-ea"/>
                <a:cs typeface="+mn-cs"/>
              </a:rPr>
              <a:t>Concurrent working</a:t>
            </a:r>
            <a:r>
              <a:rPr lang="en-US" sz="1200" b="0" i="0" kern="1200" baseline="0" dirty="0">
                <a:solidFill>
                  <a:schemeClr val="tx1"/>
                </a:solidFill>
                <a:effectLst/>
                <a:latin typeface="+mn-lt"/>
                <a:ea typeface="+mn-ea"/>
                <a:cs typeface="+mn-cs"/>
              </a:rPr>
              <a:t> from conflicting</a:t>
            </a:r>
            <a:endParaRPr dirty="0"/>
          </a:p>
        </p:txBody>
      </p:sp>
    </p:spTree>
    <p:extLst>
      <p:ext uri="{BB962C8B-B14F-4D97-AF65-F5344CB8AC3E}">
        <p14:creationId xmlns:p14="http://schemas.microsoft.com/office/powerpoint/2010/main" val="1939450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algn="l">
              <a:buClr>
                <a:schemeClr val="dk1"/>
              </a:buClr>
            </a:pPr>
            <a:r>
              <a:rPr lang="en-US" sz="1200" b="0" i="0" kern="1200" dirty="0">
                <a:solidFill>
                  <a:schemeClr val="tx1"/>
                </a:solidFill>
                <a:effectLst/>
                <a:latin typeface="+mn-lt"/>
                <a:ea typeface="+mn-ea"/>
                <a:cs typeface="+mn-cs"/>
              </a:rPr>
              <a:t>The </a:t>
            </a:r>
            <a:r>
              <a:rPr lang="en-US" dirty="0" err="1"/>
              <a:t>git</a:t>
            </a:r>
            <a:r>
              <a:rPr lang="en-US" dirty="0"/>
              <a:t> add</a:t>
            </a:r>
            <a:r>
              <a:rPr lang="en-US" sz="1200" b="0" i="0" kern="1200" dirty="0">
                <a:solidFill>
                  <a:schemeClr val="tx1"/>
                </a:solidFill>
                <a:effectLst/>
                <a:latin typeface="+mn-lt"/>
                <a:ea typeface="+mn-ea"/>
                <a:cs typeface="+mn-cs"/>
              </a:rPr>
              <a:t> command adds a change in the working directory to the staging area. However, </a:t>
            </a:r>
            <a:r>
              <a:rPr lang="en-US" dirty="0" err="1"/>
              <a:t>git</a:t>
            </a:r>
            <a:r>
              <a:rPr lang="en-US" dirty="0"/>
              <a:t> add</a:t>
            </a:r>
            <a:r>
              <a:rPr lang="en-US" sz="1200" b="0" i="0" kern="1200" dirty="0">
                <a:solidFill>
                  <a:schemeClr val="tx1"/>
                </a:solidFill>
                <a:effectLst/>
                <a:latin typeface="+mn-lt"/>
                <a:ea typeface="+mn-ea"/>
                <a:cs typeface="+mn-cs"/>
              </a:rPr>
              <a:t> doesn't really affect the repository in any significant way—changes are not actually recorded until you run </a:t>
            </a:r>
            <a:r>
              <a:rPr lang="en-US" sz="1200" b="0" i="0" u="none" strike="noStrike" kern="1200" dirty="0" err="1">
                <a:solidFill>
                  <a:schemeClr val="tx1"/>
                </a:solidFill>
                <a:effectLst/>
                <a:latin typeface="+mn-lt"/>
                <a:ea typeface="+mn-ea"/>
                <a:cs typeface="+mn-cs"/>
                <a:hlinkClick r:id="rId3"/>
              </a:rPr>
              <a:t>git</a:t>
            </a:r>
            <a:r>
              <a:rPr lang="en-US" sz="1200" b="0" i="0" u="none" strike="noStrike" kern="1200" dirty="0">
                <a:solidFill>
                  <a:schemeClr val="tx1"/>
                </a:solidFill>
                <a:effectLst/>
                <a:latin typeface="+mn-lt"/>
                <a:ea typeface="+mn-ea"/>
                <a:cs typeface="+mn-cs"/>
                <a:hlinkClick r:id="rId3"/>
              </a:rPr>
              <a:t> commit</a:t>
            </a:r>
            <a:r>
              <a:rPr lang="en-US" sz="1200" b="0" i="0" kern="1200" dirty="0">
                <a:solidFill>
                  <a:schemeClr val="tx1"/>
                </a:solidFill>
                <a:effectLst/>
                <a:latin typeface="+mn-lt"/>
                <a:ea typeface="+mn-ea"/>
                <a:cs typeface="+mn-cs"/>
              </a:rPr>
              <a:t>.</a:t>
            </a:r>
            <a:endParaRPr lang="en" dirty="0">
              <a:solidFill>
                <a:schemeClr val="dk1"/>
              </a:solidFill>
            </a:endParaRPr>
          </a:p>
          <a:p>
            <a:pPr marL="457200" lvl="0" algn="l">
              <a:buClr>
                <a:schemeClr val="dk1"/>
              </a:buClr>
            </a:pPr>
            <a:r>
              <a:rPr lang="en" dirty="0">
                <a:solidFill>
                  <a:schemeClr val="dk1"/>
                </a:solidFill>
              </a:rPr>
              <a:t>Working directory - The branch that is currently checked out.</a:t>
            </a:r>
          </a:p>
          <a:p>
            <a:pPr marL="457200" lvl="0" algn="l">
              <a:buClr>
                <a:schemeClr val="dk1"/>
              </a:buClr>
            </a:pPr>
            <a:r>
              <a:rPr lang="en" dirty="0">
                <a:solidFill>
                  <a:schemeClr val="dk1"/>
                </a:solidFill>
              </a:rPr>
              <a:t>Commit - A snapshot of source code &amp; other files for a project</a:t>
            </a:r>
          </a:p>
          <a:p>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14</a:t>
            </a:fld>
            <a:endParaRPr lang="en-US"/>
          </a:p>
        </p:txBody>
      </p:sp>
    </p:spTree>
    <p:extLst>
      <p:ext uri="{BB962C8B-B14F-4D97-AF65-F5344CB8AC3E}">
        <p14:creationId xmlns:p14="http://schemas.microsoft.com/office/powerpoint/2010/main" val="219057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50236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only in your hard drive (hidden folder in your repo)</a:t>
            </a:r>
          </a:p>
          <a:p>
            <a:r>
              <a:rPr lang="en-US" dirty="0"/>
              <a:t>Computer is dead, only you can log in your computer</a:t>
            </a:r>
          </a:p>
          <a:p>
            <a:r>
              <a:rPr lang="en-US" dirty="0"/>
              <a:t>Communicate with remote repo</a:t>
            </a:r>
          </a:p>
          <a:p>
            <a:r>
              <a:rPr lang="en-US" dirty="0"/>
              <a:t>Collaboration with each developer: own</a:t>
            </a:r>
            <a:r>
              <a:rPr lang="en-US" baseline="0" dirty="0"/>
              <a:t> entire copy of the repo, its local history and branch structure</a:t>
            </a:r>
          </a:p>
          <a:p>
            <a:r>
              <a:rPr lang="en-US" baseline="0" dirty="0"/>
              <a:t>Connection with other by pushing and pulling</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16</a:t>
            </a:fld>
            <a:endParaRPr lang="en-US"/>
          </a:p>
        </p:txBody>
      </p:sp>
    </p:spTree>
    <p:extLst>
      <p:ext uri="{BB962C8B-B14F-4D97-AF65-F5344CB8AC3E}">
        <p14:creationId xmlns:p14="http://schemas.microsoft.com/office/powerpoint/2010/main" val="2677298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Publish your local</a:t>
            </a:r>
            <a:r>
              <a:rPr lang="en-US" baseline="0" dirty="0"/>
              <a:t> changes to a central repository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chemeClr val="dk1"/>
                </a:solidFill>
              </a:rPr>
              <a:t>Remotes/Origin - Remote sites (ex. Github) that store branches. Origin is the default name for the first remote site.</a:t>
            </a:r>
          </a:p>
          <a:p>
            <a:pPr lvl="0">
              <a:spcBef>
                <a:spcPts val="0"/>
              </a:spcBef>
              <a:buNone/>
            </a:pPr>
            <a:endParaRPr dirty="0"/>
          </a:p>
        </p:txBody>
      </p:sp>
    </p:spTree>
    <p:extLst>
      <p:ext uri="{BB962C8B-B14F-4D97-AF65-F5344CB8AC3E}">
        <p14:creationId xmlns:p14="http://schemas.microsoft.com/office/powerpoint/2010/main" val="1812129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prevents you from overwriting the central repository’s history by refusing push requests when they result in a non-fast-forward merge.</a:t>
            </a:r>
          </a:p>
          <a:p>
            <a:r>
              <a:rPr lang="en-US" sz="1200" b="0" i="0" kern="1200" dirty="0">
                <a:solidFill>
                  <a:schemeClr val="tx1"/>
                </a:solidFill>
                <a:effectLst/>
                <a:latin typeface="+mn-lt"/>
                <a:ea typeface="+mn-ea"/>
                <a:cs typeface="+mn-cs"/>
              </a:rPr>
              <a:t>If the remote history has diverged from your history, you need to pull the remote branch and merge it into your local one, then try pushing again.</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20</a:t>
            </a:fld>
            <a:endParaRPr lang="en-US"/>
          </a:p>
        </p:txBody>
      </p:sp>
    </p:spTree>
    <p:extLst>
      <p:ext uri="{BB962C8B-B14F-4D97-AF65-F5344CB8AC3E}">
        <p14:creationId xmlns:p14="http://schemas.microsoft.com/office/powerpoint/2010/main" val="1149767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rgbClr val="FF0000"/>
                </a:solidFill>
              </a:rPr>
              <a:t>Branch</a:t>
            </a:r>
            <a:r>
              <a:rPr lang="en" dirty="0">
                <a:solidFill>
                  <a:schemeClr val="dk1"/>
                </a:solidFill>
              </a:rPr>
              <a:t> - A path of development. Describes a path of commits.</a:t>
            </a:r>
            <a:endParaRPr lang="en-US" altLang="en-US" dirty="0">
              <a:latin typeface="Arial" panose="020B0604020202020204" pitchFamily="34" charset="0"/>
              <a:ea typeface="ＭＳ Ｐゴシック" panose="020B0600070205080204" pitchFamily="34" charset="-128"/>
            </a:endParaRPr>
          </a:p>
          <a:p>
            <a:pPr marL="457200" lvl="0" algn="l">
              <a:buClr>
                <a:schemeClr val="dk1"/>
              </a:buClr>
            </a:pPr>
            <a:r>
              <a:rPr lang="en" dirty="0">
                <a:solidFill>
                  <a:schemeClr val="dk1"/>
                </a:solidFill>
              </a:rPr>
              <a:t>Commit - A snapshot of source code &amp; other files for a project</a:t>
            </a:r>
          </a:p>
        </p:txBody>
      </p:sp>
    </p:spTree>
    <p:extLst>
      <p:ext uri="{BB962C8B-B14F-4D97-AF65-F5344CB8AC3E}">
        <p14:creationId xmlns:p14="http://schemas.microsoft.com/office/powerpoint/2010/main" val="2991049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DCB55AE-A396-4812-853E-84F891857B6C}" type="slidenum">
              <a:rPr lang="en-US" altLang="en-US" sz="1200"/>
              <a:pPr eaLnBrk="1" hangingPunct="1"/>
              <a:t>24</a:t>
            </a:fld>
            <a:endParaRPr lang="en-US" altLang="en-US" sz="12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rgbClr val="FF0000"/>
                </a:solidFill>
              </a:rPr>
              <a:t>Branch</a:t>
            </a:r>
            <a:r>
              <a:rPr lang="en" dirty="0">
                <a:solidFill>
                  <a:schemeClr val="dk1"/>
                </a:solidFill>
              </a:rPr>
              <a:t> - A path of development. Describes a path of commits.</a:t>
            </a:r>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Master: </a:t>
            </a:r>
            <a:r>
              <a:rPr lang="en" dirty="0">
                <a:solidFill>
                  <a:schemeClr val="dk1"/>
                </a:solidFill>
              </a:rPr>
              <a:t>The main branch of the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rgbClr val="0000FF"/>
                </a:solidFill>
              </a:rPr>
              <a:t>HEAD</a:t>
            </a:r>
            <a:r>
              <a:rPr lang="en" dirty="0">
                <a:solidFill>
                  <a:schemeClr val="dk1"/>
                </a:solidFill>
              </a:rPr>
              <a:t> - The most recent commit of a branch</a:t>
            </a:r>
          </a:p>
          <a:p>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39279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63511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makes sure that unstable code is never committed to the main code base, and it gives you the chance to clean up your feature’s history before merging it into the main branch.</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26</a:t>
            </a:fld>
            <a:endParaRPr lang="en-US"/>
          </a:p>
        </p:txBody>
      </p:sp>
    </p:spTree>
    <p:extLst>
      <p:ext uri="{BB962C8B-B14F-4D97-AF65-F5344CB8AC3E}">
        <p14:creationId xmlns:p14="http://schemas.microsoft.com/office/powerpoint/2010/main" val="2770079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work on multiple features in a single repository by switching between them with </a:t>
            </a:r>
            <a:r>
              <a:rPr lang="en-US" dirty="0" err="1"/>
              <a:t>git</a:t>
            </a:r>
            <a:r>
              <a:rPr lang="en-US" dirty="0"/>
              <a:t> checkout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27</a:t>
            </a:fld>
            <a:endParaRPr lang="en-US"/>
          </a:p>
        </p:txBody>
      </p:sp>
    </p:spTree>
    <p:extLst>
      <p:ext uri="{BB962C8B-B14F-4D97-AF65-F5344CB8AC3E}">
        <p14:creationId xmlns:p14="http://schemas.microsoft.com/office/powerpoint/2010/main" val="289672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SCCS:</a:t>
            </a:r>
            <a:r>
              <a:rPr lang="en-US" baseline="0" dirty="0"/>
              <a:t> source code control system</a:t>
            </a:r>
          </a:p>
          <a:p>
            <a:r>
              <a:rPr lang="en-US" baseline="0" dirty="0"/>
              <a:t>RCS: revision control system</a:t>
            </a:r>
          </a:p>
          <a:p>
            <a:r>
              <a:rPr lang="en-US" baseline="0" dirty="0"/>
              <a:t>CVS: concurrent version system</a:t>
            </a:r>
          </a:p>
          <a:p>
            <a:r>
              <a:rPr lang="en-US" baseline="0" dirty="0"/>
              <a:t>Rather than have only one single place for the full version history of the software, every developer’s working copy of the code is also a repository that can contain full history of all changes.</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3</a:t>
            </a:fld>
            <a:endParaRPr lang="en-US"/>
          </a:p>
        </p:txBody>
      </p:sp>
    </p:spTree>
    <p:extLst>
      <p:ext uri="{BB962C8B-B14F-4D97-AF65-F5344CB8AC3E}">
        <p14:creationId xmlns:p14="http://schemas.microsoft.com/office/powerpoint/2010/main" val="3260882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you take the independent lines of development created by </a:t>
            </a:r>
            <a:r>
              <a:rPr lang="en-US" sz="1200" b="0" i="0" u="none" strike="noStrike" kern="1200" dirty="0" err="1">
                <a:solidFill>
                  <a:schemeClr val="tx1"/>
                </a:solidFill>
                <a:effectLst/>
                <a:latin typeface="+mn-lt"/>
                <a:ea typeface="+mn-ea"/>
                <a:cs typeface="+mn-cs"/>
                <a:hlinkClick r:id="rId3"/>
              </a:rPr>
              <a:t>git</a:t>
            </a:r>
            <a:r>
              <a:rPr lang="en-US" sz="1200" b="0" i="0" u="none" strike="noStrike" kern="1200" dirty="0">
                <a:solidFill>
                  <a:schemeClr val="tx1"/>
                </a:solidFill>
                <a:effectLst/>
                <a:latin typeface="+mn-lt"/>
                <a:ea typeface="+mn-ea"/>
                <a:cs typeface="+mn-cs"/>
                <a:hlinkClick r:id="rId3"/>
              </a:rPr>
              <a:t> branch</a:t>
            </a:r>
            <a:r>
              <a:rPr lang="en-US" sz="1200" b="0" i="0" kern="1200" dirty="0">
                <a:solidFill>
                  <a:schemeClr val="tx1"/>
                </a:solidFill>
                <a:effectLst/>
                <a:latin typeface="+mn-lt"/>
                <a:ea typeface="+mn-ea"/>
                <a:cs typeface="+mn-cs"/>
              </a:rPr>
              <a:t> and integrate them into a single branch.</a:t>
            </a:r>
          </a:p>
          <a:p>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28</a:t>
            </a:fld>
            <a:endParaRPr lang="en-US"/>
          </a:p>
        </p:txBody>
      </p:sp>
    </p:spTree>
    <p:extLst>
      <p:ext uri="{BB962C8B-B14F-4D97-AF65-F5344CB8AC3E}">
        <p14:creationId xmlns:p14="http://schemas.microsoft.com/office/powerpoint/2010/main" val="1261729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there is a linear path from the current branch tip to the target branch</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29</a:t>
            </a:fld>
            <a:endParaRPr lang="en-US"/>
          </a:p>
        </p:txBody>
      </p:sp>
    </p:spTree>
    <p:extLst>
      <p:ext uri="{BB962C8B-B14F-4D97-AF65-F5344CB8AC3E}">
        <p14:creationId xmlns:p14="http://schemas.microsoft.com/office/powerpoint/2010/main" val="2272096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branches have diverged</a:t>
            </a:r>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30</a:t>
            </a:fld>
            <a:endParaRPr lang="en-US"/>
          </a:p>
        </p:txBody>
      </p:sp>
    </p:spTree>
    <p:extLst>
      <p:ext uri="{BB962C8B-B14F-4D97-AF65-F5344CB8AC3E}">
        <p14:creationId xmlns:p14="http://schemas.microsoft.com/office/powerpoint/2010/main" val="2549731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a:t>Merge</a:t>
            </a:r>
            <a:r>
              <a:rPr lang="en-US" baseline="0" dirty="0"/>
              <a:t> the master branch into the feature branch</a:t>
            </a:r>
            <a:endParaRPr dirty="0"/>
          </a:p>
        </p:txBody>
      </p:sp>
    </p:spTree>
    <p:extLst>
      <p:ext uri="{BB962C8B-B14F-4D97-AF65-F5344CB8AC3E}">
        <p14:creationId xmlns:p14="http://schemas.microsoft.com/office/powerpoint/2010/main" val="3456343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6998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9798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9866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652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Git’s history = relax (change one file and later find out it is wrong and want to go back)</a:t>
            </a:r>
          </a:p>
          <a:p>
            <a:r>
              <a:rPr lang="en-US" dirty="0"/>
              <a:t>Collaboration: multiple access and update to same file</a:t>
            </a:r>
          </a:p>
          <a:p>
            <a:r>
              <a:rPr lang="en-US" dirty="0"/>
              <a:t>Feature branch: working on different features simultaneously and not interference </a:t>
            </a:r>
          </a:p>
        </p:txBody>
      </p:sp>
      <p:sp>
        <p:nvSpPr>
          <p:cNvPr id="4" name="Slide Number Placeholder 3"/>
          <p:cNvSpPr>
            <a:spLocks noGrp="1"/>
          </p:cNvSpPr>
          <p:nvPr>
            <p:ph type="sldNum" sz="quarter" idx="5"/>
          </p:nvPr>
        </p:nvSpPr>
        <p:spPr/>
        <p:txBody>
          <a:bodyPr/>
          <a:lstStyle/>
          <a:p>
            <a:fld id="{27E2AFA6-896E-4500-A038-D078031D34CA}" type="slidenum">
              <a:rPr lang="en-US" smtClean="0"/>
              <a:t>5</a:t>
            </a:fld>
            <a:endParaRPr lang="en-US"/>
          </a:p>
        </p:txBody>
      </p:sp>
    </p:spTree>
    <p:extLst>
      <p:ext uri="{BB962C8B-B14F-4D97-AF65-F5344CB8AC3E}">
        <p14:creationId xmlns:p14="http://schemas.microsoft.com/office/powerpoint/2010/main" val="2709806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Repo: save all the files, changes of a project</a:t>
            </a:r>
          </a:p>
        </p:txBody>
      </p:sp>
      <p:sp>
        <p:nvSpPr>
          <p:cNvPr id="4" name="Slide Number Placeholder 3"/>
          <p:cNvSpPr>
            <a:spLocks noGrp="1"/>
          </p:cNvSpPr>
          <p:nvPr>
            <p:ph type="sldNum" sz="quarter" idx="5"/>
          </p:nvPr>
        </p:nvSpPr>
        <p:spPr/>
        <p:txBody>
          <a:bodyPr/>
          <a:lstStyle/>
          <a:p>
            <a:fld id="{27E2AFA6-896E-4500-A038-D078031D34CA}" type="slidenum">
              <a:rPr lang="en-US" smtClean="0"/>
              <a:t>7</a:t>
            </a:fld>
            <a:endParaRPr lang="en-US"/>
          </a:p>
        </p:txBody>
      </p:sp>
    </p:spTree>
    <p:extLst>
      <p:ext uri="{BB962C8B-B14F-4D97-AF65-F5344CB8AC3E}">
        <p14:creationId xmlns:p14="http://schemas.microsoft.com/office/powerpoint/2010/main" val="3313637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dirty="0" err="1"/>
              <a:t>git</a:t>
            </a:r>
            <a:r>
              <a:rPr lang="en-US" dirty="0"/>
              <a:t> add</a:t>
            </a:r>
            <a:r>
              <a:rPr lang="en-US" sz="1200" b="0" i="0" kern="1200" dirty="0">
                <a:solidFill>
                  <a:schemeClr val="tx1"/>
                </a:solidFill>
                <a:effectLst/>
                <a:latin typeface="+mn-lt"/>
                <a:ea typeface="+mn-ea"/>
                <a:cs typeface="+mn-cs"/>
              </a:rPr>
              <a:t> command moves changes from the working directory to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staging area. The staging area is where you prepare a snapshot of a set of changes before committing them to the official history</a:t>
            </a:r>
            <a:endParaRPr lang="en-US" dirty="0"/>
          </a:p>
          <a:p>
            <a:pPr lvl="0">
              <a:spcBef>
                <a:spcPts val="0"/>
              </a:spcBef>
              <a:buNone/>
            </a:pPr>
            <a:endParaRPr dirty="0"/>
          </a:p>
        </p:txBody>
      </p:sp>
    </p:spTree>
    <p:extLst>
      <p:ext uri="{BB962C8B-B14F-4D97-AF65-F5344CB8AC3E}">
        <p14:creationId xmlns:p14="http://schemas.microsoft.com/office/powerpoint/2010/main" val="1467027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track each user that make changes</a:t>
            </a:r>
          </a:p>
        </p:txBody>
      </p:sp>
      <p:sp>
        <p:nvSpPr>
          <p:cNvPr id="4" name="Slide Number Placeholder 3"/>
          <p:cNvSpPr>
            <a:spLocks noGrp="1"/>
          </p:cNvSpPr>
          <p:nvPr>
            <p:ph type="sldNum" sz="quarter" idx="5"/>
          </p:nvPr>
        </p:nvSpPr>
        <p:spPr/>
        <p:txBody>
          <a:bodyPr/>
          <a:lstStyle/>
          <a:p>
            <a:fld id="{27E2AFA6-896E-4500-A038-D078031D34CA}" type="slidenum">
              <a:rPr lang="en-US" smtClean="0"/>
              <a:t>10</a:t>
            </a:fld>
            <a:endParaRPr lang="en-US"/>
          </a:p>
        </p:txBody>
      </p:sp>
    </p:spTree>
    <p:extLst>
      <p:ext uri="{BB962C8B-B14F-4D97-AF65-F5344CB8AC3E}">
        <p14:creationId xmlns:p14="http://schemas.microsoft.com/office/powerpoint/2010/main" val="3603829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28600" algn="l" rtl="0">
              <a:spcBef>
                <a:spcPts val="0"/>
              </a:spcBef>
            </a:pPr>
            <a:r>
              <a:rPr lang="en-US" dirty="0"/>
              <a:t>Repository:</a:t>
            </a:r>
            <a:r>
              <a:rPr lang="en-US" baseline="0" dirty="0"/>
              <a:t> </a:t>
            </a:r>
            <a:r>
              <a:rPr lang="en" dirty="0"/>
              <a:t>Collection of commits, branches, and tags (named commits).</a:t>
            </a:r>
          </a:p>
          <a:p>
            <a:pPr marL="457200" lvl="0" indent="-228600" algn="l" rtl="0">
              <a:spcBef>
                <a:spcPts val="0"/>
              </a:spcBef>
            </a:pPr>
            <a:r>
              <a:rPr lang="en" dirty="0"/>
              <a:t>Can be local or remote (ex. Github).</a:t>
            </a:r>
          </a:p>
          <a:p>
            <a:pPr marL="457200" lvl="0" indent="-228600" algn="l" rtl="0">
              <a:spcBef>
                <a:spcPts val="0"/>
              </a:spcBef>
            </a:pPr>
            <a:r>
              <a:rPr lang="en" dirty="0"/>
              <a:t>Can have different branches</a:t>
            </a:r>
          </a:p>
          <a:p>
            <a:pPr marL="457200" lvl="0" indent="-228600" algn="l" rtl="0">
              <a:spcBef>
                <a:spcPts val="0"/>
              </a:spcBef>
            </a:pPr>
            <a:r>
              <a:rPr lang="en" dirty="0"/>
              <a:t>branches can have a different commit history from the local version</a:t>
            </a:r>
          </a:p>
          <a:p>
            <a:endParaRPr lang="en-US" dirty="0"/>
          </a:p>
        </p:txBody>
      </p:sp>
      <p:sp>
        <p:nvSpPr>
          <p:cNvPr id="4" name="Slide Number Placeholder 3"/>
          <p:cNvSpPr>
            <a:spLocks noGrp="1"/>
          </p:cNvSpPr>
          <p:nvPr>
            <p:ph type="sldNum" sz="quarter" idx="10"/>
          </p:nvPr>
        </p:nvSpPr>
        <p:spPr/>
        <p:txBody>
          <a:bodyPr/>
          <a:lstStyle/>
          <a:p>
            <a:fld id="{D7CC8ED7-E4A4-4512-ADFE-4B794FCB7E0A}" type="slidenum">
              <a:rPr lang="en-US" smtClean="0"/>
              <a:t>11</a:t>
            </a:fld>
            <a:endParaRPr lang="en-US"/>
          </a:p>
        </p:txBody>
      </p:sp>
    </p:spTree>
    <p:extLst>
      <p:ext uri="{BB962C8B-B14F-4D97-AF65-F5344CB8AC3E}">
        <p14:creationId xmlns:p14="http://schemas.microsoft.com/office/powerpoint/2010/main" val="894145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stores data in a hidden system folder on your hard drive repository  (locally)</a:t>
            </a:r>
          </a:p>
        </p:txBody>
      </p:sp>
      <p:sp>
        <p:nvSpPr>
          <p:cNvPr id="4" name="Slide Number Placeholder 3"/>
          <p:cNvSpPr>
            <a:spLocks noGrp="1"/>
          </p:cNvSpPr>
          <p:nvPr>
            <p:ph type="sldNum" sz="quarter" idx="5"/>
          </p:nvPr>
        </p:nvSpPr>
        <p:spPr/>
        <p:txBody>
          <a:bodyPr/>
          <a:lstStyle/>
          <a:p>
            <a:fld id="{27E2AFA6-896E-4500-A038-D078031D34CA}" type="slidenum">
              <a:rPr lang="en-US" smtClean="0"/>
              <a:t>12</a:t>
            </a:fld>
            <a:endParaRPr lang="en-US"/>
          </a:p>
        </p:txBody>
      </p:sp>
    </p:spTree>
    <p:extLst>
      <p:ext uri="{BB962C8B-B14F-4D97-AF65-F5344CB8AC3E}">
        <p14:creationId xmlns:p14="http://schemas.microsoft.com/office/powerpoint/2010/main" val="590790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5570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06E714-1015-497C-89FE-FBADF345192E}" type="datetimeFigureOut">
              <a:rPr lang="en-U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220694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06E714-1015-497C-89FE-FBADF345192E}" type="datetimeFigureOut">
              <a:rPr lang="en-U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168816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06E714-1015-497C-89FE-FBADF345192E}" type="datetimeFigureOut">
              <a:rPr lang="en-U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101248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06E714-1015-497C-89FE-FBADF345192E}" type="datetimeFigureOut">
              <a:rPr lang="en-U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284779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06E714-1015-497C-89FE-FBADF345192E}" type="datetimeFigureOut">
              <a:rPr lang="en-U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79805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06E714-1015-497C-89FE-FBADF345192E}" type="datetimeFigureOut">
              <a:rPr lang="en-US" smtClean="0"/>
              <a:t>12/12/19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24230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06E714-1015-497C-89FE-FBADF345192E}" type="datetimeFigureOut">
              <a:rPr lang="en-US" smtClean="0"/>
              <a:t>12/12/19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98236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06E714-1015-497C-89FE-FBADF345192E}" type="datetimeFigureOut">
              <a:rPr lang="en-US" smtClean="0"/>
              <a:t>12/12/19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169340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6E714-1015-497C-89FE-FBADF345192E}" type="datetimeFigureOut">
              <a:rPr lang="en-US" smtClean="0"/>
              <a:t>12/12/19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229332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06E714-1015-497C-89FE-FBADF345192E}" type="datetimeFigureOut">
              <a:rPr lang="en-US" smtClean="0"/>
              <a:t>12/12/19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410041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06E714-1015-497C-89FE-FBADF345192E}" type="datetimeFigureOut">
              <a:rPr lang="en-US" smtClean="0"/>
              <a:t>12/12/19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2B90-6DCD-4A2C-9C5D-014E2AFD3E35}" type="slidenum">
              <a:rPr lang="en-US" smtClean="0"/>
              <a:t>‹#›</a:t>
            </a:fld>
            <a:endParaRPr lang="en-US"/>
          </a:p>
        </p:txBody>
      </p:sp>
    </p:spTree>
    <p:extLst>
      <p:ext uri="{BB962C8B-B14F-4D97-AF65-F5344CB8AC3E}">
        <p14:creationId xmlns:p14="http://schemas.microsoft.com/office/powerpoint/2010/main" val="326112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6E714-1015-497C-89FE-FBADF345192E}" type="datetimeFigureOut">
              <a:rPr lang="en-US" smtClean="0"/>
              <a:t>12/12/19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12B90-6DCD-4A2C-9C5D-014E2AFD3E35}" type="slidenum">
              <a:rPr lang="en-US" smtClean="0"/>
              <a:t>‹#›</a:t>
            </a:fld>
            <a:endParaRPr lang="en-US"/>
          </a:p>
        </p:txBody>
      </p:sp>
    </p:spTree>
    <p:extLst>
      <p:ext uri="{BB962C8B-B14F-4D97-AF65-F5344CB8AC3E}">
        <p14:creationId xmlns:p14="http://schemas.microsoft.com/office/powerpoint/2010/main" val="1974863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0.tiff"/><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2209800" y="2111123"/>
            <a:ext cx="7772400" cy="1546474"/>
          </a:xfrm>
          <a:prstGeom prst="rect">
            <a:avLst/>
          </a:prstGeom>
        </p:spPr>
        <p:txBody>
          <a:bodyPr vert="horz" lIns="91425" tIns="91425" rIns="91425" bIns="91425" rtlCol="0" anchor="b" anchorCtr="0">
            <a:noAutofit/>
          </a:bodyPr>
          <a:lstStyle/>
          <a:p>
            <a:pPr>
              <a:spcBef>
                <a:spcPts val="0"/>
              </a:spcBef>
            </a:pPr>
            <a:r>
              <a:rPr lang="en"/>
              <a:t>Git Basics</a:t>
            </a:r>
          </a:p>
        </p:txBody>
      </p:sp>
      <p:sp>
        <p:nvSpPr>
          <p:cNvPr id="28" name="Shape 28"/>
          <p:cNvSpPr txBox="1">
            <a:spLocks noGrp="1"/>
          </p:cNvSpPr>
          <p:nvPr>
            <p:ph type="subTitle" idx="1"/>
          </p:nvPr>
        </p:nvSpPr>
        <p:spPr>
          <a:xfrm>
            <a:off x="2209800" y="3786738"/>
            <a:ext cx="7772400" cy="1046317"/>
          </a:xfrm>
          <a:prstGeom prst="rect">
            <a:avLst/>
          </a:prstGeom>
        </p:spPr>
        <p:txBody>
          <a:bodyPr vert="horz" lIns="91425" tIns="91425" rIns="91425" bIns="91425" rtlCol="0" anchor="t" anchorCtr="0">
            <a:noAutofit/>
          </a:bodyPr>
          <a:lstStyle/>
          <a:p>
            <a:pPr>
              <a:spcBef>
                <a:spcPts val="0"/>
              </a:spcBef>
            </a:pPr>
            <a:r>
              <a:rPr lang="en-US" dirty="0"/>
              <a:t>A Modern Version Control System</a:t>
            </a:r>
          </a:p>
        </p:txBody>
      </p:sp>
    </p:spTree>
    <p:extLst>
      <p:ext uri="{BB962C8B-B14F-4D97-AF65-F5344CB8AC3E}">
        <p14:creationId xmlns:p14="http://schemas.microsoft.com/office/powerpoint/2010/main" val="162313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681B-4007-0E40-8EBB-7742364EB4B1}"/>
              </a:ext>
            </a:extLst>
          </p:cNvPr>
          <p:cNvSpPr>
            <a:spLocks noGrp="1"/>
          </p:cNvSpPr>
          <p:nvPr>
            <p:ph type="title"/>
          </p:nvPr>
        </p:nvSpPr>
        <p:spPr/>
        <p:txBody>
          <a:bodyPr/>
          <a:lstStyle/>
          <a:p>
            <a:r>
              <a:rPr lang="en-US" dirty="0"/>
              <a:t>Setup </a:t>
            </a:r>
          </a:p>
        </p:txBody>
      </p:sp>
      <p:sp>
        <p:nvSpPr>
          <p:cNvPr id="3" name="Content Placeholder 2">
            <a:extLst>
              <a:ext uri="{FF2B5EF4-FFF2-40B4-BE49-F238E27FC236}">
                <a16:creationId xmlns:a16="http://schemas.microsoft.com/office/drawing/2014/main" id="{DB287F47-7906-4B48-AAEA-CB8716A11F0B}"/>
              </a:ext>
            </a:extLst>
          </p:cNvPr>
          <p:cNvSpPr>
            <a:spLocks noGrp="1"/>
          </p:cNvSpPr>
          <p:nvPr>
            <p:ph idx="1"/>
          </p:nvPr>
        </p:nvSpPr>
        <p:spPr/>
        <p:txBody>
          <a:bodyPr>
            <a:normAutofit/>
          </a:bodyPr>
          <a:lstStyle/>
          <a:p>
            <a:r>
              <a:rPr lang="en-US" dirty="0"/>
              <a:t>Git installation and check:</a:t>
            </a:r>
          </a:p>
          <a:p>
            <a:pPr marL="0" indent="0">
              <a:buNone/>
            </a:pPr>
            <a:r>
              <a:rPr lang="en-US" dirty="0">
                <a:hlinkClick r:id="rId3"/>
              </a:rPr>
              <a:t>https://git-scm.com</a:t>
            </a:r>
            <a:endParaRPr lang="en-US" dirty="0"/>
          </a:p>
          <a:p>
            <a:pPr marL="0" indent="0">
              <a:buNone/>
            </a:pPr>
            <a:r>
              <a:rPr lang="en-US" dirty="0">
                <a:latin typeface="Courier New"/>
                <a:ea typeface="Courier New"/>
                <a:cs typeface="Courier New"/>
                <a:sym typeface="Courier New"/>
              </a:rPr>
              <a:t>git –-version</a:t>
            </a:r>
          </a:p>
          <a:p>
            <a:endParaRPr lang="en-US" dirty="0">
              <a:latin typeface="Courier New"/>
              <a:ea typeface="Courier New"/>
              <a:cs typeface="Courier New"/>
              <a:sym typeface="Courier New"/>
            </a:endParaRPr>
          </a:p>
          <a:p>
            <a:r>
              <a:rPr lang="en-US" dirty="0">
                <a:ea typeface="Courier New"/>
                <a:cs typeface="Courier New"/>
                <a:sym typeface="Courier New"/>
              </a:rPr>
              <a:t>Config git installation (register yourself):</a:t>
            </a:r>
          </a:p>
          <a:p>
            <a:endParaRPr lang="en-US" dirty="0">
              <a:ea typeface="Courier New"/>
              <a:cs typeface="Courier New"/>
              <a:sym typeface="Courier New"/>
            </a:endParaRPr>
          </a:p>
          <a:p>
            <a:pPr marL="0" indent="0">
              <a:buNone/>
            </a:pPr>
            <a:r>
              <a:rPr lang="en-US" dirty="0">
                <a:latin typeface="Courier New"/>
                <a:ea typeface="Courier New"/>
                <a:cs typeface="Courier New"/>
                <a:sym typeface="Courier New"/>
              </a:rPr>
              <a:t>git config -–global </a:t>
            </a:r>
            <a:r>
              <a:rPr lang="en-US" dirty="0" err="1">
                <a:latin typeface="Courier New"/>
                <a:ea typeface="Courier New"/>
                <a:cs typeface="Courier New"/>
                <a:sym typeface="Courier New"/>
              </a:rPr>
              <a:t>user.name</a:t>
            </a:r>
            <a:r>
              <a:rPr lang="en-US" dirty="0">
                <a:latin typeface="Courier New"/>
                <a:ea typeface="Courier New"/>
                <a:cs typeface="Courier New"/>
                <a:sym typeface="Courier New"/>
              </a:rPr>
              <a:t> [name]</a:t>
            </a:r>
            <a:endParaRPr lang="en-US" dirty="0">
              <a:ea typeface="Courier New"/>
              <a:cs typeface="Courier New"/>
              <a:sym typeface="Courier New"/>
            </a:endParaRPr>
          </a:p>
          <a:p>
            <a:pPr marL="0" indent="0">
              <a:buNone/>
            </a:pPr>
            <a:r>
              <a:rPr lang="en-US" dirty="0">
                <a:latin typeface="Courier New"/>
                <a:ea typeface="Courier New"/>
                <a:cs typeface="Courier New"/>
                <a:sym typeface="Courier New"/>
              </a:rPr>
              <a:t>git config -–global </a:t>
            </a:r>
            <a:r>
              <a:rPr lang="en-US" dirty="0" err="1">
                <a:latin typeface="Courier New"/>
                <a:ea typeface="Courier New"/>
                <a:cs typeface="Courier New"/>
                <a:sym typeface="Courier New"/>
              </a:rPr>
              <a:t>user.email</a:t>
            </a:r>
            <a:r>
              <a:rPr lang="en-US" dirty="0">
                <a:latin typeface="Courier New"/>
                <a:ea typeface="Courier New"/>
                <a:cs typeface="Courier New"/>
                <a:sym typeface="Courier New"/>
              </a:rPr>
              <a:t> [email]</a:t>
            </a:r>
            <a:endParaRPr lang="en-US" dirty="0">
              <a:ea typeface="Courier New"/>
              <a:cs typeface="Courier New"/>
              <a:sym typeface="Courier New"/>
            </a:endParaRPr>
          </a:p>
          <a:p>
            <a:pPr marL="0" indent="0">
              <a:buNone/>
            </a:pPr>
            <a:endParaRPr lang="en-US" dirty="0">
              <a:ea typeface="Courier New"/>
              <a:cs typeface="Courier New"/>
              <a:sym typeface="Courier New"/>
            </a:endParaRPr>
          </a:p>
          <a:p>
            <a:endParaRPr lang="en-US" dirty="0">
              <a:ea typeface="Courier New"/>
              <a:cs typeface="Courier New"/>
              <a:sym typeface="Courier New"/>
            </a:endParaRPr>
          </a:p>
          <a:p>
            <a:endParaRPr lang="en-US" dirty="0"/>
          </a:p>
          <a:p>
            <a:endParaRPr lang="en-US" dirty="0"/>
          </a:p>
        </p:txBody>
      </p:sp>
    </p:spTree>
    <p:extLst>
      <p:ext uri="{BB962C8B-B14F-4D97-AF65-F5344CB8AC3E}">
        <p14:creationId xmlns:p14="http://schemas.microsoft.com/office/powerpoint/2010/main" val="282643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local repository</a:t>
            </a:r>
          </a:p>
        </p:txBody>
      </p:sp>
      <p:sp>
        <p:nvSpPr>
          <p:cNvPr id="3" name="Content Placeholder 2"/>
          <p:cNvSpPr>
            <a:spLocks noGrp="1"/>
          </p:cNvSpPr>
          <p:nvPr>
            <p:ph idx="1"/>
          </p:nvPr>
        </p:nvSpPr>
        <p:spPr/>
        <p:txBody>
          <a:bodyPr>
            <a:normAutofit/>
          </a:bodyPr>
          <a:lstStyle/>
          <a:p>
            <a:r>
              <a:rPr lang="en-US" dirty="0">
                <a:ea typeface="Courier New"/>
                <a:cs typeface="Courier New"/>
                <a:sym typeface="Courier New"/>
              </a:rPr>
              <a:t>Create a new folder and navigate to the folder</a:t>
            </a:r>
          </a:p>
          <a:p>
            <a:endParaRPr lang="en-US" dirty="0">
              <a:ea typeface="Courier New"/>
              <a:cs typeface="Courier New"/>
              <a:sym typeface="Courier New"/>
            </a:endParaRPr>
          </a:p>
          <a:p>
            <a:r>
              <a:rPr lang="en-US" dirty="0" err="1">
                <a:ea typeface="Courier New"/>
                <a:cs typeface="Courier New"/>
                <a:sym typeface="Courier New"/>
              </a:rPr>
              <a:t>Eg.</a:t>
            </a:r>
            <a:r>
              <a:rPr lang="en-US" dirty="0">
                <a:ea typeface="Courier New"/>
                <a:cs typeface="Courier New"/>
                <a:sym typeface="Courier New"/>
              </a:rPr>
              <a:t> Create a simple html file</a:t>
            </a:r>
          </a:p>
          <a:p>
            <a:endParaRPr lang="en-US" dirty="0">
              <a:latin typeface="Courier New"/>
              <a:ea typeface="Courier New"/>
              <a:cs typeface="Courier New"/>
              <a:sym typeface="Courier New"/>
            </a:endParaRPr>
          </a:p>
          <a:p>
            <a:r>
              <a:rPr lang="en-US" dirty="0">
                <a:latin typeface="Courier New"/>
                <a:ea typeface="Courier New"/>
                <a:cs typeface="Courier New"/>
                <a:sym typeface="Courier New"/>
              </a:rPr>
              <a:t>git </a:t>
            </a:r>
            <a:r>
              <a:rPr lang="en-US" dirty="0" err="1">
                <a:latin typeface="Courier New"/>
                <a:ea typeface="Courier New"/>
                <a:cs typeface="Courier New"/>
                <a:sym typeface="Courier New"/>
              </a:rPr>
              <a:t>init</a:t>
            </a:r>
            <a:endParaRPr lang="en-US" dirty="0">
              <a:latin typeface="Courier New"/>
              <a:ea typeface="Courier New"/>
              <a:cs typeface="Courier New"/>
              <a:sym typeface="Courier New"/>
            </a:endParaRPr>
          </a:p>
          <a:p>
            <a:pPr marL="0" indent="0">
              <a:buNone/>
            </a:pPr>
            <a:endParaRPr lang="en-US" dirty="0"/>
          </a:p>
        </p:txBody>
      </p:sp>
    </p:spTree>
    <p:extLst>
      <p:ext uri="{BB962C8B-B14F-4D97-AF65-F5344CB8AC3E}">
        <p14:creationId xmlns:p14="http://schemas.microsoft.com/office/powerpoint/2010/main" val="243635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3C6B-90A0-8C4A-A528-E01CD20FFFB4}"/>
              </a:ext>
            </a:extLst>
          </p:cNvPr>
          <p:cNvSpPr>
            <a:spLocks noGrp="1"/>
          </p:cNvSpPr>
          <p:nvPr>
            <p:ph type="title"/>
          </p:nvPr>
        </p:nvSpPr>
        <p:spPr/>
        <p:txBody>
          <a:bodyPr/>
          <a:lstStyle/>
          <a:p>
            <a:r>
              <a:rPr lang="en-US" dirty="0"/>
              <a:t>Git Demo</a:t>
            </a:r>
          </a:p>
        </p:txBody>
      </p:sp>
      <p:sp>
        <p:nvSpPr>
          <p:cNvPr id="3" name="Content Placeholder 2">
            <a:extLst>
              <a:ext uri="{FF2B5EF4-FFF2-40B4-BE49-F238E27FC236}">
                <a16:creationId xmlns:a16="http://schemas.microsoft.com/office/drawing/2014/main" id="{1E107F69-3FF2-6C43-8E18-A9B476D974CA}"/>
              </a:ext>
            </a:extLst>
          </p:cNvPr>
          <p:cNvSpPr>
            <a:spLocks noGrp="1"/>
          </p:cNvSpPr>
          <p:nvPr>
            <p:ph idx="1"/>
          </p:nvPr>
        </p:nvSpPr>
        <p:spPr/>
        <p:txBody>
          <a:bodyPr/>
          <a:lstStyle/>
          <a:p>
            <a:r>
              <a:rPr lang="en-US" dirty="0"/>
              <a:t>Navigate to the folder of project</a:t>
            </a:r>
          </a:p>
          <a:p>
            <a:r>
              <a:rPr lang="en-US" dirty="0"/>
              <a:t>Make some change of the file</a:t>
            </a:r>
          </a:p>
          <a:p>
            <a:r>
              <a:rPr lang="en-US" dirty="0">
                <a:latin typeface="Courier New" panose="02070309020205020404" pitchFamily="49" charset="0"/>
                <a:cs typeface="Courier New" panose="02070309020205020404" pitchFamily="49" charset="0"/>
              </a:rPr>
              <a:t>git status</a:t>
            </a:r>
          </a:p>
          <a:p>
            <a:r>
              <a:rPr lang="en-US" dirty="0">
                <a:latin typeface="Courier New" panose="02070309020205020404" pitchFamily="49" charset="0"/>
                <a:cs typeface="Courier New" panose="02070309020205020404" pitchFamily="49" charset="0"/>
              </a:rPr>
              <a:t>git add –A</a:t>
            </a:r>
          </a:p>
          <a:p>
            <a:r>
              <a:rPr lang="en-US" dirty="0">
                <a:latin typeface="Courier New" panose="02070309020205020404" pitchFamily="49" charset="0"/>
                <a:cs typeface="Courier New" panose="02070309020205020404" pitchFamily="49" charset="0"/>
              </a:rPr>
              <a:t>git commit –m “Message”</a:t>
            </a:r>
          </a:p>
          <a:p>
            <a:r>
              <a:rPr lang="en-US" dirty="0"/>
              <a:t>Some intended/accidental change or deletion</a:t>
            </a:r>
          </a:p>
          <a:p>
            <a:r>
              <a:rPr lang="en-US" dirty="0">
                <a:latin typeface="Courier New" panose="02070309020205020404" pitchFamily="49" charset="0"/>
                <a:cs typeface="Courier New" panose="02070309020205020404" pitchFamily="49" charset="0"/>
              </a:rPr>
              <a:t>git checkout -- .</a:t>
            </a:r>
          </a:p>
        </p:txBody>
      </p:sp>
    </p:spTree>
    <p:extLst>
      <p:ext uri="{BB962C8B-B14F-4D97-AF65-F5344CB8AC3E}">
        <p14:creationId xmlns:p14="http://schemas.microsoft.com/office/powerpoint/2010/main" val="564365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p:spPr>
        <p:txBody>
          <a:bodyPr vert="horz" lIns="91425" tIns="91425" rIns="91425" bIns="91425" rtlCol="0" anchor="b" anchorCtr="0">
            <a:noAutofit/>
          </a:bodyPr>
          <a:lstStyle/>
          <a:p>
            <a:r>
              <a:rPr lang="en" dirty="0">
                <a:latin typeface="Courier New"/>
                <a:ea typeface="Courier New"/>
                <a:cs typeface="Courier New"/>
                <a:sym typeface="Courier New"/>
              </a:rPr>
              <a:t>git status</a:t>
            </a:r>
            <a:endParaRPr lang="en" dirty="0"/>
          </a:p>
        </p:txBody>
      </p:sp>
      <p:sp>
        <p:nvSpPr>
          <p:cNvPr id="109" name="Shape 109"/>
          <p:cNvSpPr txBox="1">
            <a:spLocks noGrp="1"/>
          </p:cNvSpPr>
          <p:nvPr>
            <p:ph idx="1"/>
          </p:nvPr>
        </p:nvSpPr>
        <p:spPr>
          <a:prstGeom prst="rect">
            <a:avLst/>
          </a:prstGeom>
        </p:spPr>
        <p:txBody>
          <a:bodyPr vert="horz" lIns="91425" tIns="91425" rIns="91425" bIns="91425" rtlCol="0" anchor="t" anchorCtr="0">
            <a:noAutofit/>
          </a:bodyPr>
          <a:lstStyle/>
          <a:p>
            <a:r>
              <a:rPr lang="en" dirty="0"/>
              <a:t>tell you what branch you are on</a:t>
            </a:r>
          </a:p>
          <a:p>
            <a:pPr marL="457200" indent="0">
              <a:buNone/>
            </a:pPr>
            <a:r>
              <a:rPr lang="en" sz="2400" dirty="0">
                <a:latin typeface="Courier New"/>
                <a:ea typeface="Courier New"/>
                <a:cs typeface="Courier New"/>
                <a:sym typeface="Courier New"/>
              </a:rPr>
              <a:t>&gt; git status </a:t>
            </a:r>
          </a:p>
          <a:p>
            <a:pPr marL="457200" indent="0">
              <a:buNone/>
            </a:pPr>
            <a:r>
              <a:rPr lang="en" sz="2400" dirty="0">
                <a:latin typeface="Courier New"/>
                <a:ea typeface="Courier New"/>
                <a:cs typeface="Courier New"/>
                <a:sym typeface="Courier New"/>
              </a:rPr>
              <a:t># On branch master</a:t>
            </a:r>
          </a:p>
          <a:p>
            <a:pPr marL="457200" indent="0">
              <a:buNone/>
            </a:pPr>
            <a:r>
              <a:rPr lang="en" sz="2400" dirty="0">
                <a:latin typeface="Courier New"/>
                <a:ea typeface="Courier New"/>
                <a:cs typeface="Courier New"/>
                <a:sym typeface="Courier New"/>
              </a:rPr>
              <a:t># nothing to commit (working dir. clean)</a:t>
            </a:r>
          </a:p>
          <a:p>
            <a:r>
              <a:rPr lang="en" dirty="0"/>
              <a:t>show you how your working directory has changed since your last commit</a:t>
            </a:r>
          </a:p>
          <a:p>
            <a:endParaRPr lang="en" dirty="0"/>
          </a:p>
        </p:txBody>
      </p:sp>
    </p:spTree>
    <p:extLst>
      <p:ext uri="{BB962C8B-B14F-4D97-AF65-F5344CB8AC3E}">
        <p14:creationId xmlns:p14="http://schemas.microsoft.com/office/powerpoint/2010/main" val="2642946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Changes</a:t>
            </a:r>
          </a:p>
        </p:txBody>
      </p:sp>
      <p:sp>
        <p:nvSpPr>
          <p:cNvPr id="3" name="Content Placeholder 2"/>
          <p:cNvSpPr>
            <a:spLocks noGrp="1"/>
          </p:cNvSpPr>
          <p:nvPr>
            <p:ph idx="1"/>
          </p:nvPr>
        </p:nvSpPr>
        <p:spPr/>
        <p:txBody>
          <a:bodyPr/>
          <a:lstStyle/>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add</a:t>
            </a:r>
          </a:p>
          <a:p>
            <a:endParaRPr lang="en-US" dirty="0"/>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commit</a:t>
            </a:r>
          </a:p>
          <a:p>
            <a:endParaRPr lang="en-US" dirty="0">
              <a:latin typeface="Courier New"/>
              <a:cs typeface="Courier New"/>
              <a:sym typeface="Courier New"/>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340" y="425626"/>
            <a:ext cx="7133660" cy="35146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393" y="3130609"/>
            <a:ext cx="6971607" cy="3434767"/>
          </a:xfrm>
          <a:prstGeom prst="rect">
            <a:avLst/>
          </a:prstGeom>
        </p:spPr>
      </p:pic>
    </p:spTree>
    <p:extLst>
      <p:ext uri="{BB962C8B-B14F-4D97-AF65-F5344CB8AC3E}">
        <p14:creationId xmlns:p14="http://schemas.microsoft.com/office/powerpoint/2010/main" val="4071488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p:spPr>
        <p:txBody>
          <a:bodyPr vert="horz" lIns="91425" tIns="91425" rIns="91425" bIns="91425" rtlCol="0" anchor="b" anchorCtr="0">
            <a:noAutofit/>
          </a:bodyPr>
          <a:lstStyle/>
          <a:p>
            <a:r>
              <a:rPr lang="en"/>
              <a:t>Making The Commit</a:t>
            </a:r>
          </a:p>
        </p:txBody>
      </p:sp>
      <p:sp>
        <p:nvSpPr>
          <p:cNvPr id="139" name="Shape 139"/>
          <p:cNvSpPr txBox="1">
            <a:spLocks noGrp="1"/>
          </p:cNvSpPr>
          <p:nvPr>
            <p:ph idx="1"/>
          </p:nvPr>
        </p:nvSpPr>
        <p:spPr>
          <a:prstGeom prst="rect">
            <a:avLst/>
          </a:prstGeom>
        </p:spPr>
        <p:txBody>
          <a:bodyPr vert="horz" lIns="91425" tIns="91425" rIns="91425" bIns="91425" rtlCol="0" anchor="t" anchorCtr="0">
            <a:noAutofit/>
          </a:bodyPr>
          <a:lstStyle/>
          <a:p>
            <a:pPr marL="457200" indent="0">
              <a:buNone/>
            </a:pPr>
            <a:r>
              <a:rPr lang="en" dirty="0">
                <a:latin typeface="Courier New"/>
                <a:ea typeface="Courier New"/>
                <a:cs typeface="Courier New"/>
                <a:sym typeface="Courier New"/>
              </a:rPr>
              <a:t>git commit –m “Message about the changes”</a:t>
            </a:r>
          </a:p>
          <a:p>
            <a:pPr marL="457200" indent="0">
              <a:buNone/>
            </a:pPr>
            <a:r>
              <a:rPr lang="en-US" dirty="0">
                <a:latin typeface="Courier New"/>
                <a:ea typeface="Courier New"/>
                <a:cs typeface="Courier New"/>
                <a:sym typeface="Courier New"/>
              </a:rPr>
              <a:t>g</a:t>
            </a:r>
            <a:r>
              <a:rPr lang="en" dirty="0">
                <a:latin typeface="Courier New"/>
                <a:ea typeface="Courier New"/>
                <a:cs typeface="Courier New"/>
                <a:sym typeface="Courier New"/>
              </a:rPr>
              <a:t>it commit </a:t>
            </a:r>
          </a:p>
          <a:p>
            <a:pPr marL="0" indent="-69850">
              <a:lnSpc>
                <a:spcPct val="100000"/>
              </a:lnSpc>
              <a:spcBef>
                <a:spcPts val="600"/>
              </a:spcBef>
              <a:buClr>
                <a:srgbClr val="000000"/>
              </a:buClr>
              <a:buSzPct val="36666"/>
              <a:buNone/>
            </a:pPr>
            <a:endParaRPr dirty="0"/>
          </a:p>
          <a:p>
            <a:pPr marL="0" indent="-69850">
              <a:lnSpc>
                <a:spcPct val="100000"/>
              </a:lnSpc>
              <a:spcBef>
                <a:spcPts val="600"/>
              </a:spcBef>
              <a:buClr>
                <a:srgbClr val="000000"/>
              </a:buClr>
              <a:buSzPct val="36666"/>
              <a:buNone/>
            </a:pPr>
            <a:r>
              <a:rPr lang="en" dirty="0"/>
              <a:t>Will open up an editor* to let you write a commit message describing what you changed. Commit is only made if the message is not empty.</a:t>
            </a:r>
          </a:p>
          <a:p>
            <a:pPr marL="0" indent="-69850">
              <a:lnSpc>
                <a:spcPct val="100000"/>
              </a:lnSpc>
              <a:spcBef>
                <a:spcPts val="600"/>
              </a:spcBef>
              <a:buClr>
                <a:srgbClr val="000000"/>
              </a:buClr>
              <a:buSzPct val="36666"/>
              <a:buNone/>
            </a:pPr>
            <a:endParaRPr dirty="0">
              <a:latin typeface="Courier New"/>
              <a:ea typeface="Courier New"/>
              <a:cs typeface="Courier New"/>
              <a:sym typeface="Courier New"/>
            </a:endParaRPr>
          </a:p>
        </p:txBody>
      </p:sp>
    </p:spTree>
    <p:extLst>
      <p:ext uri="{BB962C8B-B14F-4D97-AF65-F5344CB8AC3E}">
        <p14:creationId xmlns:p14="http://schemas.microsoft.com/office/powerpoint/2010/main" val="160008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25" y="1828799"/>
            <a:ext cx="6445293" cy="317546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381" y="1263535"/>
            <a:ext cx="7592619" cy="3740727"/>
          </a:xfrm>
          <a:prstGeom prst="rect">
            <a:avLst/>
          </a:prstGeom>
        </p:spPr>
      </p:pic>
      <p:sp>
        <p:nvSpPr>
          <p:cNvPr id="8" name="Title 7"/>
          <p:cNvSpPr>
            <a:spLocks noGrp="1"/>
          </p:cNvSpPr>
          <p:nvPr>
            <p:ph type="title"/>
          </p:nvPr>
        </p:nvSpPr>
        <p:spPr/>
        <p:txBody>
          <a:bodyPr/>
          <a:lstStyle/>
          <a:p>
            <a:r>
              <a:rPr lang="en-US" dirty="0"/>
              <a:t>Git Repo Hosting:</a:t>
            </a:r>
          </a:p>
        </p:txBody>
      </p:sp>
      <p:pic>
        <p:nvPicPr>
          <p:cNvPr id="2" name="Picture 1">
            <a:extLst>
              <a:ext uri="{FF2B5EF4-FFF2-40B4-BE49-F238E27FC236}">
                <a16:creationId xmlns:a16="http://schemas.microsoft.com/office/drawing/2014/main" id="{3A900F92-5DD7-0B40-BCBE-04990F836F20}"/>
              </a:ext>
            </a:extLst>
          </p:cNvPr>
          <p:cNvPicPr>
            <a:picLocks noChangeAspect="1"/>
          </p:cNvPicPr>
          <p:nvPr/>
        </p:nvPicPr>
        <p:blipFill>
          <a:blip r:embed="rId5"/>
          <a:stretch>
            <a:fillRect/>
          </a:stretch>
        </p:blipFill>
        <p:spPr>
          <a:xfrm>
            <a:off x="2033389" y="1395703"/>
            <a:ext cx="8070640" cy="3809342"/>
          </a:xfrm>
          <a:prstGeom prst="rect">
            <a:avLst/>
          </a:prstGeom>
        </p:spPr>
      </p:pic>
    </p:spTree>
    <p:extLst>
      <p:ext uri="{BB962C8B-B14F-4D97-AF65-F5344CB8AC3E}">
        <p14:creationId xmlns:p14="http://schemas.microsoft.com/office/powerpoint/2010/main" val="67031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DA71-7337-4042-A0BB-3365820CB6C6}"/>
              </a:ext>
            </a:extLst>
          </p:cNvPr>
          <p:cNvSpPr>
            <a:spLocks noGrp="1"/>
          </p:cNvSpPr>
          <p:nvPr>
            <p:ph type="title"/>
          </p:nvPr>
        </p:nvSpPr>
        <p:spPr/>
        <p:txBody>
          <a:bodyPr/>
          <a:lstStyle/>
          <a:p>
            <a:r>
              <a:rPr lang="en-US" dirty="0"/>
              <a:t>Clone the remote repository to your machine</a:t>
            </a:r>
          </a:p>
        </p:txBody>
      </p:sp>
      <p:sp>
        <p:nvSpPr>
          <p:cNvPr id="3" name="Content Placeholder 2">
            <a:extLst>
              <a:ext uri="{FF2B5EF4-FFF2-40B4-BE49-F238E27FC236}">
                <a16:creationId xmlns:a16="http://schemas.microsoft.com/office/drawing/2014/main" id="{C4BE3CD3-0E9C-4847-A324-D4B18565BBC8}"/>
              </a:ext>
            </a:extLst>
          </p:cNvPr>
          <p:cNvSpPr>
            <a:spLocks noGrp="1"/>
          </p:cNvSpPr>
          <p:nvPr>
            <p:ph idx="1"/>
          </p:nvPr>
        </p:nvSpPr>
        <p:spPr/>
        <p:txBody>
          <a:bodyPr/>
          <a:lstStyle/>
          <a:p>
            <a:r>
              <a:rPr lang="en-US" sz="2400" dirty="0">
                <a:latin typeface="Courier New"/>
                <a:ea typeface="Courier New"/>
                <a:cs typeface="Courier New"/>
                <a:sym typeface="Courier New"/>
              </a:rPr>
              <a:t>git clone https://</a:t>
            </a:r>
            <a:r>
              <a:rPr lang="en-US" sz="2400" dirty="0" err="1">
                <a:latin typeface="Courier New"/>
                <a:ea typeface="Courier New"/>
                <a:cs typeface="Courier New"/>
                <a:sym typeface="Courier New"/>
              </a:rPr>
              <a:t>github.com</a:t>
            </a:r>
            <a:r>
              <a:rPr lang="en-US" sz="2400" dirty="0">
                <a:latin typeface="Courier New"/>
                <a:ea typeface="Courier New"/>
                <a:cs typeface="Courier New"/>
                <a:sym typeface="Courier New"/>
              </a:rPr>
              <a:t>/</a:t>
            </a:r>
            <a:r>
              <a:rPr lang="en-US" sz="2400" dirty="0" err="1">
                <a:latin typeface="Courier New"/>
                <a:ea typeface="Courier New"/>
                <a:cs typeface="Courier New"/>
                <a:sym typeface="Courier New"/>
              </a:rPr>
              <a:t>lfengCS</a:t>
            </a:r>
            <a:r>
              <a:rPr lang="en-US" sz="2400" dirty="0">
                <a:latin typeface="Courier New"/>
                <a:ea typeface="Courier New"/>
                <a:cs typeface="Courier New"/>
                <a:sym typeface="Courier New"/>
              </a:rPr>
              <a:t>/</a:t>
            </a:r>
            <a:r>
              <a:rPr lang="en-US" sz="2400" dirty="0" err="1">
                <a:latin typeface="Courier New"/>
                <a:ea typeface="Courier New"/>
                <a:cs typeface="Courier New"/>
                <a:sym typeface="Courier New"/>
              </a:rPr>
              <a:t>demo.git</a:t>
            </a:r>
            <a:endParaRPr lang="en-US" sz="2400" dirty="0">
              <a:ea typeface="Courier New"/>
              <a:cs typeface="Courier New"/>
              <a:sym typeface="Courier New"/>
            </a:endParaRPr>
          </a:p>
          <a:p>
            <a:endParaRPr lang="en-US" dirty="0"/>
          </a:p>
        </p:txBody>
      </p:sp>
      <p:pic>
        <p:nvPicPr>
          <p:cNvPr id="5" name="Picture 4">
            <a:extLst>
              <a:ext uri="{FF2B5EF4-FFF2-40B4-BE49-F238E27FC236}">
                <a16:creationId xmlns:a16="http://schemas.microsoft.com/office/drawing/2014/main" id="{25612CAA-9C1E-0044-A168-299142A01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22" y="2233543"/>
            <a:ext cx="8878956" cy="4624457"/>
          </a:xfrm>
          <a:prstGeom prst="rect">
            <a:avLst/>
          </a:prstGeom>
        </p:spPr>
      </p:pic>
    </p:spTree>
    <p:extLst>
      <p:ext uri="{BB962C8B-B14F-4D97-AF65-F5344CB8AC3E}">
        <p14:creationId xmlns:p14="http://schemas.microsoft.com/office/powerpoint/2010/main" val="910656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4B2D7A-18E5-8A4F-94FB-2BF8E07107DE}"/>
              </a:ext>
            </a:extLst>
          </p:cNvPr>
          <p:cNvSpPr>
            <a:spLocks noGrp="1"/>
          </p:cNvSpPr>
          <p:nvPr>
            <p:ph type="title"/>
          </p:nvPr>
        </p:nvSpPr>
        <p:spPr/>
        <p:txBody>
          <a:bodyPr/>
          <a:lstStyle/>
          <a:p>
            <a:r>
              <a:rPr lang="en-US" dirty="0"/>
              <a:t>GitHub Hands-on</a:t>
            </a:r>
          </a:p>
        </p:txBody>
      </p:sp>
      <p:sp>
        <p:nvSpPr>
          <p:cNvPr id="4" name="Content Placeholder 3">
            <a:extLst>
              <a:ext uri="{FF2B5EF4-FFF2-40B4-BE49-F238E27FC236}">
                <a16:creationId xmlns:a16="http://schemas.microsoft.com/office/drawing/2014/main" id="{BD844DE2-DA78-744A-900C-5A5C0D0CBB46}"/>
              </a:ext>
            </a:extLst>
          </p:cNvPr>
          <p:cNvSpPr>
            <a:spLocks noGrp="1"/>
          </p:cNvSpPr>
          <p:nvPr>
            <p:ph idx="1"/>
          </p:nvPr>
        </p:nvSpPr>
        <p:spPr/>
        <p:txBody>
          <a:bodyPr/>
          <a:lstStyle/>
          <a:p>
            <a:r>
              <a:rPr lang="en-US" dirty="0"/>
              <a:t>Create a GitHub account</a:t>
            </a:r>
          </a:p>
          <a:p>
            <a:pPr marL="0" indent="0">
              <a:buNone/>
            </a:pPr>
            <a:r>
              <a:rPr lang="en-US" dirty="0">
                <a:hlinkClick r:id="rId2"/>
              </a:rPr>
              <a:t>https://github.com</a:t>
            </a:r>
            <a:endParaRPr lang="en-US" dirty="0"/>
          </a:p>
          <a:p>
            <a:pPr marL="0" indent="0">
              <a:buNone/>
            </a:pPr>
            <a:r>
              <a:rPr lang="en-US" dirty="0"/>
              <a:t>Free account</a:t>
            </a:r>
          </a:p>
          <a:p>
            <a:pPr marL="0" indent="0">
              <a:buNone/>
            </a:pPr>
            <a:endParaRPr lang="en-US" dirty="0"/>
          </a:p>
          <a:p>
            <a:r>
              <a:rPr lang="en-US" dirty="0"/>
              <a:t>Create a new repo on </a:t>
            </a:r>
            <a:r>
              <a:rPr lang="en-US" dirty="0" err="1"/>
              <a:t>github</a:t>
            </a:r>
            <a:r>
              <a:rPr lang="en-US" dirty="0"/>
              <a:t> by creating a name</a:t>
            </a:r>
          </a:p>
          <a:p>
            <a:endParaRPr lang="en-US" dirty="0"/>
          </a:p>
          <a:p>
            <a:r>
              <a:rPr lang="en-US" dirty="0"/>
              <a:t>Push your repo on local computer to remote server</a:t>
            </a:r>
          </a:p>
          <a:p>
            <a:endParaRPr lang="en-US" dirty="0"/>
          </a:p>
          <a:p>
            <a:endParaRPr lang="en-US" dirty="0"/>
          </a:p>
        </p:txBody>
      </p:sp>
    </p:spTree>
    <p:extLst>
      <p:ext uri="{BB962C8B-B14F-4D97-AF65-F5344CB8AC3E}">
        <p14:creationId xmlns:p14="http://schemas.microsoft.com/office/powerpoint/2010/main" val="1784059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vert="horz" lIns="91425" tIns="91425" rIns="91425" bIns="91425" rtlCol="0" anchor="b" anchorCtr="0">
            <a:noAutofit/>
          </a:bodyPr>
          <a:lstStyle/>
          <a:p>
            <a:r>
              <a:rPr lang="en" dirty="0">
                <a:latin typeface="Courier New"/>
                <a:ea typeface="Courier New"/>
                <a:cs typeface="Courier New"/>
                <a:sym typeface="Courier New"/>
              </a:rPr>
              <a:t>git push</a:t>
            </a:r>
            <a:endParaRPr lang="en" dirty="0"/>
          </a:p>
        </p:txBody>
      </p:sp>
      <p:sp>
        <p:nvSpPr>
          <p:cNvPr id="145" name="Shape 145"/>
          <p:cNvSpPr txBox="1">
            <a:spLocks noGrp="1"/>
          </p:cNvSpPr>
          <p:nvPr>
            <p:ph idx="1"/>
          </p:nvPr>
        </p:nvSpPr>
        <p:spPr>
          <a:prstGeom prst="rect">
            <a:avLst/>
          </a:prstGeom>
        </p:spPr>
        <p:txBody>
          <a:bodyPr vert="horz" lIns="91425" tIns="91425" rIns="91425" bIns="91425" rtlCol="0" anchor="t" anchorCtr="0">
            <a:noAutofit/>
          </a:bodyPr>
          <a:lstStyle/>
          <a:p>
            <a:r>
              <a:rPr lang="en-US" dirty="0"/>
              <a:t>Share your local commits with the rest of the team</a:t>
            </a:r>
          </a:p>
          <a:p>
            <a:endParaRPr lang="en-US" dirty="0"/>
          </a:p>
          <a:p>
            <a:r>
              <a:rPr lang="en-US" dirty="0"/>
              <a:t>Transfer commits from your local repository to a remote repo. </a:t>
            </a:r>
          </a:p>
          <a:p>
            <a:pPr marL="0" indent="0">
              <a:buNone/>
            </a:pPr>
            <a:endParaRPr lang="en-US" dirty="0"/>
          </a:p>
          <a:p>
            <a:r>
              <a:rPr lang="en" sz="2400" dirty="0">
                <a:latin typeface="Courier New"/>
                <a:ea typeface="Courier New"/>
                <a:cs typeface="Courier New"/>
                <a:sym typeface="Courier New"/>
              </a:rPr>
              <a:t> git push origin master</a:t>
            </a:r>
          </a:p>
          <a:p>
            <a:pPr>
              <a:buNone/>
            </a:pPr>
            <a:endParaRPr sz="2400" dirty="0">
              <a:latin typeface="Courier New"/>
              <a:ea typeface="Courier New"/>
              <a:cs typeface="Courier New"/>
              <a:sym typeface="Courier New"/>
            </a:endParaRPr>
          </a:p>
        </p:txBody>
      </p:sp>
    </p:spTree>
    <p:extLst>
      <p:ext uri="{BB962C8B-B14F-4D97-AF65-F5344CB8AC3E}">
        <p14:creationId xmlns:p14="http://schemas.microsoft.com/office/powerpoint/2010/main" val="36271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8670-5FED-F84C-A7A7-31178E34BD0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8511578-9B9D-5640-AA0E-78A4340BB3AF}"/>
              </a:ext>
            </a:extLst>
          </p:cNvPr>
          <p:cNvSpPr>
            <a:spLocks noGrp="1"/>
          </p:cNvSpPr>
          <p:nvPr>
            <p:ph idx="1"/>
          </p:nvPr>
        </p:nvSpPr>
        <p:spPr/>
        <p:txBody>
          <a:bodyPr/>
          <a:lstStyle/>
          <a:p>
            <a:r>
              <a:rPr lang="en-US" dirty="0"/>
              <a:t>What is Git?</a:t>
            </a:r>
          </a:p>
          <a:p>
            <a:endParaRPr lang="en-US" dirty="0"/>
          </a:p>
          <a:p>
            <a:r>
              <a:rPr lang="en-US" dirty="0"/>
              <a:t>Why should we learn Git?</a:t>
            </a:r>
          </a:p>
          <a:p>
            <a:endParaRPr lang="en-US" dirty="0"/>
          </a:p>
          <a:p>
            <a:r>
              <a:rPr lang="en-US" dirty="0"/>
              <a:t>How to get start?</a:t>
            </a:r>
          </a:p>
          <a:p>
            <a:endParaRPr lang="en-US" dirty="0"/>
          </a:p>
          <a:p>
            <a:endParaRPr lang="en-US" dirty="0"/>
          </a:p>
        </p:txBody>
      </p:sp>
    </p:spTree>
    <p:extLst>
      <p:ext uri="{BB962C8B-B14F-4D97-AF65-F5344CB8AC3E}">
        <p14:creationId xmlns:p14="http://schemas.microsoft.com/office/powerpoint/2010/main" val="1346710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push</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857" y="498128"/>
            <a:ext cx="11778286" cy="5802919"/>
          </a:xfrm>
        </p:spPr>
      </p:pic>
    </p:spTree>
    <p:extLst>
      <p:ext uri="{BB962C8B-B14F-4D97-AF65-F5344CB8AC3E}">
        <p14:creationId xmlns:p14="http://schemas.microsoft.com/office/powerpoint/2010/main" val="4227407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pull</a:t>
            </a:r>
            <a:endParaRPr lang="en-US" dirty="0"/>
          </a:p>
        </p:txBody>
      </p:sp>
      <p:sp>
        <p:nvSpPr>
          <p:cNvPr id="3" name="Content Placeholder 2"/>
          <p:cNvSpPr>
            <a:spLocks noGrp="1"/>
          </p:cNvSpPr>
          <p:nvPr>
            <p:ph idx="1"/>
          </p:nvPr>
        </p:nvSpPr>
        <p:spPr>
          <a:xfrm>
            <a:off x="838200" y="1825625"/>
            <a:ext cx="2653145" cy="4351338"/>
          </a:xfrm>
        </p:spPr>
        <p:txBody>
          <a:bodyPr/>
          <a:lstStyle/>
          <a:p>
            <a:r>
              <a:rPr lang="en-US" dirty="0"/>
              <a:t>One single command to merge upstream changes into your local repository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31" y="532109"/>
            <a:ext cx="11975869" cy="5900264"/>
          </a:xfrm>
          <a:prstGeom prst="rect">
            <a:avLst/>
          </a:prstGeom>
        </p:spPr>
      </p:pic>
    </p:spTree>
    <p:extLst>
      <p:ext uri="{BB962C8B-B14F-4D97-AF65-F5344CB8AC3E}">
        <p14:creationId xmlns:p14="http://schemas.microsoft.com/office/powerpoint/2010/main" val="177712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vert="horz" lIns="91425" tIns="91425" rIns="91425" bIns="91425" rtlCol="0" anchor="b" anchorCtr="0">
            <a:noAutofit/>
          </a:bodyPr>
          <a:lstStyle/>
          <a:p>
            <a:r>
              <a:rPr lang="en"/>
              <a:t>Develop Your Feature</a:t>
            </a:r>
          </a:p>
        </p:txBody>
      </p:sp>
      <p:sp>
        <p:nvSpPr>
          <p:cNvPr id="121" name="Shape 121"/>
          <p:cNvSpPr txBox="1">
            <a:spLocks noGrp="1"/>
          </p:cNvSpPr>
          <p:nvPr>
            <p:ph idx="1"/>
          </p:nvPr>
        </p:nvSpPr>
        <p:spPr>
          <a:prstGeom prst="rect">
            <a:avLst/>
          </a:prstGeom>
        </p:spPr>
        <p:txBody>
          <a:bodyPr vert="horz" lIns="91425" tIns="91425" rIns="91425" bIns="91425" rtlCol="0" anchor="t" anchorCtr="0">
            <a:noAutofit/>
          </a:bodyPr>
          <a:lstStyle/>
          <a:p>
            <a:r>
              <a:rPr lang="en" dirty="0"/>
              <a:t>When starting a new feature, you probably want to create a new branch.</a:t>
            </a:r>
          </a:p>
          <a:p>
            <a:pPr>
              <a:buNone/>
            </a:pPr>
            <a:endParaRPr lang="en" dirty="0"/>
          </a:p>
          <a:p>
            <a:r>
              <a:rPr lang="en" dirty="0"/>
              <a:t>Use your favorite editor, and create your feature. </a:t>
            </a:r>
          </a:p>
          <a:p>
            <a:endParaRPr lang="en" dirty="0"/>
          </a:p>
          <a:p>
            <a:r>
              <a:rPr lang="en" dirty="0"/>
              <a:t>You can make commits to take snapshots of your work as you make changes (always a good idea!)</a:t>
            </a:r>
          </a:p>
        </p:txBody>
      </p:sp>
    </p:spTree>
    <p:extLst>
      <p:ext uri="{BB962C8B-B14F-4D97-AF65-F5344CB8AC3E}">
        <p14:creationId xmlns:p14="http://schemas.microsoft.com/office/powerpoint/2010/main" val="286366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branches</a:t>
            </a:r>
          </a:p>
        </p:txBody>
      </p:sp>
      <p:sp>
        <p:nvSpPr>
          <p:cNvPr id="3" name="Content Placeholder 2"/>
          <p:cNvSpPr>
            <a:spLocks noGrp="1"/>
          </p:cNvSpPr>
          <p:nvPr>
            <p:ph idx="1"/>
          </p:nvPr>
        </p:nvSpPr>
        <p:spPr/>
        <p:txBody>
          <a:bodyPr/>
          <a:lstStyle/>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branch</a:t>
            </a:r>
          </a:p>
          <a:p>
            <a:endParaRPr lang="en-US" dirty="0"/>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checkout</a:t>
            </a:r>
          </a:p>
          <a:p>
            <a:endParaRPr lang="en-US" dirty="0">
              <a:latin typeface="Courier New"/>
              <a:ea typeface="Courier New"/>
              <a:cs typeface="Courier New"/>
              <a:sym typeface="Courier New"/>
            </a:endParaRPr>
          </a:p>
          <a:p>
            <a:r>
              <a:rPr lang="en-US" dirty="0" err="1">
                <a:latin typeface="Courier New"/>
                <a:ea typeface="Courier New"/>
                <a:cs typeface="Courier New"/>
                <a:sym typeface="Courier New"/>
              </a:rPr>
              <a:t>git</a:t>
            </a:r>
            <a:r>
              <a:rPr lang="en-US" dirty="0">
                <a:latin typeface="Courier New"/>
                <a:ea typeface="Courier New"/>
                <a:cs typeface="Courier New"/>
                <a:sym typeface="Courier New"/>
              </a:rPr>
              <a:t> merge</a:t>
            </a:r>
          </a:p>
          <a:p>
            <a:endParaRPr lang="en-US" dirty="0">
              <a:latin typeface="Courier New"/>
              <a:cs typeface="Courier New"/>
              <a:sym typeface="Courier New"/>
            </a:endParaRPr>
          </a:p>
          <a:p>
            <a:pPr marL="0" indent="0">
              <a:buNone/>
            </a:pPr>
            <a:endParaRPr lang="en-US" dirty="0"/>
          </a:p>
        </p:txBody>
      </p:sp>
    </p:spTree>
    <p:extLst>
      <p:ext uri="{BB962C8B-B14F-4D97-AF65-F5344CB8AC3E}">
        <p14:creationId xmlns:p14="http://schemas.microsoft.com/office/powerpoint/2010/main" val="2872412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tLang="en-US">
                <a:ea typeface="ＭＳ Ｐゴシック" panose="020B0600070205080204" pitchFamily="34" charset="-128"/>
              </a:rPr>
              <a:t>Branches</a:t>
            </a:r>
          </a:p>
        </p:txBody>
      </p:sp>
      <p:sp>
        <p:nvSpPr>
          <p:cNvPr id="68610" name="Rectangle 3"/>
          <p:cNvSpPr>
            <a:spLocks noGrp="1" noChangeArrowheads="1"/>
          </p:cNvSpPr>
          <p:nvPr>
            <p:ph idx="1"/>
          </p:nvPr>
        </p:nvSpPr>
        <p:spPr>
          <a:xfrm>
            <a:off x="838200" y="1825625"/>
            <a:ext cx="5562600" cy="4351338"/>
          </a:xfrm>
        </p:spPr>
        <p:txBody>
          <a:bodyPr/>
          <a:lstStyle/>
          <a:p>
            <a:r>
              <a:rPr lang="en-US" altLang="en-US" dirty="0">
                <a:ea typeface="ＭＳ Ｐゴシック" panose="020B0600070205080204" pitchFamily="34" charset="-128"/>
              </a:rPr>
              <a:t>Development </a:t>
            </a:r>
            <a:r>
              <a:rPr lang="en-US" altLang="en-US" b="1" dirty="0">
                <a:ea typeface="ＭＳ Ｐゴシック" panose="020B0600070205080204" pitchFamily="34" charset="-128"/>
              </a:rPr>
              <a:t>master </a:t>
            </a:r>
            <a:r>
              <a:rPr lang="en-US" altLang="en-US" dirty="0">
                <a:ea typeface="ＭＳ Ｐゴシック" panose="020B0600070205080204" pitchFamily="34" charset="-128"/>
              </a:rPr>
              <a:t>vs. </a:t>
            </a:r>
            <a:r>
              <a:rPr lang="en-US" altLang="en-US" b="1" dirty="0">
                <a:solidFill>
                  <a:schemeClr val="accent2"/>
                </a:solidFill>
                <a:ea typeface="ＭＳ Ｐゴシック" panose="020B0600070205080204" pitchFamily="34" charset="-128"/>
              </a:rPr>
              <a:t>branches</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Creating branch is </a:t>
            </a:r>
            <a:r>
              <a:rPr lang="en-US" altLang="en-US" i="1" dirty="0">
                <a:ea typeface="ＭＳ Ｐゴシック" panose="020B0600070205080204" pitchFamily="34" charset="-128"/>
              </a:rPr>
              <a:t>cheap!</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switch among branches: </a:t>
            </a:r>
            <a:r>
              <a:rPr lang="en-US" altLang="en-US" i="1" dirty="0">
                <a:ea typeface="ＭＳ Ｐゴシック" panose="020B0600070205080204" pitchFamily="34" charset="-128"/>
              </a:rPr>
              <a:t>checkout</a:t>
            </a:r>
          </a:p>
          <a:p>
            <a:r>
              <a:rPr lang="en-US" altLang="en-US" dirty="0">
                <a:ea typeface="ＭＳ Ｐゴシック" panose="020B0600070205080204" pitchFamily="34" charset="-128"/>
              </a:rPr>
              <a:t>Separate commit histories per </a:t>
            </a:r>
            <a:r>
              <a:rPr lang="en-US" altLang="en-US" i="1" dirty="0">
                <a:ea typeface="ＭＳ Ｐゴシック" panose="020B0600070205080204" pitchFamily="34" charset="-128"/>
              </a:rPr>
              <a:t>branch</a:t>
            </a:r>
          </a:p>
          <a:p>
            <a:r>
              <a:rPr lang="en-US" altLang="en-US" i="1" dirty="0">
                <a:ea typeface="ＭＳ Ｐゴシック" panose="020B0600070205080204" pitchFamily="34" charset="-128"/>
              </a:rPr>
              <a:t>Merge </a:t>
            </a:r>
            <a:r>
              <a:rPr lang="en-US" altLang="en-US" dirty="0">
                <a:ea typeface="ＭＳ Ｐゴシック" panose="020B0600070205080204" pitchFamily="34" charset="-128"/>
              </a:rPr>
              <a:t>branch back into master</a:t>
            </a:r>
          </a:p>
          <a:p>
            <a:pPr lvl="1"/>
            <a:r>
              <a:rPr lang="en-US" altLang="en-US" dirty="0">
                <a:ea typeface="ＭＳ Ｐゴシック" panose="020B0600070205080204" pitchFamily="34" charset="-128"/>
              </a:rPr>
              <a:t>...or with </a:t>
            </a:r>
            <a:r>
              <a:rPr lang="en-US" altLang="en-US" i="1" dirty="0">
                <a:ea typeface="ＭＳ Ｐゴシック" panose="020B0600070205080204" pitchFamily="34" charset="-128"/>
              </a:rPr>
              <a:t>pushing </a:t>
            </a:r>
            <a:r>
              <a:rPr lang="en-US" altLang="en-US" dirty="0">
                <a:ea typeface="ＭＳ Ｐゴシック" panose="020B0600070205080204" pitchFamily="34" charset="-128"/>
              </a:rPr>
              <a:t>branch changes </a:t>
            </a:r>
          </a:p>
          <a:p>
            <a:pPr lvl="1"/>
            <a:r>
              <a:rPr lang="en-US" altLang="en-US" dirty="0">
                <a:ea typeface="ＭＳ Ｐゴシック" panose="020B0600070205080204" pitchFamily="34" charset="-128"/>
              </a:rPr>
              <a:t>Most branches eventually die</a:t>
            </a:r>
          </a:p>
          <a:p>
            <a:r>
              <a:rPr lang="en-US" altLang="en-US" i="1" dirty="0">
                <a:ea typeface="ＭＳ Ｐゴシック" panose="020B0600070205080204" pitchFamily="34" charset="-128"/>
              </a:rPr>
              <a:t>branch per feature</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681" y="1825625"/>
            <a:ext cx="6310311" cy="3108960"/>
          </a:xfrm>
          <a:prstGeom prst="rect">
            <a:avLst/>
          </a:prstGeom>
        </p:spPr>
      </p:pic>
    </p:spTree>
    <p:extLst>
      <p:ext uri="{BB962C8B-B14F-4D97-AF65-F5344CB8AC3E}">
        <p14:creationId xmlns:p14="http://schemas.microsoft.com/office/powerpoint/2010/main" val="331862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61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6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vert="horz" lIns="91425" tIns="91425" rIns="91425" bIns="91425" rtlCol="0" anchor="b" anchorCtr="0">
            <a:noAutofit/>
          </a:bodyPr>
          <a:lstStyle/>
          <a:p>
            <a:r>
              <a:rPr lang="en"/>
              <a:t>Create A New Branch For Your Feature</a:t>
            </a:r>
          </a:p>
        </p:txBody>
      </p:sp>
      <p:sp>
        <p:nvSpPr>
          <p:cNvPr id="115" name="Shape 115"/>
          <p:cNvSpPr txBox="1">
            <a:spLocks noGrp="1"/>
          </p:cNvSpPr>
          <p:nvPr>
            <p:ph idx="1"/>
          </p:nvPr>
        </p:nvSpPr>
        <p:spPr>
          <a:prstGeom prst="rect">
            <a:avLst/>
          </a:prstGeom>
        </p:spPr>
        <p:txBody>
          <a:bodyPr vert="horz" lIns="91425" tIns="91425" rIns="91425" bIns="91425" rtlCol="0" anchor="t" anchorCtr="0">
            <a:noAutofit/>
          </a:bodyPr>
          <a:lstStyle/>
          <a:p>
            <a:r>
              <a:rPr lang="en" dirty="0"/>
              <a:t>create a new branch</a:t>
            </a:r>
          </a:p>
          <a:p>
            <a:pPr>
              <a:buNone/>
            </a:pPr>
            <a:r>
              <a:rPr lang="en" dirty="0">
                <a:latin typeface="Courier New"/>
                <a:ea typeface="Courier New"/>
                <a:cs typeface="Courier New"/>
                <a:sym typeface="Courier New"/>
              </a:rPr>
              <a:t>   &gt; git branch newBranchName</a:t>
            </a:r>
          </a:p>
          <a:p>
            <a:r>
              <a:rPr lang="en-US" dirty="0"/>
              <a:t>s</a:t>
            </a:r>
            <a:r>
              <a:rPr lang="en" dirty="0"/>
              <a:t>witch to the new branch</a:t>
            </a:r>
          </a:p>
          <a:p>
            <a:pPr>
              <a:buNone/>
            </a:pPr>
            <a:r>
              <a:rPr lang="en" dirty="0">
                <a:latin typeface="Courier New"/>
                <a:ea typeface="Courier New"/>
                <a:cs typeface="Courier New"/>
                <a:sym typeface="Courier New"/>
              </a:rPr>
              <a:t>   &gt; git checkout newBranchName</a:t>
            </a:r>
            <a:endParaRPr lang="en" dirty="0"/>
          </a:p>
          <a:p>
            <a:r>
              <a:rPr lang="en-US" dirty="0"/>
              <a:t>O</a:t>
            </a:r>
            <a:r>
              <a:rPr lang="en" dirty="0"/>
              <a:t>r: create and checkout to the new branch.</a:t>
            </a:r>
          </a:p>
          <a:p>
            <a:pPr marL="457200" indent="0">
              <a:buNone/>
            </a:pPr>
            <a:r>
              <a:rPr lang="en" dirty="0">
                <a:latin typeface="Courier New"/>
                <a:ea typeface="Courier New"/>
                <a:cs typeface="Courier New"/>
                <a:sym typeface="Courier New"/>
              </a:rPr>
              <a:t>&gt; git checkout -b newBranchName         </a:t>
            </a:r>
          </a:p>
        </p:txBody>
      </p:sp>
    </p:spTree>
    <p:extLst>
      <p:ext uri="{BB962C8B-B14F-4D97-AF65-F5344CB8AC3E}">
        <p14:creationId xmlns:p14="http://schemas.microsoft.com/office/powerpoint/2010/main" val="1092105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branches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0006" y="1825625"/>
            <a:ext cx="8831987" cy="4351338"/>
          </a:xfrm>
        </p:spPr>
      </p:pic>
    </p:spTree>
    <p:extLst>
      <p:ext uri="{BB962C8B-B14F-4D97-AF65-F5344CB8AC3E}">
        <p14:creationId xmlns:p14="http://schemas.microsoft.com/office/powerpoint/2010/main" val="43498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Checkout Branch</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220" y="780761"/>
            <a:ext cx="11609560" cy="5719791"/>
          </a:xfrm>
        </p:spPr>
      </p:pic>
    </p:spTree>
    <p:extLst>
      <p:ext uri="{BB962C8B-B14F-4D97-AF65-F5344CB8AC3E}">
        <p14:creationId xmlns:p14="http://schemas.microsoft.com/office/powerpoint/2010/main" val="482380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Courier New"/>
                <a:ea typeface="Courier New"/>
                <a:cs typeface="Courier New"/>
                <a:sym typeface="Courier New"/>
              </a:rPr>
              <a:t>git merge</a:t>
            </a:r>
            <a:endParaRPr lang="en-US" dirty="0"/>
          </a:p>
        </p:txBody>
      </p:sp>
      <p:sp>
        <p:nvSpPr>
          <p:cNvPr id="3" name="Content Placeholder 2"/>
          <p:cNvSpPr>
            <a:spLocks noGrp="1"/>
          </p:cNvSpPr>
          <p:nvPr>
            <p:ph idx="1"/>
          </p:nvPr>
        </p:nvSpPr>
        <p:spPr/>
        <p:txBody>
          <a:bodyPr/>
          <a:lstStyle/>
          <a:p>
            <a:r>
              <a:rPr lang="en-US" dirty="0"/>
              <a:t>Putting a forked history back together again</a:t>
            </a:r>
          </a:p>
          <a:p>
            <a:endParaRPr lang="en-US" dirty="0"/>
          </a:p>
          <a:p>
            <a:r>
              <a:rPr lang="en-US" dirty="0"/>
              <a:t>Merge to the current branch</a:t>
            </a:r>
          </a:p>
          <a:p>
            <a:endParaRPr lang="en-US" dirty="0"/>
          </a:p>
          <a:p>
            <a:r>
              <a:rPr lang="en-US" dirty="0"/>
              <a:t>The target branch will be completed unaffected</a:t>
            </a:r>
          </a:p>
          <a:p>
            <a:endParaRPr lang="en-US" dirty="0"/>
          </a:p>
          <a:p>
            <a:r>
              <a:rPr lang="en-US" dirty="0"/>
              <a:t>Serval distinct algorithms to merge</a:t>
            </a:r>
          </a:p>
        </p:txBody>
      </p:sp>
    </p:spTree>
    <p:extLst>
      <p:ext uri="{BB962C8B-B14F-4D97-AF65-F5344CB8AC3E}">
        <p14:creationId xmlns:p14="http://schemas.microsoft.com/office/powerpoint/2010/main" val="250995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Fast-Forward Merge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7458" y="1027906"/>
            <a:ext cx="11744542" cy="5786294"/>
          </a:xfrm>
        </p:spPr>
      </p:pic>
    </p:spTree>
    <p:extLst>
      <p:ext uri="{BB962C8B-B14F-4D97-AF65-F5344CB8AC3E}">
        <p14:creationId xmlns:p14="http://schemas.microsoft.com/office/powerpoint/2010/main" val="316856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40 Years of version control</a:t>
            </a:r>
          </a:p>
        </p:txBody>
      </p:sp>
      <p:grpSp>
        <p:nvGrpSpPr>
          <p:cNvPr id="4" name="Group 15"/>
          <p:cNvGrpSpPr>
            <a:grpSpLocks/>
          </p:cNvGrpSpPr>
          <p:nvPr/>
        </p:nvGrpSpPr>
        <p:grpSpPr bwMode="auto">
          <a:xfrm>
            <a:off x="984663" y="1376363"/>
            <a:ext cx="3657600" cy="2671763"/>
            <a:chOff x="609600" y="1295400"/>
            <a:chExt cx="3657600" cy="2671465"/>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638" y="1295400"/>
              <a:ext cx="2913962" cy="2418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p:cNvSpPr txBox="1">
              <a:spLocks noChangeArrowheads="1"/>
            </p:cNvSpPr>
            <p:nvPr/>
          </p:nvSpPr>
          <p:spPr bwMode="auto">
            <a:xfrm>
              <a:off x="609600" y="3505200"/>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latin typeface="Helvetica" panose="020B0604020202020204" pitchFamily="34" charset="0"/>
                </a:rPr>
                <a:t>SCCS &amp; RCS (1970s)</a:t>
              </a:r>
            </a:p>
          </p:txBody>
        </p:sp>
      </p:grpSp>
      <p:grpSp>
        <p:nvGrpSpPr>
          <p:cNvPr id="7" name="Group 14"/>
          <p:cNvGrpSpPr>
            <a:grpSpLocks/>
          </p:cNvGrpSpPr>
          <p:nvPr/>
        </p:nvGrpSpPr>
        <p:grpSpPr bwMode="auto">
          <a:xfrm>
            <a:off x="1118701" y="4296440"/>
            <a:ext cx="3657600" cy="2443163"/>
            <a:chOff x="4724400" y="1371600"/>
            <a:chExt cx="3657600" cy="2442865"/>
          </a:xfrm>
        </p:grpSpPr>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371600"/>
              <a:ext cx="3124200" cy="207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0"/>
            <p:cNvSpPr txBox="1">
              <a:spLocks noChangeArrowheads="1"/>
            </p:cNvSpPr>
            <p:nvPr/>
          </p:nvSpPr>
          <p:spPr bwMode="auto">
            <a:xfrm>
              <a:off x="4724400" y="3352800"/>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latin typeface="Helvetica" panose="020B0604020202020204" pitchFamily="34" charset="0"/>
                </a:rPr>
                <a:t>CVS (1986)</a:t>
              </a:r>
            </a:p>
          </p:txBody>
        </p:sp>
      </p:grpSp>
      <p:grpSp>
        <p:nvGrpSpPr>
          <p:cNvPr id="10" name="Group 16"/>
          <p:cNvGrpSpPr>
            <a:grpSpLocks/>
          </p:cNvGrpSpPr>
          <p:nvPr/>
        </p:nvGrpSpPr>
        <p:grpSpPr bwMode="auto">
          <a:xfrm>
            <a:off x="6893284" y="1199660"/>
            <a:ext cx="3657600" cy="2595563"/>
            <a:chOff x="533400" y="4038600"/>
            <a:chExt cx="3657600" cy="2595265"/>
          </a:xfrm>
        </p:grpSpPr>
        <p:pic>
          <p:nvPicPr>
            <p:cNvPr id="11"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38600"/>
              <a:ext cx="298704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p:nvSpPr>
          <p:spPr bwMode="auto">
            <a:xfrm>
              <a:off x="533400" y="6172200"/>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latin typeface="Helvetica" panose="020B0604020202020204" pitchFamily="34" charset="0"/>
                </a:rPr>
                <a:t>Subversion (2001)</a:t>
              </a:r>
            </a:p>
          </p:txBody>
        </p:sp>
      </p:grpSp>
      <p:grpSp>
        <p:nvGrpSpPr>
          <p:cNvPr id="13" name="Group 13"/>
          <p:cNvGrpSpPr>
            <a:grpSpLocks/>
          </p:cNvGrpSpPr>
          <p:nvPr/>
        </p:nvGrpSpPr>
        <p:grpSpPr bwMode="auto">
          <a:xfrm>
            <a:off x="6893284" y="3795223"/>
            <a:ext cx="3296194" cy="2881811"/>
            <a:chOff x="5334000" y="3733800"/>
            <a:chExt cx="3657600" cy="3069342"/>
          </a:xfrm>
        </p:grpSpPr>
        <p:pic>
          <p:nvPicPr>
            <p:cNvPr id="14"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3733800"/>
              <a:ext cx="33646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2"/>
            <p:cNvSpPr txBox="1">
              <a:spLocks noChangeArrowheads="1"/>
            </p:cNvSpPr>
            <p:nvPr/>
          </p:nvSpPr>
          <p:spPr bwMode="auto">
            <a:xfrm>
              <a:off x="5334000" y="6172200"/>
              <a:ext cx="3657600"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latin typeface="Helvetica" panose="020B0604020202020204" pitchFamily="34" charset="0"/>
                </a:rPr>
                <a:t>Git (2005)</a:t>
              </a:r>
            </a:p>
            <a:p>
              <a:pPr algn="ctr" eaLnBrk="1" hangingPunct="1"/>
              <a:r>
                <a:rPr lang="en-US" altLang="en-US" sz="1100" i="1">
                  <a:latin typeface="Helvetica" panose="020B0604020202020204" pitchFamily="34" charset="0"/>
                </a:rPr>
                <a:t>Image © TheSun.au</a:t>
              </a:r>
            </a:p>
          </p:txBody>
        </p:sp>
      </p:grpSp>
    </p:spTree>
    <p:extLst>
      <p:ext uri="{BB962C8B-B14F-4D97-AF65-F5344CB8AC3E}">
        <p14:creationId xmlns:p14="http://schemas.microsoft.com/office/powerpoint/2010/main" val="736481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3-way merge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735" y="814013"/>
            <a:ext cx="11913265" cy="5869420"/>
          </a:xfrm>
        </p:spPr>
      </p:pic>
    </p:spTree>
    <p:extLst>
      <p:ext uri="{BB962C8B-B14F-4D97-AF65-F5344CB8AC3E}">
        <p14:creationId xmlns:p14="http://schemas.microsoft.com/office/powerpoint/2010/main" val="4023240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vert="horz" lIns="91425" tIns="91425" rIns="91425" bIns="91425" rtlCol="0" anchor="b" anchorCtr="0">
            <a:noAutofit/>
          </a:bodyPr>
          <a:lstStyle/>
          <a:p>
            <a:r>
              <a:rPr lang="en" dirty="0"/>
              <a:t>Merging Bug-fixes</a:t>
            </a:r>
          </a:p>
        </p:txBody>
      </p:sp>
      <p:sp>
        <p:nvSpPr>
          <p:cNvPr id="157" name="Shape 157"/>
          <p:cNvSpPr txBox="1">
            <a:spLocks noGrp="1"/>
          </p:cNvSpPr>
          <p:nvPr>
            <p:ph idx="1"/>
          </p:nvPr>
        </p:nvSpPr>
        <p:spPr>
          <a:prstGeom prst="rect">
            <a:avLst/>
          </a:prstGeom>
        </p:spPr>
        <p:txBody>
          <a:bodyPr vert="horz" lIns="91425" tIns="91425" rIns="91425" bIns="91425" rtlCol="0" anchor="t" anchorCtr="0">
            <a:noAutofit/>
          </a:bodyPr>
          <a:lstStyle/>
          <a:p>
            <a:pPr marL="0" indent="-69850">
              <a:lnSpc>
                <a:spcPct val="100000"/>
              </a:lnSpc>
              <a:spcBef>
                <a:spcPts val="600"/>
              </a:spcBef>
              <a:buClr>
                <a:srgbClr val="000000"/>
              </a:buClr>
              <a:buSzPct val="36666"/>
              <a:buNone/>
            </a:pPr>
            <a:r>
              <a:rPr lang="en" dirty="0"/>
              <a:t>Combine your development branch with master.</a:t>
            </a:r>
          </a:p>
          <a:p>
            <a:pPr marL="0" indent="-69850">
              <a:lnSpc>
                <a:spcPct val="100000"/>
              </a:lnSpc>
              <a:spcBef>
                <a:spcPts val="600"/>
              </a:spcBef>
              <a:buClr>
                <a:srgbClr val="000000"/>
              </a:buClr>
              <a:buSzPct val="36666"/>
              <a:buNone/>
            </a:pPr>
            <a:r>
              <a:rPr lang="en" dirty="0"/>
              <a:t>Switch Back To Your Development Branch:</a:t>
            </a:r>
          </a:p>
          <a:p>
            <a:pPr marL="457200" indent="-69850">
              <a:lnSpc>
                <a:spcPct val="100000"/>
              </a:lnSpc>
              <a:spcBef>
                <a:spcPts val="600"/>
              </a:spcBef>
              <a:buClr>
                <a:srgbClr val="000000"/>
              </a:buClr>
              <a:buSzPct val="36666"/>
              <a:buNone/>
            </a:pPr>
            <a:r>
              <a:rPr lang="en" dirty="0">
                <a:latin typeface="Courier New"/>
                <a:ea typeface="Courier New"/>
                <a:cs typeface="Courier New"/>
                <a:sym typeface="Courier New"/>
              </a:rPr>
              <a:t>&gt; git checkout feature</a:t>
            </a:r>
          </a:p>
          <a:p>
            <a:pPr marL="0" indent="-69850">
              <a:lnSpc>
                <a:spcPct val="100000"/>
              </a:lnSpc>
              <a:spcBef>
                <a:spcPts val="600"/>
              </a:spcBef>
              <a:buClr>
                <a:srgbClr val="000000"/>
              </a:buClr>
              <a:buSzPct val="36666"/>
              <a:buNone/>
            </a:pPr>
            <a:r>
              <a:rPr lang="en" dirty="0"/>
              <a:t>Then, merge in master</a:t>
            </a:r>
          </a:p>
          <a:p>
            <a:pPr marL="457200" indent="-69850">
              <a:lnSpc>
                <a:spcPct val="100000"/>
              </a:lnSpc>
              <a:spcBef>
                <a:spcPts val="600"/>
              </a:spcBef>
              <a:buClr>
                <a:srgbClr val="000000"/>
              </a:buClr>
              <a:buSzPct val="36666"/>
              <a:buNone/>
            </a:pPr>
            <a:r>
              <a:rPr lang="en" dirty="0">
                <a:latin typeface="Courier New"/>
                <a:ea typeface="Courier New"/>
                <a:cs typeface="Courier New"/>
                <a:sym typeface="Courier New"/>
              </a:rPr>
              <a:t>&gt; git merge master</a:t>
            </a:r>
          </a:p>
          <a:p>
            <a:pPr marL="0" indent="-69850">
              <a:lnSpc>
                <a:spcPct val="100000"/>
              </a:lnSpc>
              <a:spcBef>
                <a:spcPts val="600"/>
              </a:spcBef>
              <a:buClr>
                <a:srgbClr val="000000"/>
              </a:buClr>
              <a:buSzPct val="36666"/>
              <a:buNone/>
            </a:pPr>
            <a:r>
              <a:rPr lang="en" dirty="0"/>
              <a:t>If master hasn't changed, nothing bad should happen here. If it has, you might get merge conflicts</a:t>
            </a:r>
          </a:p>
          <a:p>
            <a:pPr>
              <a:buNone/>
            </a:pPr>
            <a:endParaRPr dirty="0">
              <a:latin typeface="Courier New"/>
              <a:ea typeface="Courier New"/>
              <a:cs typeface="Courier New"/>
              <a:sym typeface="Courier New"/>
            </a:endParaRPr>
          </a:p>
        </p:txBody>
      </p:sp>
    </p:spTree>
    <p:extLst>
      <p:ext uri="{BB962C8B-B14F-4D97-AF65-F5344CB8AC3E}">
        <p14:creationId xmlns:p14="http://schemas.microsoft.com/office/powerpoint/2010/main" val="1075964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p:spPr>
        <p:txBody>
          <a:bodyPr vert="horz" lIns="91425" tIns="91425" rIns="91425" bIns="91425" rtlCol="0" anchor="b" anchorCtr="0">
            <a:noAutofit/>
          </a:bodyPr>
          <a:lstStyle/>
          <a:p>
            <a:r>
              <a:rPr lang="en" dirty="0"/>
              <a:t>Resolving Conflicts</a:t>
            </a:r>
          </a:p>
        </p:txBody>
      </p:sp>
      <p:sp>
        <p:nvSpPr>
          <p:cNvPr id="163" name="Shape 163"/>
          <p:cNvSpPr txBox="1">
            <a:spLocks noGrp="1"/>
          </p:cNvSpPr>
          <p:nvPr>
            <p:ph idx="1"/>
          </p:nvPr>
        </p:nvSpPr>
        <p:spPr>
          <a:prstGeom prst="rect">
            <a:avLst/>
          </a:prstGeom>
        </p:spPr>
        <p:txBody>
          <a:bodyPr vert="horz" lIns="91425" tIns="91425" rIns="91425" bIns="91425" rtlCol="0" anchor="t" anchorCtr="0">
            <a:noAutofit/>
          </a:bodyPr>
          <a:lstStyle/>
          <a:p>
            <a:pPr>
              <a:buNone/>
            </a:pPr>
            <a:r>
              <a:rPr lang="en" sz="1800">
                <a:latin typeface="Courier New"/>
                <a:ea typeface="Courier New"/>
                <a:cs typeface="Courier New"/>
                <a:sym typeface="Courier New"/>
              </a:rPr>
              <a:t>&gt; git status</a:t>
            </a:r>
          </a:p>
          <a:p>
            <a:pPr>
              <a:buNone/>
            </a:pPr>
            <a:r>
              <a:rPr lang="en" sz="2400"/>
              <a:t>Will list files with merge conflicts. You should open them and look for the conflicting section. They tend to look like this:</a:t>
            </a:r>
          </a:p>
          <a:p>
            <a:pPr>
              <a:buNone/>
            </a:pPr>
            <a:r>
              <a:rPr lang="en" sz="1800">
                <a:latin typeface="Courier New"/>
                <a:ea typeface="Courier New"/>
                <a:cs typeface="Courier New"/>
                <a:sym typeface="Courier New"/>
              </a:rPr>
              <a:t>&gt;&gt;&gt;&gt;&gt;&gt;&gt;&gt;&gt;&gt;&gt;&gt;&gt; HEAD &gt;&gt;&gt;&gt;&gt;&gt;&gt;&gt;&gt;&gt;&gt;&gt;</a:t>
            </a:r>
          </a:p>
          <a:p>
            <a:pPr>
              <a:buNone/>
            </a:pPr>
            <a:r>
              <a:rPr lang="en" sz="1800">
                <a:latin typeface="Courier New"/>
                <a:ea typeface="Courier New"/>
                <a:cs typeface="Courier New"/>
                <a:sym typeface="Courier New"/>
              </a:rPr>
              <a:t>some code lines;</a:t>
            </a:r>
          </a:p>
          <a:p>
            <a:pPr>
              <a:buNone/>
            </a:pPr>
            <a:r>
              <a:rPr lang="en" sz="1800">
                <a:latin typeface="Courier New"/>
                <a:ea typeface="Courier New"/>
                <a:cs typeface="Courier New"/>
                <a:sym typeface="Courier New"/>
              </a:rPr>
              <a:t>some code lines;</a:t>
            </a:r>
          </a:p>
          <a:p>
            <a:pPr>
              <a:buNone/>
            </a:pPr>
            <a:r>
              <a:rPr lang="en" sz="1800">
                <a:latin typeface="Courier New"/>
                <a:ea typeface="Courier New"/>
                <a:cs typeface="Courier New"/>
                <a:sym typeface="Courier New"/>
              </a:rPr>
              <a:t>================================</a:t>
            </a:r>
          </a:p>
          <a:p>
            <a:pPr>
              <a:buNone/>
            </a:pPr>
            <a:r>
              <a:rPr lang="en" sz="1800">
                <a:latin typeface="Courier New"/>
                <a:ea typeface="Courier New"/>
                <a:cs typeface="Courier New"/>
                <a:sym typeface="Courier New"/>
              </a:rPr>
              <a:t>some different code lines;</a:t>
            </a:r>
          </a:p>
          <a:p>
            <a:pPr>
              <a:buNone/>
            </a:pPr>
            <a:r>
              <a:rPr lang="en" sz="1800">
                <a:latin typeface="Courier New"/>
                <a:ea typeface="Courier New"/>
                <a:cs typeface="Courier New"/>
                <a:sym typeface="Courier New"/>
              </a:rPr>
              <a:t>some different code lines;</a:t>
            </a:r>
          </a:p>
          <a:p>
            <a:pPr>
              <a:buNone/>
            </a:pPr>
            <a:r>
              <a:rPr lang="en" sz="1800">
                <a:latin typeface="Courier New"/>
                <a:ea typeface="Courier New"/>
                <a:cs typeface="Courier New"/>
                <a:sym typeface="Courier New"/>
              </a:rPr>
              <a:t>&lt;&lt;&lt;&lt;&lt;&lt;&lt;&lt;&lt;&lt;&lt;&lt;&lt; abd31f &lt;&lt;&lt;&lt;&lt;&lt;&lt;&lt;&lt;&lt;&lt;&lt;&lt;</a:t>
            </a:r>
          </a:p>
          <a:p>
            <a:pPr>
              <a:buNone/>
            </a:pPr>
            <a:r>
              <a:rPr lang="en" sz="2400"/>
              <a:t>These happen when there are changes in both branches that occur "concurrently"</a:t>
            </a:r>
          </a:p>
          <a:p>
            <a:pPr>
              <a:buNone/>
            </a:pPr>
            <a:endParaRPr sz="2400"/>
          </a:p>
        </p:txBody>
      </p:sp>
    </p:spTree>
    <p:extLst>
      <p:ext uri="{BB962C8B-B14F-4D97-AF65-F5344CB8AC3E}">
        <p14:creationId xmlns:p14="http://schemas.microsoft.com/office/powerpoint/2010/main" val="2789171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prstGeom prst="rect">
            <a:avLst/>
          </a:prstGeom>
        </p:spPr>
        <p:txBody>
          <a:bodyPr vert="horz" lIns="91425" tIns="91425" rIns="91425" bIns="91425" rtlCol="0" anchor="b" anchorCtr="0">
            <a:noAutofit/>
          </a:bodyPr>
          <a:lstStyle/>
          <a:p>
            <a:r>
              <a:rPr lang="en"/>
              <a:t>Conflict Resolution</a:t>
            </a:r>
          </a:p>
        </p:txBody>
      </p:sp>
      <p:sp>
        <p:nvSpPr>
          <p:cNvPr id="169" name="Shape 169"/>
          <p:cNvSpPr txBox="1">
            <a:spLocks noGrp="1"/>
          </p:cNvSpPr>
          <p:nvPr>
            <p:ph idx="1"/>
          </p:nvPr>
        </p:nvSpPr>
        <p:spPr>
          <a:prstGeom prst="rect">
            <a:avLst/>
          </a:prstGeom>
        </p:spPr>
        <p:txBody>
          <a:bodyPr vert="horz" lIns="91425" tIns="91425" rIns="91425" bIns="91425" rtlCol="0" anchor="t" anchorCtr="0">
            <a:noAutofit/>
          </a:bodyPr>
          <a:lstStyle/>
          <a:p>
            <a:pPr>
              <a:buNone/>
            </a:pPr>
            <a:r>
              <a:rPr lang="en" dirty="0"/>
              <a:t>You should examine each of these, pick one of the two sections (or combine them) sections and remove the conflict section markers.</a:t>
            </a:r>
          </a:p>
          <a:p>
            <a:pPr>
              <a:buNone/>
            </a:pPr>
            <a:endParaRPr dirty="0"/>
          </a:p>
          <a:p>
            <a:pPr>
              <a:buNone/>
            </a:pPr>
            <a:r>
              <a:rPr lang="en" dirty="0"/>
              <a:t>Finally</a:t>
            </a:r>
          </a:p>
          <a:p>
            <a:pPr>
              <a:buNone/>
            </a:pPr>
            <a:r>
              <a:rPr lang="en" dirty="0">
                <a:latin typeface="Courier New"/>
                <a:ea typeface="Courier New"/>
                <a:cs typeface="Courier New"/>
                <a:sym typeface="Courier New"/>
              </a:rPr>
              <a:t>git add &lt;file&gt;</a:t>
            </a:r>
          </a:p>
          <a:p>
            <a:pPr>
              <a:buNone/>
            </a:pPr>
            <a:r>
              <a:rPr lang="en" dirty="0"/>
              <a:t>Marks the conflict as resolved.</a:t>
            </a:r>
          </a:p>
          <a:p>
            <a:pPr>
              <a:buNone/>
            </a:pPr>
            <a:endParaRPr lang="en" dirty="0"/>
          </a:p>
          <a:p>
            <a:pPr>
              <a:buNone/>
            </a:pPr>
            <a:r>
              <a:rPr lang="en" dirty="0">
                <a:latin typeface="Courier New"/>
                <a:ea typeface="Courier New"/>
                <a:cs typeface="Courier New"/>
                <a:sym typeface="Courier New"/>
              </a:rPr>
              <a:t>git commit</a:t>
            </a:r>
            <a:endParaRPr lang="en" dirty="0"/>
          </a:p>
        </p:txBody>
      </p:sp>
    </p:spTree>
    <p:extLst>
      <p:ext uri="{BB962C8B-B14F-4D97-AF65-F5344CB8AC3E}">
        <p14:creationId xmlns:p14="http://schemas.microsoft.com/office/powerpoint/2010/main" val="696508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prstGeom prst="rect">
            <a:avLst/>
          </a:prstGeom>
        </p:spPr>
        <p:txBody>
          <a:bodyPr vert="horz" lIns="91425" tIns="91425" rIns="91425" bIns="91425" rtlCol="0" anchor="b" anchorCtr="0">
            <a:noAutofit/>
          </a:bodyPr>
          <a:lstStyle/>
          <a:p>
            <a:r>
              <a:rPr lang="en"/>
              <a:t>Commands</a:t>
            </a:r>
          </a:p>
        </p:txBody>
      </p:sp>
      <p:sp>
        <p:nvSpPr>
          <p:cNvPr id="175" name="Shape 175"/>
          <p:cNvSpPr txBox="1">
            <a:spLocks noGrp="1"/>
          </p:cNvSpPr>
          <p:nvPr>
            <p:ph idx="1"/>
          </p:nvPr>
        </p:nvSpPr>
        <p:spPr>
          <a:prstGeom prst="rect">
            <a:avLst/>
          </a:prstGeom>
        </p:spPr>
        <p:txBody>
          <a:bodyPr vert="horz" lIns="91425" tIns="91425" rIns="91425" bIns="91425" rtlCol="0" anchor="t" anchorCtr="0">
            <a:noAutofit/>
          </a:bodyPr>
          <a:lstStyle/>
          <a:p>
            <a:pPr marL="457200">
              <a:buClr>
                <a:schemeClr val="dk1"/>
              </a:buClr>
            </a:pPr>
            <a:r>
              <a:rPr lang="en" dirty="0">
                <a:solidFill>
                  <a:schemeClr val="dk1"/>
                </a:solidFill>
              </a:rPr>
              <a:t>git checkout</a:t>
            </a:r>
          </a:p>
          <a:p>
            <a:pPr marL="914400" lvl="1">
              <a:buClr>
                <a:schemeClr val="dk1"/>
              </a:buClr>
            </a:pPr>
            <a:r>
              <a:rPr lang="en" dirty="0">
                <a:solidFill>
                  <a:schemeClr val="dk1"/>
                </a:solidFill>
              </a:rPr>
              <a:t>Changes the working directory to a new branch</a:t>
            </a:r>
          </a:p>
          <a:p>
            <a:pPr marL="457200"/>
            <a:r>
              <a:rPr lang="en" dirty="0"/>
              <a:t>git commit</a:t>
            </a:r>
          </a:p>
          <a:p>
            <a:pPr marL="914400" lvl="1"/>
            <a:r>
              <a:rPr lang="en" dirty="0"/>
              <a:t>Makes a commit</a:t>
            </a:r>
          </a:p>
          <a:p>
            <a:pPr marL="457200"/>
            <a:r>
              <a:rPr lang="en" dirty="0"/>
              <a:t>git branch</a:t>
            </a:r>
          </a:p>
          <a:p>
            <a:pPr marL="914400" lvl="1"/>
            <a:r>
              <a:rPr lang="en" dirty="0"/>
              <a:t>creates / lists / deletes branches</a:t>
            </a:r>
          </a:p>
          <a:p>
            <a:pPr marL="457200"/>
            <a:r>
              <a:rPr lang="en" dirty="0"/>
              <a:t>git push</a:t>
            </a:r>
          </a:p>
          <a:p>
            <a:pPr marL="914400" lvl="1"/>
            <a:r>
              <a:rPr lang="en" dirty="0"/>
              <a:t>Copies local changes to the remote repository.</a:t>
            </a:r>
          </a:p>
          <a:p>
            <a:pPr marL="457200"/>
            <a:r>
              <a:rPr lang="en" dirty="0"/>
              <a:t>git pull</a:t>
            </a:r>
          </a:p>
          <a:p>
            <a:pPr marL="914400" lvl="1"/>
            <a:r>
              <a:rPr lang="en" dirty="0"/>
              <a:t>Copies remote changes to the local repository.</a:t>
            </a:r>
          </a:p>
        </p:txBody>
      </p:sp>
    </p:spTree>
    <p:extLst>
      <p:ext uri="{BB962C8B-B14F-4D97-AF65-F5344CB8AC3E}">
        <p14:creationId xmlns:p14="http://schemas.microsoft.com/office/powerpoint/2010/main" val="329396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prstGeom prst="rect">
            <a:avLst/>
          </a:prstGeom>
        </p:spPr>
        <p:txBody>
          <a:bodyPr vert="horz" lIns="91425" tIns="91425" rIns="91425" bIns="91425" rtlCol="0" anchor="b" anchorCtr="0">
            <a:noAutofit/>
          </a:bodyPr>
          <a:lstStyle/>
          <a:p>
            <a:r>
              <a:rPr lang="en"/>
              <a:t>Commands</a:t>
            </a:r>
          </a:p>
        </p:txBody>
      </p:sp>
      <p:sp>
        <p:nvSpPr>
          <p:cNvPr id="181" name="Shape 181"/>
          <p:cNvSpPr txBox="1">
            <a:spLocks noGrp="1"/>
          </p:cNvSpPr>
          <p:nvPr>
            <p:ph idx="1"/>
          </p:nvPr>
        </p:nvSpPr>
        <p:spPr>
          <a:prstGeom prst="rect">
            <a:avLst/>
          </a:prstGeom>
        </p:spPr>
        <p:txBody>
          <a:bodyPr vert="horz" lIns="91425" tIns="91425" rIns="91425" bIns="91425" rtlCol="0" anchor="t" anchorCtr="0">
            <a:noAutofit/>
          </a:bodyPr>
          <a:lstStyle/>
          <a:p>
            <a:pPr marL="457200">
              <a:buClr>
                <a:schemeClr val="dk1"/>
              </a:buClr>
            </a:pPr>
            <a:r>
              <a:rPr lang="en" dirty="0">
                <a:solidFill>
                  <a:schemeClr val="dk1"/>
                </a:solidFill>
              </a:rPr>
              <a:t>git fetch</a:t>
            </a:r>
          </a:p>
          <a:p>
            <a:pPr marL="914400" lvl="1">
              <a:buClr>
                <a:schemeClr val="dk1"/>
              </a:buClr>
            </a:pPr>
            <a:r>
              <a:rPr lang="en" dirty="0">
                <a:solidFill>
                  <a:schemeClr val="dk1"/>
                </a:solidFill>
              </a:rPr>
              <a:t>Determines the remote changes. Like pull, but doesn’t copy the changes.</a:t>
            </a:r>
          </a:p>
          <a:p>
            <a:pPr marL="457200">
              <a:buClr>
                <a:schemeClr val="dk1"/>
              </a:buClr>
            </a:pPr>
            <a:r>
              <a:rPr lang="en" dirty="0">
                <a:solidFill>
                  <a:schemeClr val="dk1"/>
                </a:solidFill>
              </a:rPr>
              <a:t>git status</a:t>
            </a:r>
          </a:p>
          <a:p>
            <a:pPr marL="914400" lvl="1">
              <a:buClr>
                <a:schemeClr val="dk1"/>
              </a:buClr>
            </a:pPr>
            <a:r>
              <a:rPr lang="en" dirty="0">
                <a:solidFill>
                  <a:schemeClr val="dk1"/>
                </a:solidFill>
              </a:rPr>
              <a:t>Reminds you what’s going on</a:t>
            </a:r>
          </a:p>
          <a:p>
            <a:pPr marL="457200">
              <a:buClr>
                <a:schemeClr val="dk1"/>
              </a:buClr>
            </a:pPr>
            <a:r>
              <a:rPr lang="en" dirty="0">
                <a:solidFill>
                  <a:schemeClr val="dk1"/>
                </a:solidFill>
              </a:rPr>
              <a:t>git merge</a:t>
            </a:r>
          </a:p>
          <a:p>
            <a:pPr marL="914400" lvl="1">
              <a:buClr>
                <a:schemeClr val="dk1"/>
              </a:buClr>
            </a:pPr>
            <a:r>
              <a:rPr lang="en" dirty="0">
                <a:solidFill>
                  <a:schemeClr val="dk1"/>
                </a:solidFill>
              </a:rPr>
              <a:t>Combines one branch into another.</a:t>
            </a:r>
          </a:p>
        </p:txBody>
      </p:sp>
    </p:spTree>
    <p:extLst>
      <p:ext uri="{BB962C8B-B14F-4D97-AF65-F5344CB8AC3E}">
        <p14:creationId xmlns:p14="http://schemas.microsoft.com/office/powerpoint/2010/main" val="2131951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Acknowledgement</a:t>
            </a:r>
          </a:p>
        </p:txBody>
      </p:sp>
      <p:sp>
        <p:nvSpPr>
          <p:cNvPr id="6" name="Content Placeholder 5"/>
          <p:cNvSpPr>
            <a:spLocks noGrp="1"/>
          </p:cNvSpPr>
          <p:nvPr>
            <p:ph idx="1"/>
          </p:nvPr>
        </p:nvSpPr>
        <p:spPr/>
        <p:txBody>
          <a:bodyPr/>
          <a:lstStyle/>
          <a:p>
            <a:r>
              <a:rPr lang="en-US" dirty="0"/>
              <a:t>These slides contain material developed and copyright by:</a:t>
            </a:r>
          </a:p>
          <a:p>
            <a:pPr lvl="1">
              <a:buFont typeface="Wingdings" panose="05000000000000000000" pitchFamily="2" charset="2"/>
              <a:buChar char="Ø"/>
            </a:pPr>
            <a:r>
              <a:rPr lang="en-US" dirty="0"/>
              <a:t>https://www.atlassian.com/git/tutorials/</a:t>
            </a:r>
          </a:p>
        </p:txBody>
      </p:sp>
    </p:spTree>
    <p:extLst>
      <p:ext uri="{BB962C8B-B14F-4D97-AF65-F5344CB8AC3E}">
        <p14:creationId xmlns:p14="http://schemas.microsoft.com/office/powerpoint/2010/main" val="223759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73BC-0A98-704C-9FA9-DE54D8B4028E}"/>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4CA0BE1A-CF1E-694F-96E0-AB5D04B72C97}"/>
              </a:ext>
            </a:extLst>
          </p:cNvPr>
          <p:cNvSpPr>
            <a:spLocks noGrp="1"/>
          </p:cNvSpPr>
          <p:nvPr>
            <p:ph idx="1"/>
          </p:nvPr>
        </p:nvSpPr>
        <p:spPr/>
        <p:txBody>
          <a:bodyPr/>
          <a:lstStyle/>
          <a:p>
            <a:r>
              <a:rPr lang="en-US" dirty="0"/>
              <a:t>It is the super popular version control tool developed by Linus Torvalds.</a:t>
            </a:r>
          </a:p>
          <a:p>
            <a:endParaRPr lang="en-US" dirty="0"/>
          </a:p>
          <a:p>
            <a:r>
              <a:rPr lang="en-US" dirty="0"/>
              <a:t>It has to be installed on our computer and usually uses command-line.</a:t>
            </a:r>
          </a:p>
          <a:p>
            <a:endParaRPr lang="en-US" dirty="0"/>
          </a:p>
          <a:p>
            <a:r>
              <a:rPr lang="en-US" dirty="0"/>
              <a:t>It helps us manage our project’s files. </a:t>
            </a:r>
          </a:p>
          <a:p>
            <a:endParaRPr lang="en-US" dirty="0"/>
          </a:p>
          <a:p>
            <a:endParaRPr lang="en-US" dirty="0"/>
          </a:p>
        </p:txBody>
      </p:sp>
    </p:spTree>
    <p:extLst>
      <p:ext uri="{BB962C8B-B14F-4D97-AF65-F5344CB8AC3E}">
        <p14:creationId xmlns:p14="http://schemas.microsoft.com/office/powerpoint/2010/main" val="419746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D4EB6-D384-5F47-939F-2E88FF543AD8}"/>
              </a:ext>
            </a:extLst>
          </p:cNvPr>
          <p:cNvSpPr>
            <a:spLocks noGrp="1"/>
          </p:cNvSpPr>
          <p:nvPr>
            <p:ph type="title"/>
          </p:nvPr>
        </p:nvSpPr>
        <p:spPr/>
        <p:txBody>
          <a:bodyPr/>
          <a:lstStyle/>
          <a:p>
            <a:r>
              <a:rPr lang="en-US" dirty="0"/>
              <a:t>Great Features of Git</a:t>
            </a:r>
          </a:p>
        </p:txBody>
      </p:sp>
      <p:sp>
        <p:nvSpPr>
          <p:cNvPr id="4" name="Content Placeholder 3">
            <a:extLst>
              <a:ext uri="{FF2B5EF4-FFF2-40B4-BE49-F238E27FC236}">
                <a16:creationId xmlns:a16="http://schemas.microsoft.com/office/drawing/2014/main" id="{D065E94D-CF14-A840-908B-BEA011BBFD90}"/>
              </a:ext>
            </a:extLst>
          </p:cNvPr>
          <p:cNvSpPr>
            <a:spLocks noGrp="1"/>
          </p:cNvSpPr>
          <p:nvPr>
            <p:ph idx="1"/>
          </p:nvPr>
        </p:nvSpPr>
        <p:spPr/>
        <p:txBody>
          <a:bodyPr/>
          <a:lstStyle/>
          <a:p>
            <a:r>
              <a:rPr lang="en-US" dirty="0"/>
              <a:t>It tracks every change in the project. </a:t>
            </a:r>
          </a:p>
          <a:p>
            <a:endParaRPr lang="en-US" dirty="0"/>
          </a:p>
          <a:p>
            <a:r>
              <a:rPr lang="en-US" dirty="0"/>
              <a:t>It makes collaboration among distributed co-worker much easier.</a:t>
            </a:r>
          </a:p>
          <a:p>
            <a:endParaRPr lang="en-US" dirty="0"/>
          </a:p>
          <a:p>
            <a:r>
              <a:rPr lang="en-US" dirty="0"/>
              <a:t>Git way: feature branches</a:t>
            </a:r>
          </a:p>
          <a:p>
            <a:endParaRPr lang="en-US" dirty="0"/>
          </a:p>
        </p:txBody>
      </p:sp>
    </p:spTree>
    <p:extLst>
      <p:ext uri="{BB962C8B-B14F-4D97-AF65-F5344CB8AC3E}">
        <p14:creationId xmlns:p14="http://schemas.microsoft.com/office/powerpoint/2010/main" val="132914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A000-770A-D044-AC97-CCCAE5B1CA62}"/>
              </a:ext>
            </a:extLst>
          </p:cNvPr>
          <p:cNvSpPr>
            <a:spLocks noGrp="1"/>
          </p:cNvSpPr>
          <p:nvPr>
            <p:ph type="title"/>
          </p:nvPr>
        </p:nvSpPr>
        <p:spPr/>
        <p:txBody>
          <a:bodyPr/>
          <a:lstStyle/>
          <a:p>
            <a:r>
              <a:rPr lang="en-US" dirty="0"/>
              <a:t>Git in Action</a:t>
            </a:r>
          </a:p>
        </p:txBody>
      </p:sp>
      <p:sp>
        <p:nvSpPr>
          <p:cNvPr id="3" name="Content Placeholder 2">
            <a:extLst>
              <a:ext uri="{FF2B5EF4-FFF2-40B4-BE49-F238E27FC236}">
                <a16:creationId xmlns:a16="http://schemas.microsoft.com/office/drawing/2014/main" id="{026A566A-B53A-DD45-92BA-8B56C95EE8A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6535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575F-E49B-B441-91C1-2C5386211F9C}"/>
              </a:ext>
            </a:extLst>
          </p:cNvPr>
          <p:cNvSpPr>
            <a:spLocks noGrp="1"/>
          </p:cNvSpPr>
          <p:nvPr>
            <p:ph type="title"/>
          </p:nvPr>
        </p:nvSpPr>
        <p:spPr/>
        <p:txBody>
          <a:bodyPr/>
          <a:lstStyle/>
          <a:p>
            <a:r>
              <a:rPr lang="en-US" dirty="0"/>
              <a:t>Git Terminology</a:t>
            </a:r>
          </a:p>
        </p:txBody>
      </p:sp>
      <p:sp>
        <p:nvSpPr>
          <p:cNvPr id="3" name="Content Placeholder 2">
            <a:extLst>
              <a:ext uri="{FF2B5EF4-FFF2-40B4-BE49-F238E27FC236}">
                <a16:creationId xmlns:a16="http://schemas.microsoft.com/office/drawing/2014/main" id="{315573F4-D88A-764D-BF63-815D9766A7BE}"/>
              </a:ext>
            </a:extLst>
          </p:cNvPr>
          <p:cNvSpPr>
            <a:spLocks noGrp="1"/>
          </p:cNvSpPr>
          <p:nvPr>
            <p:ph idx="1"/>
          </p:nvPr>
        </p:nvSpPr>
        <p:spPr/>
        <p:txBody>
          <a:bodyPr/>
          <a:lstStyle/>
          <a:p>
            <a:r>
              <a:rPr lang="en-US" dirty="0"/>
              <a:t>Project -&gt; Repository (repo)</a:t>
            </a:r>
          </a:p>
          <a:p>
            <a:endParaRPr lang="en-US" dirty="0"/>
          </a:p>
          <a:p>
            <a:r>
              <a:rPr lang="en-US" dirty="0"/>
              <a:t>Working directory</a:t>
            </a:r>
          </a:p>
          <a:p>
            <a:endParaRPr lang="en-US" dirty="0"/>
          </a:p>
          <a:p>
            <a:r>
              <a:rPr lang="en-US" dirty="0"/>
              <a:t>Staging: prepare, get ready</a:t>
            </a:r>
          </a:p>
          <a:p>
            <a:endParaRPr lang="en-US" dirty="0"/>
          </a:p>
          <a:p>
            <a:r>
              <a:rPr lang="en-US" dirty="0"/>
              <a:t>Commit: save</a:t>
            </a:r>
          </a:p>
        </p:txBody>
      </p:sp>
    </p:spTree>
    <p:extLst>
      <p:ext uri="{BB962C8B-B14F-4D97-AF65-F5344CB8AC3E}">
        <p14:creationId xmlns:p14="http://schemas.microsoft.com/office/powerpoint/2010/main" val="119337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a:t>
            </a:r>
          </a:p>
        </p:txBody>
      </p:sp>
      <p:pic>
        <p:nvPicPr>
          <p:cNvPr id="1026" name="Picture 2" descr="https://i.stack.imgur.com/zLTp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9433" y="1395266"/>
            <a:ext cx="4913134" cy="4520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1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p:spPr>
        <p:txBody>
          <a:bodyPr vert="horz" lIns="91425" tIns="91425" rIns="91425" bIns="91425" rtlCol="0" anchor="b" anchorCtr="0">
            <a:noAutofit/>
          </a:bodyPr>
          <a:lstStyle/>
          <a:p>
            <a:r>
              <a:rPr lang="en"/>
              <a:t>Staging</a:t>
            </a:r>
          </a:p>
        </p:txBody>
      </p:sp>
      <p:sp>
        <p:nvSpPr>
          <p:cNvPr id="133" name="Shape 133"/>
          <p:cNvSpPr txBox="1">
            <a:spLocks noGrp="1"/>
          </p:cNvSpPr>
          <p:nvPr>
            <p:ph idx="1"/>
          </p:nvPr>
        </p:nvSpPr>
        <p:spPr>
          <a:prstGeom prst="rect">
            <a:avLst/>
          </a:prstGeom>
        </p:spPr>
        <p:txBody>
          <a:bodyPr vert="horz" lIns="91425" tIns="91425" rIns="91425" bIns="91425" rtlCol="0" anchor="t" anchorCtr="0">
            <a:noAutofit/>
          </a:bodyPr>
          <a:lstStyle/>
          <a:p>
            <a:pPr>
              <a:buNone/>
            </a:pPr>
            <a:r>
              <a:rPr lang="en" dirty="0"/>
              <a:t>When preparing a commit, a file goes through 4 stages:</a:t>
            </a:r>
          </a:p>
          <a:p>
            <a:pPr marL="457200" indent="0">
              <a:buNone/>
            </a:pPr>
            <a:r>
              <a:rPr lang="en" dirty="0"/>
              <a:t>1) Same as original (the file is unchanged)</a:t>
            </a:r>
          </a:p>
          <a:p>
            <a:pPr marL="457200" indent="0">
              <a:buNone/>
            </a:pPr>
            <a:r>
              <a:rPr lang="en" dirty="0"/>
              <a:t>2) User editing</a:t>
            </a:r>
          </a:p>
          <a:p>
            <a:pPr marL="457200" indent="0">
              <a:buNone/>
            </a:pPr>
            <a:r>
              <a:rPr lang="en" dirty="0"/>
              <a:t>3) Staged for commit</a:t>
            </a:r>
          </a:p>
          <a:p>
            <a:pPr marL="457200" indent="0">
              <a:buNone/>
            </a:pPr>
            <a:r>
              <a:rPr lang="en" dirty="0"/>
              <a:t>(2 and 3 can be repeated many times, the last staged version is committed)</a:t>
            </a:r>
          </a:p>
          <a:p>
            <a:pPr marL="457200" indent="0">
              <a:buNone/>
            </a:pPr>
            <a:r>
              <a:rPr lang="en" dirty="0"/>
              <a:t>4) Committed.</a:t>
            </a:r>
          </a:p>
          <a:p>
            <a:pPr>
              <a:buNone/>
            </a:pPr>
            <a:r>
              <a:rPr lang="en" dirty="0">
                <a:latin typeface="Courier New"/>
                <a:ea typeface="Courier New"/>
                <a:cs typeface="Courier New"/>
                <a:sym typeface="Courier New"/>
              </a:rPr>
              <a:t>git add</a:t>
            </a:r>
            <a:r>
              <a:rPr lang="en" dirty="0"/>
              <a:t> stages a file for commit, or adds a new file to the version control system.</a:t>
            </a:r>
          </a:p>
          <a:p>
            <a:pPr>
              <a:buNone/>
            </a:pPr>
            <a:endParaRPr dirty="0"/>
          </a:p>
        </p:txBody>
      </p:sp>
    </p:spTree>
    <p:extLst>
      <p:ext uri="{BB962C8B-B14F-4D97-AF65-F5344CB8AC3E}">
        <p14:creationId xmlns:p14="http://schemas.microsoft.com/office/powerpoint/2010/main" val="424716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3766</TotalTime>
  <Words>1551</Words>
  <Application>Microsoft Macintosh PowerPoint</Application>
  <PresentationFormat>Widescreen</PresentationFormat>
  <Paragraphs>247</Paragraphs>
  <Slides>36</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ＭＳ Ｐゴシック</vt:lpstr>
      <vt:lpstr>Arial</vt:lpstr>
      <vt:lpstr>Calibri</vt:lpstr>
      <vt:lpstr>Calibri Light</vt:lpstr>
      <vt:lpstr>Courier New</vt:lpstr>
      <vt:lpstr>Helvetica</vt:lpstr>
      <vt:lpstr>Wingdings</vt:lpstr>
      <vt:lpstr>Office Theme</vt:lpstr>
      <vt:lpstr>Git Basics</vt:lpstr>
      <vt:lpstr>Outline</vt:lpstr>
      <vt:lpstr>40 Years of version control</vt:lpstr>
      <vt:lpstr>Git</vt:lpstr>
      <vt:lpstr>Great Features of Git</vt:lpstr>
      <vt:lpstr>Git in Action</vt:lpstr>
      <vt:lpstr>Git Terminology</vt:lpstr>
      <vt:lpstr>Staging</vt:lpstr>
      <vt:lpstr>Staging</vt:lpstr>
      <vt:lpstr>Setup </vt:lpstr>
      <vt:lpstr>Setting up a local repository</vt:lpstr>
      <vt:lpstr>Git Demo</vt:lpstr>
      <vt:lpstr>git status</vt:lpstr>
      <vt:lpstr>Saving Changes</vt:lpstr>
      <vt:lpstr>Making The Commit</vt:lpstr>
      <vt:lpstr>Git Repo Hosting:</vt:lpstr>
      <vt:lpstr>Clone the remote repository to your machine</vt:lpstr>
      <vt:lpstr>GitHub Hands-on</vt:lpstr>
      <vt:lpstr>git push</vt:lpstr>
      <vt:lpstr>git push</vt:lpstr>
      <vt:lpstr>git pull</vt:lpstr>
      <vt:lpstr>Develop Your Feature</vt:lpstr>
      <vt:lpstr>Using branches</vt:lpstr>
      <vt:lpstr>Branches</vt:lpstr>
      <vt:lpstr>Create A New Branch For Your Feature</vt:lpstr>
      <vt:lpstr>Create branches</vt:lpstr>
      <vt:lpstr>Checkout Branch</vt:lpstr>
      <vt:lpstr>git merge</vt:lpstr>
      <vt:lpstr>A Fast-Forward Merge</vt:lpstr>
      <vt:lpstr>3-way merge</vt:lpstr>
      <vt:lpstr>Merging Bug-fixes</vt:lpstr>
      <vt:lpstr>Resolving Conflicts</vt:lpstr>
      <vt:lpstr>Conflict Resolution</vt:lpstr>
      <vt:lpstr>Commands</vt:lpstr>
      <vt:lpstr>Commands</vt:lpstr>
      <vt:lpstr>Acknowledgement</vt:lpstr>
    </vt:vector>
  </TitlesOfParts>
  <Company>Capital Univeristy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Basics</dc:title>
  <dc:creator>Li Feng</dc:creator>
  <cp:lastModifiedBy>Microsoft Office User</cp:lastModifiedBy>
  <cp:revision>40</cp:revision>
  <dcterms:created xsi:type="dcterms:W3CDTF">2017-03-29T03:09:15Z</dcterms:created>
  <dcterms:modified xsi:type="dcterms:W3CDTF">2019-12-12T16:16:51Z</dcterms:modified>
</cp:coreProperties>
</file>