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3" r:id="rId4"/>
    <p:sldId id="258" r:id="rId5"/>
    <p:sldId id="259" r:id="rId6"/>
    <p:sldId id="260" r:id="rId7"/>
    <p:sldId id="261" r:id="rId8"/>
    <p:sldId id="294" r:id="rId9"/>
    <p:sldId id="262" r:id="rId10"/>
    <p:sldId id="263" r:id="rId11"/>
    <p:sldId id="295" r:id="rId12"/>
    <p:sldId id="296" r:id="rId13"/>
    <p:sldId id="297" r:id="rId14"/>
    <p:sldId id="287" r:id="rId15"/>
    <p:sldId id="298" r:id="rId16"/>
    <p:sldId id="264" r:id="rId17"/>
    <p:sldId id="291" r:id="rId18"/>
    <p:sldId id="265" r:id="rId19"/>
    <p:sldId id="292" r:id="rId20"/>
    <p:sldId id="266" r:id="rId21"/>
    <p:sldId id="267" r:id="rId22"/>
    <p:sldId id="293" r:id="rId23"/>
    <p:sldId id="269" r:id="rId24"/>
    <p:sldId id="288" r:id="rId25"/>
    <p:sldId id="282" r:id="rId26"/>
    <p:sldId id="302" r:id="rId27"/>
    <p:sldId id="284" r:id="rId28"/>
    <p:sldId id="286" r:id="rId29"/>
    <p:sldId id="290" r:id="rId30"/>
    <p:sldId id="299" r:id="rId31"/>
    <p:sldId id="300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9637"/>
  </p:normalViewPr>
  <p:slideViewPr>
    <p:cSldViewPr snapToGrid="0">
      <p:cViewPr varScale="1">
        <p:scale>
          <a:sx n="102" d="100"/>
          <a:sy n="102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37091-4662-4092-A606-F227AE09FB2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D00D3-FC8F-4D7B-A648-B2B998C8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4FED3-EB32-42CE-A9BD-A695ED38F22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565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413DE-1190-4DB6-87B6-9390DE383CF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873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23FE3-33C4-4373-9F88-236AD4E63D7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042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AAF7B-ACF0-41D1-AB57-5EDF5AF581A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936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E2301-B08E-47ED-9674-11CCF1F8B9C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262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FE835-C01D-4B8D-B688-289466D5D18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808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-u: </a:t>
            </a:r>
            <a:r>
              <a:rPr lang="en-US" dirty="0" err="1"/>
              <a:t>unifed</a:t>
            </a:r>
            <a:r>
              <a:rPr lang="en-US" dirty="0"/>
              <a:t> output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D00D3-FC8F-4D7B-A648-B2B998C8A6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5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E700A4-84E6-498D-ADF3-7CABD9BAE2C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57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4F8E15-19C2-47E4-8A1E-13B3EA3CBF9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227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1450F-557D-4A06-B2CF-C2F2A8E4E0C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35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8871-7021-41DF-87FF-950C4C2BAFD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71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0361E-F034-477E-90B3-D3E64584A49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072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6EF3B-0FA8-411C-A165-F31CD07017F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81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6EE08-D84D-4DB2-873D-32E86BC41C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3C127-8435-4482-BCD2-78C64A8240B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74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1C657-0819-4654-8ECE-EF1064589BD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002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 a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D00D3-FC8F-4D7B-A648-B2B998C8A6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7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42B6D-2F6A-4D96-B0B6-C454B294CFC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585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0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2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C3D8-D2EC-4C15-AEA0-E7D33AD9BD6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9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C3D8-D2EC-4C15-AEA0-E7D33AD9BD65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4E47-9607-49E3-B912-EC4300138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0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.surrey.ac.uk/Teaching/Uni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Unix commands (I)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Li Feng</a:t>
            </a:r>
          </a:p>
          <a:p>
            <a:r>
              <a:rPr lang="en-US" dirty="0"/>
              <a:t>Capital University</a:t>
            </a:r>
          </a:p>
        </p:txBody>
      </p:sp>
    </p:spTree>
    <p:extLst>
      <p:ext uri="{BB962C8B-B14F-4D97-AF65-F5344CB8AC3E}">
        <p14:creationId xmlns:p14="http://schemas.microsoft.com/office/powerpoint/2010/main" val="148419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tail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83401"/>
              </p:ext>
            </p:extLst>
          </p:nvPr>
        </p:nvGraphicFramePr>
        <p:xfrm>
          <a:off x="2352675" y="1690688"/>
          <a:ext cx="7486650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Image" r:id="rId4" imgW="10895238" imgH="6679365" progId="Photoshop.Image.7">
                  <p:embed/>
                </p:oleObj>
              </mc:Choice>
              <mc:Fallback>
                <p:oleObj name="Image" r:id="rId4" imgW="10895238" imgH="6679365" progId="Photoshop.Image.7">
                  <p:embed/>
                  <p:pic>
                    <p:nvPicPr>
                      <p:cNvPr id="6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1690688"/>
                        <a:ext cx="7486650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31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the contents of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</a:t>
            </a:r>
          </a:p>
          <a:p>
            <a:r>
              <a:rPr lang="en-US" dirty="0" err="1"/>
              <a:t>grep</a:t>
            </a:r>
            <a:endParaRPr lang="en-US" dirty="0"/>
          </a:p>
          <a:p>
            <a:r>
              <a:rPr lang="en-US" dirty="0" err="1"/>
              <a:t>wc</a:t>
            </a:r>
            <a:r>
              <a:rPr lang="en-US" dirty="0"/>
              <a:t> (word count)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4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“less”, type a forward slash “/” followed by the word to search </a:t>
            </a:r>
          </a:p>
          <a:p>
            <a:endParaRPr lang="en-US" dirty="0"/>
          </a:p>
          <a:p>
            <a:r>
              <a:rPr lang="en-US" dirty="0"/>
              <a:t>Less will find and highlights the keyword. </a:t>
            </a:r>
          </a:p>
          <a:p>
            <a:endParaRPr lang="en-US" dirty="0"/>
          </a:p>
          <a:p>
            <a:r>
              <a:rPr lang="en-US" dirty="0"/>
              <a:t>Type “n” will search for the next occurrence of the 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5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</a:t>
            </a:r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files for specified words or patterns</a:t>
            </a:r>
          </a:p>
          <a:p>
            <a:endParaRPr lang="en-US" dirty="0"/>
          </a:p>
          <a:p>
            <a:r>
              <a:rPr lang="en-US" dirty="0"/>
              <a:t>Case sensitive</a:t>
            </a:r>
          </a:p>
          <a:p>
            <a:endParaRPr lang="en-US" dirty="0"/>
          </a:p>
          <a:p>
            <a:r>
              <a:rPr lang="en-US" dirty="0"/>
              <a:t>-i: ignore upper/lower case distinctions</a:t>
            </a:r>
          </a:p>
          <a:p>
            <a:endParaRPr lang="en-US" dirty="0"/>
          </a:p>
          <a:p>
            <a:r>
              <a:rPr lang="en-US" dirty="0"/>
              <a:t>-v: display those lines that do NOT match</a:t>
            </a:r>
          </a:p>
          <a:p>
            <a:endParaRPr lang="en-US" dirty="0"/>
          </a:p>
          <a:p>
            <a:r>
              <a:rPr lang="en-US" dirty="0"/>
              <a:t>-c: print only the total count of matched lines  </a:t>
            </a:r>
          </a:p>
        </p:txBody>
      </p:sp>
    </p:spTree>
    <p:extLst>
      <p:ext uri="{BB962C8B-B14F-4D97-AF65-F5344CB8AC3E}">
        <p14:creationId xmlns:p14="http://schemas.microsoft.com/office/powerpoint/2010/main" val="337742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grep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3524794" cy="4351338"/>
          </a:xfrm>
        </p:spPr>
        <p:txBody>
          <a:bodyPr/>
          <a:lstStyle/>
          <a:p>
            <a:r>
              <a:rPr lang="en-US" altLang="en-US" dirty="0"/>
              <a:t>To search files in a directory for a specific string use “grep” </a:t>
            </a:r>
          </a:p>
          <a:p>
            <a:r>
              <a:rPr lang="en-US" altLang="en-US" dirty="0"/>
              <a:t>You mush quote regular expressions that contains special characters, SPACE, or TABs.</a:t>
            </a:r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688441"/>
              </p:ext>
            </p:extLst>
          </p:nvPr>
        </p:nvGraphicFramePr>
        <p:xfrm>
          <a:off x="4737463" y="1690688"/>
          <a:ext cx="7200900" cy="439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Image" r:id="rId4" imgW="10311111" imgH="6298413" progId="Photoshop.Image.7">
                  <p:embed/>
                </p:oleObj>
              </mc:Choice>
              <mc:Fallback>
                <p:oleObj name="Image" r:id="rId4" imgW="10311111" imgH="6298413" progId="Photoshop.Image.7">
                  <p:embed/>
                  <p:pic>
                    <p:nvPicPr>
                      <p:cNvPr id="147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463" y="1690688"/>
                        <a:ext cx="7200900" cy="439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96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</a:t>
            </a:r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To count the characters, words, and lines in a file use “</a:t>
            </a:r>
            <a:r>
              <a:rPr lang="en-US" altLang="en-US" dirty="0" err="1"/>
              <a:t>wc</a:t>
            </a:r>
            <a:r>
              <a:rPr lang="en-US" altLang="en-US" dirty="0"/>
              <a:t>”</a:t>
            </a:r>
          </a:p>
          <a:p>
            <a:endParaRPr lang="en-US" altLang="en-US" dirty="0"/>
          </a:p>
          <a:p>
            <a:r>
              <a:rPr lang="en-US" altLang="en-US" dirty="0"/>
              <a:t>The first column in the output is lines, the second is words, and the last is characters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-w: count word in the file</a:t>
            </a:r>
          </a:p>
          <a:p>
            <a:endParaRPr lang="en-US" dirty="0"/>
          </a:p>
          <a:p>
            <a:r>
              <a:rPr lang="en-US" dirty="0"/>
              <a:t>-l: count number of lines in the file</a:t>
            </a:r>
          </a:p>
        </p:txBody>
      </p:sp>
    </p:spTree>
    <p:extLst>
      <p:ext uri="{BB962C8B-B14F-4D97-AF65-F5344CB8AC3E}">
        <p14:creationId xmlns:p14="http://schemas.microsoft.com/office/powerpoint/2010/main" val="162912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Commands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Copying a file: cp</a:t>
            </a:r>
          </a:p>
          <a:p>
            <a:r>
              <a:rPr lang="en-US" altLang="en-US"/>
              <a:t>Move or rename a file: mv</a:t>
            </a:r>
          </a:p>
          <a:p>
            <a:r>
              <a:rPr lang="en-US" altLang="en-US"/>
              <a:t>Remove a file: rm</a:t>
            </a:r>
          </a:p>
        </p:txBody>
      </p:sp>
    </p:spTree>
    <p:extLst>
      <p:ext uri="{BB962C8B-B14F-4D97-AF65-F5344CB8AC3E}">
        <p14:creationId xmlns:p14="http://schemas.microsoft.com/office/powerpoint/2010/main" val="2518013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Files: </a:t>
            </a:r>
            <a:r>
              <a:rPr lang="en-US" dirty="0" err="1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source-file destination-file </a:t>
            </a:r>
          </a:p>
          <a:p>
            <a:endParaRPr lang="en-US" dirty="0"/>
          </a:p>
          <a:p>
            <a:r>
              <a:rPr lang="en-US" dirty="0"/>
              <a:t>(makes a copy of source-file in the current working directory and calls it destination-file)</a:t>
            </a:r>
          </a:p>
        </p:txBody>
      </p:sp>
    </p:spTree>
    <p:extLst>
      <p:ext uri="{BB962C8B-B14F-4D97-AF65-F5344CB8AC3E}">
        <p14:creationId xmlns:p14="http://schemas.microsoft.com/office/powerpoint/2010/main" val="390771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cp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06793"/>
              </p:ext>
            </p:extLst>
          </p:nvPr>
        </p:nvGraphicFramePr>
        <p:xfrm>
          <a:off x="2324100" y="1690688"/>
          <a:ext cx="7543800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Image" r:id="rId4" imgW="10869841" imgH="6603175" progId="Photoshop.Image.7">
                  <p:embed/>
                </p:oleObj>
              </mc:Choice>
              <mc:Fallback>
                <p:oleObj name="Image" r:id="rId4" imgW="10869841" imgH="6603175" progId="Photoshop.Image.7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690688"/>
                        <a:ext cx="7543800" cy="458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88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file: 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 existing-file new-filename</a:t>
            </a:r>
          </a:p>
          <a:p>
            <a:endParaRPr lang="en-US" dirty="0"/>
          </a:p>
          <a:p>
            <a:r>
              <a:rPr lang="en-US" dirty="0"/>
              <a:t>Move a file from one place to another (only one file rather than two)</a:t>
            </a:r>
          </a:p>
        </p:txBody>
      </p:sp>
    </p:spTree>
    <p:extLst>
      <p:ext uri="{BB962C8B-B14F-4D97-AF65-F5344CB8AC3E}">
        <p14:creationId xmlns:p14="http://schemas.microsoft.com/office/powerpoint/2010/main" val="39900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files in Linux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Various Editors:</a:t>
            </a:r>
          </a:p>
          <a:p>
            <a:pPr marL="971550" lvl="1" indent="-514350">
              <a:buFont typeface="Wingdings" panose="05000000000000000000" pitchFamily="2" charset="2"/>
              <a:buAutoNum type="arabicParenR"/>
            </a:pPr>
            <a:r>
              <a:rPr lang="en-US" altLang="en-US" dirty="0"/>
              <a:t>vim</a:t>
            </a:r>
          </a:p>
          <a:p>
            <a:pPr marL="971550" lvl="1" indent="-514350">
              <a:buFont typeface="Wingdings" panose="05000000000000000000" pitchFamily="2" charset="2"/>
              <a:buAutoNum type="arabicParenR"/>
            </a:pPr>
            <a:r>
              <a:rPr lang="en-US" altLang="en-US" dirty="0" err="1"/>
              <a:t>Emacs</a:t>
            </a:r>
            <a:endParaRPr lang="en-US" altLang="en-US" dirty="0"/>
          </a:p>
          <a:p>
            <a:pPr marL="971550" lvl="1" indent="-514350">
              <a:buFont typeface="Wingdings" panose="05000000000000000000" pitchFamily="2" charset="2"/>
              <a:buAutoNum type="arabicParenR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971550" lvl="1" indent="-514350">
              <a:buFont typeface="Wingdings" panose="05000000000000000000" pitchFamily="2" charset="2"/>
              <a:buAutoNum type="arabicParenR"/>
            </a:pPr>
            <a:endParaRPr lang="en-US" altLang="en-US" dirty="0"/>
          </a:p>
        </p:txBody>
      </p:sp>
      <p:pic>
        <p:nvPicPr>
          <p:cNvPr id="52229" name="Picture 5" descr="vi-hiding-police.jpg                                           000B63E5Root                           C4C26A2C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52801"/>
            <a:ext cx="5207000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20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move a file to a different location use “mv”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933967"/>
              </p:ext>
            </p:extLst>
          </p:nvPr>
        </p:nvGraphicFramePr>
        <p:xfrm>
          <a:off x="2190750" y="1690688"/>
          <a:ext cx="7810500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Image" r:id="rId4" imgW="10920635" imgH="6653968" progId="Photoshop.Image.7">
                  <p:embed/>
                </p:oleObj>
              </mc:Choice>
              <mc:Fallback>
                <p:oleObj name="Image" r:id="rId4" imgW="10920635" imgH="6653968" progId="Photoshop.Image.7">
                  <p:embed/>
                  <p:pic>
                    <p:nvPicPr>
                      <p:cNvPr id="68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690688"/>
                        <a:ext cx="7810500" cy="475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77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mv can also be used to rename a file</a:t>
            </a:r>
          </a:p>
        </p:txBody>
      </p:sp>
      <p:graphicFrame>
        <p:nvGraphicFramePr>
          <p:cNvPr id="13312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04053"/>
              </p:ext>
            </p:extLst>
          </p:nvPr>
        </p:nvGraphicFramePr>
        <p:xfrm>
          <a:off x="2343150" y="1690688"/>
          <a:ext cx="750570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Image" r:id="rId4" imgW="10869841" imgH="6603175" progId="Photoshop.Image.7">
                  <p:embed/>
                </p:oleObj>
              </mc:Choice>
              <mc:Fallback>
                <p:oleObj name="Image" r:id="rId4" imgW="10869841" imgH="6603175" progId="Photoshop.Image.7">
                  <p:embed/>
                  <p:pic>
                    <p:nvPicPr>
                      <p:cNvPr id="13312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690688"/>
                        <a:ext cx="7505700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98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files: </a:t>
            </a:r>
            <a:r>
              <a:rPr lang="en-US" dirty="0" err="1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</a:t>
            </a:r>
            <a:r>
              <a:rPr lang="en-US" dirty="0"/>
              <a:t> file2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D073F58-51A2-B34F-B0E0-52BDB8BC2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70486"/>
              </p:ext>
            </p:extLst>
          </p:nvPr>
        </p:nvGraphicFramePr>
        <p:xfrm>
          <a:off x="3686175" y="1825625"/>
          <a:ext cx="7667625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Image" r:id="rId3" imgW="10895238" imgH="6628571" progId="Photoshop.Image.7">
                  <p:embed/>
                </p:oleObj>
              </mc:Choice>
              <mc:Fallback>
                <p:oleObj name="Image" r:id="rId3" imgW="10895238" imgH="6628571" progId="Photoshop.Image.7">
                  <p:embed/>
                  <p:pic>
                    <p:nvPicPr>
                      <p:cNvPr id="69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1825625"/>
                        <a:ext cx="7667625" cy="466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224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remove “recursively”: </a:t>
            </a:r>
            <a:r>
              <a:rPr lang="en-US" altLang="en-US" dirty="0" err="1"/>
              <a:t>rm</a:t>
            </a:r>
            <a:r>
              <a:rPr lang="en-US" altLang="en-US" dirty="0"/>
              <a:t> –r</a:t>
            </a:r>
          </a:p>
          <a:p>
            <a:r>
              <a:rPr lang="en-US" altLang="en-US" dirty="0"/>
              <a:t>Used to remove all files under directories </a:t>
            </a:r>
          </a:p>
          <a:p>
            <a:r>
              <a:rPr lang="en-US" altLang="en-US" dirty="0"/>
              <a:t>Be very careful, deletions are permanent in Linux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4699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Command: diff, sort, </a:t>
            </a:r>
            <a:r>
              <a:rPr lang="en-US" altLang="en-US" dirty="0" err="1"/>
              <a:t>uniq</a:t>
            </a:r>
            <a:endParaRPr lang="en-US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compare to files for differences: diff</a:t>
            </a:r>
          </a:p>
          <a:p>
            <a:pPr lvl="1"/>
            <a:r>
              <a:rPr lang="en-US" altLang="en-US" dirty="0"/>
              <a:t>diff –u file1 file2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Displays a file in order: sort (alphabetic order)</a:t>
            </a:r>
          </a:p>
          <a:p>
            <a:pPr lvl="1"/>
            <a:r>
              <a:rPr lang="en-US" altLang="en-US" dirty="0"/>
              <a:t>sort filename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Remove duplicate lines from a file: </a:t>
            </a:r>
            <a:r>
              <a:rPr lang="en-US" altLang="en-US" dirty="0" err="1"/>
              <a:t>uniq</a:t>
            </a:r>
            <a:endParaRPr lang="en-US" altLang="en-US" dirty="0"/>
          </a:p>
          <a:p>
            <a:pPr lvl="1"/>
            <a:r>
              <a:rPr lang="en-US" altLang="en-US" dirty="0" err="1"/>
              <a:t>uniq</a:t>
            </a:r>
            <a:r>
              <a:rPr lang="en-US" altLang="en-US" dirty="0"/>
              <a:t> filename</a:t>
            </a:r>
          </a:p>
        </p:txBody>
      </p:sp>
    </p:spTree>
    <p:extLst>
      <p:ext uri="{BB962C8B-B14F-4D97-AF65-F5344CB8AC3E}">
        <p14:creationId xmlns:p14="http://schemas.microsoft.com/office/powerpoint/2010/main" val="560181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Input/Output</a:t>
            </a:r>
            <a:r>
              <a:rPr lang="en-US" altLang="en-US" dirty="0"/>
              <a:t> Redirection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Programs can output to other programs</a:t>
            </a:r>
          </a:p>
          <a:p>
            <a:r>
              <a:rPr lang="en-US" altLang="en-US" dirty="0"/>
              <a:t>“</a:t>
            </a:r>
            <a:r>
              <a:rPr lang="en-US" altLang="en-US" dirty="0" err="1"/>
              <a:t>program_a</a:t>
            </a:r>
            <a:r>
              <a:rPr lang="en-US" altLang="en-US" dirty="0"/>
              <a:t> &gt; file.txt”</a:t>
            </a:r>
          </a:p>
          <a:p>
            <a:pPr lvl="1"/>
            <a:r>
              <a:rPr lang="en-US" altLang="en-US" sz="2300" dirty="0"/>
              <a:t> </a:t>
            </a:r>
            <a:r>
              <a:rPr lang="en-US" altLang="en-US" sz="2300" dirty="0" err="1"/>
              <a:t>program_a’s</a:t>
            </a:r>
            <a:r>
              <a:rPr lang="en-US" altLang="en-US" sz="2300" dirty="0"/>
              <a:t> output is written to a file called “file.txt”</a:t>
            </a:r>
          </a:p>
          <a:p>
            <a:r>
              <a:rPr lang="en-US" altLang="en-US" dirty="0"/>
              <a:t> “</a:t>
            </a:r>
            <a:r>
              <a:rPr lang="en-US" altLang="en-US" dirty="0" err="1"/>
              <a:t>program_a</a:t>
            </a:r>
            <a:r>
              <a:rPr lang="en-US" altLang="en-US" dirty="0"/>
              <a:t> &lt; input.txt”</a:t>
            </a:r>
          </a:p>
          <a:p>
            <a:pPr lvl="1"/>
            <a:r>
              <a:rPr lang="en-US" altLang="en-US" sz="2300" dirty="0"/>
              <a:t> </a:t>
            </a:r>
            <a:r>
              <a:rPr lang="en-US" altLang="en-US" sz="2300" dirty="0" err="1"/>
              <a:t>program_a</a:t>
            </a:r>
            <a:r>
              <a:rPr lang="en-US" altLang="en-US" sz="2300" dirty="0"/>
              <a:t> gets its input from a file called “input.txt”</a:t>
            </a:r>
          </a:p>
        </p:txBody>
      </p:sp>
    </p:spTree>
    <p:extLst>
      <p:ext uri="{BB962C8B-B14F-4D97-AF65-F5344CB8AC3E}">
        <p14:creationId xmlns:p14="http://schemas.microsoft.com/office/powerpoint/2010/main" val="628540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Pipeline “|”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altLang="en-US" dirty="0"/>
              <a:t>“</a:t>
            </a:r>
            <a:r>
              <a:rPr lang="en-US" altLang="en-US" dirty="0" err="1"/>
              <a:t>program_a</a:t>
            </a:r>
            <a:r>
              <a:rPr lang="en-US" altLang="en-US" dirty="0"/>
              <a:t> | </a:t>
            </a:r>
            <a:r>
              <a:rPr lang="en-US" altLang="en-US" dirty="0" err="1"/>
              <a:t>program_b</a:t>
            </a:r>
            <a:r>
              <a:rPr lang="en-US" altLang="en-US" dirty="0"/>
              <a:t>” </a:t>
            </a:r>
          </a:p>
          <a:p>
            <a:pPr lvl="1"/>
            <a:r>
              <a:rPr lang="en-US" altLang="en-US" sz="2300" dirty="0"/>
              <a:t> </a:t>
            </a:r>
            <a:r>
              <a:rPr lang="en-US" altLang="en-US" sz="2300" dirty="0" err="1"/>
              <a:t>program_a’s</a:t>
            </a:r>
            <a:r>
              <a:rPr lang="en-US" altLang="en-US" sz="2300" dirty="0"/>
              <a:t> output becomes </a:t>
            </a:r>
            <a:r>
              <a:rPr lang="en-US" altLang="en-US" sz="2300" dirty="0" err="1"/>
              <a:t>program_b’s</a:t>
            </a:r>
            <a:r>
              <a:rPr lang="en-US" altLang="en-US" sz="2300" dirty="0"/>
              <a:t>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80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few examples of piping</a:t>
            </a: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2438400" y="1676400"/>
          <a:ext cx="775335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Image" r:id="rId4" imgW="10336508" imgH="6247619" progId="Photoshop.Image.7">
                  <p:embed/>
                </p:oleObj>
              </mc:Choice>
              <mc:Fallback>
                <p:oleObj name="Image" r:id="rId4" imgW="10336508" imgH="6247619" progId="Photoshop.Image.7">
                  <p:embed/>
                  <p:pic>
                    <p:nvPicPr>
                      <p:cNvPr id="143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7753350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198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few examples of piping</a:t>
            </a:r>
          </a:p>
        </p:txBody>
      </p:sp>
      <p:graphicFrame>
        <p:nvGraphicFramePr>
          <p:cNvPr id="144387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371726" y="1600201"/>
          <a:ext cx="744696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Image" r:id="rId4" imgW="10311111" imgH="6273016" progId="Photoshop.Image.7">
                  <p:embed/>
                </p:oleObj>
              </mc:Choice>
              <mc:Fallback>
                <p:oleObj name="Image" r:id="rId4" imgW="10311111" imgH="6273016" progId="Photoshop.Image.7">
                  <p:embed/>
                  <p:pic>
                    <p:nvPicPr>
                      <p:cNvPr id="144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6" y="1600201"/>
                        <a:ext cx="7446963" cy="453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2879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Unix Web Resources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http://www.ee.surrey.ac.uk/Teaching/Unix/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7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046D-98A8-3C49-B94B-083A1844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short file using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25500-F938-7F49-BE56-6C19D384A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 </a:t>
            </a:r>
            <a:r>
              <a:rPr lang="en-US" dirty="0" err="1"/>
              <a:t>test.txt</a:t>
            </a:r>
            <a:endParaRPr lang="en-US" dirty="0"/>
          </a:p>
          <a:p>
            <a:r>
              <a:rPr lang="en-US" dirty="0"/>
              <a:t>Initially, it is the command mode.</a:t>
            </a:r>
          </a:p>
          <a:p>
            <a:r>
              <a:rPr lang="en-US" dirty="0"/>
              <a:t>Type the letter </a:t>
            </a:r>
            <a:r>
              <a:rPr lang="en-US" dirty="0" err="1"/>
              <a:t>i</a:t>
            </a:r>
            <a:r>
              <a:rPr lang="en-US" dirty="0"/>
              <a:t> to enter input mode.</a:t>
            </a:r>
          </a:p>
          <a:p>
            <a:r>
              <a:rPr lang="en-US" dirty="0"/>
              <a:t>Within input mode, type a couple of lines, end each line with a RETURN.</a:t>
            </a:r>
          </a:p>
          <a:p>
            <a:r>
              <a:rPr lang="en-US" dirty="0"/>
              <a:t>Before you exit from vim, press ESCAPE to command mode.</a:t>
            </a:r>
          </a:p>
          <a:p>
            <a:r>
              <a:rPr lang="en-US" dirty="0"/>
              <a:t>Type ZZ to write the new file to disk and exit form vim.  (Or :</a:t>
            </a:r>
            <a:r>
              <a:rPr lang="en-US" dirty="0" err="1"/>
              <a:t>wq</a:t>
            </a:r>
            <a:r>
              <a:rPr lang="en-US" dirty="0"/>
              <a:t> to save, :q! to not save)</a:t>
            </a:r>
          </a:p>
        </p:txBody>
      </p:sp>
    </p:spTree>
    <p:extLst>
      <p:ext uri="{BB962C8B-B14F-4D97-AF65-F5344CB8AC3E}">
        <p14:creationId xmlns:p14="http://schemas.microsoft.com/office/powerpoint/2010/main" val="2273099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Recording a shell session</a:t>
            </a:r>
          </a:p>
          <a:p>
            <a:r>
              <a:rPr lang="en-US" dirty="0"/>
              <a:t>By default, the session will be saved to a file named typescript</a:t>
            </a:r>
          </a:p>
          <a:p>
            <a:pPr marL="0" indent="0" algn="ctr">
              <a:buNone/>
            </a:pPr>
            <a:r>
              <a:rPr lang="en-US" dirty="0"/>
              <a:t>script filename</a:t>
            </a:r>
          </a:p>
          <a:p>
            <a:r>
              <a:rPr lang="en-US" dirty="0"/>
              <a:t>exit: terminate the script session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61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lab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script to capture your work for lab 2, save it to your lab2.txt, and submit file in </a:t>
            </a:r>
            <a:r>
              <a:rPr lang="en-US" dirty="0" err="1"/>
              <a:t>iLearn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1. you can use vim to create a file, or “cat” to create a simple file, or download a file named “science.txt” from </a:t>
            </a:r>
            <a:r>
              <a:rPr lang="en-US" dirty="0" err="1"/>
              <a:t>iLearn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you do not need to physically print out the file, just give out the command you use </a:t>
            </a:r>
          </a:p>
        </p:txBody>
      </p:sp>
    </p:spTree>
    <p:extLst>
      <p:ext uri="{BB962C8B-B14F-4D97-AF65-F5344CB8AC3E}">
        <p14:creationId xmlns:p14="http://schemas.microsoft.com/office/powerpoint/2010/main" val="1563190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2: Handwritten Hardcopy is Due Jan 30</a:t>
            </a:r>
            <a:r>
              <a:rPr lang="en-US" baseline="30000" dirty="0"/>
              <a:t>th</a:t>
            </a:r>
            <a:r>
              <a:rPr lang="en-US" dirty="0"/>
              <a:t>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and practice commands in chapter 3</a:t>
            </a:r>
          </a:p>
          <a:p>
            <a:endParaRPr lang="en-US" dirty="0"/>
          </a:p>
          <a:p>
            <a:r>
              <a:rPr lang="en-US" dirty="0"/>
              <a:t>Page79 – 80: 1, 3, 5, 6, 11, 12, 13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a file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Various ways to display a file in Linux</a:t>
            </a:r>
          </a:p>
          <a:p>
            <a:pPr lvl="1"/>
            <a:r>
              <a:rPr lang="en-US" altLang="en-US" dirty="0"/>
              <a:t> cat</a:t>
            </a:r>
          </a:p>
          <a:p>
            <a:pPr lvl="1"/>
            <a:r>
              <a:rPr lang="en-US" altLang="en-US" dirty="0"/>
              <a:t> less</a:t>
            </a:r>
          </a:p>
          <a:p>
            <a:pPr lvl="1"/>
            <a:r>
              <a:rPr lang="en-US" altLang="en-US" dirty="0"/>
              <a:t> head</a:t>
            </a:r>
          </a:p>
          <a:p>
            <a:pPr lvl="1"/>
            <a:r>
              <a:rPr lang="en-US" altLang="en-US" dirty="0"/>
              <a:t> tail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565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Command: cat (concatenate)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Dumps an entire file to standard output </a:t>
            </a:r>
          </a:p>
          <a:p>
            <a:r>
              <a:rPr lang="en-US" altLang="en-US" dirty="0"/>
              <a:t>Good for displaying short, simple files</a:t>
            </a:r>
          </a:p>
        </p:txBody>
      </p:sp>
    </p:spTree>
    <p:extLst>
      <p:ext uri="{BB962C8B-B14F-4D97-AF65-F5344CB8AC3E}">
        <p14:creationId xmlns:p14="http://schemas.microsoft.com/office/powerpoint/2010/main" val="179903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less</a:t>
            </a:r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“less” displays a file, allowing forward/backward movement within it </a:t>
            </a:r>
          </a:p>
          <a:p>
            <a:pPr lvl="1"/>
            <a:r>
              <a:rPr lang="en-US" altLang="en-US" dirty="0"/>
              <a:t>return scrolls forward one line, space one page</a:t>
            </a:r>
          </a:p>
          <a:p>
            <a:pPr lvl="1"/>
            <a:r>
              <a:rPr lang="en-US" altLang="en-US" dirty="0"/>
              <a:t>y scrolls back one line, b one page</a:t>
            </a:r>
          </a:p>
          <a:p>
            <a:r>
              <a:rPr lang="en-US" altLang="en-US" dirty="0"/>
              <a:t>use “/” to search for a string</a:t>
            </a:r>
          </a:p>
          <a:p>
            <a:r>
              <a:rPr lang="en-US" altLang="en-US" dirty="0"/>
              <a:t>Press q to quit</a:t>
            </a:r>
          </a:p>
        </p:txBody>
      </p:sp>
    </p:spTree>
    <p:extLst>
      <p:ext uri="{BB962C8B-B14F-4D97-AF65-F5344CB8AC3E}">
        <p14:creationId xmlns:p14="http://schemas.microsoft.com/office/powerpoint/2010/main" val="179349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head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“head” displays the top part of a file</a:t>
            </a:r>
          </a:p>
          <a:p>
            <a:r>
              <a:rPr lang="en-US" altLang="en-US" dirty="0"/>
              <a:t> By default it shows the first 10 lines</a:t>
            </a:r>
          </a:p>
          <a:p>
            <a:r>
              <a:rPr lang="en-US" altLang="en-US" dirty="0"/>
              <a:t> -n option allows you to change that </a:t>
            </a:r>
          </a:p>
          <a:p>
            <a:r>
              <a:rPr lang="en-US" altLang="en-US" dirty="0"/>
              <a:t> “head -n50 file.txt” displays the first 50 lines of file.txt</a:t>
            </a:r>
          </a:p>
        </p:txBody>
      </p:sp>
    </p:spTree>
    <p:extLst>
      <p:ext uri="{BB962C8B-B14F-4D97-AF65-F5344CB8AC3E}">
        <p14:creationId xmlns:p14="http://schemas.microsoft.com/office/powerpoint/2010/main" val="41915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last ten lines of a file to the screen</a:t>
            </a:r>
          </a:p>
        </p:txBody>
      </p:sp>
    </p:spTree>
    <p:extLst>
      <p:ext uri="{BB962C8B-B14F-4D97-AF65-F5344CB8AC3E}">
        <p14:creationId xmlns:p14="http://schemas.microsoft.com/office/powerpoint/2010/main" val="238438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head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201706"/>
              </p:ext>
            </p:extLst>
          </p:nvPr>
        </p:nvGraphicFramePr>
        <p:xfrm>
          <a:off x="2428875" y="1690688"/>
          <a:ext cx="733425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Image" r:id="rId4" imgW="10793651" imgH="6577778" progId="Photoshop.Image.7">
                  <p:embed/>
                </p:oleObj>
              </mc:Choice>
              <mc:Fallback>
                <p:oleObj name="Image" r:id="rId4" imgW="10793651" imgH="6577778" progId="Photoshop.Image.7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690688"/>
                        <a:ext cx="7334250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90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892</Words>
  <Application>Microsoft Macintosh PowerPoint</Application>
  <PresentationFormat>Widescreen</PresentationFormat>
  <Paragraphs>149</Paragraphs>
  <Slides>32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Image</vt:lpstr>
      <vt:lpstr>Unix commands (I)</vt:lpstr>
      <vt:lpstr>Creating files in Linux</vt:lpstr>
      <vt:lpstr>Create a short file using Vim</vt:lpstr>
      <vt:lpstr>Displaying a file</vt:lpstr>
      <vt:lpstr>Command: cat (concatenate)</vt:lpstr>
      <vt:lpstr>Command: less</vt:lpstr>
      <vt:lpstr>Command: head</vt:lpstr>
      <vt:lpstr>Command: tail</vt:lpstr>
      <vt:lpstr>Command: head</vt:lpstr>
      <vt:lpstr>Command: tail</vt:lpstr>
      <vt:lpstr>Searching the contents of a file</vt:lpstr>
      <vt:lpstr>Command: less</vt:lpstr>
      <vt:lpstr>Command: grep</vt:lpstr>
      <vt:lpstr>Command: grep</vt:lpstr>
      <vt:lpstr>Command: wc</vt:lpstr>
      <vt:lpstr>File Commands</vt:lpstr>
      <vt:lpstr>Copying Files: cp</vt:lpstr>
      <vt:lpstr>Command: cp</vt:lpstr>
      <vt:lpstr>Moving file: mv</vt:lpstr>
      <vt:lpstr>move a file to a different location use “mv”</vt:lpstr>
      <vt:lpstr>mv can also be used to rename a file</vt:lpstr>
      <vt:lpstr>Removing files: rm</vt:lpstr>
      <vt:lpstr>Command: rm</vt:lpstr>
      <vt:lpstr>Command: diff, sort, uniq</vt:lpstr>
      <vt:lpstr>Input/Output Redirection</vt:lpstr>
      <vt:lpstr>Command: Pipeline “|”</vt:lpstr>
      <vt:lpstr>A few examples of piping</vt:lpstr>
      <vt:lpstr>A few examples of piping</vt:lpstr>
      <vt:lpstr>Unix Web Resources</vt:lpstr>
      <vt:lpstr>Command: script</vt:lpstr>
      <vt:lpstr>In-class lab 2:</vt:lpstr>
      <vt:lpstr>Assignment 2: Handwritten Hardcopy is Due Jan 30th in class</vt:lpstr>
    </vt:vector>
  </TitlesOfParts>
  <Company>Capital Univeristy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Feng</dc:creator>
  <cp:lastModifiedBy>Microsoft Office User</cp:lastModifiedBy>
  <cp:revision>40</cp:revision>
  <dcterms:created xsi:type="dcterms:W3CDTF">2017-01-10T04:57:30Z</dcterms:created>
  <dcterms:modified xsi:type="dcterms:W3CDTF">2019-01-23T18:55:04Z</dcterms:modified>
</cp:coreProperties>
</file>