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5" r:id="rId1"/>
  </p:sldMasterIdLst>
  <p:sldIdLst>
    <p:sldId id="256" r:id="rId2"/>
    <p:sldId id="258" r:id="rId3"/>
    <p:sldId id="262" r:id="rId4"/>
    <p:sldId id="272" r:id="rId5"/>
    <p:sldId id="257" r:id="rId6"/>
    <p:sldId id="259" r:id="rId7"/>
    <p:sldId id="264" r:id="rId8"/>
    <p:sldId id="263" r:id="rId9"/>
    <p:sldId id="266" r:id="rId10"/>
    <p:sldId id="268" r:id="rId11"/>
    <p:sldId id="269" r:id="rId12"/>
    <p:sldId id="270" r:id="rId13"/>
    <p:sldId id="271"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9" autoAdjust="0"/>
    <p:restoredTop sz="94660"/>
  </p:normalViewPr>
  <p:slideViewPr>
    <p:cSldViewPr snapToGrid="0">
      <p:cViewPr varScale="1">
        <p:scale>
          <a:sx n="115" d="100"/>
          <a:sy n="115" d="100"/>
        </p:scale>
        <p:origin x="3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10/8/18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892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817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10/8/18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7517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10/8/18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6783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10/8/18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6638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50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2603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3007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10/8/18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255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446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10/8/18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432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443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8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79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515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7866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188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10/8/18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6540365"/>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tutorialspoint.com/jdbc/index.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5E4B-CF95-47EF-BE40-83996CBAF632}"/>
              </a:ext>
            </a:extLst>
          </p:cNvPr>
          <p:cNvSpPr>
            <a:spLocks noGrp="1"/>
          </p:cNvSpPr>
          <p:nvPr>
            <p:ph type="ctrTitle"/>
          </p:nvPr>
        </p:nvSpPr>
        <p:spPr>
          <a:xfrm>
            <a:off x="1371600" y="1091682"/>
            <a:ext cx="9448800" cy="2536819"/>
          </a:xfrm>
        </p:spPr>
        <p:txBody>
          <a:bodyPr>
            <a:normAutofit fontScale="90000"/>
          </a:bodyPr>
          <a:lstStyle/>
          <a:p>
            <a:r>
              <a:rPr lang="en-US" dirty="0"/>
              <a:t>Application Development </a:t>
            </a:r>
            <a:r>
              <a:rPr lang="en-US"/>
              <a:t>using JavaFX</a:t>
            </a:r>
            <a:endParaRPr lang="en-US" dirty="0"/>
          </a:p>
        </p:txBody>
      </p:sp>
      <p:sp>
        <p:nvSpPr>
          <p:cNvPr id="3" name="Subtitle 2">
            <a:extLst>
              <a:ext uri="{FF2B5EF4-FFF2-40B4-BE49-F238E27FC236}">
                <a16:creationId xmlns:a16="http://schemas.microsoft.com/office/drawing/2014/main" id="{5BC933F6-739A-43BF-995B-50B3AE2F1E6C}"/>
              </a:ext>
            </a:extLst>
          </p:cNvPr>
          <p:cNvSpPr>
            <a:spLocks noGrp="1"/>
          </p:cNvSpPr>
          <p:nvPr>
            <p:ph type="subTitle" idx="1"/>
          </p:nvPr>
        </p:nvSpPr>
        <p:spPr/>
        <p:txBody>
          <a:bodyPr>
            <a:normAutofit fontScale="92500" lnSpcReduction="10000"/>
          </a:bodyPr>
          <a:lstStyle/>
          <a:p>
            <a:r>
              <a:rPr lang="en-US" dirty="0"/>
              <a:t>Name</a:t>
            </a:r>
          </a:p>
          <a:p>
            <a:r>
              <a:rPr lang="en-US" dirty="0"/>
              <a:t>Advisor: Dr. Li Feng</a:t>
            </a:r>
          </a:p>
        </p:txBody>
      </p:sp>
    </p:spTree>
    <p:extLst>
      <p:ext uri="{BB962C8B-B14F-4D97-AF65-F5344CB8AC3E}">
        <p14:creationId xmlns:p14="http://schemas.microsoft.com/office/powerpoint/2010/main" val="118214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66A2-A75E-44A4-997B-2AD6C3164C0C}"/>
              </a:ext>
            </a:extLst>
          </p:cNvPr>
          <p:cNvSpPr>
            <a:spLocks noGrp="1"/>
          </p:cNvSpPr>
          <p:nvPr>
            <p:ph type="title"/>
          </p:nvPr>
        </p:nvSpPr>
        <p:spPr/>
        <p:txBody>
          <a:bodyPr/>
          <a:lstStyle/>
          <a:p>
            <a:r>
              <a:rPr lang="en-US" dirty="0"/>
              <a:t>Using JFX</a:t>
            </a:r>
          </a:p>
        </p:txBody>
      </p:sp>
      <p:sp>
        <p:nvSpPr>
          <p:cNvPr id="3" name="Content Placeholder 2">
            <a:extLst>
              <a:ext uri="{FF2B5EF4-FFF2-40B4-BE49-F238E27FC236}">
                <a16:creationId xmlns:a16="http://schemas.microsoft.com/office/drawing/2014/main" id="{41A285F2-55F8-48AB-9C22-49105EA7C972}"/>
              </a:ext>
            </a:extLst>
          </p:cNvPr>
          <p:cNvSpPr>
            <a:spLocks noGrp="1"/>
          </p:cNvSpPr>
          <p:nvPr>
            <p:ph idx="1"/>
          </p:nvPr>
        </p:nvSpPr>
        <p:spPr/>
        <p:txBody>
          <a:bodyPr/>
          <a:lstStyle/>
          <a:p>
            <a:r>
              <a:rPr lang="en-US" dirty="0"/>
              <a:t>Start() - This function is called upon execution of your application, it will 		    automatically create an instance of your Controller class to use. This is 	    where you set your primary stage (main window)</a:t>
            </a:r>
          </a:p>
          <a:p>
            <a:endParaRPr lang="en-US" dirty="0"/>
          </a:p>
          <a:p>
            <a:r>
              <a:rPr lang="en-US" dirty="0"/>
              <a:t>Stages - Windows your application will open/close</a:t>
            </a:r>
          </a:p>
          <a:p>
            <a:endParaRPr lang="en-US" dirty="0"/>
          </a:p>
          <a:p>
            <a:r>
              <a:rPr lang="en-US" dirty="0"/>
              <a:t>Scenes - Components which appear on a stage</a:t>
            </a:r>
          </a:p>
          <a:p>
            <a:endParaRPr lang="en-US" dirty="0"/>
          </a:p>
          <a:p>
            <a:pPr marL="0" indent="0">
              <a:buNone/>
            </a:pPr>
            <a:r>
              <a:rPr lang="en-US" dirty="0"/>
              <a:t>The App.java class will always contain code specifying a main (primary) stage object to display.</a:t>
            </a:r>
          </a:p>
        </p:txBody>
      </p:sp>
    </p:spTree>
    <p:extLst>
      <p:ext uri="{BB962C8B-B14F-4D97-AF65-F5344CB8AC3E}">
        <p14:creationId xmlns:p14="http://schemas.microsoft.com/office/powerpoint/2010/main" val="190696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78B0-D675-49E1-AD75-012E5865EE9B}"/>
              </a:ext>
            </a:extLst>
          </p:cNvPr>
          <p:cNvSpPr>
            <a:spLocks noGrp="1"/>
          </p:cNvSpPr>
          <p:nvPr>
            <p:ph type="title"/>
          </p:nvPr>
        </p:nvSpPr>
        <p:spPr/>
        <p:txBody>
          <a:bodyPr/>
          <a:lstStyle/>
          <a:p>
            <a:r>
              <a:rPr lang="en-US" dirty="0"/>
              <a:t>FXML (demo)</a:t>
            </a:r>
          </a:p>
        </p:txBody>
      </p:sp>
      <p:sp>
        <p:nvSpPr>
          <p:cNvPr id="3" name="Content Placeholder 2">
            <a:extLst>
              <a:ext uri="{FF2B5EF4-FFF2-40B4-BE49-F238E27FC236}">
                <a16:creationId xmlns:a16="http://schemas.microsoft.com/office/drawing/2014/main" id="{B24D7744-7FB6-4150-8F3B-F8F096A7F00A}"/>
              </a:ext>
            </a:extLst>
          </p:cNvPr>
          <p:cNvSpPr>
            <a:spLocks noGrp="1"/>
          </p:cNvSpPr>
          <p:nvPr>
            <p:ph idx="1"/>
          </p:nvPr>
        </p:nvSpPr>
        <p:spPr>
          <a:xfrm>
            <a:off x="685800" y="2515836"/>
            <a:ext cx="10820400" cy="4024125"/>
          </a:xfrm>
        </p:spPr>
        <p:txBody>
          <a:bodyPr/>
          <a:lstStyle/>
          <a:p>
            <a:pPr marL="0" indent="0">
              <a:buNone/>
            </a:pPr>
            <a:r>
              <a:rPr lang="en-US" dirty="0"/>
              <a:t>FXML is another way to specify UI layouts. An </a:t>
            </a:r>
            <a:r>
              <a:rPr lang="en-US" dirty="0" err="1"/>
              <a:t>FXMLLoader</a:t>
            </a:r>
            <a:r>
              <a:rPr lang="en-US" dirty="0"/>
              <a:t> is a data structure created to interpret the xml in a way the application class can understand it.</a:t>
            </a:r>
          </a:p>
          <a:p>
            <a:pPr marL="0" indent="0">
              <a:buNone/>
            </a:pPr>
            <a:endParaRPr lang="en-US" dirty="0"/>
          </a:p>
          <a:p>
            <a:pPr marL="0" indent="0">
              <a:buNone/>
            </a:pPr>
            <a:r>
              <a:rPr lang="en-US" dirty="0"/>
              <a:t>There are a few necessary tags in an FXML document:</a:t>
            </a:r>
          </a:p>
          <a:p>
            <a:pPr lvl="1"/>
            <a:r>
              <a:rPr lang="en-US" dirty="0" err="1"/>
              <a:t>Fx:controller</a:t>
            </a:r>
            <a:r>
              <a:rPr lang="en-US" dirty="0"/>
              <a:t> – Specifies which class contains logic for this scene</a:t>
            </a:r>
          </a:p>
          <a:p>
            <a:pPr lvl="1"/>
            <a:r>
              <a:rPr lang="en-US" dirty="0" err="1"/>
              <a:t>Fx:id</a:t>
            </a:r>
            <a:r>
              <a:rPr lang="en-US" dirty="0"/>
              <a:t> – a tag used in each individual element to assign it to a variable name</a:t>
            </a:r>
          </a:p>
          <a:p>
            <a:pPr lvl="1"/>
            <a:r>
              <a:rPr lang="en-US" dirty="0" err="1"/>
              <a:t>onAction</a:t>
            </a:r>
            <a:r>
              <a:rPr lang="en-US" dirty="0"/>
              <a:t> – variety of these tags exist (</a:t>
            </a:r>
            <a:r>
              <a:rPr lang="en-US" dirty="0" err="1"/>
              <a:t>onClick</a:t>
            </a:r>
            <a:r>
              <a:rPr lang="en-US" dirty="0"/>
              <a:t>, </a:t>
            </a:r>
            <a:r>
              <a:rPr lang="en-US" dirty="0" err="1"/>
              <a:t>onKey</a:t>
            </a:r>
            <a:r>
              <a:rPr lang="en-US" dirty="0"/>
              <a:t>, </a:t>
            </a:r>
            <a:r>
              <a:rPr lang="en-US" dirty="0" err="1"/>
              <a:t>etc</a:t>
            </a:r>
            <a:r>
              <a:rPr lang="en-US" dirty="0"/>
              <a:t>)</a:t>
            </a:r>
          </a:p>
        </p:txBody>
      </p:sp>
    </p:spTree>
    <p:extLst>
      <p:ext uri="{BB962C8B-B14F-4D97-AF65-F5344CB8AC3E}">
        <p14:creationId xmlns:p14="http://schemas.microsoft.com/office/powerpoint/2010/main" val="3013470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D598-193B-4F6B-BD61-AB416039F179}"/>
              </a:ext>
            </a:extLst>
          </p:cNvPr>
          <p:cNvSpPr>
            <a:spLocks noGrp="1"/>
          </p:cNvSpPr>
          <p:nvPr>
            <p:ph type="title"/>
          </p:nvPr>
        </p:nvSpPr>
        <p:spPr/>
        <p:txBody>
          <a:bodyPr/>
          <a:lstStyle/>
          <a:p>
            <a:r>
              <a:rPr lang="en-US" dirty="0"/>
              <a:t>Implementing logic</a:t>
            </a:r>
          </a:p>
        </p:txBody>
      </p:sp>
      <p:sp>
        <p:nvSpPr>
          <p:cNvPr id="3" name="Content Placeholder 2">
            <a:extLst>
              <a:ext uri="{FF2B5EF4-FFF2-40B4-BE49-F238E27FC236}">
                <a16:creationId xmlns:a16="http://schemas.microsoft.com/office/drawing/2014/main" id="{F7A803FA-826E-49B3-9E15-1A312160BAC8}"/>
              </a:ext>
            </a:extLst>
          </p:cNvPr>
          <p:cNvSpPr>
            <a:spLocks noGrp="1"/>
          </p:cNvSpPr>
          <p:nvPr>
            <p:ph idx="1"/>
          </p:nvPr>
        </p:nvSpPr>
        <p:spPr/>
        <p:txBody>
          <a:bodyPr/>
          <a:lstStyle/>
          <a:p>
            <a:pPr marL="0" indent="0">
              <a:buNone/>
            </a:pPr>
            <a:r>
              <a:rPr lang="en-US" dirty="0"/>
              <a:t>Making your controller communicate with your UI requires declaring variables as FXML variables. All methods which can be called from the UI must also be declared as such.</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C6A4095-99B4-4D0C-B604-D726720C492F}"/>
              </a:ext>
            </a:extLst>
          </p:cNvPr>
          <p:cNvPicPr>
            <a:picLocks noChangeAspect="1"/>
          </p:cNvPicPr>
          <p:nvPr/>
        </p:nvPicPr>
        <p:blipFill>
          <a:blip r:embed="rId2"/>
          <a:stretch>
            <a:fillRect/>
          </a:stretch>
        </p:blipFill>
        <p:spPr>
          <a:xfrm>
            <a:off x="2895600" y="4409578"/>
            <a:ext cx="5789142" cy="1809107"/>
          </a:xfrm>
          <a:prstGeom prst="rect">
            <a:avLst/>
          </a:prstGeom>
        </p:spPr>
      </p:pic>
      <p:pic>
        <p:nvPicPr>
          <p:cNvPr id="5" name="Picture 4">
            <a:extLst>
              <a:ext uri="{FF2B5EF4-FFF2-40B4-BE49-F238E27FC236}">
                <a16:creationId xmlns:a16="http://schemas.microsoft.com/office/drawing/2014/main" id="{729B9270-8F7B-4806-9770-CF24749DCDA2}"/>
              </a:ext>
            </a:extLst>
          </p:cNvPr>
          <p:cNvPicPr>
            <a:picLocks noChangeAspect="1"/>
          </p:cNvPicPr>
          <p:nvPr/>
        </p:nvPicPr>
        <p:blipFill>
          <a:blip r:embed="rId3"/>
          <a:stretch>
            <a:fillRect/>
          </a:stretch>
        </p:blipFill>
        <p:spPr>
          <a:xfrm>
            <a:off x="2336240" y="3541478"/>
            <a:ext cx="6907861" cy="533014"/>
          </a:xfrm>
          <a:prstGeom prst="rect">
            <a:avLst/>
          </a:prstGeom>
        </p:spPr>
      </p:pic>
    </p:spTree>
    <p:extLst>
      <p:ext uri="{BB962C8B-B14F-4D97-AF65-F5344CB8AC3E}">
        <p14:creationId xmlns:p14="http://schemas.microsoft.com/office/powerpoint/2010/main" val="192247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F691-24FF-4598-9250-D9BA6E802D64}"/>
              </a:ext>
            </a:extLst>
          </p:cNvPr>
          <p:cNvSpPr>
            <a:spLocks noGrp="1"/>
          </p:cNvSpPr>
          <p:nvPr>
            <p:ph type="title"/>
          </p:nvPr>
        </p:nvSpPr>
        <p:spPr/>
        <p:txBody>
          <a:bodyPr/>
          <a:lstStyle/>
          <a:p>
            <a:r>
              <a:rPr lang="en-US" dirty="0"/>
              <a:t>Deployment &amp; Future Work</a:t>
            </a:r>
          </a:p>
        </p:txBody>
      </p:sp>
      <p:sp>
        <p:nvSpPr>
          <p:cNvPr id="3" name="Content Placeholder 2">
            <a:extLst>
              <a:ext uri="{FF2B5EF4-FFF2-40B4-BE49-F238E27FC236}">
                <a16:creationId xmlns:a16="http://schemas.microsoft.com/office/drawing/2014/main" id="{76A646B1-7D09-47DA-9EB5-9A7B770FDC3C}"/>
              </a:ext>
            </a:extLst>
          </p:cNvPr>
          <p:cNvSpPr>
            <a:spLocks noGrp="1"/>
          </p:cNvSpPr>
          <p:nvPr>
            <p:ph idx="1"/>
          </p:nvPr>
        </p:nvSpPr>
        <p:spPr/>
        <p:txBody>
          <a:bodyPr>
            <a:normAutofit/>
          </a:bodyPr>
          <a:lstStyle/>
          <a:p>
            <a:pPr marL="0" indent="0">
              <a:buNone/>
            </a:pPr>
            <a:r>
              <a:rPr lang="en-US" dirty="0"/>
              <a:t>Deploy as .jar (java archive file):</a:t>
            </a:r>
          </a:p>
          <a:p>
            <a:pPr lvl="1"/>
            <a:r>
              <a:rPr lang="en-US" dirty="0"/>
              <a:t>Performed in IntelliJ Idea using ‘artifacts’, which are built using maven</a:t>
            </a:r>
          </a:p>
          <a:p>
            <a:pPr lvl="1"/>
            <a:r>
              <a:rPr lang="en-US" dirty="0"/>
              <a:t>Includes all dependencies in a single executable jar</a:t>
            </a:r>
          </a:p>
          <a:p>
            <a:pPr lvl="1"/>
            <a:r>
              <a:rPr lang="en-US" dirty="0"/>
              <a:t>Can distribute .jar for use on Windows, Mac, or Linux</a:t>
            </a:r>
          </a:p>
          <a:p>
            <a:endParaRPr lang="en-US" dirty="0"/>
          </a:p>
          <a:p>
            <a:pPr marL="0" indent="0">
              <a:buNone/>
            </a:pPr>
            <a:r>
              <a:rPr lang="en-US" dirty="0"/>
              <a:t>Future Work:</a:t>
            </a:r>
          </a:p>
          <a:p>
            <a:pPr lvl="1"/>
            <a:r>
              <a:rPr lang="en-US" dirty="0"/>
              <a:t>Refactor Database to handle multiple card games</a:t>
            </a:r>
          </a:p>
          <a:p>
            <a:pPr lvl="1"/>
            <a:r>
              <a:rPr lang="en-US" dirty="0"/>
              <a:t>Implement themes using interchangeable CSS files</a:t>
            </a:r>
          </a:p>
          <a:p>
            <a:pPr lvl="1"/>
            <a:r>
              <a:rPr lang="en-US" dirty="0"/>
              <a:t>Resizable GUI</a:t>
            </a:r>
          </a:p>
          <a:p>
            <a:pPr lvl="1"/>
            <a:r>
              <a:rPr lang="en-US" dirty="0"/>
              <a:t>Parallelize UI and Controller code to reduce wait time</a:t>
            </a:r>
          </a:p>
        </p:txBody>
      </p:sp>
    </p:spTree>
    <p:extLst>
      <p:ext uri="{BB962C8B-B14F-4D97-AF65-F5344CB8AC3E}">
        <p14:creationId xmlns:p14="http://schemas.microsoft.com/office/powerpoint/2010/main" val="3818146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1BF4-9732-4C24-9B37-A9CB445C1211}"/>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45CBAE8F-53A6-481A-9EBE-4528B94BF7B0}"/>
              </a:ext>
            </a:extLst>
          </p:cNvPr>
          <p:cNvSpPr>
            <a:spLocks noGrp="1"/>
          </p:cNvSpPr>
          <p:nvPr>
            <p:ph idx="1"/>
          </p:nvPr>
        </p:nvSpPr>
        <p:spPr/>
        <p:txBody>
          <a:bodyPr>
            <a:normAutofit/>
          </a:bodyPr>
          <a:lstStyle/>
          <a:p>
            <a:r>
              <a:rPr lang="en-US" sz="1600" dirty="0"/>
              <a:t>Tutorials Point. “JDBC Tutorial.” </a:t>
            </a:r>
            <a:r>
              <a:rPr lang="en-US" sz="1600" i="1" dirty="0"/>
              <a:t>Www.tutorialspoint.com</a:t>
            </a:r>
            <a:r>
              <a:rPr lang="en-US" sz="1600" dirty="0"/>
              <a:t>, Tutorials Point, 8 Jan. 2018, </a:t>
            </a:r>
            <a:r>
              <a:rPr lang="en-US" sz="1600" dirty="0">
                <a:hlinkClick r:id="rId2"/>
              </a:rPr>
              <a:t>www.tutorialspoint.com/jdbc/index.htm</a:t>
            </a:r>
            <a:r>
              <a:rPr lang="en-US" sz="1600" dirty="0"/>
              <a:t>.</a:t>
            </a:r>
          </a:p>
          <a:p>
            <a:endParaRPr lang="en-US" sz="1600" dirty="0"/>
          </a:p>
          <a:p>
            <a:r>
              <a:rPr lang="en-US" sz="1600" dirty="0"/>
              <a:t>JavaFX FAQ – Insight to the development future of JFX</a:t>
            </a:r>
          </a:p>
          <a:p>
            <a:pPr lvl="1"/>
            <a:r>
              <a:rPr lang="en-US" sz="1400" dirty="0"/>
              <a:t>http://www.oracle.com/technetwork/java/javafx/overview/faq-1446554.html#6</a:t>
            </a:r>
          </a:p>
          <a:p>
            <a:endParaRPr lang="en-US" sz="1600" dirty="0"/>
          </a:p>
          <a:p>
            <a:r>
              <a:rPr lang="en-US" sz="1600" dirty="0"/>
              <a:t>JavaFX </a:t>
            </a:r>
            <a:r>
              <a:rPr lang="en-US" sz="1600" dirty="0" err="1"/>
              <a:t>Documention</a:t>
            </a:r>
            <a:endParaRPr lang="en-US" sz="1600" dirty="0"/>
          </a:p>
          <a:p>
            <a:pPr lvl="1"/>
            <a:r>
              <a:rPr lang="en-US" sz="1400" dirty="0"/>
              <a:t>https://docs.oracle.com/javafx/2/overview/jfxpub-overview.htm</a:t>
            </a:r>
          </a:p>
        </p:txBody>
      </p:sp>
    </p:spTree>
    <p:extLst>
      <p:ext uri="{BB962C8B-B14F-4D97-AF65-F5344CB8AC3E}">
        <p14:creationId xmlns:p14="http://schemas.microsoft.com/office/powerpoint/2010/main" val="338002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0E5A6-5672-4E87-AC44-A625049B07E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C839914-EE9E-4E74-A0F6-0FC98DAF4B3E}"/>
              </a:ext>
            </a:extLst>
          </p:cNvPr>
          <p:cNvSpPr>
            <a:spLocks noGrp="1"/>
          </p:cNvSpPr>
          <p:nvPr>
            <p:ph idx="1"/>
          </p:nvPr>
        </p:nvSpPr>
        <p:spPr/>
        <p:txBody>
          <a:bodyPr/>
          <a:lstStyle/>
          <a:p>
            <a:r>
              <a:rPr lang="en-US" dirty="0"/>
              <a:t>Project background</a:t>
            </a:r>
          </a:p>
          <a:p>
            <a:r>
              <a:rPr lang="en-US" dirty="0"/>
              <a:t>Technologies used in this project, with a brief introduction to each</a:t>
            </a:r>
          </a:p>
          <a:p>
            <a:r>
              <a:rPr lang="en-US" dirty="0"/>
              <a:t>Development process with an emphasis on JavaFX features and usage</a:t>
            </a:r>
          </a:p>
          <a:p>
            <a:r>
              <a:rPr lang="en-US" dirty="0"/>
              <a:t>Deployment</a:t>
            </a:r>
          </a:p>
          <a:p>
            <a:r>
              <a:rPr lang="en-US" dirty="0"/>
              <a:t>Future work</a:t>
            </a:r>
          </a:p>
          <a:p>
            <a:r>
              <a:rPr lang="en-US" dirty="0"/>
              <a:t>Bibliography</a:t>
            </a:r>
          </a:p>
          <a:p>
            <a:endParaRPr lang="en-US" dirty="0"/>
          </a:p>
        </p:txBody>
      </p:sp>
    </p:spTree>
    <p:extLst>
      <p:ext uri="{BB962C8B-B14F-4D97-AF65-F5344CB8AC3E}">
        <p14:creationId xmlns:p14="http://schemas.microsoft.com/office/powerpoint/2010/main" val="290202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C2CD-102D-4997-899C-80FC6641F782}"/>
              </a:ext>
            </a:extLst>
          </p:cNvPr>
          <p:cNvSpPr>
            <a:spLocks noGrp="1"/>
          </p:cNvSpPr>
          <p:nvPr>
            <p:ph type="title"/>
          </p:nvPr>
        </p:nvSpPr>
        <p:spPr/>
        <p:txBody>
          <a:bodyPr/>
          <a:lstStyle/>
          <a:p>
            <a:r>
              <a:rPr lang="en-US" dirty="0"/>
              <a:t>Project Background</a:t>
            </a:r>
          </a:p>
        </p:txBody>
      </p:sp>
      <p:sp>
        <p:nvSpPr>
          <p:cNvPr id="3" name="Content Placeholder 2">
            <a:extLst>
              <a:ext uri="{FF2B5EF4-FFF2-40B4-BE49-F238E27FC236}">
                <a16:creationId xmlns:a16="http://schemas.microsoft.com/office/drawing/2014/main" id="{B0B34452-5FB7-4831-8D88-BC182A8D23F9}"/>
              </a:ext>
            </a:extLst>
          </p:cNvPr>
          <p:cNvSpPr>
            <a:spLocks noGrp="1"/>
          </p:cNvSpPr>
          <p:nvPr>
            <p:ph idx="1"/>
          </p:nvPr>
        </p:nvSpPr>
        <p:spPr>
          <a:xfrm>
            <a:off x="779105" y="2411964"/>
            <a:ext cx="10820400" cy="3093097"/>
          </a:xfrm>
        </p:spPr>
        <p:txBody>
          <a:bodyPr/>
          <a:lstStyle/>
          <a:p>
            <a:pPr marL="0" indent="0">
              <a:buNone/>
            </a:pPr>
            <a:r>
              <a:rPr lang="en-US" dirty="0"/>
              <a:t>What: </a:t>
            </a:r>
          </a:p>
          <a:p>
            <a:pPr marL="0" indent="0">
              <a:buNone/>
            </a:pPr>
            <a:r>
              <a:rPr lang="en-US" dirty="0"/>
              <a:t>	Desktop software for tracking a users card collection for the </a:t>
            </a:r>
          </a:p>
          <a:p>
            <a:pPr marL="0" indent="0">
              <a:buNone/>
            </a:pPr>
            <a:r>
              <a:rPr lang="en-US" dirty="0"/>
              <a:t>	Magic: The Gathering card game.</a:t>
            </a:r>
          </a:p>
          <a:p>
            <a:pPr marL="0" indent="0">
              <a:buNone/>
            </a:pPr>
            <a:endParaRPr lang="en-US" dirty="0"/>
          </a:p>
          <a:p>
            <a:pPr marL="0" indent="0">
              <a:buNone/>
            </a:pPr>
            <a:r>
              <a:rPr lang="en-US" dirty="0"/>
              <a:t>Why:</a:t>
            </a:r>
          </a:p>
          <a:p>
            <a:pPr marL="0" indent="0">
              <a:buNone/>
            </a:pPr>
            <a:r>
              <a:rPr lang="en-US" dirty="0"/>
              <a:t>	I am long time player of the game, and wanted to integrate it into a 	project showcasing what I have learned in my CS courses.</a:t>
            </a:r>
          </a:p>
        </p:txBody>
      </p:sp>
    </p:spTree>
    <p:extLst>
      <p:ext uri="{BB962C8B-B14F-4D97-AF65-F5344CB8AC3E}">
        <p14:creationId xmlns:p14="http://schemas.microsoft.com/office/powerpoint/2010/main" val="212889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4627-32A1-44EB-B956-7147596FB7ED}"/>
              </a:ext>
            </a:extLst>
          </p:cNvPr>
          <p:cNvSpPr>
            <a:spLocks noGrp="1"/>
          </p:cNvSpPr>
          <p:nvPr>
            <p:ph type="title"/>
          </p:nvPr>
        </p:nvSpPr>
        <p:spPr>
          <a:xfrm>
            <a:off x="2895600" y="764373"/>
            <a:ext cx="8610600" cy="1293028"/>
          </a:xfrm>
        </p:spPr>
        <p:txBody>
          <a:bodyPr/>
          <a:lstStyle/>
          <a:p>
            <a:r>
              <a:rPr lang="en-US" dirty="0"/>
              <a:t>Magic: The Gathering</a:t>
            </a:r>
          </a:p>
        </p:txBody>
      </p:sp>
      <p:sp>
        <p:nvSpPr>
          <p:cNvPr id="3" name="Content Placeholder 2">
            <a:extLst>
              <a:ext uri="{FF2B5EF4-FFF2-40B4-BE49-F238E27FC236}">
                <a16:creationId xmlns:a16="http://schemas.microsoft.com/office/drawing/2014/main" id="{EE599BAF-687F-40F2-A71B-D0EE205EE4E4}"/>
              </a:ext>
            </a:extLst>
          </p:cNvPr>
          <p:cNvSpPr>
            <a:spLocks noGrp="1"/>
          </p:cNvSpPr>
          <p:nvPr>
            <p:ph idx="1"/>
          </p:nvPr>
        </p:nvSpPr>
        <p:spPr>
          <a:xfrm>
            <a:off x="5474043" y="1933835"/>
            <a:ext cx="6032157" cy="4161284"/>
          </a:xfrm>
        </p:spPr>
        <p:txBody>
          <a:bodyPr/>
          <a:lstStyle/>
          <a:p>
            <a:pPr marL="0" indent="0">
              <a:buNone/>
            </a:pPr>
            <a:r>
              <a:rPr lang="en-US" dirty="0"/>
              <a:t>For those not familiar with the game, here is a (mythic) creature card. </a:t>
            </a:r>
          </a:p>
          <a:p>
            <a:pPr marL="0" indent="0">
              <a:buNone/>
            </a:pPr>
            <a:endParaRPr lang="en-US" dirty="0"/>
          </a:p>
          <a:p>
            <a:pPr marL="0" indent="0">
              <a:buNone/>
            </a:pPr>
            <a:r>
              <a:rPr lang="en-US" dirty="0"/>
              <a:t>The information on this card must be stored in a database, and a link to the image must be kept if the image is not stored locally.</a:t>
            </a:r>
          </a:p>
          <a:p>
            <a:pPr marL="0" indent="0">
              <a:buNone/>
            </a:pPr>
            <a:endParaRPr lang="en-US" dirty="0"/>
          </a:p>
        </p:txBody>
      </p:sp>
      <p:pic>
        <p:nvPicPr>
          <p:cNvPr id="1026" name="Picture 2" descr="Image result for magic the gathering cards">
            <a:extLst>
              <a:ext uri="{FF2B5EF4-FFF2-40B4-BE49-F238E27FC236}">
                <a16:creationId xmlns:a16="http://schemas.microsoft.com/office/drawing/2014/main" id="{672C709B-57E8-4D51-8570-30F6DA0AE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02" y="184843"/>
            <a:ext cx="4583327" cy="6537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B5D2-1E3A-4EBF-A7C6-75568FAB5D40}"/>
              </a:ext>
            </a:extLst>
          </p:cNvPr>
          <p:cNvSpPr>
            <a:spLocks noGrp="1"/>
          </p:cNvSpPr>
          <p:nvPr>
            <p:ph type="title"/>
          </p:nvPr>
        </p:nvSpPr>
        <p:spPr>
          <a:xfrm>
            <a:off x="1754155" y="764373"/>
            <a:ext cx="9752045" cy="1293028"/>
          </a:xfrm>
        </p:spPr>
        <p:txBody>
          <a:bodyPr/>
          <a:lstStyle/>
          <a:p>
            <a:r>
              <a:rPr lang="en-US" dirty="0"/>
              <a:t>Technologies Used</a:t>
            </a:r>
          </a:p>
        </p:txBody>
      </p:sp>
      <p:sp>
        <p:nvSpPr>
          <p:cNvPr id="3" name="Content Placeholder 2">
            <a:extLst>
              <a:ext uri="{FF2B5EF4-FFF2-40B4-BE49-F238E27FC236}">
                <a16:creationId xmlns:a16="http://schemas.microsoft.com/office/drawing/2014/main" id="{E521E02E-92F6-4820-8DD7-F1BB32478075}"/>
              </a:ext>
            </a:extLst>
          </p:cNvPr>
          <p:cNvSpPr>
            <a:spLocks noGrp="1"/>
          </p:cNvSpPr>
          <p:nvPr>
            <p:ph idx="1"/>
          </p:nvPr>
        </p:nvSpPr>
        <p:spPr>
          <a:xfrm>
            <a:off x="685800" y="2511801"/>
            <a:ext cx="10820400" cy="4024125"/>
          </a:xfrm>
        </p:spPr>
        <p:txBody>
          <a:bodyPr/>
          <a:lstStyle/>
          <a:p>
            <a:pPr marL="0" indent="0">
              <a:buNone/>
            </a:pPr>
            <a:r>
              <a:rPr lang="en-US" dirty="0"/>
              <a:t>SQLite JDBC Driver - A library which allows communication with a SQLite 				database in Java.</a:t>
            </a:r>
          </a:p>
          <a:p>
            <a:pPr marL="0" indent="0">
              <a:buNone/>
            </a:pPr>
            <a:endParaRPr lang="en-US" dirty="0"/>
          </a:p>
          <a:p>
            <a:pPr marL="0" indent="0">
              <a:buNone/>
            </a:pPr>
            <a:r>
              <a:rPr lang="en-US" dirty="0"/>
              <a:t>JavaFX - A software platform for creating event-driven applications in Java. 	    Originally intended to replace the popular Swing library for GUI 		    development.</a:t>
            </a:r>
          </a:p>
          <a:p>
            <a:pPr marL="0" indent="0">
              <a:buNone/>
            </a:pPr>
            <a:endParaRPr lang="en-US" dirty="0"/>
          </a:p>
          <a:p>
            <a:pPr marL="0" indent="0">
              <a:buNone/>
            </a:pPr>
            <a:r>
              <a:rPr lang="en-US" dirty="0"/>
              <a:t>Maven – A tool for managing builds and dependencies for Java projects.</a:t>
            </a:r>
          </a:p>
        </p:txBody>
      </p:sp>
    </p:spTree>
    <p:extLst>
      <p:ext uri="{BB962C8B-B14F-4D97-AF65-F5344CB8AC3E}">
        <p14:creationId xmlns:p14="http://schemas.microsoft.com/office/powerpoint/2010/main" val="43568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C395-F9A1-4752-94D2-8D04CB8F4978}"/>
              </a:ext>
            </a:extLst>
          </p:cNvPr>
          <p:cNvSpPr>
            <a:spLocks noGrp="1"/>
          </p:cNvSpPr>
          <p:nvPr>
            <p:ph type="title"/>
          </p:nvPr>
        </p:nvSpPr>
        <p:spPr/>
        <p:txBody>
          <a:bodyPr/>
          <a:lstStyle/>
          <a:p>
            <a:r>
              <a:rPr lang="en-US" dirty="0"/>
              <a:t>JDBC</a:t>
            </a:r>
          </a:p>
        </p:txBody>
      </p:sp>
      <p:sp>
        <p:nvSpPr>
          <p:cNvPr id="3" name="Content Placeholder 2">
            <a:extLst>
              <a:ext uri="{FF2B5EF4-FFF2-40B4-BE49-F238E27FC236}">
                <a16:creationId xmlns:a16="http://schemas.microsoft.com/office/drawing/2014/main" id="{7289006D-C7A0-46EE-A9E2-DC11EC13DA13}"/>
              </a:ext>
            </a:extLst>
          </p:cNvPr>
          <p:cNvSpPr>
            <a:spLocks noGrp="1"/>
          </p:cNvSpPr>
          <p:nvPr>
            <p:ph idx="1"/>
          </p:nvPr>
        </p:nvSpPr>
        <p:spPr>
          <a:xfrm>
            <a:off x="685800" y="2194560"/>
            <a:ext cx="10603089" cy="1817603"/>
          </a:xfrm>
        </p:spPr>
        <p:txBody>
          <a:bodyPr/>
          <a:lstStyle/>
          <a:p>
            <a:pPr marL="0" indent="0">
              <a:buNone/>
            </a:pPr>
            <a:r>
              <a:rPr lang="en-US" dirty="0"/>
              <a:t>Java Database Connectivity (JDBC) consists of several components:</a:t>
            </a:r>
          </a:p>
          <a:p>
            <a:pPr lvl="1"/>
            <a:r>
              <a:rPr lang="en-US" dirty="0"/>
              <a:t>API level</a:t>
            </a:r>
          </a:p>
          <a:p>
            <a:pPr lvl="1"/>
            <a:r>
              <a:rPr lang="en-US" dirty="0"/>
              <a:t>Driver Manager level</a:t>
            </a:r>
          </a:p>
          <a:p>
            <a:pPr lvl="1"/>
            <a:r>
              <a:rPr lang="en-US" dirty="0"/>
              <a:t>Individual Drivers</a:t>
            </a:r>
          </a:p>
          <a:p>
            <a:pPr lvl="1"/>
            <a:r>
              <a:rPr lang="en-US" dirty="0"/>
              <a:t>Database level</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431DF647-53D9-41A4-9E25-2D87E6D713F9}"/>
              </a:ext>
            </a:extLst>
          </p:cNvPr>
          <p:cNvPicPr>
            <a:picLocks noChangeAspect="1"/>
          </p:cNvPicPr>
          <p:nvPr/>
        </p:nvPicPr>
        <p:blipFill>
          <a:blip r:embed="rId2"/>
          <a:stretch>
            <a:fillRect/>
          </a:stretch>
        </p:blipFill>
        <p:spPr>
          <a:xfrm>
            <a:off x="6807200" y="2731294"/>
            <a:ext cx="4594578" cy="3767555"/>
          </a:xfrm>
          <a:prstGeom prst="rect">
            <a:avLst/>
          </a:prstGeom>
        </p:spPr>
      </p:pic>
      <p:sp>
        <p:nvSpPr>
          <p:cNvPr id="5" name="TextBox 4">
            <a:extLst>
              <a:ext uri="{FF2B5EF4-FFF2-40B4-BE49-F238E27FC236}">
                <a16:creationId xmlns:a16="http://schemas.microsoft.com/office/drawing/2014/main" id="{2B4BFFFF-8EDA-46D1-8EB7-629D73ACEB1B}"/>
              </a:ext>
            </a:extLst>
          </p:cNvPr>
          <p:cNvSpPr txBox="1"/>
          <p:nvPr/>
        </p:nvSpPr>
        <p:spPr>
          <a:xfrm>
            <a:off x="685800" y="4673004"/>
            <a:ext cx="5910540" cy="923330"/>
          </a:xfrm>
          <a:prstGeom prst="rect">
            <a:avLst/>
          </a:prstGeom>
          <a:noFill/>
        </p:spPr>
        <p:txBody>
          <a:bodyPr wrap="square" rtlCol="0">
            <a:spAutoFit/>
          </a:bodyPr>
          <a:lstStyle/>
          <a:p>
            <a:r>
              <a:rPr lang="en-US" dirty="0"/>
              <a:t>The Xerial SQLite-JDBC Driver used in this project works at the Driver level to allow interaction with SQLite Database engines.</a:t>
            </a:r>
          </a:p>
        </p:txBody>
      </p:sp>
    </p:spTree>
    <p:extLst>
      <p:ext uri="{BB962C8B-B14F-4D97-AF65-F5344CB8AC3E}">
        <p14:creationId xmlns:p14="http://schemas.microsoft.com/office/powerpoint/2010/main" val="75628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5513-70FA-4A92-ADBF-324C1D732C89}"/>
              </a:ext>
            </a:extLst>
          </p:cNvPr>
          <p:cNvSpPr>
            <a:spLocks noGrp="1"/>
          </p:cNvSpPr>
          <p:nvPr>
            <p:ph type="title"/>
          </p:nvPr>
        </p:nvSpPr>
        <p:spPr>
          <a:xfrm>
            <a:off x="2895600" y="764373"/>
            <a:ext cx="8610600" cy="1293028"/>
          </a:xfrm>
        </p:spPr>
        <p:txBody>
          <a:bodyPr/>
          <a:lstStyle/>
          <a:p>
            <a:r>
              <a:rPr lang="en-US" dirty="0"/>
              <a:t>Maven</a:t>
            </a:r>
          </a:p>
        </p:txBody>
      </p:sp>
      <p:sp>
        <p:nvSpPr>
          <p:cNvPr id="3" name="Content Placeholder 2">
            <a:extLst>
              <a:ext uri="{FF2B5EF4-FFF2-40B4-BE49-F238E27FC236}">
                <a16:creationId xmlns:a16="http://schemas.microsoft.com/office/drawing/2014/main" id="{DD3748A7-F09C-4745-BDBA-3F9FC0D66C72}"/>
              </a:ext>
            </a:extLst>
          </p:cNvPr>
          <p:cNvSpPr>
            <a:spLocks noGrp="1"/>
          </p:cNvSpPr>
          <p:nvPr>
            <p:ph idx="1"/>
          </p:nvPr>
        </p:nvSpPr>
        <p:spPr>
          <a:xfrm>
            <a:off x="663222" y="1912339"/>
            <a:ext cx="8570167" cy="1500362"/>
          </a:xfrm>
        </p:spPr>
        <p:txBody>
          <a:bodyPr/>
          <a:lstStyle/>
          <a:p>
            <a:pPr marL="0" indent="0">
              <a:buNone/>
            </a:pPr>
            <a:r>
              <a:rPr lang="en-US" dirty="0"/>
              <a:t>Maven is tool which automatically handles dependencies of your java project</a:t>
            </a:r>
          </a:p>
          <a:p>
            <a:pPr lvl="1"/>
            <a:r>
              <a:rPr lang="en-US" dirty="0"/>
              <a:t>Supported by most Java IDE’s</a:t>
            </a:r>
          </a:p>
          <a:p>
            <a:pPr lvl="1"/>
            <a:r>
              <a:rPr lang="en-US" dirty="0"/>
              <a:t>Simplifies the build process</a:t>
            </a:r>
          </a:p>
        </p:txBody>
      </p:sp>
      <p:pic>
        <p:nvPicPr>
          <p:cNvPr id="4" name="Picture 3">
            <a:extLst>
              <a:ext uri="{FF2B5EF4-FFF2-40B4-BE49-F238E27FC236}">
                <a16:creationId xmlns:a16="http://schemas.microsoft.com/office/drawing/2014/main" id="{65F5558F-6931-4BF1-BE4C-21D95E29A7A6}"/>
              </a:ext>
            </a:extLst>
          </p:cNvPr>
          <p:cNvPicPr>
            <a:picLocks noChangeAspect="1"/>
          </p:cNvPicPr>
          <p:nvPr/>
        </p:nvPicPr>
        <p:blipFill>
          <a:blip r:embed="rId2"/>
          <a:stretch>
            <a:fillRect/>
          </a:stretch>
        </p:blipFill>
        <p:spPr>
          <a:xfrm>
            <a:off x="2136422" y="3694923"/>
            <a:ext cx="7696200" cy="2836599"/>
          </a:xfrm>
          <a:prstGeom prst="rect">
            <a:avLst/>
          </a:prstGeom>
        </p:spPr>
      </p:pic>
    </p:spTree>
    <p:extLst>
      <p:ext uri="{BB962C8B-B14F-4D97-AF65-F5344CB8AC3E}">
        <p14:creationId xmlns:p14="http://schemas.microsoft.com/office/powerpoint/2010/main" val="424955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514C-15A5-4B3D-B6A5-509753FA3B64}"/>
              </a:ext>
            </a:extLst>
          </p:cNvPr>
          <p:cNvSpPr>
            <a:spLocks noGrp="1"/>
          </p:cNvSpPr>
          <p:nvPr>
            <p:ph type="title"/>
          </p:nvPr>
        </p:nvSpPr>
        <p:spPr>
          <a:xfrm>
            <a:off x="2323322" y="764373"/>
            <a:ext cx="9182878" cy="1293028"/>
          </a:xfrm>
        </p:spPr>
        <p:txBody>
          <a:bodyPr/>
          <a:lstStyle/>
          <a:p>
            <a:r>
              <a:rPr lang="en-US" dirty="0"/>
              <a:t>What is </a:t>
            </a:r>
            <a:r>
              <a:rPr lang="en-US" dirty="0" err="1"/>
              <a:t>Javafx</a:t>
            </a:r>
            <a:r>
              <a:rPr lang="en-US" dirty="0"/>
              <a:t>?</a:t>
            </a:r>
          </a:p>
        </p:txBody>
      </p:sp>
      <p:sp>
        <p:nvSpPr>
          <p:cNvPr id="3" name="Content Placeholder 2">
            <a:extLst>
              <a:ext uri="{FF2B5EF4-FFF2-40B4-BE49-F238E27FC236}">
                <a16:creationId xmlns:a16="http://schemas.microsoft.com/office/drawing/2014/main" id="{9E83CA80-ADEC-4370-976D-658A26DBA871}"/>
              </a:ext>
            </a:extLst>
          </p:cNvPr>
          <p:cNvSpPr>
            <a:spLocks noGrp="1"/>
          </p:cNvSpPr>
          <p:nvPr>
            <p:ph idx="1"/>
          </p:nvPr>
        </p:nvSpPr>
        <p:spPr>
          <a:xfrm>
            <a:off x="685800" y="2481943"/>
            <a:ext cx="10820400" cy="3956178"/>
          </a:xfrm>
        </p:spPr>
        <p:txBody>
          <a:bodyPr>
            <a:normAutofit/>
          </a:bodyPr>
          <a:lstStyle/>
          <a:p>
            <a:pPr marL="0" indent="0">
              <a:buNone/>
            </a:pPr>
            <a:r>
              <a:rPr lang="en-US" dirty="0"/>
              <a:t>JavaFX is a set of media packages with the purpose of making designing, testing, and deploying applications simple for Java developers.</a:t>
            </a:r>
          </a:p>
          <a:p>
            <a:pPr lvl="1"/>
            <a:r>
              <a:rPr lang="en-US" dirty="0"/>
              <a:t>Included by default in Java 1.8 +</a:t>
            </a:r>
          </a:p>
          <a:p>
            <a:pPr lvl="1"/>
            <a:r>
              <a:rPr lang="en-US" dirty="0"/>
              <a:t>Provides all UI components needed for full-featured app development</a:t>
            </a:r>
          </a:p>
          <a:p>
            <a:pPr lvl="1"/>
            <a:r>
              <a:rPr lang="en-US" dirty="0"/>
              <a:t>Interoperable with Swing</a:t>
            </a:r>
          </a:p>
          <a:p>
            <a:pPr lvl="1"/>
            <a:r>
              <a:rPr lang="en-US" dirty="0"/>
              <a:t>Media framework allows playback of multimedia content</a:t>
            </a:r>
          </a:p>
          <a:p>
            <a:pPr lvl="1"/>
            <a:r>
              <a:rPr lang="en-US" dirty="0"/>
              <a:t>UI components can be coded with Java or defined using FXML</a:t>
            </a:r>
          </a:p>
        </p:txBody>
      </p:sp>
    </p:spTree>
    <p:extLst>
      <p:ext uri="{BB962C8B-B14F-4D97-AF65-F5344CB8AC3E}">
        <p14:creationId xmlns:p14="http://schemas.microsoft.com/office/powerpoint/2010/main" val="213585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AF0A4-11BB-4644-A291-357A43691520}"/>
              </a:ext>
            </a:extLst>
          </p:cNvPr>
          <p:cNvSpPr>
            <a:spLocks noGrp="1"/>
          </p:cNvSpPr>
          <p:nvPr>
            <p:ph type="title"/>
          </p:nvPr>
        </p:nvSpPr>
        <p:spPr/>
        <p:txBody>
          <a:bodyPr/>
          <a:lstStyle/>
          <a:p>
            <a:r>
              <a:rPr lang="en-US" dirty="0"/>
              <a:t>Parts of a Project</a:t>
            </a:r>
          </a:p>
        </p:txBody>
      </p:sp>
      <p:sp>
        <p:nvSpPr>
          <p:cNvPr id="3" name="Content Placeholder 2">
            <a:extLst>
              <a:ext uri="{FF2B5EF4-FFF2-40B4-BE49-F238E27FC236}">
                <a16:creationId xmlns:a16="http://schemas.microsoft.com/office/drawing/2014/main" id="{EDD67FF6-DDF2-4AD0-BFED-D0D3709277EB}"/>
              </a:ext>
            </a:extLst>
          </p:cNvPr>
          <p:cNvSpPr>
            <a:spLocks noGrp="1"/>
          </p:cNvSpPr>
          <p:nvPr>
            <p:ph idx="1"/>
          </p:nvPr>
        </p:nvSpPr>
        <p:spPr>
          <a:xfrm>
            <a:off x="685800" y="2194560"/>
            <a:ext cx="10820400" cy="1537181"/>
          </a:xfrm>
        </p:spPr>
        <p:txBody>
          <a:bodyPr/>
          <a:lstStyle/>
          <a:p>
            <a:r>
              <a:rPr lang="en-US" dirty="0"/>
              <a:t>A JavaFX project consists of at least 2 parts;</a:t>
            </a:r>
          </a:p>
          <a:p>
            <a:pPr lvl="1"/>
            <a:r>
              <a:rPr lang="en-US" dirty="0"/>
              <a:t>Application:  A Java class extending from the JFX Application class</a:t>
            </a:r>
          </a:p>
          <a:p>
            <a:pPr lvl="1"/>
            <a:r>
              <a:rPr lang="en-US" dirty="0"/>
              <a:t>Controller: A Java class written to handle all logic, as well as handle all 			   interactions with external API’s or local Databases</a:t>
            </a:r>
          </a:p>
          <a:p>
            <a:pPr lvl="1"/>
            <a:endParaRPr lang="en-US" dirty="0"/>
          </a:p>
          <a:p>
            <a:pPr marL="457200" lvl="1" indent="0">
              <a:buNone/>
            </a:pPr>
            <a:endParaRPr lang="en-US" dirty="0"/>
          </a:p>
          <a:p>
            <a:pPr marL="457200" lvl="1" indent="0">
              <a:buNone/>
            </a:pPr>
            <a:endParaRPr lang="en-US" dirty="0"/>
          </a:p>
        </p:txBody>
      </p:sp>
      <p:sp>
        <p:nvSpPr>
          <p:cNvPr id="4" name="TextBox 3">
            <a:extLst>
              <a:ext uri="{FF2B5EF4-FFF2-40B4-BE49-F238E27FC236}">
                <a16:creationId xmlns:a16="http://schemas.microsoft.com/office/drawing/2014/main" id="{11C95E4C-D6D2-4E71-AB0F-A951747EC608}"/>
              </a:ext>
            </a:extLst>
          </p:cNvPr>
          <p:cNvSpPr txBox="1"/>
          <p:nvPr/>
        </p:nvSpPr>
        <p:spPr>
          <a:xfrm>
            <a:off x="741405" y="4263080"/>
            <a:ext cx="9687698" cy="769441"/>
          </a:xfrm>
          <a:prstGeom prst="rect">
            <a:avLst/>
          </a:prstGeom>
          <a:noFill/>
        </p:spPr>
        <p:txBody>
          <a:bodyPr wrap="square" rtlCol="0">
            <a:spAutoFit/>
          </a:bodyPr>
          <a:lstStyle/>
          <a:p>
            <a:pPr marL="285750" indent="-285750">
              <a:buFont typeface="Arial" panose="020B0604020202020204" pitchFamily="34" charset="0"/>
              <a:buChar char="•"/>
            </a:pPr>
            <a:r>
              <a:rPr lang="en-US" sz="2200" dirty="0"/>
              <a:t>Controller logic can be implemented using a scripting language 	instead in many cases.</a:t>
            </a:r>
          </a:p>
        </p:txBody>
      </p:sp>
    </p:spTree>
    <p:extLst>
      <p:ext uri="{BB962C8B-B14F-4D97-AF65-F5344CB8AC3E}">
        <p14:creationId xmlns:p14="http://schemas.microsoft.com/office/powerpoint/2010/main" val="66458648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2750</TotalTime>
  <Words>506</Words>
  <Application>Microsoft Macintosh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Application Development using JavaFX</vt:lpstr>
      <vt:lpstr>Outline</vt:lpstr>
      <vt:lpstr>Project Background</vt:lpstr>
      <vt:lpstr>Magic: The Gathering</vt:lpstr>
      <vt:lpstr>Technologies Used</vt:lpstr>
      <vt:lpstr>JDBC</vt:lpstr>
      <vt:lpstr>Maven</vt:lpstr>
      <vt:lpstr>What is Javafx?</vt:lpstr>
      <vt:lpstr>Parts of a Project</vt:lpstr>
      <vt:lpstr>Using JFX</vt:lpstr>
      <vt:lpstr>FXML (demo)</vt:lpstr>
      <vt:lpstr>Implementing logic</vt:lpstr>
      <vt:lpstr>Deployment &amp; Future Work</vt:lpstr>
      <vt:lpstr>Bibliography</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Development using JavaFX</dc:title>
  <dc:creator>Tristan Schott</dc:creator>
  <cp:lastModifiedBy>Microsoft Office User</cp:lastModifiedBy>
  <cp:revision>189</cp:revision>
  <dcterms:created xsi:type="dcterms:W3CDTF">2018-02-22T17:08:26Z</dcterms:created>
  <dcterms:modified xsi:type="dcterms:W3CDTF">2018-10-08T14:16:39Z</dcterms:modified>
</cp:coreProperties>
</file>