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2" r:id="rId4"/>
    <p:sldId id="263" r:id="rId5"/>
    <p:sldId id="264" r:id="rId6"/>
    <p:sldId id="265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e Johnson" initials="NJ" lastIdx="2" clrIdx="0"/>
  <p:cmAuthor id="1" name="Russel D. Pepper" initials="RD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717174"/>
    <a:srgbClr val="450987"/>
    <a:srgbClr val="1B0A34"/>
    <a:srgbClr val="3B0982"/>
    <a:srgbClr val="351466"/>
    <a:srgbClr val="4F1D96"/>
    <a:srgbClr val="C53237"/>
    <a:srgbClr val="008BBF"/>
    <a:srgbClr val="DCA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720"/>
  </p:normalViewPr>
  <p:slideViewPr>
    <p:cSldViewPr>
      <p:cViewPr varScale="1">
        <p:scale>
          <a:sx n="105" d="100"/>
          <a:sy n="105" d="100"/>
        </p:scale>
        <p:origin x="21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16B1B-E93A-104E-9127-517BBD44701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0B912-F18F-C14E-AF0F-607330EA3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2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B912-F18F-C14E-AF0F-607330EA3A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A2FA-1CB9-4AA3-BE14-A5F4946CDE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AD95-1C86-4EDC-8FA1-5719246B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362200" y="0"/>
            <a:ext cx="4876800" cy="6858000"/>
          </a:xfrm>
          <a:prstGeom prst="parallelogram">
            <a:avLst>
              <a:gd name="adj" fmla="val 35352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866900"/>
            <a:ext cx="9144000" cy="3124200"/>
          </a:xfrm>
          <a:prstGeom prst="rect">
            <a:avLst/>
          </a:prstGeom>
          <a:solidFill>
            <a:srgbClr val="450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098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Georgia" panose="02040502050405020303" pitchFamily="18" charset="0"/>
              </a:rPr>
              <a:t>Artificial Intelligence of Game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Andrew Decker</a:t>
            </a: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Advisor: Li Feng, Ph.D.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94" y="5815584"/>
            <a:ext cx="1868594" cy="81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17A2A-A712-254E-98FB-10EF0373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50" y="-195072"/>
            <a:ext cx="2039749" cy="20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9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Algorithm Comparison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A573E58F-21D7-0D4B-BE5A-A95983BB93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9255362"/>
                  </p:ext>
                </p:extLst>
              </p:nvPr>
            </p:nvGraphicFramePr>
            <p:xfrm>
              <a:off x="685800" y="1691695"/>
              <a:ext cx="8153400" cy="11974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17800">
                      <a:extLst>
                        <a:ext uri="{9D8B030D-6E8A-4147-A177-3AD203B41FA5}">
                          <a16:colId xmlns:a16="http://schemas.microsoft.com/office/drawing/2014/main" val="1391635807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719013416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3284532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Minimax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Alpha-Beta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365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402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04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A573E58F-21D7-0D4B-BE5A-A95983BB93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9255362"/>
                  </p:ext>
                </p:extLst>
              </p:nvPr>
            </p:nvGraphicFramePr>
            <p:xfrm>
              <a:off x="685800" y="1691695"/>
              <a:ext cx="8153400" cy="11974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17800">
                      <a:extLst>
                        <a:ext uri="{9D8B030D-6E8A-4147-A177-3AD203B41FA5}">
                          <a16:colId xmlns:a16="http://schemas.microsoft.com/office/drawing/2014/main" val="1391635807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719013416"/>
                        </a:ext>
                      </a:extLst>
                    </a:gridCol>
                    <a:gridCol w="2717800">
                      <a:extLst>
                        <a:ext uri="{9D8B030D-6E8A-4147-A177-3AD203B41FA5}">
                          <a16:colId xmlns:a16="http://schemas.microsoft.com/office/drawing/2014/main" val="3284532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Minimax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Alpha-Beta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36557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67" t="-96875" r="-10093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7" t="-96875" r="-935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402281"/>
                      </a:ext>
                    </a:extLst>
                  </a:tr>
                  <a:tr h="425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67" t="-185294" r="-10093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7" t="-185294" r="-93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04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2BDF187-6D1C-7347-BEBB-B30C49669246}"/>
              </a:ext>
            </a:extLst>
          </p:cNvPr>
          <p:cNvSpPr/>
          <p:nvPr/>
        </p:nvSpPr>
        <p:spPr>
          <a:xfrm>
            <a:off x="685800" y="3276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branching factor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depth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0725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Tic Tac Toe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person, turning taking game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x 3 gird 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win: 3 like pieces in a row, column, diagonal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Space: 9! = 362,880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60EF3-511F-9D46-8359-3E0F45EF4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" r="3088"/>
          <a:stretch/>
        </p:blipFill>
        <p:spPr>
          <a:xfrm>
            <a:off x="6096000" y="3808344"/>
            <a:ext cx="3048000" cy="30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Connect Four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person, turning taking game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x 6 Grid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win: 4 like pieces in a row, column, or diagonal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moves: on lowest row, or on top of other pieces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Space: 4,531,985,219,092</a:t>
            </a:r>
          </a:p>
          <a:p>
            <a:endParaRPr lang="en-US" dirty="0"/>
          </a:p>
          <a:p>
            <a:pPr lvl="0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3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Demonstration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6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Data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83FC0-0039-884E-B22F-007F233424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633807"/>
                  </p:ext>
                </p:extLst>
              </p:nvPr>
            </p:nvGraphicFramePr>
            <p:xfrm>
              <a:off x="1450424" y="1307068"/>
              <a:ext cx="6300874" cy="19050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4074">
                      <a:extLst>
                        <a:ext uri="{9D8B030D-6E8A-4147-A177-3AD203B41FA5}">
                          <a16:colId xmlns:a16="http://schemas.microsoft.com/office/drawing/2014/main" val="380952928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4873474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42366810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3377918296"/>
                        </a:ext>
                      </a:extLst>
                    </a:gridCol>
                  </a:tblGrid>
                  <a:tr h="536270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Tic Tac Toe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740875"/>
                      </a:ext>
                    </a:extLst>
                  </a:tr>
                  <a:tr h="428648">
                    <a:tc>
                      <a:txBody>
                        <a:bodyPr/>
                        <a:lstStyle/>
                        <a:p>
                          <a:endParaRPr lang="en-US" sz="16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Minimax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Alpha-Beta Pruning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Search Space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12040"/>
                      </a:ext>
                    </a:extLst>
                  </a:tr>
                  <a:tr h="51971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First Move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5.673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0.229 (s)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9!=362,880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6765503"/>
                      </a:ext>
                    </a:extLst>
                  </a:tr>
                  <a:tr h="42036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Second Move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0.632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0.0306 (s)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911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83FC0-0039-884E-B22F-007F233424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633807"/>
                  </p:ext>
                </p:extLst>
              </p:nvPr>
            </p:nvGraphicFramePr>
            <p:xfrm>
              <a:off x="1450424" y="1307068"/>
              <a:ext cx="6300874" cy="19050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4074">
                      <a:extLst>
                        <a:ext uri="{9D8B030D-6E8A-4147-A177-3AD203B41FA5}">
                          <a16:colId xmlns:a16="http://schemas.microsoft.com/office/drawing/2014/main" val="380952928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4873474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42366810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3377918296"/>
                        </a:ext>
                      </a:extLst>
                    </a:gridCol>
                  </a:tblGrid>
                  <a:tr h="536270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Tic Tac Toe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740875"/>
                      </a:ext>
                    </a:extLst>
                  </a:tr>
                  <a:tr h="428648">
                    <a:tc>
                      <a:txBody>
                        <a:bodyPr/>
                        <a:lstStyle/>
                        <a:p>
                          <a:endParaRPr lang="en-US" sz="16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Minimax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Alpha-Beta Pruning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Search Space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12040"/>
                      </a:ext>
                    </a:extLst>
                  </a:tr>
                  <a:tr h="51971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First Move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5.673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0.229 (s)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6842" t="-104000" r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765503"/>
                      </a:ext>
                    </a:extLst>
                  </a:tr>
                  <a:tr h="42036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Second Move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0.632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0.0306 (s)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9117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5F78E05-253C-B242-9C28-E80166F3C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824759"/>
                  </p:ext>
                </p:extLst>
              </p:nvPr>
            </p:nvGraphicFramePr>
            <p:xfrm>
              <a:off x="1392702" y="3901550"/>
              <a:ext cx="6358596" cy="234684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0498">
                      <a:extLst>
                        <a:ext uri="{9D8B030D-6E8A-4147-A177-3AD203B41FA5}">
                          <a16:colId xmlns:a16="http://schemas.microsoft.com/office/drawing/2014/main" val="24383246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14618178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71520794"/>
                        </a:ext>
                      </a:extLst>
                    </a:gridCol>
                    <a:gridCol w="1883898">
                      <a:extLst>
                        <a:ext uri="{9D8B030D-6E8A-4147-A177-3AD203B41FA5}">
                          <a16:colId xmlns:a16="http://schemas.microsoft.com/office/drawing/2014/main" val="824083774"/>
                        </a:ext>
                      </a:extLst>
                    </a:gridCol>
                  </a:tblGrid>
                  <a:tr h="413321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Connect Four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54497"/>
                      </a:ext>
                    </a:extLst>
                  </a:tr>
                  <a:tr h="71391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(Depth 6)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Minimax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Alpha-Beta Pruning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Search Space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0315997"/>
                      </a:ext>
                    </a:extLst>
                  </a:tr>
                  <a:tr h="50569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First Move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24.804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0.468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effectLst/>
                                  </a:rPr>
                                  <m:t>4,531,985,219,092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176071"/>
                      </a:ext>
                    </a:extLst>
                  </a:tr>
                  <a:tr h="71391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Second Move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23.352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0.279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Depth 6 = 22,100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676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5F78E05-253C-B242-9C28-E80166F3C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824759"/>
                  </p:ext>
                </p:extLst>
              </p:nvPr>
            </p:nvGraphicFramePr>
            <p:xfrm>
              <a:off x="1392702" y="3901550"/>
              <a:ext cx="6358596" cy="234684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0498">
                      <a:extLst>
                        <a:ext uri="{9D8B030D-6E8A-4147-A177-3AD203B41FA5}">
                          <a16:colId xmlns:a16="http://schemas.microsoft.com/office/drawing/2014/main" val="24383246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14618178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71520794"/>
                        </a:ext>
                      </a:extLst>
                    </a:gridCol>
                    <a:gridCol w="1883898">
                      <a:extLst>
                        <a:ext uri="{9D8B030D-6E8A-4147-A177-3AD203B41FA5}">
                          <a16:colId xmlns:a16="http://schemas.microsoft.com/office/drawing/2014/main" val="824083774"/>
                        </a:ext>
                      </a:extLst>
                    </a:gridCol>
                  </a:tblGrid>
                  <a:tr h="413321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Connect Four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54497"/>
                      </a:ext>
                    </a:extLst>
                  </a:tr>
                  <a:tr h="71391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(Depth 6)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Minimax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Alpha-Beta Pruning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Search Space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0315997"/>
                      </a:ext>
                    </a:extLst>
                  </a:tr>
                  <a:tr h="50569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First Move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24.804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0.468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7584" t="-227500" r="-671" b="-14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176071"/>
                      </a:ext>
                    </a:extLst>
                  </a:tr>
                  <a:tr h="71391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Second Move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23.352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0.279 (s)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Depth 6 = 22,100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6769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743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Data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B4003-160D-304D-87AF-5F972C2C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44" y="1102213"/>
            <a:ext cx="4346912" cy="2634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11175-99C3-4F4D-B0BF-41DB7CCE5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544" y="4038600"/>
            <a:ext cx="4346912" cy="26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2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Data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411EFF-0CD8-D648-AFE5-BB0EBFDF3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Minimax: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1.9124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1.9124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Alpha Beta: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1302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1302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1.13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=0.59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411EFF-0CD8-D648-AFE5-BB0EBFDF3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852" t="-16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55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Summary 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Minimax and Alpha-Beta Pruning are both optimal Algorithms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Alpha-Beta Pruning is more efficient than Minimax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Streamlining the evaluation function would optimize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292790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Future Work 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work on Connect Four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different game modes and home screen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algorithms more: Ex. better move ordering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 and block losing moves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1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Bibliography 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>
                <a:solidFill>
                  <a:schemeClr val="bg1"/>
                </a:solidFill>
              </a:rPr>
              <a:t>Pons, P. (2016, May 01). Part 1 – Introduction. Retrieved July 24, 2018, from http://</a:t>
            </a:r>
            <a:r>
              <a:rPr lang="en-US" sz="2400" dirty="0" err="1">
                <a:solidFill>
                  <a:schemeClr val="bg1"/>
                </a:solidFill>
              </a:rPr>
              <a:t>blog.gamesolver.org</a:t>
            </a:r>
            <a:r>
              <a:rPr lang="en-US" sz="2400" dirty="0">
                <a:solidFill>
                  <a:schemeClr val="bg1"/>
                </a:solidFill>
              </a:rPr>
              <a:t>/solving-connect-four/01-introduction/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chemeClr val="bg1"/>
                </a:solidFill>
              </a:rPr>
              <a:t>Russell, S. J., &amp; </a:t>
            </a:r>
            <a:r>
              <a:rPr lang="en-US" sz="2400" dirty="0" err="1">
                <a:solidFill>
                  <a:schemeClr val="bg1"/>
                </a:solidFill>
              </a:rPr>
              <a:t>Norvig</a:t>
            </a:r>
            <a:r>
              <a:rPr lang="en-US" sz="2400" dirty="0">
                <a:solidFill>
                  <a:schemeClr val="bg1"/>
                </a:solidFill>
              </a:rPr>
              <a:t>, P. (2010). </a:t>
            </a:r>
            <a:r>
              <a:rPr lang="en-US" sz="2400" i="1" dirty="0">
                <a:solidFill>
                  <a:schemeClr val="bg1"/>
                </a:solidFill>
              </a:rPr>
              <a:t>Artificial intelligence: A modern approach</a:t>
            </a:r>
            <a:r>
              <a:rPr lang="en-US" sz="2400" dirty="0">
                <a:solidFill>
                  <a:schemeClr val="bg1"/>
                </a:solidFill>
              </a:rPr>
              <a:t>(Third ed.). Upper Saddle River, NJ: Prentice Hall.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chemeClr val="bg1"/>
                </a:solidFill>
              </a:rPr>
              <a:t>Tromp, J. (2012, May 23). A212693 - OEIS. Retrieved July 24, 2018, from https://</a:t>
            </a:r>
            <a:r>
              <a:rPr lang="en-US" sz="2400" dirty="0" err="1">
                <a:solidFill>
                  <a:schemeClr val="bg1"/>
                </a:solidFill>
              </a:rPr>
              <a:t>oeis.org</a:t>
            </a:r>
            <a:r>
              <a:rPr lang="en-US" sz="2400" dirty="0">
                <a:solidFill>
                  <a:schemeClr val="bg1"/>
                </a:solidFill>
              </a:rPr>
              <a:t>/A212693</a:t>
            </a:r>
          </a:p>
          <a:p>
            <a:pPr marL="457200" indent="-457200">
              <a:buNone/>
            </a:pPr>
            <a:r>
              <a:rPr lang="en-US" sz="2400" dirty="0" err="1">
                <a:solidFill>
                  <a:schemeClr val="bg1"/>
                </a:solidFill>
              </a:rPr>
              <a:t>Zelle</a:t>
            </a:r>
            <a:r>
              <a:rPr lang="en-US" sz="2400" dirty="0">
                <a:solidFill>
                  <a:schemeClr val="bg1"/>
                </a:solidFill>
              </a:rPr>
              <a:t>, J. M. (2017). </a:t>
            </a:r>
            <a:r>
              <a:rPr lang="en-US" sz="2400" i="1" dirty="0">
                <a:solidFill>
                  <a:schemeClr val="bg1"/>
                </a:solidFill>
              </a:rPr>
              <a:t>Python Programming: An Introduction To Computer Science, Third Edition</a:t>
            </a:r>
            <a:r>
              <a:rPr lang="en-US" sz="2400" dirty="0">
                <a:solidFill>
                  <a:schemeClr val="bg1"/>
                </a:solidFill>
              </a:rPr>
              <a:t>. Franklin, Beedle &amp; Associates.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Background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80772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had its conception in the early 1950s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AI was modeled off human function 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began to branch off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Search first studied in 1970s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pPr marL="5715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apital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96" y="5867401"/>
            <a:ext cx="17695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Outline of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80772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Minimax, Alpha-Beta Pruning, Iterative Deepening 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Games  Tic Tac Toe, Connect Four: Rules and Search Spaces 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Demonstration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Data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Summary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Future Work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Bibliography </a:t>
            </a:r>
          </a:p>
          <a:p>
            <a:pPr lvl="0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apital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96" y="5867401"/>
            <a:ext cx="17695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Adversarial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8077200" cy="4525963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Game is comprised of these things: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Result(s, 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Terminal-Test(s)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Utility(s, p)</a:t>
            </a:r>
          </a:p>
        </p:txBody>
      </p:sp>
      <p:pic>
        <p:nvPicPr>
          <p:cNvPr id="1028" name="Picture 4" descr="Capital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96" y="5867401"/>
            <a:ext cx="17695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8077200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recursive algorithm that computes a specific state’s value for a player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2FE5A4-4ED4-C84B-A00F-7E05ADFA9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514600"/>
            <a:ext cx="6057900" cy="433193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5576DB72-4447-4346-811C-BCC41664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0075" y="2514600"/>
            <a:ext cx="4733925" cy="437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Minimax 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78596B-59FD-9A4A-AF92-614BB3B7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370" r="11649"/>
          <a:stretch/>
        </p:blipFill>
        <p:spPr>
          <a:xfrm>
            <a:off x="533400" y="1612244"/>
            <a:ext cx="8077200" cy="3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Alpha 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7"/>
            <a:ext cx="8077200" cy="4525963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improvement upon Minimax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track of an Alpha and Beta value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values are the best and worse values for each player</a:t>
            </a:r>
          </a:p>
        </p:txBody>
      </p:sp>
      <p:pic>
        <p:nvPicPr>
          <p:cNvPr id="1028" name="Picture 4" descr="Capital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5" y="5989637"/>
            <a:ext cx="17695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34843F8-9091-964E-A5CA-D2534044D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7679"/>
            <a:ext cx="5410200" cy="56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Alpha Beta Pruning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A4931D9-540A-6449-9095-DB377D89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12876"/>
            <a:ext cx="7673020" cy="5140324"/>
          </a:xfrm>
        </p:spPr>
      </p:pic>
    </p:spTree>
    <p:extLst>
      <p:ext uri="{BB962C8B-B14F-4D97-AF65-F5344CB8AC3E}">
        <p14:creationId xmlns:p14="http://schemas.microsoft.com/office/powerpoint/2010/main" val="20683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CECEC"/>
                </a:solidFill>
                <a:latin typeface="Georgia" panose="02040502050405020303" pitchFamily="18" charset="0"/>
              </a:rPr>
              <a:t>Iterative Deepening</a:t>
            </a:r>
          </a:p>
        </p:txBody>
      </p:sp>
      <p:pic>
        <p:nvPicPr>
          <p:cNvPr id="1029" name="Picture 5" descr="C:\Users\rpepper.CAPITAL\Desktop\Powerpoint Templates\spiral-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2533"/>
          <a:stretch/>
        </p:blipFill>
        <p:spPr bwMode="auto">
          <a:xfrm>
            <a:off x="0" y="0"/>
            <a:ext cx="4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485-EEAF-F94F-9E81-81F001E1F498}"/>
              </a:ext>
            </a:extLst>
          </p:cNvPr>
          <p:cNvSpPr txBox="1"/>
          <p:nvPr/>
        </p:nvSpPr>
        <p:spPr>
          <a:xfrm>
            <a:off x="1392702" y="241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EFF-0CD8-D648-AFE5-BB0EBFD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on Alpha-Beta Pruning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has time limit on search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Searches at depth 1, then 2, then 3… until time expires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time wasted by searching through same shallow depths </a:t>
            </a:r>
          </a:p>
        </p:txBody>
      </p:sp>
    </p:spTree>
    <p:extLst>
      <p:ext uri="{BB962C8B-B14F-4D97-AF65-F5344CB8AC3E}">
        <p14:creationId xmlns:p14="http://schemas.microsoft.com/office/powerpoint/2010/main" val="298293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Capital-PowerPoint-Template</Template>
  <TotalTime>1341</TotalTime>
  <Words>506</Words>
  <Application>Microsoft Macintosh PowerPoint</Application>
  <PresentationFormat>On-screen Show (4:3)</PresentationFormat>
  <Paragraphs>121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Office Theme</vt:lpstr>
      <vt:lpstr>Artificial Intelligence of Game Design</vt:lpstr>
      <vt:lpstr>Background of AI</vt:lpstr>
      <vt:lpstr>Outline of Presentation </vt:lpstr>
      <vt:lpstr>Adversarial Search</vt:lpstr>
      <vt:lpstr>Algorithms</vt:lpstr>
      <vt:lpstr>Minimax </vt:lpstr>
      <vt:lpstr>Alpha Beta Pruning</vt:lpstr>
      <vt:lpstr>Alpha Beta Pruning</vt:lpstr>
      <vt:lpstr>Iterative Deepening</vt:lpstr>
      <vt:lpstr>Algorithm Comparison</vt:lpstr>
      <vt:lpstr>Tic Tac Toe</vt:lpstr>
      <vt:lpstr>Connect Four</vt:lpstr>
      <vt:lpstr>Demonstration</vt:lpstr>
      <vt:lpstr>Data</vt:lpstr>
      <vt:lpstr>Data</vt:lpstr>
      <vt:lpstr>Data</vt:lpstr>
      <vt:lpstr>Summary </vt:lpstr>
      <vt:lpstr>Future Work 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Nichole Johnson</dc:creator>
  <cp:lastModifiedBy>Decker, Andrew</cp:lastModifiedBy>
  <cp:revision>35</cp:revision>
  <dcterms:created xsi:type="dcterms:W3CDTF">2017-05-18T19:34:52Z</dcterms:created>
  <dcterms:modified xsi:type="dcterms:W3CDTF">2019-03-11T12:40:19Z</dcterms:modified>
</cp:coreProperties>
</file>