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502" r:id="rId6"/>
    <p:sldId id="260" r:id="rId7"/>
    <p:sldId id="261" r:id="rId8"/>
    <p:sldId id="262" r:id="rId9"/>
    <p:sldId id="504" r:id="rId10"/>
    <p:sldId id="503" r:id="rId11"/>
    <p:sldId id="263" r:id="rId12"/>
    <p:sldId id="264" r:id="rId13"/>
    <p:sldId id="265" r:id="rId14"/>
    <p:sldId id="266" r:id="rId15"/>
    <p:sldId id="505" r:id="rId16"/>
    <p:sldId id="506" r:id="rId17"/>
    <p:sldId id="509" r:id="rId18"/>
    <p:sldId id="267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268" r:id="rId33"/>
    <p:sldId id="524" r:id="rId34"/>
    <p:sldId id="525" r:id="rId35"/>
    <p:sldId id="52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3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8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F05B-C2CB-4F7D-853F-3D6ED1A12B7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C777-BC85-4154-BE23-217A5B13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2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A9DDF3-681D-46C5-A938-3F7E051C1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Cryptography: Diffie-Hellman &amp; RSA Security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6340-A84F-4EEA-90F8-FAB2B020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Justin Mendes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1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Public-Key/Asymmetric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two keys – a public and private key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parties are not equal 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application of number theoretic concepts to function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Complements rather than replaces private-key/symmetric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77930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Public-Key/Asymmetric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generates a key value which is made public  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also uses their public key to determine a second key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keeps their private key secret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 can use sender’s public key to encrypt a message to them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can use their private key to decrypt this message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No-one without access to the sender’s private key can easily decrypt the message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20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Public-Key/Asymmetric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to address two key issues: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distribution – How to have secure communications in general without having to trust a key distribution center (KDC) with your key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signatures – How to verify a message comes intact from the claimed sender</a:t>
            </a:r>
          </a:p>
        </p:txBody>
      </p:sp>
    </p:spTree>
    <p:extLst>
      <p:ext uri="{BB962C8B-B14F-4D97-AF65-F5344CB8AC3E}">
        <p14:creationId xmlns:p14="http://schemas.microsoft.com/office/powerpoint/2010/main" val="151837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Public-Key/Asymmetric Cryptography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Classified uses into 3 categories: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Encryption/decryption - Provides secrecy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signatures - Provide authentication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exchange - of session keys</a:t>
            </a:r>
          </a:p>
        </p:txBody>
      </p:sp>
    </p:spTree>
    <p:extLst>
      <p:ext uri="{BB962C8B-B14F-4D97-AF65-F5344CB8AC3E}">
        <p14:creationId xmlns:p14="http://schemas.microsoft.com/office/powerpoint/2010/main" val="159049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Public-Key/Asymmetric Cryptography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Public-key algorithms rely on two keys where they are: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Computationally impossible to find decryption key knowing only algorithm and encryption key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Computationally easy to encrypt/decrypt messages when the relevant key is known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 of the two related keys can be used for encryption, with the other used for decryption</a:t>
            </a:r>
          </a:p>
        </p:txBody>
      </p:sp>
    </p:spTree>
    <p:extLst>
      <p:ext uri="{BB962C8B-B14F-4D97-AF65-F5344CB8AC3E}">
        <p14:creationId xmlns:p14="http://schemas.microsoft.com/office/powerpoint/2010/main" val="335898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Public-Key/Asymmetric Cryptography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a trapdoor one-way function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function has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f(x) easy  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f^(–1)(y) impossible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trap-door one-way function has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fk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(y) easy if k and x are known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fk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^(–1)(y) easy if k and y are known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fk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^(–1)(y) impossible if y known but k not known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practical public-key scheme depends on a suitable trap-door one-way function</a:t>
            </a:r>
          </a:p>
        </p:txBody>
      </p:sp>
    </p:spTree>
    <p:extLst>
      <p:ext uri="{BB962C8B-B14F-4D97-AF65-F5344CB8AC3E}">
        <p14:creationId xmlns:p14="http://schemas.microsoft.com/office/powerpoint/2010/main" val="227870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Diffie-Helman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1976: W. Diffie and M.E. Hellman proposed the first public-key encryption algorithms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algorithm for public exchange of a private-key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Diffie-Hellman key agreement protocol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Exponential key agreement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 two users to exchange a secret key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no prior secrets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over an untrusted network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61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Diffie-Helman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of transmission is critical for many network and Internet applications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users to share information in a way that others can’t decipher the flow of information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the difficulty of computing discrete logarithms of large numbers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two large numbers, one prime (p), and a primitive root of p (g)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68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Diffie-Hellman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and g are both publicly available numbers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pick private values a and b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public values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g^a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g^b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p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values x and y are exchanged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shared, private key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=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y^a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 =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x^b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p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Algebraically it can be shown that ka = kb 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now have a symmetric secret key to encrypt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49CD8-0BA7-433F-9B47-42964F23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96" y="1766540"/>
            <a:ext cx="3408868" cy="49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9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Diffie-Hellman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users, Alice and Bob wish to have a secure conversation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and Bob get public numbers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= 11,  g = 7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and Bob compute public values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7^3 mod 11 =  343 mod 11 = 2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7^6 mod 11 =  117649 mod 11 = 4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and Bob exchange public numbers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and Bob compute symmetric keys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= 4^3 mod 11 = 64 mod 11 = 9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 = 2^6 mod 11 =  64  mod 11 = 9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and Bob now can talk securely!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1754F-3CE5-4C7D-8C98-BD255424D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92" t="7768" r="907" b="7908"/>
          <a:stretch/>
        </p:blipFill>
        <p:spPr>
          <a:xfrm>
            <a:off x="8181659" y="2128705"/>
            <a:ext cx="3819904" cy="40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Private-Key/Symmetric Cryptography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Public-Key/Asymmetric Cryptography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Diffie-Hellman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447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Diffie-Hellman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Diffie-Hellman is currently used in many protocols, namely: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Sockets Layer (SSL)/Transport Layer Security (TLS)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Shell (SSH)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Protocol Security (IPsec)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171560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 (Rivest, Shamir, Adleman)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1978: L.M Adleman, R.L. Rivest and A. Shamir propose the RSA encryption method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the most widely used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a random process to select two large prime numbers p and q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Computes the product m = p * q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is the modulus and is made publicly available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computes the Euler totient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= (p - 1) * (q - 1)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number, as well as p and q, are kept secret.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A7D9B-4954-4A88-9738-8FBD8093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63" y="4439496"/>
            <a:ext cx="3402062" cy="21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 choose a public key e that has no factors in common with t = (p - 1) * (q - 1)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a private key d so that e * d leaves a remainder of 1 when divided by t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* d is congruent to 1 modulus t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is easy to compute only if a user knows the value of 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Essentially the same as knowing the values of p and q</a:t>
            </a:r>
          </a:p>
        </p:txBody>
      </p:sp>
    </p:spTree>
    <p:extLst>
      <p:ext uri="{BB962C8B-B14F-4D97-AF65-F5344CB8AC3E}">
        <p14:creationId xmlns:p14="http://schemas.microsoft.com/office/powerpoint/2010/main" val="15012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 is any number that is not divisible by m, then dividing n^9e * d) by m and taking the remainder yields the original value n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relatively deep mathematical theorem, which we can write as  n^(e *d) mod m = n.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 is a numeric encoding of a block of plaintext, the cyphertext is c = n^e mod m.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c^d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m  =  (n^e)d mod m = n^(e*d) mod m = 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recover the plaintext n with the private-key d</a:t>
            </a:r>
          </a:p>
        </p:txBody>
      </p:sp>
    </p:spTree>
    <p:extLst>
      <p:ext uri="{BB962C8B-B14F-4D97-AF65-F5344CB8AC3E}">
        <p14:creationId xmlns:p14="http://schemas.microsoft.com/office/powerpoint/2010/main" val="2397925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 Encryption/Decryption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encrypt a message m, the sender: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Obtains public key of recipient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e,n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Computes: c =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m^e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n, where 0 ≤ m&lt;n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decrypt the ciphertext c the owner: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their private key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Computes: m =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c^d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n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m must be smaller than the modulus n</a:t>
            </a:r>
          </a:p>
        </p:txBody>
      </p:sp>
    </p:spTree>
    <p:extLst>
      <p:ext uri="{BB962C8B-B14F-4D97-AF65-F5344CB8AC3E}">
        <p14:creationId xmlns:p14="http://schemas.microsoft.com/office/powerpoint/2010/main" val="9856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of RSA must: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two primes at random (p, q)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either e or d and compute the other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Primes p, q must not be easily derived from modulus n = p * q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 must be sufficiently large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 guess and use probabilistic test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Exponents e and d are inverses, so use Inverse algorithm to compute the other</a:t>
            </a:r>
          </a:p>
        </p:txBody>
      </p:sp>
    </p:spTree>
    <p:extLst>
      <p:ext uri="{BB962C8B-B14F-4D97-AF65-F5344CB8AC3E}">
        <p14:creationId xmlns:p14="http://schemas.microsoft.com/office/powerpoint/2010/main" val="414637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 Key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user generates a public/private key pair by: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two large primes at random: p, q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their system modulus n = p * q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ø(n) = (p-1) * (q-1)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at random the encryption key 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1 &lt; e &lt; ø(n), gcd(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e,ø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(n)) = 1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following equation to find decryption key d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e* d = 1 mod ø(n) and 0 ≤ d ≤n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their public encryption key: PU = {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e,n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secret private decryption key: PR = {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55792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 Example: Key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primes: p = 17 &amp; q = 11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Calculate: n = p * q = 17 x 11 = 187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Calculate: ø(n) = (p – 1) * (q - 1) = 16 * 10 = 160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e: gcd(e, 160)=1; choose e = 7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d: d * e=1 mod 160 and d &lt; 160 Value is d = 23 since 23 * 7 = 161 = 10 *160 + 1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public-key PU = {7,187}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secret private-key PR = {23,187}</a:t>
            </a:r>
          </a:p>
        </p:txBody>
      </p:sp>
    </p:spTree>
    <p:extLst>
      <p:ext uri="{BB962C8B-B14F-4D97-AF65-F5344CB8AC3E}">
        <p14:creationId xmlns:p14="http://schemas.microsoft.com/office/powerpoint/2010/main" val="1687821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 Key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user generates a public/private key pair by: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two large primes at random: p, q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their system modulus n = p * q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ø(n) = (p-1) * (q-1)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at random the encryption key 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1 &lt; e &lt; ø(n), gcd(e, ø(n)) = 1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following equation to find decryption key d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e* d = 1 mod ø(n) and 0 ≤ d ≤n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their public encryption key: PU = {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e,n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secret private decryption key: PR = {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089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RSA Example: Encryption/Decryption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RSA encryption/decryption is: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message m = 88 (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nb.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88 &lt; 187)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Encryption: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= 887 mod 187 = 11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decryption: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= 1123 mod 187 = 88 </a:t>
            </a:r>
          </a:p>
        </p:txBody>
      </p:sp>
    </p:spTree>
    <p:extLst>
      <p:ext uri="{BB962C8B-B14F-4D97-AF65-F5344CB8AC3E}">
        <p14:creationId xmlns:p14="http://schemas.microsoft.com/office/powerpoint/2010/main" val="321519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is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disorganization of data where only one person with the necessary key can reorganize it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 secure transmission of private information over insecure channels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 secure storage of sensitive data on any computer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3542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RSA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Euler's Theorem: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A^(ø(n)) mod n = 1 where gcd(a, n) = 1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 has: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= p * q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ø(n) = ( p - 1) * (q - 1)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Carefully chose e and d to be inverses mod ø(n)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* d = 1 + k * ø(n) for some k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Therefore: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C^d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M^(e * d) = M^1 + k * ø(n)) = M^1 * (M^(ø(n))k)) = M^1 * (1)^k = M^1 = M mod n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426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RSA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Multiplying p by q is easy -  The number of operations depends on the number of bits in p and q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someone knows M, finding  p and q is hard - In essence, the number of operations depends on the value of M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one has found a quick algorithm  for factoring a large number M.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one has proven that such a quick algorithm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4230430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A9DDF3-681D-46C5-A938-3F7E051C1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10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two user communication on a server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 files of different formats into cyphertext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 and randomize public and private key generation and setup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310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Cryptography - Mathematical disorganization of data where only one person with the necessary key can reorganize it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Private-Key/Symmetric Cryptography - uses only one key shared by both sender and receiver. If key is disclosed, communication is compromised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Public-Key/Asymmetric Cryptography Uses two keys (public and private key) where both parties are not equal. Complement keys rather than replacing private-key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Diffie-Helman Algorithm - Requires users to share information in a way that others can’t decipher the flow of information and requires two large numbers, one prime (p), and a primitive root of p (g)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 - Currently the most widely used. Uses a random process to select two large prime numbers p and q to computes the product m = p * q and the Euler totient t = (p - 1) * (q - 1)</a:t>
            </a:r>
          </a:p>
        </p:txBody>
      </p:sp>
    </p:spTree>
    <p:extLst>
      <p:ext uri="{BB962C8B-B14F-4D97-AF65-F5344CB8AC3E}">
        <p14:creationId xmlns:p14="http://schemas.microsoft.com/office/powerpoint/2010/main" val="4089351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A9DDF3-681D-46C5-A938-3F7E051C1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Questions?</a:t>
            </a:r>
            <a:endParaRPr lang="en-US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1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Concepts of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 is converting plaintext into ciphertext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is converting ciphertext into plaintext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Cryptographic function - Mathematical function or algorithm used to encrypt/decrypt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- Parameter for a cryptographic function</a:t>
            </a:r>
          </a:p>
        </p:txBody>
      </p:sp>
    </p:spTree>
    <p:extLst>
      <p:ext uri="{BB962C8B-B14F-4D97-AF65-F5344CB8AC3E}">
        <p14:creationId xmlns:p14="http://schemas.microsoft.com/office/powerpoint/2010/main" val="33343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Private-Key/Symmetric Cryptography</a:t>
            </a:r>
            <a:b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4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private-key/symmetric cryptography uses only one key 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by both sender and receiver 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this key is disclosed, communication is compromised 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parties are equal </a:t>
            </a:r>
          </a:p>
        </p:txBody>
      </p:sp>
    </p:spTree>
    <p:extLst>
      <p:ext uri="{BB962C8B-B14F-4D97-AF65-F5344CB8AC3E}">
        <p14:creationId xmlns:p14="http://schemas.microsoft.com/office/powerpoint/2010/main" val="70318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Private-Key/Symmetric Cryptography</a:t>
            </a:r>
            <a:b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4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people agree on an encryption method and a shared key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uses the key and the encryption method to encrypt a message and sends it to the receiver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 uses the same key and the related decryption method to decrypt the message</a:t>
            </a:r>
          </a:p>
        </p:txBody>
      </p:sp>
    </p:spTree>
    <p:extLst>
      <p:ext uri="{BB962C8B-B14F-4D97-AF65-F5344CB8AC3E}">
        <p14:creationId xmlns:p14="http://schemas.microsoft.com/office/powerpoint/2010/main" val="6110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of Secret-Key/Symmetric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fast classical encryption and decryption algorithm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the speed of a method varies with the length of the key, faster algorithms allow one to use longer key values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 key values make it harder to guess and break the key by brute force</a:t>
            </a:r>
          </a:p>
        </p:txBody>
      </p:sp>
    </p:spTree>
    <p:extLst>
      <p:ext uri="{BB962C8B-B14F-4D97-AF65-F5344CB8AC3E}">
        <p14:creationId xmlns:p14="http://schemas.microsoft.com/office/powerpoint/2010/main" val="23717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Disadvantages of Secret-Key/Symmetric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secure transmission of key value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a separate key for each group of people that wishes to exchange encrypted messages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protect sender from receiver forging a message &amp; claiming is sent by sender </a:t>
            </a:r>
          </a:p>
        </p:txBody>
      </p:sp>
    </p:spTree>
    <p:extLst>
      <p:ext uri="{BB962C8B-B14F-4D97-AF65-F5344CB8AC3E}">
        <p14:creationId xmlns:p14="http://schemas.microsoft.com/office/powerpoint/2010/main" val="412360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408D-2B93-4D54-A393-F5FAB1A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r>
              <a:rPr lang="en-US" sz="4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Public-Key/Asymmetric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F56-6788-46AF-BD52-32494705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Public-key/asymmetric cryptography involves the use of two keys: 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Public-key - May be known by anybody, and can be used to encrypt messages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Private-key - known only to the receiver, used to decrypt messages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Impossible to determine private key from public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Asymmetric because the sender who encrypts messages cannot decrypt them</a:t>
            </a:r>
          </a:p>
        </p:txBody>
      </p:sp>
    </p:spTree>
    <p:extLst>
      <p:ext uri="{BB962C8B-B14F-4D97-AF65-F5344CB8AC3E}">
        <p14:creationId xmlns:p14="http://schemas.microsoft.com/office/powerpoint/2010/main" val="30377627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2177</Words>
  <Application>Microsoft Office PowerPoint</Application>
  <PresentationFormat>Widescreen</PresentationFormat>
  <Paragraphs>222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 Light</vt:lpstr>
      <vt:lpstr>Courier New</vt:lpstr>
      <vt:lpstr>Rockwell</vt:lpstr>
      <vt:lpstr>Wingdings</vt:lpstr>
      <vt:lpstr>Atlas</vt:lpstr>
      <vt:lpstr>Cryptography: Diffie-Hellman &amp; RSA Security Mechanisms</vt:lpstr>
      <vt:lpstr>Outline</vt:lpstr>
      <vt:lpstr>What is Cryptography?</vt:lpstr>
      <vt:lpstr>Concepts of Cryptography</vt:lpstr>
      <vt:lpstr>Private-Key/Symmetric Cryptography </vt:lpstr>
      <vt:lpstr>Private-Key/Symmetric Cryptography </vt:lpstr>
      <vt:lpstr>Advantages of Secret-Key/Symmetric Cryptography</vt:lpstr>
      <vt:lpstr>Disadvantages of Secret-Key/Symmetric Cryptography</vt:lpstr>
      <vt:lpstr>Public-Key/Asymmetric Cryptography</vt:lpstr>
      <vt:lpstr>Public-Key/Asymmetric Cryptography</vt:lpstr>
      <vt:lpstr>Public-Key/Asymmetric Cryptography</vt:lpstr>
      <vt:lpstr>Why Public-Key/Asymmetric Cryptography?</vt:lpstr>
      <vt:lpstr>Public-Key/Asymmetric Cryptography Applications</vt:lpstr>
      <vt:lpstr>Public-Key/Asymmetric Cryptography Requirements</vt:lpstr>
      <vt:lpstr>Public-Key/Asymmetric Cryptography Requirements</vt:lpstr>
      <vt:lpstr>Diffie-Helman Algorithm</vt:lpstr>
      <vt:lpstr>Diffie-Helman</vt:lpstr>
      <vt:lpstr>Diffie-Hellman Implementation</vt:lpstr>
      <vt:lpstr>Diffie-Hellman Example</vt:lpstr>
      <vt:lpstr>Diffie-Hellman Applications</vt:lpstr>
      <vt:lpstr>RSA (Rivest, Shamir, Adleman) Algorithm</vt:lpstr>
      <vt:lpstr>RSA</vt:lpstr>
      <vt:lpstr>RSA</vt:lpstr>
      <vt:lpstr>RSA Encryption/Decryption</vt:lpstr>
      <vt:lpstr>RSA Key Generation</vt:lpstr>
      <vt:lpstr>RSA Key Setup</vt:lpstr>
      <vt:lpstr>RSA Example: Key Setup</vt:lpstr>
      <vt:lpstr>RSA Key Setup</vt:lpstr>
      <vt:lpstr>RSA Example: Encryption/Decryption</vt:lpstr>
      <vt:lpstr>Why RSA Works</vt:lpstr>
      <vt:lpstr>Why RSA Works</vt:lpstr>
      <vt:lpstr>Demo</vt:lpstr>
      <vt:lpstr>Future Work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Cryptography: Diffie-Hellman &amp; RSA</dc:title>
  <dc:creator>Justin Mendes</dc:creator>
  <cp:lastModifiedBy>Justin Mendes</cp:lastModifiedBy>
  <cp:revision>23</cp:revision>
  <dcterms:created xsi:type="dcterms:W3CDTF">2019-10-18T11:26:41Z</dcterms:created>
  <dcterms:modified xsi:type="dcterms:W3CDTF">2019-10-18T14:58:06Z</dcterms:modified>
</cp:coreProperties>
</file>