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394" r:id="rId2"/>
    <p:sldId id="447" r:id="rId3"/>
    <p:sldId id="448" r:id="rId4"/>
    <p:sldId id="412" r:id="rId5"/>
    <p:sldId id="413" r:id="rId6"/>
    <p:sldId id="414" r:id="rId7"/>
    <p:sldId id="415" r:id="rId8"/>
    <p:sldId id="41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7" r:id="rId28"/>
    <p:sldId id="438" r:id="rId29"/>
    <p:sldId id="439" r:id="rId30"/>
    <p:sldId id="440" r:id="rId31"/>
    <p:sldId id="441" r:id="rId32"/>
    <p:sldId id="442" r:id="rId33"/>
    <p:sldId id="443" r:id="rId34"/>
    <p:sldId id="444" r:id="rId35"/>
    <p:sldId id="445" r:id="rId36"/>
    <p:sldId id="44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1" autoAdjust="0"/>
    <p:restoredTop sz="94575" autoAdjust="0"/>
  </p:normalViewPr>
  <p:slideViewPr>
    <p:cSldViewPr>
      <p:cViewPr varScale="1">
        <p:scale>
          <a:sx n="66" d="100"/>
          <a:sy n="66" d="100"/>
        </p:scale>
        <p:origin x="-65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6A5E-6549-4A5A-B4BA-81CDF71A23EF}" type="datetimeFigureOut">
              <a:rPr lang="en-US" smtClean="0"/>
              <a:pPr/>
              <a:t>2/10/2016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E2ABB8-A3EC-4CF3-8528-8234EABD3B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P_(complexity)" TargetMode="External"/><Relationship Id="rId3" Type="http://schemas.openxmlformats.org/officeDocument/2006/relationships/hyperlink" Target="https://en.wikipedia.org/wiki/Upper_bound" TargetMode="External"/><Relationship Id="rId7" Type="http://schemas.openxmlformats.org/officeDocument/2006/relationships/hyperlink" Target="https://en.wikipedia.org/wiki/Complexity_clas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Decision_problem" TargetMode="External"/><Relationship Id="rId5" Type="http://schemas.openxmlformats.org/officeDocument/2006/relationships/hyperlink" Target="https://en.wikipedia.org/wiki/Time_complexity" TargetMode="External"/><Relationship Id="rId4" Type="http://schemas.openxmlformats.org/officeDocument/2006/relationships/hyperlink" Target="https://en.wikipedia.org/wiki/Polynomial_expression" TargetMode="External"/><Relationship Id="rId9" Type="http://schemas.openxmlformats.org/officeDocument/2006/relationships/hyperlink" Target="https://en.wikipedia.org/wiki/Computational_complexity_theor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Secure_communication"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en.wikipedia.org/wiki/Adversary_(cryptography)"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Authentica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hafi_Goldwasser" TargetMode="External"/><Relationship Id="rId7" Type="http://schemas.openxmlformats.org/officeDocument/2006/relationships/hyperlink" Target="https://en.wikipedia.org/wiki/Adversary_(cryptography)"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Secure_communication" TargetMode="External"/><Relationship Id="rId5" Type="http://schemas.openxmlformats.org/officeDocument/2006/relationships/hyperlink" Target="https://en.wikipedia.org/wiki/Charles_Rackoff" TargetMode="External"/><Relationship Id="rId4" Type="http://schemas.openxmlformats.org/officeDocument/2006/relationships/hyperlink" Target="https://en.wikipedia.org/wiki/Silvio_Micali"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Experience" TargetMode="External"/><Relationship Id="rId3" Type="http://schemas.openxmlformats.org/officeDocument/2006/relationships/hyperlink" Target="https://en.wikipedia.org/wiki/Awareness" TargetMode="External"/><Relationship Id="rId7" Type="http://schemas.openxmlformats.org/officeDocument/2006/relationships/hyperlink" Target="https://en.wikipedia.org/wiki/Skills" TargetMode="External"/><Relationship Id="rId12" Type="http://schemas.openxmlformats.org/officeDocument/2006/relationships/hyperlink" Target="https://en.wikipedia.org/wiki/Learning"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Description" TargetMode="External"/><Relationship Id="rId11" Type="http://schemas.openxmlformats.org/officeDocument/2006/relationships/hyperlink" Target="https://en.wikipedia.org/wiki/Discovery_(observation)" TargetMode="External"/><Relationship Id="rId5" Type="http://schemas.openxmlformats.org/officeDocument/2006/relationships/hyperlink" Target="https://en.wikipedia.org/wiki/Information" TargetMode="External"/><Relationship Id="rId10" Type="http://schemas.openxmlformats.org/officeDocument/2006/relationships/hyperlink" Target="https://en.wikipedia.org/wiki/Perception" TargetMode="External"/><Relationship Id="rId4" Type="http://schemas.openxmlformats.org/officeDocument/2006/relationships/hyperlink" Target="https://en.wikipedia.org/wiki/Fact" TargetMode="External"/><Relationship Id="rId9" Type="http://schemas.openxmlformats.org/officeDocument/2006/relationships/hyperlink" Target="https://en.wikipedia.org/wiki/Educa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E2ABB8-A3EC-4CF3-8528-8234EABD3B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0000"/>
              </a:lnSpc>
            </a:pPr>
            <a:r>
              <a:rPr lang="en-US" dirty="0" err="1" smtClean="0"/>
              <a:t>Prover</a:t>
            </a:r>
            <a:r>
              <a:rPr lang="en-US" dirty="0" smtClean="0"/>
              <a:t> and verifier share </a:t>
            </a:r>
            <a:r>
              <a:rPr lang="en-US" i="1" dirty="0" smtClean="0"/>
              <a:t>common inputs </a:t>
            </a:r>
            <a:r>
              <a:rPr lang="en-US" dirty="0" smtClean="0"/>
              <a:t>(functions or values)</a:t>
            </a:r>
          </a:p>
          <a:p>
            <a:pPr>
              <a:lnSpc>
                <a:spcPct val="90000"/>
              </a:lnSpc>
            </a:pPr>
            <a:r>
              <a:rPr lang="en-US" dirty="0" smtClean="0"/>
              <a:t>Challenge</a:t>
            </a:r>
            <a:r>
              <a:rPr lang="en-US" baseline="0" dirty="0" smtClean="0"/>
              <a:t> – response </a:t>
            </a:r>
          </a:p>
          <a:p>
            <a:pPr marL="0" marR="0" lvl="1" indent="0" algn="l" defTabSz="914400" rtl="0" eaLnBrk="1" fontAlgn="auto" latinLnBrk="0" hangingPunct="1">
              <a:lnSpc>
                <a:spcPct val="90000"/>
              </a:lnSpc>
              <a:spcBef>
                <a:spcPts val="0"/>
              </a:spcBef>
              <a:spcAft>
                <a:spcPts val="0"/>
              </a:spcAft>
              <a:buClrTx/>
              <a:buSzTx/>
              <a:buFontTx/>
              <a:buNone/>
              <a:tabLst/>
              <a:defRPr/>
            </a:pPr>
            <a:r>
              <a:rPr lang="en-US" dirty="0" err="1" smtClean="0"/>
              <a:t>Prover</a:t>
            </a:r>
            <a:r>
              <a:rPr lang="en-US" dirty="0" smtClean="0"/>
              <a:t> will “interact” with verifier and try to “convince” it that assertion is true.</a:t>
            </a:r>
            <a:endParaRPr lang="en-US" i="1" dirty="0" smtClean="0">
              <a:latin typeface="Times New Roman" pitchFamily="18" charset="0"/>
            </a:endParaRPr>
          </a:p>
          <a:p>
            <a:pPr>
              <a:lnSpc>
                <a:spcPct val="90000"/>
              </a:lnSpc>
            </a:pPr>
            <a:r>
              <a:rPr lang="en-US" dirty="0" smtClean="0"/>
              <a:t>Allow error with small probability.</a:t>
            </a:r>
          </a:p>
          <a:p>
            <a:pPr>
              <a:lnSpc>
                <a:spcPct val="90000"/>
              </a:lnSpc>
            </a:pPr>
            <a:r>
              <a:rPr lang="en-US" dirty="0" smtClean="0"/>
              <a:t>The protocol yields </a:t>
            </a:r>
            <a:r>
              <a:rPr lang="en-US" b="1" dirty="0" smtClean="0"/>
              <a:t>Accept</a:t>
            </a:r>
            <a:r>
              <a:rPr lang="en-US" dirty="0" smtClean="0"/>
              <a:t> if every Response is accepted by the Verifier</a:t>
            </a:r>
          </a:p>
          <a:p>
            <a:pPr>
              <a:lnSpc>
                <a:spcPct val="90000"/>
              </a:lnSpc>
            </a:pPr>
            <a:r>
              <a:rPr lang="en-US" dirty="0" smtClean="0"/>
              <a:t>Otherwise, the protocol yields </a:t>
            </a:r>
            <a:r>
              <a:rPr lang="en-US" b="1" dirty="0" smtClean="0"/>
              <a:t>Reject</a:t>
            </a:r>
            <a:endParaRPr lang="en-US" dirty="0" smtClean="0"/>
          </a:p>
          <a:p>
            <a:endParaRPr lang="en-US" dirty="0"/>
          </a:p>
        </p:txBody>
      </p:sp>
      <p:sp>
        <p:nvSpPr>
          <p:cNvPr id="4" name="灯片编号占位符 3"/>
          <p:cNvSpPr>
            <a:spLocks noGrp="1"/>
          </p:cNvSpPr>
          <p:nvPr>
            <p:ph type="sldNum" sz="quarter" idx="10"/>
          </p:nvPr>
        </p:nvSpPr>
        <p:spPr/>
        <p:txBody>
          <a:bodyPr/>
          <a:lstStyle/>
          <a:p>
            <a:fld id="{A5FAD74E-E08C-4E27-AE20-384D065BC2E2}"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There are many problems for which there is no known efficient algorithm. Those</a:t>
            </a:r>
            <a:r>
              <a:rPr lang="en-US" baseline="0" dirty="0" smtClean="0"/>
              <a:t> problems are called NP (Non-deterministically Polynomial) complete problem. </a:t>
            </a:r>
          </a:p>
          <a:p>
            <a:r>
              <a:rPr lang="en-US" baseline="0" dirty="0" smtClean="0"/>
              <a:t>They are hard to solve (required exponential time to prove to find a solution) but validity of the solution is very easy (polynomial time) to be tested.</a:t>
            </a:r>
          </a:p>
          <a:p>
            <a:endParaRPr lang="en-US" baseline="0" dirty="0" smtClean="0"/>
          </a:p>
          <a:p>
            <a:r>
              <a:rPr lang="en-US" sz="1200" b="0" i="0" kern="1200" dirty="0" smtClean="0">
                <a:solidFill>
                  <a:schemeClr val="tx1"/>
                </a:solidFill>
                <a:effectLst/>
                <a:latin typeface="+mn-lt"/>
                <a:ea typeface="+mn-ea"/>
                <a:cs typeface="+mn-cs"/>
              </a:rPr>
              <a:t>An algorithm is said to be of </a:t>
            </a:r>
            <a:r>
              <a:rPr lang="en-US" sz="1200" b="1" i="0" kern="1200" dirty="0" smtClean="0">
                <a:solidFill>
                  <a:schemeClr val="tx1"/>
                </a:solidFill>
                <a:effectLst/>
                <a:latin typeface="+mn-lt"/>
                <a:ea typeface="+mn-ea"/>
                <a:cs typeface="+mn-cs"/>
              </a:rPr>
              <a:t>polynomial time</a:t>
            </a:r>
            <a:r>
              <a:rPr lang="en-US" sz="1200" b="0" i="0" kern="1200" dirty="0" smtClean="0">
                <a:solidFill>
                  <a:schemeClr val="tx1"/>
                </a:solidFill>
                <a:effectLst/>
                <a:latin typeface="+mn-lt"/>
                <a:ea typeface="+mn-ea"/>
                <a:cs typeface="+mn-cs"/>
              </a:rPr>
              <a:t> if its running time is </a:t>
            </a:r>
            <a:r>
              <a:rPr lang="en-US" sz="1200" b="0" i="0" u="none" strike="noStrike" kern="1200" dirty="0" smtClean="0">
                <a:solidFill>
                  <a:schemeClr val="tx1"/>
                </a:solidFill>
                <a:effectLst/>
                <a:latin typeface="+mn-lt"/>
                <a:ea typeface="+mn-ea"/>
                <a:cs typeface="+mn-cs"/>
                <a:hlinkClick r:id="rId3" tooltip="Upper bound"/>
              </a:rPr>
              <a:t>upper bounded</a:t>
            </a:r>
            <a:r>
              <a:rPr lang="en-US" sz="1200" b="0" i="0" kern="1200" dirty="0" smtClean="0">
                <a:solidFill>
                  <a:schemeClr val="tx1"/>
                </a:solidFill>
                <a:effectLst/>
                <a:latin typeface="+mn-lt"/>
                <a:ea typeface="+mn-ea"/>
                <a:cs typeface="+mn-cs"/>
              </a:rPr>
              <a:t> by a </a:t>
            </a:r>
            <a:r>
              <a:rPr lang="en-US" sz="1200" b="0" i="0" u="none" strike="noStrike" kern="1200" dirty="0" smtClean="0">
                <a:solidFill>
                  <a:schemeClr val="tx1"/>
                </a:solidFill>
                <a:effectLst/>
                <a:latin typeface="+mn-lt"/>
                <a:ea typeface="+mn-ea"/>
                <a:cs typeface="+mn-cs"/>
                <a:hlinkClick r:id="rId4" tooltip="Polynomial expression"/>
              </a:rPr>
              <a:t>polynomial expression</a:t>
            </a:r>
            <a:r>
              <a:rPr lang="en-US" sz="1200" b="0" i="0" kern="1200" dirty="0" smtClean="0">
                <a:solidFill>
                  <a:schemeClr val="tx1"/>
                </a:solidFill>
                <a:effectLst/>
                <a:latin typeface="+mn-lt"/>
                <a:ea typeface="+mn-ea"/>
                <a:cs typeface="+mn-cs"/>
              </a:rPr>
              <a:t> in the size of the input for the algorithm, i.e.,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 O(</a:t>
            </a:r>
            <a:r>
              <a:rPr lang="en-US" sz="1200" b="0" i="1" kern="1200" dirty="0" err="1" smtClean="0">
                <a:solidFill>
                  <a:schemeClr val="tx1"/>
                </a:solidFill>
                <a:effectLst/>
                <a:latin typeface="+mn-lt"/>
                <a:ea typeface="+mn-ea"/>
                <a:cs typeface="+mn-cs"/>
              </a:rPr>
              <a:t>n</a:t>
            </a:r>
            <a:r>
              <a:rPr lang="en-US" sz="1200" b="0" i="1" kern="1200" baseline="30000" dirty="0" err="1"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for some </a:t>
            </a:r>
            <a:r>
              <a:rPr lang="en-US" sz="1200" b="0" i="0" kern="1200" dirty="0" err="1" smtClean="0">
                <a:solidFill>
                  <a:schemeClr val="tx1"/>
                </a:solidFill>
                <a:effectLst/>
                <a:latin typeface="+mn-lt"/>
                <a:ea typeface="+mn-ea"/>
                <a:cs typeface="+mn-cs"/>
              </a:rPr>
              <a:t>constant</a:t>
            </a:r>
            <a:r>
              <a:rPr lang="en-US" sz="1200" b="0" i="1" kern="1200" dirty="0" err="1"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5"/>
              </a:rPr>
              <a:t>[1][8]</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tooltip="Decision problem"/>
              </a:rPr>
              <a:t>Problems</a:t>
            </a:r>
            <a:r>
              <a:rPr lang="en-US" sz="1200" b="0" i="0" kern="1200" dirty="0" smtClean="0">
                <a:solidFill>
                  <a:schemeClr val="tx1"/>
                </a:solidFill>
                <a:effectLst/>
                <a:latin typeface="+mn-lt"/>
                <a:ea typeface="+mn-ea"/>
                <a:cs typeface="+mn-cs"/>
              </a:rPr>
              <a:t> for which a deterministic polynomial time algorithm exists belong to the </a:t>
            </a:r>
            <a:r>
              <a:rPr lang="en-US" sz="1200" b="0" i="0" u="none" strike="noStrike" kern="1200" dirty="0" smtClean="0">
                <a:solidFill>
                  <a:schemeClr val="tx1"/>
                </a:solidFill>
                <a:effectLst/>
                <a:latin typeface="+mn-lt"/>
                <a:ea typeface="+mn-ea"/>
                <a:cs typeface="+mn-cs"/>
                <a:hlinkClick r:id="rId7" tooltip="Complexity class"/>
              </a:rPr>
              <a:t>complexity class</a:t>
            </a:r>
            <a:r>
              <a:rPr lang="en-US" sz="1200" b="0"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8" tooltip="P (complexity)"/>
              </a:rPr>
              <a:t>P</a:t>
            </a:r>
            <a:r>
              <a:rPr lang="en-US" sz="1200" b="0" i="0" kern="1200" dirty="0" smtClean="0">
                <a:solidFill>
                  <a:schemeClr val="tx1"/>
                </a:solidFill>
                <a:effectLst/>
                <a:latin typeface="+mn-lt"/>
                <a:ea typeface="+mn-ea"/>
                <a:cs typeface="+mn-cs"/>
              </a:rPr>
              <a:t>, which is central in the field of </a:t>
            </a:r>
            <a:r>
              <a:rPr lang="en-US" sz="1200" b="0" i="0" u="none" strike="noStrike" kern="1200" dirty="0" smtClean="0">
                <a:solidFill>
                  <a:schemeClr val="tx1"/>
                </a:solidFill>
                <a:effectLst/>
                <a:latin typeface="+mn-lt"/>
                <a:ea typeface="+mn-ea"/>
                <a:cs typeface="+mn-cs"/>
                <a:hlinkClick r:id="rId9" tooltip="Computational complexity theory"/>
              </a:rPr>
              <a:t>computational complexity theory</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Here's a graph. Using only three colors, can you color the vertices such that adjacent vertices have different colors?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Applicatio</a:t>
            </a:r>
            <a:r>
              <a:rPr lang="en-US" sz="1200" b="0" i="0" kern="1200" baseline="0" dirty="0" smtClean="0">
                <a:solidFill>
                  <a:schemeClr val="tx1"/>
                </a:solidFill>
                <a:effectLst/>
                <a:latin typeface="+mn-lt"/>
                <a:ea typeface="+mn-ea"/>
                <a:cs typeface="+mn-cs"/>
              </a:rPr>
              <a:t>n: scheduling (jobs at slot time, conflict)</a:t>
            </a:r>
            <a:endParaRPr lang="en-US" dirty="0"/>
          </a:p>
        </p:txBody>
      </p:sp>
      <p:sp>
        <p:nvSpPr>
          <p:cNvPr id="4" name="灯片编号占位符 3"/>
          <p:cNvSpPr>
            <a:spLocks noGrp="1"/>
          </p:cNvSpPr>
          <p:nvPr>
            <p:ph type="sldNum" sz="quarter" idx="10"/>
          </p:nvPr>
        </p:nvSpPr>
        <p:spPr/>
        <p:txBody>
          <a:bodyPr/>
          <a:lstStyle/>
          <a:p>
            <a:fld id="{A5FAD74E-E08C-4E27-AE20-384D065BC2E2}"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5D947-10F2-43C7-81D4-EF12DDF4EDA0}" type="slidenum">
              <a:rPr lang="en-US"/>
              <a:pPr/>
              <a:t>19</a:t>
            </a:fld>
            <a:endParaRPr lang="en-US"/>
          </a:p>
        </p:txBody>
      </p:sp>
      <p:sp>
        <p:nvSpPr>
          <p:cNvPr id="194562" name="Rectangle 2"/>
          <p:cNvSpPr>
            <a:spLocks noGrp="1" noChangeArrowheads="1"/>
          </p:cNvSpPr>
          <p:nvPr>
            <p:ph type="body" idx="1"/>
          </p:nvPr>
        </p:nvSpPr>
        <p:spPr>
          <a:xfrm>
            <a:off x="913467" y="1981435"/>
            <a:ext cx="5031067" cy="6324326"/>
          </a:xfrm>
          <a:noFill/>
          <a:ln/>
        </p:spPr>
        <p:txBody>
          <a:bodyPr lIns="90453" tIns="44433" rIns="90453" bIns="44433"/>
          <a:lstStyle/>
          <a:p>
            <a:pPr>
              <a:buFontTx/>
              <a:buNone/>
            </a:pPr>
            <a:r>
              <a:rPr lang="en-US" sz="1400" dirty="0" smtClean="0"/>
              <a:t>Common Input: graph G</a:t>
            </a:r>
          </a:p>
          <a:p>
            <a:pPr>
              <a:buFontTx/>
              <a:buNone/>
            </a:pPr>
            <a:r>
              <a:rPr lang="en-US" sz="1400" dirty="0" err="1" smtClean="0"/>
              <a:t>Prover</a:t>
            </a:r>
            <a:r>
              <a:rPr lang="en-US" sz="1400" dirty="0" smtClean="0"/>
              <a:t> wants to prove that he knows to coloring G in three colors</a:t>
            </a:r>
            <a:r>
              <a:rPr lang="en-US" sz="1400" baseline="0" dirty="0" smtClean="0"/>
              <a:t> with the constraint that each pair of adjacent vertices has different colors.</a:t>
            </a:r>
          </a:p>
          <a:p>
            <a:pPr>
              <a:buFontTx/>
              <a:buNone/>
            </a:pPr>
            <a:r>
              <a:rPr lang="en-US" sz="1400" baseline="0" dirty="0" err="1" smtClean="0"/>
              <a:t>Prover’s</a:t>
            </a:r>
            <a:r>
              <a:rPr lang="en-US" sz="1400" baseline="0" dirty="0" smtClean="0"/>
              <a:t> claim: I know how to color the graph in three colors.</a:t>
            </a:r>
            <a:endParaRPr lang="en-US" sz="1400" dirty="0"/>
          </a:p>
        </p:txBody>
      </p:sp>
      <p:sp>
        <p:nvSpPr>
          <p:cNvPr id="194563" name="Rectangle 3"/>
          <p:cNvSpPr>
            <a:spLocks noGrp="1" noRot="1" noChangeAspect="1" noChangeArrowheads="1" noTextEdit="1"/>
          </p:cNvSpPr>
          <p:nvPr>
            <p:ph type="sldImg"/>
          </p:nvPr>
        </p:nvSpPr>
        <p:spPr>
          <a:xfrm>
            <a:off x="1916113" y="158750"/>
            <a:ext cx="2266950" cy="1700213"/>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A1EAA-F1A7-471C-A272-AB7378A4DADE}" type="slidenum">
              <a:rPr lang="en-US"/>
              <a:pPr/>
              <a:t>20</a:t>
            </a:fld>
            <a:endParaRPr lang="en-US"/>
          </a:p>
        </p:txBody>
      </p:sp>
      <p:sp>
        <p:nvSpPr>
          <p:cNvPr id="196610" name="Rectangle 2"/>
          <p:cNvSpPr>
            <a:spLocks noGrp="1" noChangeArrowheads="1"/>
          </p:cNvSpPr>
          <p:nvPr>
            <p:ph type="body" idx="1"/>
          </p:nvPr>
        </p:nvSpPr>
        <p:spPr>
          <a:xfrm>
            <a:off x="913467" y="1981435"/>
            <a:ext cx="5031067" cy="6324326"/>
          </a:xfrm>
          <a:noFill/>
          <a:ln/>
        </p:spPr>
        <p:txBody>
          <a:bodyPr lIns="90453" tIns="44433" rIns="90453" bIns="44433"/>
          <a:lstStyle/>
          <a:p>
            <a:pPr>
              <a:buFont typeface="Arial" pitchFamily="34" charset="0"/>
              <a:buChar char="•"/>
            </a:pPr>
            <a:r>
              <a:rPr lang="en-US" sz="1400" dirty="0" err="1" smtClean="0"/>
              <a:t>Prover</a:t>
            </a:r>
            <a:r>
              <a:rPr lang="en-US" sz="1400" baseline="0" dirty="0" smtClean="0"/>
              <a:t> choose a random permutation of colors. She encrypts the color for each vertex. </a:t>
            </a:r>
            <a:r>
              <a:rPr lang="en-US" sz="1400" baseline="0" dirty="0" err="1" smtClean="0"/>
              <a:t>Prover</a:t>
            </a:r>
            <a:r>
              <a:rPr lang="en-US" sz="1400" baseline="0" dirty="0" smtClean="0"/>
              <a:t> sends to Verifier all </a:t>
            </a:r>
            <a:r>
              <a:rPr lang="en-US" sz="1400" baseline="0" dirty="0" err="1" smtClean="0"/>
              <a:t>ciphertexts</a:t>
            </a:r>
            <a:r>
              <a:rPr lang="en-US" sz="1400" baseline="0" dirty="0" smtClean="0"/>
              <a:t> together with the correspondence between them and the vertices.</a:t>
            </a:r>
          </a:p>
          <a:p>
            <a:pPr>
              <a:buFont typeface="Arial" pitchFamily="34" charset="0"/>
              <a:buChar char="•"/>
            </a:pPr>
            <a:r>
              <a:rPr lang="en-US" sz="1400" dirty="0" smtClean="0"/>
              <a:t>Verifier chooses a</a:t>
            </a:r>
            <a:r>
              <a:rPr lang="en-US" sz="1400" baseline="0" dirty="0" smtClean="0"/>
              <a:t> random edge and sends edge to </a:t>
            </a:r>
            <a:r>
              <a:rPr lang="en-US" sz="1400" baseline="0" dirty="0" err="1" smtClean="0"/>
              <a:t>Prover</a:t>
            </a:r>
            <a:r>
              <a:rPr lang="en-US" sz="1400" baseline="0" dirty="0" smtClean="0"/>
              <a:t>.</a:t>
            </a:r>
          </a:p>
          <a:p>
            <a:pPr>
              <a:buFont typeface="Arial" pitchFamily="34" charset="0"/>
              <a:buChar char="•"/>
            </a:pPr>
            <a:r>
              <a:rPr lang="en-US" sz="1400" baseline="0" dirty="0" err="1" smtClean="0"/>
              <a:t>Prover</a:t>
            </a:r>
            <a:r>
              <a:rPr lang="en-US" sz="1400" baseline="0" dirty="0" smtClean="0"/>
              <a:t> sends the decryption keys to Verifier.</a:t>
            </a:r>
          </a:p>
          <a:p>
            <a:pPr>
              <a:buFont typeface="Arial" pitchFamily="34" charset="0"/>
              <a:buChar char="•"/>
            </a:pPr>
            <a:r>
              <a:rPr lang="en-US" sz="1400" baseline="0" dirty="0" smtClean="0"/>
              <a:t>Verifier decrypts and verifies that they are different color.</a:t>
            </a:r>
            <a:endParaRPr lang="en-US" sz="1400" dirty="0"/>
          </a:p>
        </p:txBody>
      </p:sp>
      <p:sp>
        <p:nvSpPr>
          <p:cNvPr id="196611" name="Rectangle 3"/>
          <p:cNvSpPr>
            <a:spLocks noGrp="1" noRot="1" noChangeAspect="1" noChangeArrowheads="1" noTextEdit="1"/>
          </p:cNvSpPr>
          <p:nvPr>
            <p:ph type="sldImg"/>
          </p:nvPr>
        </p:nvSpPr>
        <p:spPr>
          <a:xfrm>
            <a:off x="1916113" y="158750"/>
            <a:ext cx="2266950" cy="1700213"/>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D2193-9B81-4622-9C01-24197574D8E9}" type="slidenum">
              <a:rPr lang="en-US"/>
              <a:pPr/>
              <a:t>21</a:t>
            </a:fld>
            <a:endParaRPr lang="en-US"/>
          </a:p>
        </p:txBody>
      </p:sp>
      <p:sp>
        <p:nvSpPr>
          <p:cNvPr id="198658" name="Rectangle 2"/>
          <p:cNvSpPr>
            <a:spLocks noGrp="1" noChangeArrowheads="1"/>
          </p:cNvSpPr>
          <p:nvPr>
            <p:ph type="body" idx="1"/>
          </p:nvPr>
        </p:nvSpPr>
        <p:spPr>
          <a:xfrm>
            <a:off x="913467" y="1981435"/>
            <a:ext cx="5031067" cy="6324326"/>
          </a:xfrm>
          <a:noFill/>
          <a:ln/>
        </p:spPr>
        <p:txBody>
          <a:bodyPr lIns="90453" tIns="44433" rIns="90453" bIns="44433"/>
          <a:lstStyle/>
          <a:p>
            <a:pPr>
              <a:buFontTx/>
              <a:buChar char="•"/>
            </a:pPr>
            <a:endParaRPr lang="en-US" sz="1400" dirty="0"/>
          </a:p>
        </p:txBody>
      </p:sp>
      <p:sp>
        <p:nvSpPr>
          <p:cNvPr id="198659" name="Rectangle 3"/>
          <p:cNvSpPr>
            <a:spLocks noGrp="1" noRot="1" noChangeAspect="1" noChangeArrowheads="1" noTextEdit="1"/>
          </p:cNvSpPr>
          <p:nvPr>
            <p:ph type="sldImg"/>
          </p:nvPr>
        </p:nvSpPr>
        <p:spPr>
          <a:xfrm>
            <a:off x="1916113" y="158750"/>
            <a:ext cx="2266950" cy="1700213"/>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xmlns="" Requires="a14">
          <p:sp>
            <p:nvSpPr>
              <p:cNvPr id="3" name="备注占位符 2"/>
              <p:cNvSpPr>
                <a:spLocks noGrp="1"/>
              </p:cNvSpPr>
              <p:nvPr>
                <p:ph type="body" idx="1"/>
              </p:nvPr>
            </p:nvSpPr>
            <p:spPr/>
            <p:txBody>
              <a:bodyPr>
                <a:normAutofit/>
              </a:bodyPr>
              <a:lstStyle/>
              <a:p>
                <a:r>
                  <a:rPr lang="en-US" dirty="0" smtClean="0">
                    <a:sym typeface="Symbol"/>
                  </a:rPr>
                  <a:t>Therefore, an honest verifier will find the wrong color with probability at least </a:t>
                </a:r>
                <a14:m>
                  <m:oMath xmlns:m="http://schemas.openxmlformats.org/officeDocument/2006/math">
                    <m:f>
                      <m:fPr>
                        <m:ctrlPr>
                          <a:rPr lang="en-US" b="1" i="1" dirty="0" smtClean="0">
                            <a:solidFill>
                              <a:schemeClr val="accent1"/>
                            </a:solidFill>
                            <a:latin typeface="Cambria Math"/>
                            <a:sym typeface="Symbol"/>
                          </a:rPr>
                        </m:ctrlPr>
                      </m:fPr>
                      <m:num>
                        <m:r>
                          <a:rPr lang="en-US" b="1" i="1" dirty="0" smtClean="0">
                            <a:solidFill>
                              <a:schemeClr val="accent1"/>
                            </a:solidFill>
                            <a:latin typeface="Cambria Math"/>
                            <a:sym typeface="Symbol"/>
                          </a:rPr>
                          <m:t>𝟏</m:t>
                        </m:r>
                      </m:num>
                      <m:den>
                        <m:d>
                          <m:dPr>
                            <m:begChr m:val="|"/>
                            <m:endChr m:val="|"/>
                            <m:ctrlPr>
                              <a:rPr lang="en-US" b="1" i="1">
                                <a:solidFill>
                                  <a:schemeClr val="accent1"/>
                                </a:solidFill>
                                <a:latin typeface="Cambria Math"/>
                                <a:sym typeface="Symbol"/>
                              </a:rPr>
                            </m:ctrlPr>
                          </m:dPr>
                          <m:e>
                            <m:r>
                              <a:rPr lang="en-US" b="1" i="1">
                                <a:solidFill>
                                  <a:schemeClr val="accent1"/>
                                </a:solidFill>
                                <a:latin typeface="Cambria Math"/>
                                <a:sym typeface="Symbol"/>
                              </a:rPr>
                              <m:t>𝑬</m:t>
                            </m:r>
                          </m:e>
                        </m:d>
                      </m:den>
                    </m:f>
                  </m:oMath>
                </a14:m>
                <a:r>
                  <a:rPr lang="en-US" b="1" dirty="0" smtClean="0">
                    <a:solidFill>
                      <a:schemeClr val="accent1"/>
                    </a:solidFill>
                    <a:sym typeface="Symbol"/>
                  </a:rPr>
                  <a:t> </a:t>
                </a:r>
                <a:r>
                  <a:rPr lang="en-US" dirty="0" smtClean="0">
                    <a:sym typeface="Symbol"/>
                  </a:rPr>
                  <a:t>in each iteration</a:t>
                </a:r>
              </a:p>
              <a:p>
                <a:r>
                  <a:rPr lang="en-US" dirty="0" smtClean="0">
                    <a:sym typeface="Symbol"/>
                  </a:rPr>
                  <a:t>After </a:t>
                </a:r>
                <a14:m>
                  <m:oMath xmlns:m="http://schemas.openxmlformats.org/officeDocument/2006/math">
                    <m:sSup>
                      <m:sSupPr>
                        <m:ctrlPr>
                          <a:rPr lang="en-US" b="1" i="1" smtClean="0">
                            <a:solidFill>
                              <a:schemeClr val="accent1"/>
                            </a:solidFill>
                            <a:latin typeface="Cambria Math"/>
                            <a:sym typeface="Symbol"/>
                          </a:rPr>
                        </m:ctrlPr>
                      </m:sSupPr>
                      <m:e>
                        <m:d>
                          <m:dPr>
                            <m:begChr m:val="|"/>
                            <m:endChr m:val="|"/>
                            <m:ctrlPr>
                              <a:rPr lang="en-US" b="1" i="1">
                                <a:solidFill>
                                  <a:schemeClr val="accent1"/>
                                </a:solidFill>
                                <a:latin typeface="Cambria Math"/>
                                <a:sym typeface="Symbol"/>
                              </a:rPr>
                            </m:ctrlPr>
                          </m:dPr>
                          <m:e>
                            <m:r>
                              <a:rPr lang="en-US" b="1" i="1">
                                <a:solidFill>
                                  <a:schemeClr val="accent1"/>
                                </a:solidFill>
                                <a:latin typeface="Cambria Math"/>
                                <a:sym typeface="Symbol"/>
                              </a:rPr>
                              <m:t>𝑬</m:t>
                            </m:r>
                          </m:e>
                        </m:d>
                      </m:e>
                      <m:sup>
                        <m:r>
                          <a:rPr lang="en-US" b="1" i="1" smtClean="0">
                            <a:solidFill>
                              <a:schemeClr val="accent1"/>
                            </a:solidFill>
                            <a:latin typeface="Cambria Math"/>
                            <a:sym typeface="Symbol"/>
                          </a:rPr>
                          <m:t>𝟐</m:t>
                        </m:r>
                      </m:sup>
                    </m:sSup>
                  </m:oMath>
                </a14:m>
                <a:r>
                  <a:rPr lang="en-US" dirty="0" smtClean="0"/>
                  <a:t> iterations, the probability that verifier will accept is exponentially small. </a:t>
                </a:r>
                <a:r>
                  <a:rPr lang="en-US" dirty="0" smtClean="0">
                    <a:sym typeface="Symbol"/>
                  </a:rPr>
                  <a:t>verifier will detect an incorrectly colored in</a:t>
                </a:r>
                <a:r>
                  <a:rPr lang="en-US" baseline="0" dirty="0" smtClean="0">
                    <a:sym typeface="Symbol"/>
                  </a:rPr>
                  <a:t> high probability</a:t>
                </a:r>
                <a:r>
                  <a:rPr lang="en-US" dirty="0" smtClean="0">
                    <a:sym typeface="Symbol"/>
                  </a:rPr>
                  <a:t>. </a:t>
                </a:r>
                <a:endParaRPr lang="en-US" dirty="0"/>
              </a:p>
            </p:txBody>
          </p:sp>
        </mc:Choice>
        <mc:Fallback>
          <p:sp>
            <p:nvSpPr>
              <p:cNvPr id="3" name="备注占位符 2"/>
              <p:cNvSpPr>
                <a:spLocks noGrp="1"/>
              </p:cNvSpPr>
              <p:nvPr>
                <p:ph type="body" idx="1"/>
              </p:nvPr>
            </p:nvSpPr>
            <p:spPr/>
            <p:txBody>
              <a:bodyPr>
                <a:normAutofit/>
              </a:bodyPr>
              <a:lstStyle/>
              <a:p>
                <a:r>
                  <a:rPr lang="en-US" dirty="0" smtClean="0">
                    <a:sym typeface="Symbol"/>
                  </a:rPr>
                  <a:t>Therefore, an honest verifier will find the wrong color with probability at least </a:t>
                </a:r>
                <a:r>
                  <a:rPr lang="en-US" b="1" i="0" dirty="0" smtClean="0">
                    <a:solidFill>
                      <a:schemeClr val="accent1"/>
                    </a:solidFill>
                    <a:latin typeface="Cambria Math"/>
                    <a:sym typeface="Symbol"/>
                  </a:rPr>
                  <a:t>𝟏/</a:t>
                </a:r>
                <a:r>
                  <a:rPr lang="en-US" b="1" i="0">
                    <a:solidFill>
                      <a:schemeClr val="accent1"/>
                    </a:solidFill>
                    <a:latin typeface="Cambria Math"/>
                    <a:sym typeface="Symbol"/>
                  </a:rPr>
                  <a:t>|𝑬| </a:t>
                </a:r>
                <a:r>
                  <a:rPr lang="en-US" b="1" dirty="0" smtClean="0">
                    <a:solidFill>
                      <a:schemeClr val="accent1"/>
                    </a:solidFill>
                    <a:sym typeface="Symbol"/>
                  </a:rPr>
                  <a:t> </a:t>
                </a:r>
                <a:r>
                  <a:rPr lang="en-US" dirty="0" smtClean="0">
                    <a:sym typeface="Symbol"/>
                  </a:rPr>
                  <a:t>in each iteration</a:t>
                </a:r>
              </a:p>
              <a:p>
                <a:r>
                  <a:rPr lang="en-US" dirty="0" smtClean="0">
                    <a:sym typeface="Symbol"/>
                  </a:rPr>
                  <a:t>After </a:t>
                </a:r>
                <a:r>
                  <a:rPr lang="en-US" b="1" i="0">
                    <a:solidFill>
                      <a:schemeClr val="accent1"/>
                    </a:solidFill>
                    <a:latin typeface="Cambria Math"/>
                    <a:sym typeface="Symbol"/>
                  </a:rPr>
                  <a:t>|𝑬|</a:t>
                </a:r>
                <a:r>
                  <a:rPr lang="en-US" b="1" i="0" smtClean="0">
                    <a:solidFill>
                      <a:schemeClr val="accent1"/>
                    </a:solidFill>
                    <a:latin typeface="Cambria Math"/>
                    <a:sym typeface="Symbol"/>
                  </a:rPr>
                  <a:t>^𝟐</a:t>
                </a:r>
                <a:r>
                  <a:rPr lang="en-US" dirty="0" smtClean="0"/>
                  <a:t> iterations, the probability that verifier will accept is exponentially small. </a:t>
                </a:r>
                <a:r>
                  <a:rPr lang="en-US" dirty="0" smtClean="0">
                    <a:sym typeface="Symbol"/>
                  </a:rPr>
                  <a:t>verifier will detect an incorrectly colored in</a:t>
                </a:r>
                <a:r>
                  <a:rPr lang="en-US" baseline="0" dirty="0" smtClean="0">
                    <a:sym typeface="Symbol"/>
                  </a:rPr>
                  <a:t> high probability</a:t>
                </a:r>
                <a:r>
                  <a:rPr lang="en-US" dirty="0" smtClean="0">
                    <a:sym typeface="Symbol"/>
                  </a:rPr>
                  <a:t>. </a:t>
                </a:r>
                <a:endParaRPr lang="en-US" dirty="0"/>
              </a:p>
            </p:txBody>
          </p:sp>
        </mc:Fallback>
      </mc:AlternateContent>
      <p:sp>
        <p:nvSpPr>
          <p:cNvPr id="4" name="灯片编号占位符 3"/>
          <p:cNvSpPr>
            <a:spLocks noGrp="1"/>
          </p:cNvSpPr>
          <p:nvPr>
            <p:ph type="sldNum" sz="quarter" idx="10"/>
          </p:nvPr>
        </p:nvSpPr>
        <p:spPr/>
        <p:txBody>
          <a:bodyPr/>
          <a:lstStyle/>
          <a:p>
            <a:fld id="{A5FAD74E-E08C-4E27-AE20-384D065BC2E2}"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The verifier can tell whether that piece is constructed properly or not. And the verifier would accept the proof is valid if all the pieces are properly constructed.</a:t>
            </a:r>
            <a:endParaRPr lang="en-US" dirty="0"/>
          </a:p>
        </p:txBody>
      </p:sp>
      <p:sp>
        <p:nvSpPr>
          <p:cNvPr id="4" name="灯片编号占位符 3"/>
          <p:cNvSpPr>
            <a:spLocks noGrp="1"/>
          </p:cNvSpPr>
          <p:nvPr>
            <p:ph type="sldNum" sz="quarter" idx="10"/>
          </p:nvPr>
        </p:nvSpPr>
        <p:spPr/>
        <p:txBody>
          <a:bodyPr/>
          <a:lstStyle/>
          <a:p>
            <a:fld id="{A5FAD74E-E08C-4E27-AE20-384D065BC2E2}"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A Hamiltonian</a:t>
            </a:r>
            <a:r>
              <a:rPr lang="en-US" baseline="0" dirty="0" smtClean="0"/>
              <a:t> cycle in graph G is a cycle that passes through all the nodes of G exactly once. This graph has Hamiltonian cycle labeled by the red line. (closed loop)</a:t>
            </a:r>
          </a:p>
          <a:p>
            <a:endParaRPr lang="en-US" baseline="0" dirty="0" smtClean="0"/>
          </a:p>
          <a:p>
            <a:r>
              <a:rPr lang="en-US" baseline="0" dirty="0" smtClean="0"/>
              <a:t>Hamiltonian cycle is a NP hard problem: </a:t>
            </a:r>
            <a:r>
              <a:rPr lang="en-US" sz="1200" kern="1200" baseline="0" dirty="0" smtClean="0">
                <a:solidFill>
                  <a:schemeClr val="tx1"/>
                </a:solidFill>
                <a:latin typeface="+mn-lt"/>
                <a:ea typeface="+mn-ea"/>
                <a:cs typeface="+mn-cs"/>
              </a:rPr>
              <a:t>it is hard to find an efficient algorithm to solve this</a:t>
            </a:r>
          </a:p>
          <a:p>
            <a:r>
              <a:rPr lang="en-US" sz="1200" kern="1200" baseline="0" dirty="0" smtClean="0">
                <a:solidFill>
                  <a:schemeClr val="tx1"/>
                </a:solidFill>
                <a:latin typeface="+mn-lt"/>
                <a:ea typeface="+mn-ea"/>
                <a:cs typeface="+mn-cs"/>
              </a:rPr>
              <a:t>problem, but it is very easy to verify if a sequence of nodes is a Hamiltonian cycle.</a:t>
            </a:r>
            <a:endParaRPr lang="en-US" dirty="0"/>
          </a:p>
        </p:txBody>
      </p:sp>
      <p:sp>
        <p:nvSpPr>
          <p:cNvPr id="4" name="灯片编号占位符 3"/>
          <p:cNvSpPr>
            <a:spLocks noGrp="1"/>
          </p:cNvSpPr>
          <p:nvPr>
            <p:ph type="sldNum" sz="quarter" idx="10"/>
          </p:nvPr>
        </p:nvSpPr>
        <p:spPr/>
        <p:txBody>
          <a:bodyPr/>
          <a:lstStyle/>
          <a:p>
            <a:fld id="{A5FAD74E-E08C-4E27-AE20-384D065BC2E2}"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5D947-10F2-43C7-81D4-EF12DDF4EDA0}" type="slidenum">
              <a:rPr lang="en-US"/>
              <a:pPr/>
              <a:t>25</a:t>
            </a:fld>
            <a:endParaRPr lang="en-US"/>
          </a:p>
        </p:txBody>
      </p:sp>
      <p:sp>
        <p:nvSpPr>
          <p:cNvPr id="194562" name="Rectangle 2"/>
          <p:cNvSpPr>
            <a:spLocks noGrp="1" noChangeArrowheads="1"/>
          </p:cNvSpPr>
          <p:nvPr>
            <p:ph type="body" idx="1"/>
          </p:nvPr>
        </p:nvSpPr>
        <p:spPr>
          <a:xfrm>
            <a:off x="913467" y="1981435"/>
            <a:ext cx="5031067" cy="6324326"/>
          </a:xfrm>
          <a:noFill/>
          <a:ln/>
        </p:spPr>
        <p:txBody>
          <a:bodyPr lIns="90453" tIns="44433" rIns="90453" bIns="4443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  Prepare 4 boxes A, B, C, D to contain one permutation of vertices 1, 2, 3, 4. For each pair of Boxes from A to D, prepare a box to contain adjacency matrix </a:t>
            </a:r>
            <a:r>
              <a:rPr lang="en-US" sz="1400" baseline="0" dirty="0" smtClean="0"/>
              <a:t>of the graph</a:t>
            </a:r>
            <a:r>
              <a:rPr lang="en-US" sz="1400" dirty="0" smtClean="0"/>
              <a:t>.</a:t>
            </a:r>
          </a:p>
          <a:p>
            <a:pPr>
              <a:buFontTx/>
              <a:buNone/>
            </a:pPr>
            <a:endParaRPr lang="en-US" sz="1400" dirty="0" smtClean="0"/>
          </a:p>
          <a:p>
            <a:pPr>
              <a:buFontTx/>
              <a:buNone/>
            </a:pPr>
            <a:r>
              <a:rPr lang="en-US" sz="1400" dirty="0" smtClean="0"/>
              <a:t>Apply</a:t>
            </a:r>
            <a:r>
              <a:rPr lang="en-US" sz="1400" baseline="0" dirty="0" smtClean="0"/>
              <a:t> key to encrypt each cell.</a:t>
            </a:r>
            <a:endParaRPr lang="en-US" sz="1400" dirty="0"/>
          </a:p>
        </p:txBody>
      </p:sp>
      <p:sp>
        <p:nvSpPr>
          <p:cNvPr id="194563" name="Rectangle 3"/>
          <p:cNvSpPr>
            <a:spLocks noGrp="1" noRot="1" noChangeAspect="1" noChangeArrowheads="1" noTextEdit="1"/>
          </p:cNvSpPr>
          <p:nvPr>
            <p:ph type="sldImg"/>
          </p:nvPr>
        </p:nvSpPr>
        <p:spPr>
          <a:xfrm>
            <a:off x="1916113" y="158750"/>
            <a:ext cx="2266950" cy="1700213"/>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5D947-10F2-43C7-81D4-EF12DDF4EDA0}" type="slidenum">
              <a:rPr lang="en-US"/>
              <a:pPr/>
              <a:t>26</a:t>
            </a:fld>
            <a:endParaRPr lang="en-US"/>
          </a:p>
        </p:txBody>
      </p:sp>
      <p:sp>
        <p:nvSpPr>
          <p:cNvPr id="194562" name="Rectangle 2"/>
          <p:cNvSpPr>
            <a:spLocks noGrp="1" noChangeArrowheads="1"/>
          </p:cNvSpPr>
          <p:nvPr>
            <p:ph type="body" idx="1"/>
          </p:nvPr>
        </p:nvSpPr>
        <p:spPr>
          <a:xfrm>
            <a:off x="913467" y="1981435"/>
            <a:ext cx="5031067" cy="6324326"/>
          </a:xfrm>
          <a:noFill/>
          <a:ln/>
        </p:spPr>
        <p:txBody>
          <a:bodyPr lIns="90453" tIns="44433" rIns="90453" bIns="44433"/>
          <a:lstStyle/>
          <a:p>
            <a:r>
              <a:rPr lang="en-US" sz="1400" dirty="0" err="1" smtClean="0"/>
              <a:t>Prover</a:t>
            </a:r>
            <a:r>
              <a:rPr lang="en-US" sz="1400" dirty="0" smtClean="0"/>
              <a:t> encrypts the Adjacency matrix using separate keys for each cell and commits it</a:t>
            </a:r>
          </a:p>
          <a:p>
            <a:r>
              <a:rPr lang="en-US" sz="1400" dirty="0" smtClean="0"/>
              <a:t>As per verifier’s request, </a:t>
            </a:r>
            <a:r>
              <a:rPr lang="en-US" sz="1400" dirty="0" err="1" smtClean="0"/>
              <a:t>Prover</a:t>
            </a:r>
            <a:r>
              <a:rPr lang="en-US" sz="1400" dirty="0" smtClean="0"/>
              <a:t> does one of the following for each of the encrypted graph H:</a:t>
            </a:r>
          </a:p>
          <a:p>
            <a:pPr>
              <a:buFontTx/>
              <a:buChar char="-"/>
            </a:pPr>
            <a:r>
              <a:rPr lang="en-US" sz="1400" dirty="0" smtClean="0"/>
              <a:t>Supply verifier all the decryption keys and show its isomorphism to </a:t>
            </a:r>
            <a:r>
              <a:rPr lang="en-US" sz="1400" i="1" dirty="0" smtClean="0"/>
              <a:t>G</a:t>
            </a:r>
            <a:r>
              <a:rPr lang="en-US" sz="1400" dirty="0" smtClean="0"/>
              <a:t> without giving out the cycle</a:t>
            </a:r>
          </a:p>
          <a:p>
            <a:pPr>
              <a:buFontTx/>
              <a:buChar char="-"/>
            </a:pPr>
            <a:r>
              <a:rPr lang="en-US" sz="1400" dirty="0" smtClean="0"/>
              <a:t>Decrypt only the edges constituting the cycle without revealing the structure of the graph</a:t>
            </a:r>
          </a:p>
          <a:p>
            <a:pPr>
              <a:buFontTx/>
              <a:buNone/>
            </a:pPr>
            <a:endParaRPr lang="en-US" sz="1400" dirty="0" smtClean="0"/>
          </a:p>
          <a:p>
            <a:pPr marL="342900" indent="-342900">
              <a:buFontTx/>
              <a:buAutoNum type="alphaLcPeriod"/>
            </a:pPr>
            <a:r>
              <a:rPr lang="en-US" sz="1400" dirty="0" smtClean="0"/>
              <a:t>Open all boxes</a:t>
            </a:r>
          </a:p>
          <a:p>
            <a:pPr marL="342900" indent="-342900">
              <a:buFontTx/>
              <a:buAutoNum type="alphaLcPeriod"/>
            </a:pPr>
            <a:r>
              <a:rPr lang="en-US" sz="1400" dirty="0" smtClean="0"/>
              <a:t>Open</a:t>
            </a:r>
            <a:r>
              <a:rPr lang="en-US" sz="1400" baseline="0" dirty="0" smtClean="0"/>
              <a:t> a cycle from adjacent matrix</a:t>
            </a:r>
            <a:endParaRPr lang="en-US" sz="1400" dirty="0" smtClean="0"/>
          </a:p>
          <a:p>
            <a:pPr>
              <a:buFontTx/>
              <a:buNone/>
            </a:pPr>
            <a:endParaRPr lang="en-US" sz="1400" dirty="0" smtClean="0"/>
          </a:p>
          <a:p>
            <a:r>
              <a:rPr lang="en-US" sz="1400" dirty="0" smtClean="0"/>
              <a:t>4. Accept if pass the verification:</a:t>
            </a:r>
          </a:p>
          <a:p>
            <a:pPr marL="457200" indent="-457200">
              <a:buAutoNum type="alphaLcPeriod"/>
            </a:pPr>
            <a:r>
              <a:rPr lang="en-US" sz="1400" dirty="0" smtClean="0"/>
              <a:t>All boxes contains the description of the graph without cycle.</a:t>
            </a:r>
          </a:p>
          <a:p>
            <a:pPr marL="457200" indent="-457200">
              <a:buAutoNum type="alphaLcPeriod"/>
            </a:pPr>
            <a:r>
              <a:rPr lang="en-US" sz="1400" dirty="0" smtClean="0"/>
              <a:t>4 boxes for edge (AC, CB, BD, DA - cycle) all contain 1 without graph.</a:t>
            </a:r>
            <a:endParaRPr lang="en-US" sz="1400" dirty="0" smtClean="0">
              <a:sym typeface="Symbol" pitchFamily="18" charset="2"/>
            </a:endParaRPr>
          </a:p>
          <a:p>
            <a:pPr>
              <a:buFontTx/>
              <a:buNone/>
            </a:pPr>
            <a:endParaRPr lang="en-US" sz="1400" dirty="0" smtClean="0"/>
          </a:p>
          <a:p>
            <a:r>
              <a:rPr lang="en-US" altLang="ko-KR" sz="1400" dirty="0" err="1" smtClean="0">
                <a:ea typeface="굴림" pitchFamily="50" charset="-127"/>
              </a:rPr>
              <a:t>Prover</a:t>
            </a:r>
            <a:r>
              <a:rPr lang="en-US" altLang="ko-KR" sz="1400" dirty="0" smtClean="0">
                <a:ea typeface="굴림" pitchFamily="50" charset="-127"/>
              </a:rPr>
              <a:t> cannot cheat Verifier. If </a:t>
            </a:r>
            <a:r>
              <a:rPr lang="en-US" altLang="ko-KR" sz="1400" dirty="0" err="1" smtClean="0">
                <a:ea typeface="굴림" pitchFamily="50" charset="-127"/>
              </a:rPr>
              <a:t>Prover</a:t>
            </a:r>
            <a:r>
              <a:rPr lang="en-US" altLang="ko-KR" sz="1400" dirty="0" smtClean="0">
                <a:ea typeface="굴림" pitchFamily="50" charset="-127"/>
              </a:rPr>
              <a:t> does not know the proof, the chances of convincing Verifier that he knows the proof are negligible.</a:t>
            </a:r>
          </a:p>
          <a:p>
            <a:r>
              <a:rPr lang="en-US" altLang="ko-KR" sz="1400" dirty="0" smtClean="0">
                <a:ea typeface="굴림" pitchFamily="50" charset="-127"/>
              </a:rPr>
              <a:t>Verifier cannot cheat or impersonate </a:t>
            </a:r>
            <a:r>
              <a:rPr lang="en-US" altLang="ko-KR" sz="1400" dirty="0" err="1" smtClean="0">
                <a:ea typeface="굴림" pitchFamily="50" charset="-127"/>
              </a:rPr>
              <a:t>Prover</a:t>
            </a:r>
            <a:r>
              <a:rPr lang="en-US" altLang="ko-KR" sz="1400" dirty="0" smtClean="0">
                <a:ea typeface="굴림" pitchFamily="50" charset="-127"/>
              </a:rPr>
              <a:t>. He does not get the slightest hint of the proof, other than the fact that </a:t>
            </a:r>
            <a:r>
              <a:rPr lang="en-US" altLang="ko-KR" sz="1400" dirty="0" err="1" smtClean="0">
                <a:ea typeface="굴림" pitchFamily="50" charset="-127"/>
              </a:rPr>
              <a:t>Prover</a:t>
            </a:r>
            <a:r>
              <a:rPr lang="en-US" altLang="ko-KR" sz="1400" dirty="0" smtClean="0">
                <a:ea typeface="굴림" pitchFamily="50" charset="-127"/>
              </a:rPr>
              <a:t> knows the proof.</a:t>
            </a:r>
            <a:endParaRPr lang="en-US" sz="1400" dirty="0" smtClean="0"/>
          </a:p>
          <a:p>
            <a:pPr>
              <a:buFontTx/>
              <a:buNone/>
            </a:pPr>
            <a:r>
              <a:rPr lang="en-US" altLang="ko-KR" sz="1400" dirty="0" smtClean="0">
                <a:ea typeface="굴림" pitchFamily="50" charset="-127"/>
              </a:rPr>
              <a:t>In particular, Verifier cannot demonstrate the proof to anyone else without proving it himself.</a:t>
            </a:r>
            <a:endParaRPr lang="en-US" sz="1400" dirty="0"/>
          </a:p>
        </p:txBody>
      </p:sp>
      <p:sp>
        <p:nvSpPr>
          <p:cNvPr id="194563" name="Rectangle 3"/>
          <p:cNvSpPr>
            <a:spLocks noGrp="1" noRot="1" noChangeAspect="1" noChangeArrowheads="1" noTextEdit="1"/>
          </p:cNvSpPr>
          <p:nvPr>
            <p:ph type="sldImg"/>
          </p:nvPr>
        </p:nvSpPr>
        <p:spPr>
          <a:xfrm>
            <a:off x="1916113" y="158750"/>
            <a:ext cx="2266950" cy="1700213"/>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Access</a:t>
            </a:r>
            <a:r>
              <a:rPr lang="en-US" baseline="0" dirty="0" smtClean="0"/>
              <a:t> control: define different security level to prevent secret from sending to lower level user. However, it only places restrictions on the release of the information but on its propagation.</a:t>
            </a:r>
          </a:p>
          <a:p>
            <a:r>
              <a:rPr lang="en-US" baseline="0" dirty="0" smtClean="0"/>
              <a:t>Firewall: prevent secret communication with outside. However, permit some communication in both direction whether communication violate is out of range.</a:t>
            </a:r>
          </a:p>
          <a:p>
            <a:r>
              <a:rPr lang="en-US" baseline="0" dirty="0" smtClean="0"/>
              <a:t>Encryption: only the communication end could access the secret. However, once the data is decrypted, no insurance of the confidentiality of information.</a:t>
            </a:r>
          </a:p>
          <a:p>
            <a:r>
              <a:rPr lang="en-US" baseline="0" dirty="0" smtClean="0"/>
              <a:t>Antivirus Software: use some known pattern to detect malicious behavior. However, very limited protection against new attack.</a:t>
            </a:r>
          </a:p>
          <a:p>
            <a:endParaRPr lang="en-US" baseline="0" dirty="0" smtClean="0"/>
          </a:p>
          <a:p>
            <a:r>
              <a:rPr lang="en-US" baseline="0" dirty="0" smtClean="0"/>
              <a:t>Authentication, digit signature, cryptography</a:t>
            </a:r>
          </a:p>
          <a:p>
            <a:endParaRPr lang="en-US" dirty="0" smtClean="0"/>
          </a:p>
        </p:txBody>
      </p:sp>
      <p:sp>
        <p:nvSpPr>
          <p:cNvPr id="4" name="灯片编号占位符 3"/>
          <p:cNvSpPr>
            <a:spLocks noGrp="1"/>
          </p:cNvSpPr>
          <p:nvPr>
            <p:ph type="sldNum" sz="quarter" idx="10"/>
          </p:nvPr>
        </p:nvSpPr>
        <p:spPr/>
        <p:txBody>
          <a:bodyPr/>
          <a:lstStyle/>
          <a:p>
            <a:fld id="{CB98A33A-FAF6-4A21-9581-49B9AD45AB87}" type="slidenum">
              <a:rPr lang="en-US" smtClean="0"/>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One of the most fascinating uses of zero-knowledge proofs within cryptographic protocols is to enforce honest behavior while maintaining privacy. Roughly, the idea is to force a user to prove, using a zero-knowledge proof, that its behavior is correct according to the protocol.</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Because of soundness, we know that the user must really act honestly in order to be able to provide a valid proof. Because of zero knowledge, we know that the user does not compromise the privacy of its secrets in the process of providing the proof. </a:t>
            </a:r>
            <a:endParaRPr lang="en-US" dirty="0" smtClean="0"/>
          </a:p>
          <a:p>
            <a:endParaRPr lang="en-US" dirty="0" smtClean="0"/>
          </a:p>
          <a:p>
            <a:endParaRPr lang="en-US" dirty="0" smtClean="0"/>
          </a:p>
          <a:p>
            <a:r>
              <a:rPr lang="en-US" dirty="0" smtClean="0"/>
              <a:t>Zero knowledge proofs can be used to cryptographically identify parties. Each party has a secret key and a public key. The </a:t>
            </a:r>
            <a:r>
              <a:rPr lang="en-US" dirty="0" err="1" smtClean="0"/>
              <a:t>prover</a:t>
            </a:r>
            <a:r>
              <a:rPr lang="en-US" dirty="0" smtClean="0"/>
              <a:t> convinces the verifier that he knows his secret key, without revealing any information on his secret key that the verifier could not know otherwise (except that the proven claim holds).</a:t>
            </a:r>
            <a:endParaRPr lang="en-US" sz="1200" dirty="0" smtClean="0">
              <a:cs typeface="Times New Roman" charset="0"/>
            </a:endParaRPr>
          </a:p>
          <a:p>
            <a:endParaRPr lang="en-US" sz="1200" dirty="0" smtClean="0">
              <a:cs typeface="Times New Roman" charset="0"/>
            </a:endParaRPr>
          </a:p>
        </p:txBody>
      </p:sp>
      <p:sp>
        <p:nvSpPr>
          <p:cNvPr id="4" name="灯片编号占位符 3"/>
          <p:cNvSpPr>
            <a:spLocks noGrp="1"/>
          </p:cNvSpPr>
          <p:nvPr>
            <p:ph type="sldNum" sz="quarter" idx="10"/>
          </p:nvPr>
        </p:nvSpPr>
        <p:spPr/>
        <p:txBody>
          <a:bodyPr/>
          <a:lstStyle/>
          <a:p>
            <a:fld id="{A5FAD74E-E08C-4E27-AE20-384D065BC2E2}"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cs typeface="Times New Roman" charset="0"/>
              </a:rPr>
              <a:t>Identification: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purpose of the protocol: The prover has to convince the verifier that he knows the secret key s corresponding to the public key (n, v), (i.e., to prove that he knows a modular square root of v modulo n), without revealing s.</a:t>
            </a:r>
          </a:p>
          <a:p>
            <a:endParaRPr lang="en-US" sz="1200" dirty="0" smtClean="0">
              <a:cs typeface="Times New Roman" charset="0"/>
            </a:endParaRPr>
          </a:p>
          <a:p>
            <a:r>
              <a:rPr lang="en-US" dirty="0" smtClean="0"/>
              <a:t>The verifier wishes to authenticate the identity of the prover, which is claimed to have a public key v. Thus, he requests the prover to convince him that he knows the secret key s corresponding to v.</a:t>
            </a:r>
            <a:endParaRPr lang="en-US" sz="1200" dirty="0" smtClean="0">
              <a:cs typeface="Times New Roman" charset="0"/>
            </a:endParaRPr>
          </a:p>
          <a:p>
            <a:endParaRPr lang="en-US" sz="1200" dirty="0" smtClean="0">
              <a:cs typeface="Times New Roman" charset="0"/>
            </a:endParaRPr>
          </a:p>
          <a:p>
            <a:r>
              <a:rPr lang="en-US" sz="1200" dirty="0" smtClean="0">
                <a:cs typeface="Times New Roman" charset="0"/>
              </a:rPr>
              <a:t>discrete logarithms and integer factorization</a:t>
            </a:r>
          </a:p>
          <a:p>
            <a:r>
              <a:rPr lang="en-US" dirty="0" smtClean="0"/>
              <a:t>Factorization of </a:t>
            </a:r>
            <a:r>
              <a:rPr lang="en-US" i="1" dirty="0" smtClean="0"/>
              <a:t>n</a:t>
            </a:r>
            <a:r>
              <a:rPr lang="en-US" dirty="0" smtClean="0"/>
              <a:t> is possible (n is very big).</a:t>
            </a:r>
            <a:r>
              <a:rPr lang="en-US" baseline="0" dirty="0" smtClean="0"/>
              <a:t> F</a:t>
            </a:r>
            <a:r>
              <a:rPr lang="en-US" dirty="0" smtClean="0"/>
              <a:t>actorization of n is secret. The factors p</a:t>
            </a:r>
            <a:r>
              <a:rPr lang="en-US" baseline="0" dirty="0" smtClean="0"/>
              <a:t> and q </a:t>
            </a:r>
            <a:r>
              <a:rPr lang="en-US" dirty="0" smtClean="0"/>
              <a:t>themselves are not used in the protocol.</a:t>
            </a:r>
            <a:endParaRPr lang="en-US" sz="1200" dirty="0" smtClean="0">
              <a:cs typeface="Times New Roman"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Finding </a:t>
            </a:r>
            <a:r>
              <a:rPr lang="en-US" i="1" dirty="0" smtClean="0"/>
              <a:t>Square Root</a:t>
            </a:r>
            <a:r>
              <a:rPr lang="en-US" dirty="0" smtClean="0"/>
              <a:t>  mod </a:t>
            </a:r>
            <a:r>
              <a:rPr lang="en-US" i="1" dirty="0" smtClean="0"/>
              <a:t>n</a:t>
            </a:r>
            <a:r>
              <a:rPr lang="en-US" dirty="0" smtClean="0"/>
              <a:t> as hard as factoring </a:t>
            </a:r>
            <a:r>
              <a:rPr lang="en-US" i="1" dirty="0" smtClean="0"/>
              <a:t>n</a:t>
            </a:r>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of extracting square roots modulo large composite integers of unknown factorization.</a:t>
            </a:r>
            <a:endParaRPr lang="en-US" i="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5FAD74E-E08C-4E27-AE20-384D065BC2E2}" type="slidenum">
              <a:rPr lang="en-US" smtClean="0"/>
              <a:pPr/>
              <a:t>29</a:t>
            </a:fld>
            <a:endParaRPr lang="en-US"/>
          </a:p>
        </p:txBody>
      </p:sp>
    </p:spTree>
    <p:extLst>
      <p:ext uri="{BB962C8B-B14F-4D97-AF65-F5344CB8AC3E}">
        <p14:creationId xmlns:p14="http://schemas.microsoft.com/office/powerpoint/2010/main" xmlns="" val="2741269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lvl="0"/>
            <a:r>
              <a:rPr lang="en-US" dirty="0" smtClean="0"/>
              <a:t>A trusted center </a:t>
            </a:r>
            <a:r>
              <a:rPr lang="en-US" b="1" dirty="0" smtClean="0"/>
              <a:t>T</a:t>
            </a:r>
            <a:r>
              <a:rPr lang="en-US" dirty="0" smtClean="0"/>
              <a:t> selects and publishes an RSA-like modulus n=</a:t>
            </a:r>
            <a:r>
              <a:rPr lang="en-US" dirty="0" err="1" smtClean="0"/>
              <a:t>pq</a:t>
            </a:r>
            <a:r>
              <a:rPr lang="en-US" dirty="0" smtClean="0"/>
              <a:t> but keeps the primes p and q secret.(p, q are not used in the protocol.)</a:t>
            </a:r>
          </a:p>
          <a:p>
            <a:pPr lvl="0"/>
            <a:r>
              <a:rPr lang="en-US" dirty="0" smtClean="0"/>
              <a:t>The </a:t>
            </a:r>
            <a:r>
              <a:rPr lang="en-US" dirty="0" err="1" smtClean="0"/>
              <a:t>prover</a:t>
            </a:r>
            <a:r>
              <a:rPr lang="en-US" dirty="0" smtClean="0"/>
              <a:t> selects a secret s </a:t>
            </a:r>
            <a:r>
              <a:rPr lang="en-US" dirty="0" err="1" smtClean="0"/>
              <a:t>coprime</a:t>
            </a:r>
            <a:r>
              <a:rPr lang="en-US" dirty="0" smtClean="0"/>
              <a:t> to n, 1 ≤ s ≤ n-1, computes v=s^2 mod n, and registers v with </a:t>
            </a:r>
            <a:r>
              <a:rPr lang="en-US" b="1" dirty="0" smtClean="0"/>
              <a:t>T</a:t>
            </a:r>
            <a:r>
              <a:rPr lang="en-US" dirty="0" smtClean="0"/>
              <a:t> as her public key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Clearly, if the prover knows S, the verifier is convinced in his identity.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prover does not know S, he can either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know R, but not RS mod n, as he is choosing R, but cannot multiply it by the unknown value 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 2. choose RS mod n, and thus can answer the second question RS mod n, but in this case he cannot answer the first question R, since he needs to divide by the unknown value 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any case, he cannot answer both questions, since then he can compute S as the ratio between the two answers. But it is assumes that computing S is difficult, actually the difficulty is equivalent to that of factoring n. Since the </a:t>
            </a:r>
            <a:r>
              <a:rPr lang="en-US" dirty="0" err="1" smtClean="0"/>
              <a:t>prover</a:t>
            </a:r>
            <a:r>
              <a:rPr lang="en-US" dirty="0" smtClean="0"/>
              <a:t> does not know in advance (when he chooses R or RS mod n) which question the verifier will ask, he cannot choose the required choice. He can succeed in guessing the verifiers question with probability 1/2 for each question, and thus the verifier can catch him in half of the times, and fails to catch him half of the times. The protocol is repeated t times, and thus the probability that the verifier fails to catch the </a:t>
            </a:r>
            <a:r>
              <a:rPr lang="en-US" dirty="0" err="1" smtClean="0"/>
              <a:t>prover</a:t>
            </a:r>
            <a:r>
              <a:rPr lang="en-US" dirty="0" smtClean="0"/>
              <a:t> in all the times is only 2−t, which is exponentially reducing with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particular, for t = 20, the </a:t>
            </a:r>
            <a:r>
              <a:rPr lang="en-US" dirty="0" err="1" smtClean="0"/>
              <a:t>prover</a:t>
            </a:r>
            <a:r>
              <a:rPr lang="en-US" dirty="0" smtClean="0"/>
              <a:t> succeeds to cheat less than once in a million trials, and for t = 30, the </a:t>
            </a:r>
            <a:r>
              <a:rPr lang="en-US" dirty="0" err="1" smtClean="0"/>
              <a:t>prover</a:t>
            </a:r>
            <a:r>
              <a:rPr lang="en-US" dirty="0" smtClean="0"/>
              <a:t> succeeds to cheat less than once in a billion trials. Verifiers wishing a smaller probability of error, can use larger </a:t>
            </a:r>
            <a:r>
              <a:rPr lang="en-US" dirty="0" err="1" smtClean="0"/>
              <a:t>t’s</a:t>
            </a:r>
            <a:r>
              <a:rPr lang="en-US" dirty="0" smtClean="0"/>
              <a:t>. The verifier cannot use the information he received in the protocol to convince others that he is the original </a:t>
            </a:r>
            <a:r>
              <a:rPr lang="en-US" dirty="0" err="1" smtClean="0"/>
              <a:t>prover</a:t>
            </a:r>
            <a:r>
              <a:rPr lang="en-US" dirty="0" smtClean="0"/>
              <a:t>, since he cannot answer both questions R and RS mod n for any R. If he could, he would know S. </a:t>
            </a:r>
          </a:p>
          <a:p>
            <a:endParaRPr lang="en-US" dirty="0" smtClean="0"/>
          </a:p>
          <a:p>
            <a:endParaRPr lang="en-US" dirty="0"/>
          </a:p>
        </p:txBody>
      </p:sp>
      <p:sp>
        <p:nvSpPr>
          <p:cNvPr id="4" name="灯片编号占位符 3"/>
          <p:cNvSpPr>
            <a:spLocks noGrp="1"/>
          </p:cNvSpPr>
          <p:nvPr>
            <p:ph type="sldNum" sz="quarter" idx="10"/>
          </p:nvPr>
        </p:nvSpPr>
        <p:spPr/>
        <p:txBody>
          <a:bodyPr/>
          <a:lstStyle/>
          <a:p>
            <a:fld id="{A5FAD74E-E08C-4E27-AE20-384D065BC2E2}"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e-Voting it is vital to produce a correct tally whilst ensuring the secrecy of the individual votes.</a:t>
            </a:r>
            <a:endParaRPr lang="en-US" dirty="0"/>
          </a:p>
        </p:txBody>
      </p:sp>
      <p:sp>
        <p:nvSpPr>
          <p:cNvPr id="4" name="Slide Number Placeholder 3"/>
          <p:cNvSpPr>
            <a:spLocks noGrp="1"/>
          </p:cNvSpPr>
          <p:nvPr>
            <p:ph type="sldNum" sz="quarter" idx="10"/>
          </p:nvPr>
        </p:nvSpPr>
        <p:spPr/>
        <p:txBody>
          <a:bodyPr/>
          <a:lstStyle/>
          <a:p>
            <a:fld id="{A5FAD74E-E08C-4E27-AE20-384D065BC2E2}" type="slidenum">
              <a:rPr lang="en-US" smtClean="0"/>
              <a:pPr/>
              <a:t>31</a:t>
            </a:fld>
            <a:endParaRPr lang="en-US"/>
          </a:p>
        </p:txBody>
      </p:sp>
    </p:spTree>
    <p:extLst>
      <p:ext uri="{BB962C8B-B14F-4D97-AF65-F5344CB8AC3E}">
        <p14:creationId xmlns:p14="http://schemas.microsoft.com/office/powerpoint/2010/main" xmlns="" val="2227050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A5FAD74E-E08C-4E27-AE20-384D065BC2E2}" type="slidenum">
              <a:rPr lang="en-US" smtClean="0"/>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Globalization of knowledge </a:t>
            </a:r>
          </a:p>
          <a:p>
            <a:r>
              <a:rPr lang="en-US" dirty="0" smtClean="0"/>
              <a:t>Migration of data and computation in the cloud</a:t>
            </a:r>
          </a:p>
          <a:p>
            <a:r>
              <a:rPr lang="en-US" sz="1200" b="0" i="0" kern="1200" dirty="0" smtClean="0">
                <a:solidFill>
                  <a:schemeClr val="tx1"/>
                </a:solidFill>
                <a:latin typeface="+mn-lt"/>
                <a:ea typeface="+mn-ea"/>
                <a:cs typeface="+mn-cs"/>
              </a:rPr>
              <a:t>Cryptography</a:t>
            </a:r>
            <a:r>
              <a:rPr lang="en-US" sz="1200" b="0" i="0" kern="1200" baseline="0" dirty="0" smtClean="0">
                <a:solidFill>
                  <a:schemeClr val="tx1"/>
                </a:solidFill>
                <a:latin typeface="+mn-lt"/>
                <a:ea typeface="+mn-ea"/>
                <a:cs typeface="+mn-cs"/>
              </a:rPr>
              <a:t> is t</a:t>
            </a:r>
            <a:r>
              <a:rPr lang="en-US" sz="1200" b="0" i="0" kern="1200" dirty="0" smtClean="0">
                <a:solidFill>
                  <a:schemeClr val="tx1"/>
                </a:solidFill>
                <a:latin typeface="+mn-lt"/>
                <a:ea typeface="+mn-ea"/>
                <a:cs typeface="+mn-cs"/>
              </a:rPr>
              <a:t>he practice and study of techniques for </a:t>
            </a:r>
            <a:r>
              <a:rPr lang="en-US" sz="1200" b="0" i="0" u="none" strike="noStrike" kern="1200" dirty="0" smtClean="0">
                <a:solidFill>
                  <a:schemeClr val="tx1"/>
                </a:solidFill>
                <a:latin typeface="+mn-lt"/>
                <a:ea typeface="+mn-ea"/>
                <a:cs typeface="+mn-cs"/>
                <a:hlinkClick r:id="rId3" tooltip="Secure communication"/>
              </a:rPr>
              <a:t>secure communication</a:t>
            </a:r>
            <a:r>
              <a:rPr lang="en-US" sz="1200" b="0" i="0" kern="1200" dirty="0" smtClean="0">
                <a:solidFill>
                  <a:schemeClr val="tx1"/>
                </a:solidFill>
                <a:latin typeface="+mn-lt"/>
                <a:ea typeface="+mn-ea"/>
                <a:cs typeface="+mn-cs"/>
              </a:rPr>
              <a:t> in the presence of third parties called </a:t>
            </a:r>
            <a:r>
              <a:rPr lang="en-US" sz="1200" b="0" i="0" u="none" strike="noStrike" kern="1200" dirty="0" smtClean="0">
                <a:solidFill>
                  <a:schemeClr val="tx1"/>
                </a:solidFill>
                <a:latin typeface="+mn-lt"/>
                <a:ea typeface="+mn-ea"/>
                <a:cs typeface="+mn-cs"/>
                <a:hlinkClick r:id="rId4" tooltip="Adversary (cryptography)"/>
              </a:rPr>
              <a:t>adversaries</a:t>
            </a:r>
            <a:r>
              <a:rPr lang="en-US" sz="1200" b="0" i="0" u="none" strike="noStrike" kern="1200" dirty="0" smtClean="0">
                <a:solidFill>
                  <a:schemeClr val="tx1"/>
                </a:solidFill>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A5FAD74E-E08C-4E27-AE20-384D065BC2E2}" type="slidenum">
              <a:rPr lang="en-US" smtClean="0"/>
              <a:pPr/>
              <a:t>34</a:t>
            </a:fld>
            <a:endParaRPr lang="en-US"/>
          </a:p>
        </p:txBody>
      </p:sp>
    </p:spTree>
    <p:extLst>
      <p:ext uri="{BB962C8B-B14F-4D97-AF65-F5344CB8AC3E}">
        <p14:creationId xmlns:p14="http://schemas.microsoft.com/office/powerpoint/2010/main" xmlns="" val="958293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system need to reveal information: password checker, election</a:t>
            </a:r>
            <a:r>
              <a:rPr lang="en-US" baseline="0" dirty="0" smtClean="0"/>
              <a:t> protocol.</a:t>
            </a:r>
          </a:p>
          <a:p>
            <a:r>
              <a:rPr lang="en-US" dirty="0" smtClean="0"/>
              <a:t>Execution of an algorithm (cache behavior, running time, power consumption)</a:t>
            </a:r>
            <a:r>
              <a:rPr lang="en-US" baseline="0" dirty="0" smtClean="0"/>
              <a:t> </a:t>
            </a:r>
            <a:r>
              <a:rPr lang="en-US" dirty="0" smtClean="0"/>
              <a:t>can lead to information leakage. </a:t>
            </a:r>
          </a:p>
          <a:p>
            <a:r>
              <a:rPr lang="en-US" dirty="0" smtClean="0"/>
              <a:t>Quantify information</a:t>
            </a:r>
            <a:r>
              <a:rPr lang="en-US" baseline="0" dirty="0" smtClean="0"/>
              <a:t> leakage.</a:t>
            </a:r>
            <a:endParaRPr lang="en-US" dirty="0"/>
          </a:p>
        </p:txBody>
      </p:sp>
      <p:sp>
        <p:nvSpPr>
          <p:cNvPr id="4" name="Slide Number Placeholder 3"/>
          <p:cNvSpPr>
            <a:spLocks noGrp="1"/>
          </p:cNvSpPr>
          <p:nvPr>
            <p:ph type="sldNum" sz="quarter" idx="10"/>
          </p:nvPr>
        </p:nvSpPr>
        <p:spPr/>
        <p:txBody>
          <a:bodyPr/>
          <a:lstStyle/>
          <a:p>
            <a:fld id="{A5FAD74E-E08C-4E27-AE20-384D065BC2E2}" type="slidenum">
              <a:rPr lang="en-US" smtClean="0"/>
              <a:pPr/>
              <a:t>35</a:t>
            </a:fld>
            <a:endParaRPr lang="en-US"/>
          </a:p>
        </p:txBody>
      </p:sp>
    </p:spTree>
    <p:extLst>
      <p:ext uri="{BB962C8B-B14F-4D97-AF65-F5344CB8AC3E}">
        <p14:creationId xmlns:p14="http://schemas.microsoft.com/office/powerpoint/2010/main" xmlns="" val="37569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Authentication: is a process of determining</a:t>
            </a:r>
            <a:r>
              <a:rPr lang="en-US" sz="1200" b="0" i="0" kern="1200" baseline="0" dirty="0" smtClean="0">
                <a:solidFill>
                  <a:schemeClr val="tx1"/>
                </a:solidFill>
                <a:latin typeface="+mn-lt"/>
                <a:ea typeface="+mn-ea"/>
                <a:cs typeface="+mn-cs"/>
              </a:rPr>
              <a:t> whether someone or something is, in fact, who or what it is declared to be.</a:t>
            </a:r>
          </a:p>
          <a:p>
            <a:r>
              <a:rPr lang="en-US" sz="1200" b="0" i="0" kern="1200" baseline="0" dirty="0" smtClean="0">
                <a:solidFill>
                  <a:schemeClr val="tx1"/>
                </a:solidFill>
                <a:latin typeface="+mn-lt"/>
                <a:ea typeface="+mn-ea"/>
                <a:cs typeface="+mn-cs"/>
              </a:rPr>
              <a:t>Three factors are important: ownership factor, knowledge factor and inherence factor.</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Research in zero-knowledge proofs has been motivated by </a:t>
            </a:r>
            <a:r>
              <a:rPr lang="en-US" sz="1200" b="0" i="0" u="none" strike="noStrike" kern="1200" dirty="0" smtClean="0">
                <a:solidFill>
                  <a:schemeClr val="tx1"/>
                </a:solidFill>
                <a:latin typeface="+mn-lt"/>
                <a:ea typeface="+mn-ea"/>
                <a:cs typeface="+mn-cs"/>
                <a:hlinkClick r:id="rId3" tooltip="Authentication"/>
              </a:rPr>
              <a:t>authentication</a:t>
            </a:r>
            <a:r>
              <a:rPr lang="en-US" sz="1200" b="0" i="0" kern="1200" dirty="0" smtClean="0">
                <a:solidFill>
                  <a:schemeClr val="tx1"/>
                </a:solidFill>
                <a:latin typeface="+mn-lt"/>
                <a:ea typeface="+mn-ea"/>
                <a:cs typeface="+mn-cs"/>
              </a:rPr>
              <a:t> systems where one party wants to prove its identity to a second party via some secret information (such as a password) but doesn't want the second party to learn anything about this secret.</a:t>
            </a:r>
            <a:endParaRPr lang="en-US" dirty="0"/>
          </a:p>
        </p:txBody>
      </p:sp>
      <p:sp>
        <p:nvSpPr>
          <p:cNvPr id="4" name="灯片编号占位符 3"/>
          <p:cNvSpPr>
            <a:spLocks noGrp="1"/>
          </p:cNvSpPr>
          <p:nvPr>
            <p:ph type="sldNum" sz="quarter" idx="10"/>
          </p:nvPr>
        </p:nvSpPr>
        <p:spPr/>
        <p:txBody>
          <a:bodyPr/>
          <a:lstStyle/>
          <a:p>
            <a:fld id="{A5FAD74E-E08C-4E27-AE20-384D065BC2E2}"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Multiparty computation (MPC) is a fundamental problem in cryptography and distributed computing. It allows a set of mutually distrusting parties to jointly compute on private information without revealing any of that information.</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5FAD74E-E08C-4E27-AE20-384D065BC2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xmlns="" Requires="a14">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Zero-knowledge proofs were first conceived in 1985 by </a:t>
                </a:r>
                <a:r>
                  <a:rPr lang="en-US" sz="1200" b="0" i="0" u="none" strike="noStrike" kern="1200" dirty="0" err="1" smtClean="0">
                    <a:solidFill>
                      <a:schemeClr val="tx1"/>
                    </a:solidFill>
                    <a:latin typeface="+mn-lt"/>
                    <a:ea typeface="+mn-ea"/>
                    <a:cs typeface="+mn-cs"/>
                    <a:hlinkClick r:id="rId3" tooltip="Shafi Goldwasser"/>
                  </a:rPr>
                  <a:t>Shafi</a:t>
                </a:r>
                <a:r>
                  <a:rPr lang="en-US" sz="1200" b="0" i="0" u="none" strike="noStrike" kern="1200" dirty="0" smtClean="0">
                    <a:solidFill>
                      <a:schemeClr val="tx1"/>
                    </a:solidFill>
                    <a:latin typeface="+mn-lt"/>
                    <a:ea typeface="+mn-ea"/>
                    <a:cs typeface="+mn-cs"/>
                    <a:hlinkClick r:id="rId3" tooltip="Shafi Goldwasser"/>
                  </a:rPr>
                  <a:t> </a:t>
                </a:r>
                <a:r>
                  <a:rPr lang="en-US" sz="1200" b="0" i="0" u="none" strike="noStrike" kern="1200" dirty="0" err="1" smtClean="0">
                    <a:solidFill>
                      <a:schemeClr val="tx1"/>
                    </a:solidFill>
                    <a:latin typeface="+mn-lt"/>
                    <a:ea typeface="+mn-ea"/>
                    <a:cs typeface="+mn-cs"/>
                    <a:hlinkClick r:id="rId3" tooltip="Shafi Goldwasser"/>
                  </a:rPr>
                  <a:t>Goldwasser</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tooltip="Silvio Micali"/>
                  </a:rPr>
                  <a:t>Silvio </a:t>
                </a:r>
                <a:r>
                  <a:rPr lang="en-US" sz="1200" b="0" i="0" u="none" strike="noStrike" kern="1200" dirty="0" err="1" smtClean="0">
                    <a:solidFill>
                      <a:schemeClr val="tx1"/>
                    </a:solidFill>
                    <a:latin typeface="+mn-lt"/>
                    <a:ea typeface="+mn-ea"/>
                    <a:cs typeface="+mn-cs"/>
                    <a:hlinkClick r:id="rId4" tooltip="Silvio Micali"/>
                  </a:rPr>
                  <a:t>Micali</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5" tooltip="Charles Rackoff"/>
                  </a:rPr>
                  <a:t>Charles </a:t>
                </a:r>
                <a:r>
                  <a:rPr lang="en-US" sz="1200" b="0" i="0" u="none" strike="noStrike" kern="1200" dirty="0" err="1" smtClean="0">
                    <a:solidFill>
                      <a:schemeClr val="tx1"/>
                    </a:solidFill>
                    <a:latin typeface="+mn-lt"/>
                    <a:ea typeface="+mn-ea"/>
                    <a:cs typeface="+mn-cs"/>
                    <a:hlinkClick r:id="rId5" tooltip="Charles Rackoff"/>
                  </a:rPr>
                  <a:t>Rackoff</a:t>
                </a:r>
                <a:r>
                  <a:rPr lang="en-US" sz="1200" b="0" i="0" kern="1200" dirty="0" smtClean="0">
                    <a:solidFill>
                      <a:schemeClr val="tx1"/>
                    </a:solidFill>
                    <a:latin typeface="+mn-lt"/>
                    <a:ea typeface="+mn-ea"/>
                    <a:cs typeface="+mn-cs"/>
                  </a:rPr>
                  <a:t> .</a:t>
                </a:r>
              </a:p>
              <a:p>
                <a:r>
                  <a:rPr lang="en-US" dirty="0" smtClean="0"/>
                  <a:t>Participant proves through interactive method.</a:t>
                </a:r>
              </a:p>
              <a:p>
                <a:r>
                  <a:rPr lang="en-US" dirty="0" smtClean="0"/>
                  <a:t>The proof must not reveal any extra knowledge on the secrets of a participant to another one</a:t>
                </a:r>
              </a:p>
              <a:p>
                <a:r>
                  <a:rPr lang="en-US" sz="1200" b="0" i="0" kern="1200" dirty="0" smtClean="0">
                    <a:solidFill>
                      <a:schemeClr val="tx1"/>
                    </a:solidFill>
                    <a:latin typeface="+mn-lt"/>
                    <a:ea typeface="+mn-ea"/>
                    <a:cs typeface="+mn-cs"/>
                  </a:rPr>
                  <a:t>In general, I will convince you that I know something</a:t>
                </a:r>
                <a:r>
                  <a:rPr lang="en-US" sz="1200" b="0" i="0" kern="1200" baseline="0" dirty="0" smtClean="0">
                    <a:solidFill>
                      <a:schemeClr val="tx1"/>
                    </a:solidFill>
                    <a:latin typeface="+mn-lt"/>
                    <a:ea typeface="+mn-ea"/>
                    <a:cs typeface="+mn-cs"/>
                  </a:rPr>
                  <a:t>  without you getting to know anything else but that I know this something.</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Seemly contradictory definition: both convincing and yet yield nothing beyond the validity of the assertion being proven.</a:t>
                </a:r>
                <a:endParaRPr lang="en-US" dirty="0"/>
              </a:p>
            </p:txBody>
          </p:sp>
        </mc:Choice>
        <mc:Fallback>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Cryptography</a:t>
                </a:r>
                <a:r>
                  <a:rPr lang="en-US" sz="1200" b="0" i="0" kern="1200" baseline="0" dirty="0" smtClean="0">
                    <a:solidFill>
                      <a:schemeClr val="tx1"/>
                    </a:solidFill>
                    <a:latin typeface="+mn-lt"/>
                    <a:ea typeface="+mn-ea"/>
                    <a:cs typeface="+mn-cs"/>
                  </a:rPr>
                  <a:t> is t</a:t>
                </a:r>
                <a:r>
                  <a:rPr lang="en-US" sz="1200" b="0" i="0" kern="1200" dirty="0" smtClean="0">
                    <a:solidFill>
                      <a:schemeClr val="tx1"/>
                    </a:solidFill>
                    <a:latin typeface="+mn-lt"/>
                    <a:ea typeface="+mn-ea"/>
                    <a:cs typeface="+mn-cs"/>
                  </a:rPr>
                  <a:t>he practice and study of techniques for </a:t>
                </a:r>
                <a:r>
                  <a:rPr lang="en-US" sz="1200" b="0" i="0" u="none" strike="noStrike" kern="1200" dirty="0" smtClean="0">
                    <a:solidFill>
                      <a:schemeClr val="tx1"/>
                    </a:solidFill>
                    <a:latin typeface="+mn-lt"/>
                    <a:ea typeface="+mn-ea"/>
                    <a:cs typeface="+mn-cs"/>
                    <a:hlinkClick r:id="rId6" tooltip="Secure communication"/>
                  </a:rPr>
                  <a:t>secure communication</a:t>
                </a:r>
                <a:r>
                  <a:rPr lang="en-US" sz="1200" b="0" i="0" kern="1200" dirty="0" smtClean="0">
                    <a:solidFill>
                      <a:schemeClr val="tx1"/>
                    </a:solidFill>
                    <a:latin typeface="+mn-lt"/>
                    <a:ea typeface="+mn-ea"/>
                    <a:cs typeface="+mn-cs"/>
                  </a:rPr>
                  <a:t> in the presence of third parties called </a:t>
                </a:r>
                <a:r>
                  <a:rPr lang="en-US" sz="1200" b="0" i="0" u="none" strike="noStrike" kern="1200" dirty="0" smtClean="0">
                    <a:solidFill>
                      <a:schemeClr val="tx1"/>
                    </a:solidFill>
                    <a:latin typeface="+mn-lt"/>
                    <a:ea typeface="+mn-ea"/>
                    <a:cs typeface="+mn-cs"/>
                    <a:hlinkClick r:id="rId7" tooltip="Adversary (cryptography)"/>
                  </a:rPr>
                  <a:t>adversaries</a:t>
                </a:r>
                <a:r>
                  <a:rPr lang="en-US" sz="1200" b="0" i="0" u="none" strike="noStrike" kern="1200" dirty="0" smtClean="0">
                    <a:solidFill>
                      <a:schemeClr val="tx1"/>
                    </a:solidFill>
                    <a:latin typeface="+mn-lt"/>
                    <a:ea typeface="+mn-ea"/>
                    <a:cs typeface="+mn-cs"/>
                  </a:rPr>
                  <a:t>.</a:t>
                </a:r>
                <a:endParaRPr lang="en-US" dirty="0" smtClean="0"/>
              </a:p>
              <a:p>
                <a:r>
                  <a:rPr lang="en-US" dirty="0" smtClean="0"/>
                  <a:t>Participant proves through interactive method.</a:t>
                </a:r>
              </a:p>
              <a:p>
                <a:r>
                  <a:rPr lang="en-US" dirty="0" smtClean="0"/>
                  <a:t>The proof must not reveal any extra knowledge on the secrets of a participant to another one</a:t>
                </a:r>
              </a:p>
              <a:p>
                <a:r>
                  <a:rPr lang="en-US" sz="1200" b="0" i="0" kern="1200" dirty="0" smtClean="0">
                    <a:solidFill>
                      <a:schemeClr val="tx1"/>
                    </a:solidFill>
                    <a:latin typeface="+mn-lt"/>
                    <a:ea typeface="+mn-ea"/>
                    <a:cs typeface="+mn-cs"/>
                  </a:rPr>
                  <a:t>In general, I will convince you that I know something</a:t>
                </a:r>
                <a:r>
                  <a:rPr lang="en-US" sz="1200" b="0" i="0" kern="1200" baseline="0" dirty="0" smtClean="0">
                    <a:solidFill>
                      <a:schemeClr val="tx1"/>
                    </a:solidFill>
                    <a:latin typeface="+mn-lt"/>
                    <a:ea typeface="+mn-ea"/>
                    <a:cs typeface="+mn-cs"/>
                  </a:rPr>
                  <a:t>  without you getting to know anything else but that I know this something.</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Seemly contradictory definition: both convincing and yet yield nothing beyond the validity of the assertion being proven.</a:t>
                </a:r>
                <a:endParaRPr lang="en-US" dirty="0"/>
              </a:p>
            </p:txBody>
          </p:sp>
        </mc:Fallback>
      </mc:AlternateContent>
      <p:sp>
        <p:nvSpPr>
          <p:cNvPr id="4" name="灯片编号占位符 3"/>
          <p:cNvSpPr>
            <a:spLocks noGrp="1"/>
          </p:cNvSpPr>
          <p:nvPr>
            <p:ph type="sldNum" sz="quarter" idx="10"/>
          </p:nvPr>
        </p:nvSpPr>
        <p:spPr/>
        <p:txBody>
          <a:bodyPr/>
          <a:lstStyle/>
          <a:p>
            <a:fld id="{A5FAD74E-E08C-4E27-AE20-384D065BC2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Knowledge</a:t>
            </a:r>
            <a:r>
              <a:rPr lang="en-US" sz="1200" b="0" i="0" kern="1200" dirty="0" smtClean="0">
                <a:solidFill>
                  <a:schemeClr val="tx1"/>
                </a:solidFill>
                <a:effectLst/>
                <a:latin typeface="+mn-lt"/>
                <a:ea typeface="+mn-ea"/>
                <a:cs typeface="+mn-cs"/>
              </a:rPr>
              <a:t> is a familiarity, </a:t>
            </a:r>
            <a:r>
              <a:rPr lang="en-US" sz="1200" b="0" i="0" u="none" strike="noStrike" kern="1200" dirty="0" smtClean="0">
                <a:solidFill>
                  <a:schemeClr val="tx1"/>
                </a:solidFill>
                <a:effectLst/>
                <a:latin typeface="+mn-lt"/>
                <a:ea typeface="+mn-ea"/>
                <a:cs typeface="+mn-cs"/>
                <a:hlinkClick r:id="rId3" tooltip="Awareness"/>
              </a:rPr>
              <a:t>awareness</a:t>
            </a:r>
            <a:r>
              <a:rPr lang="en-US" sz="1200" b="0" i="0" kern="1200" dirty="0" smtClean="0">
                <a:solidFill>
                  <a:schemeClr val="tx1"/>
                </a:solidFill>
                <a:effectLst/>
                <a:latin typeface="+mn-lt"/>
                <a:ea typeface="+mn-ea"/>
                <a:cs typeface="+mn-cs"/>
              </a:rPr>
              <a:t> or understanding of someone or something, such as </a:t>
            </a:r>
            <a:r>
              <a:rPr lang="en-US" sz="1200" b="0" i="0" u="none" strike="noStrike" kern="1200" dirty="0" smtClean="0">
                <a:solidFill>
                  <a:schemeClr val="tx1"/>
                </a:solidFill>
                <a:effectLst/>
                <a:latin typeface="+mn-lt"/>
                <a:ea typeface="+mn-ea"/>
                <a:cs typeface="+mn-cs"/>
                <a:hlinkClick r:id="rId4" tooltip="Fact"/>
              </a:rPr>
              <a:t>facts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Information"/>
              </a:rPr>
              <a:t>information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tooltip="Description"/>
              </a:rPr>
              <a:t>descriptions</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tooltip="Skills"/>
              </a:rPr>
              <a:t>skills</a:t>
            </a:r>
            <a:r>
              <a:rPr lang="en-US" sz="1200" b="0" i="0" kern="1200" dirty="0" smtClean="0">
                <a:solidFill>
                  <a:schemeClr val="tx1"/>
                </a:solidFill>
                <a:effectLst/>
                <a:latin typeface="+mn-lt"/>
                <a:ea typeface="+mn-ea"/>
                <a:cs typeface="+mn-cs"/>
              </a:rPr>
              <a:t>, which is acquired through </a:t>
            </a:r>
            <a:r>
              <a:rPr lang="en-US" sz="1200" b="0" i="0" u="none" strike="noStrike" kern="1200" dirty="0" smtClean="0">
                <a:solidFill>
                  <a:schemeClr val="tx1"/>
                </a:solidFill>
                <a:effectLst/>
                <a:latin typeface="+mn-lt"/>
                <a:ea typeface="+mn-ea"/>
                <a:cs typeface="+mn-cs"/>
                <a:hlinkClick r:id="rId8" tooltip="Experience"/>
              </a:rPr>
              <a:t>experience</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9" tooltip="Education"/>
              </a:rPr>
              <a:t>education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by</a:t>
            </a:r>
            <a:r>
              <a:rPr lang="en-US" sz="1200" b="0" i="0" u="none" strike="noStrike" kern="1200" dirty="0" err="1" smtClean="0">
                <a:solidFill>
                  <a:schemeClr val="tx1"/>
                </a:solidFill>
                <a:effectLst/>
                <a:latin typeface="+mn-lt"/>
                <a:ea typeface="+mn-ea"/>
                <a:cs typeface="+mn-cs"/>
                <a:hlinkClick r:id="rId10" tooltip="Perception"/>
              </a:rPr>
              <a:t>perceiving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tooltip="Discovery (observation)"/>
              </a:rPr>
              <a:t>discovering</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12" tooltip="Learning"/>
              </a:rPr>
              <a:t>learning</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5FAD74E-E08C-4E27-AE20-384D065BC2E2}" type="slidenum">
              <a:rPr lang="en-US" smtClean="0"/>
              <a:pPr/>
              <a:t>11</a:t>
            </a:fld>
            <a:endParaRPr lang="en-US"/>
          </a:p>
        </p:txBody>
      </p:sp>
    </p:spTree>
    <p:extLst>
      <p:ext uri="{BB962C8B-B14F-4D97-AF65-F5344CB8AC3E}">
        <p14:creationId xmlns:p14="http://schemas.microsoft.com/office/powerpoint/2010/main" xmlns="" val="358212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A proof is a method for ascertaining</a:t>
            </a:r>
            <a:r>
              <a:rPr lang="en-US" baseline="0" dirty="0" smtClean="0"/>
              <a:t> the truth. (Establish and verify truth).</a:t>
            </a:r>
          </a:p>
          <a:p>
            <a:r>
              <a:rPr lang="en-US" baseline="0" dirty="0" smtClean="0"/>
              <a:t>A mathematical proof a verification of a proposition by a chain of logical deduction from a set of axioms.</a:t>
            </a:r>
          </a:p>
          <a:p>
            <a:pPr marL="228600" indent="-228600">
              <a:buAutoNum type="arabicPeriod"/>
            </a:pPr>
            <a:r>
              <a:rPr lang="en-US" dirty="0" smtClean="0"/>
              <a:t>A sequence of statements. </a:t>
            </a:r>
          </a:p>
          <a:p>
            <a:pPr marL="228600" indent="-228600">
              <a:buAutoNum type="arabicPeriod"/>
            </a:pPr>
            <a:r>
              <a:rPr lang="en-US" dirty="0" smtClean="0"/>
              <a:t>Based on axioms. </a:t>
            </a:r>
          </a:p>
          <a:p>
            <a:pPr marL="228600" indent="-228600">
              <a:buAutoNum type="arabicPeriod"/>
            </a:pPr>
            <a:r>
              <a:rPr lang="en-US" dirty="0" smtClean="0"/>
              <a:t>Each statement is derived via the derivation rules. </a:t>
            </a:r>
          </a:p>
          <a:p>
            <a:pPr marL="228600" indent="-228600">
              <a:buAutoNum type="arabicPeriod"/>
            </a:pPr>
            <a:r>
              <a:rPr lang="en-US" dirty="0" smtClean="0"/>
              <a:t>The proof is fixed, strict. </a:t>
            </a:r>
            <a:r>
              <a:rPr lang="en-US" dirty="0" err="1" smtClean="0"/>
              <a:t>i.e</a:t>
            </a:r>
            <a:r>
              <a:rPr lang="en-US" dirty="0" smtClean="0"/>
              <a:t>, in any time, anyone can read it, and get convinced. </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Prover</a:t>
            </a:r>
            <a:r>
              <a:rPr lang="en-US" baseline="0" dirty="0" smtClean="0"/>
              <a:t> sends the p and q to </a:t>
            </a:r>
            <a:r>
              <a:rPr lang="en-US" baseline="0" dirty="0" err="1" smtClean="0"/>
              <a:t>verifeir</a:t>
            </a:r>
            <a:r>
              <a:rPr lang="en-US" baseline="0" dirty="0" smtClean="0"/>
              <a:t>. The verifier could check if p and q are both prime and if n equals to p product q. This is non-zero knowledge. The verifier will know the claim is true and also learn the knowledge.</a:t>
            </a:r>
            <a:endParaRPr lang="en-US" dirty="0" smtClean="0"/>
          </a:p>
          <a:p>
            <a:endParaRPr lang="en-US" baseline="0" dirty="0" smtClean="0"/>
          </a:p>
          <a:p>
            <a:r>
              <a:rPr lang="en-US" dirty="0" smtClean="0"/>
              <a:t>However, in many situations, we “prove” a statement by convincing someone. For example, in court the prosecutor tries to convince the judge that the defendant is guilty. The prosecutor challenges the defendant. In case he fails to answer in a consistent manner, we say that the prosecutor proved his point. This kind of “proof” has an interactive nature. </a:t>
            </a:r>
            <a:endParaRPr lang="en-US" baseline="0" dirty="0" smtClean="0"/>
          </a:p>
          <a:p>
            <a:endParaRPr lang="en-US" baseline="0" dirty="0" smtClean="0"/>
          </a:p>
          <a:p>
            <a:r>
              <a:rPr lang="en-US" baseline="0" dirty="0" smtClean="0"/>
              <a:t>A new notion of proof,  is not static, but interactive back and forth and with acceptable error.</a:t>
            </a:r>
            <a:endParaRPr lang="en-US" dirty="0"/>
          </a:p>
        </p:txBody>
      </p:sp>
      <p:sp>
        <p:nvSpPr>
          <p:cNvPr id="4" name="灯片编号占位符 3"/>
          <p:cNvSpPr>
            <a:spLocks noGrp="1"/>
          </p:cNvSpPr>
          <p:nvPr>
            <p:ph type="sldNum" sz="quarter" idx="10"/>
          </p:nvPr>
        </p:nvSpPr>
        <p:spPr/>
        <p:txBody>
          <a:bodyPr/>
          <a:lstStyle/>
          <a:p>
            <a:fld id="{A5FAD74E-E08C-4E27-AE20-384D065BC2E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Victor waits outside the cave as Peggy goes in. Peggy takes either path A or B; Victor is not allowed to see which path she takes.</a:t>
            </a:r>
            <a:endParaRPr lang="en-US" dirty="0" smtClean="0"/>
          </a:p>
          <a:p>
            <a:endParaRPr lang="en-US" dirty="0" smtClean="0"/>
          </a:p>
          <a:p>
            <a:r>
              <a:rPr lang="en-US" dirty="0" smtClean="0"/>
              <a:t>If claim is true,</a:t>
            </a:r>
            <a:r>
              <a:rPr lang="en-US" baseline="0" dirty="0" smtClean="0"/>
              <a:t> Peggy can always convince Victor.</a:t>
            </a:r>
          </a:p>
          <a:p>
            <a:r>
              <a:rPr lang="en-US" baseline="0" dirty="0" smtClean="0"/>
              <a:t>If claim is false, </a:t>
            </a:r>
            <a:r>
              <a:rPr lang="en-US" baseline="0" dirty="0" err="1" smtClean="0"/>
              <a:t>Prob</a:t>
            </a:r>
            <a:r>
              <a:rPr lang="en-US" baseline="0" dirty="0" smtClean="0"/>
              <a:t>(Victor catches mistake) &gt;= ½.</a:t>
            </a:r>
          </a:p>
          <a:p>
            <a:r>
              <a:rPr lang="en-US" baseline="0" dirty="0" smtClean="0"/>
              <a:t>As the iteration goes on 100, the </a:t>
            </a:r>
            <a:r>
              <a:rPr lang="en-US" baseline="0" dirty="0" err="1" smtClean="0"/>
              <a:t>Prob</a:t>
            </a:r>
            <a:r>
              <a:rPr lang="en-US" baseline="0" dirty="0" smtClean="0"/>
              <a:t>(Victor catches mistake) &gt;= 1- (1/2)^100</a:t>
            </a:r>
          </a:p>
          <a:p>
            <a:endParaRPr lang="en-US" baseline="0" dirty="0" smtClean="0"/>
          </a:p>
          <a:p>
            <a:r>
              <a:rPr lang="en-US" baseline="0" dirty="0" smtClean="0"/>
              <a:t>Completeness: If the statement is true, the verifier will accept it.</a:t>
            </a:r>
          </a:p>
          <a:p>
            <a:r>
              <a:rPr lang="en-US" baseline="0" dirty="0" smtClean="0"/>
              <a:t>Soundness: If the statement is false, the verifier will reject it or accept it with a very small probability.</a:t>
            </a:r>
          </a:p>
          <a:p>
            <a:r>
              <a:rPr lang="en-US" baseline="0" dirty="0" smtClean="0"/>
              <a:t>Zero knowledge: No knowledge except the statement is true.</a:t>
            </a:r>
          </a:p>
          <a:p>
            <a:endParaRPr lang="en-US" baseline="0" dirty="0" smtClean="0"/>
          </a:p>
          <a:p>
            <a:endParaRPr lang="en-US" dirty="0"/>
          </a:p>
        </p:txBody>
      </p:sp>
      <p:sp>
        <p:nvSpPr>
          <p:cNvPr id="4" name="灯片编号占位符 3"/>
          <p:cNvSpPr>
            <a:spLocks noGrp="1"/>
          </p:cNvSpPr>
          <p:nvPr>
            <p:ph type="sldNum" sz="quarter" idx="10"/>
          </p:nvPr>
        </p:nvSpPr>
        <p:spPr/>
        <p:txBody>
          <a:bodyPr/>
          <a:lstStyle/>
          <a:p>
            <a:fld id="{A5FAD74E-E08C-4E27-AE20-384D065BC2E2}"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Both prover and verifier perform a private computation.</a:t>
            </a:r>
          </a:p>
          <a:p>
            <a:endParaRPr lang="en-US" dirty="0"/>
          </a:p>
        </p:txBody>
      </p:sp>
      <p:sp>
        <p:nvSpPr>
          <p:cNvPr id="4" name="灯片编号占位符 3"/>
          <p:cNvSpPr>
            <a:spLocks noGrp="1"/>
          </p:cNvSpPr>
          <p:nvPr>
            <p:ph type="sldNum" sz="quarter" idx="10"/>
          </p:nvPr>
        </p:nvSpPr>
        <p:spPr/>
        <p:txBody>
          <a:bodyPr/>
          <a:lstStyle/>
          <a:p>
            <a:fld id="{A5FAD74E-E08C-4E27-AE20-384D065BC2E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S&amp;T Power Point 7_A.jpg"/>
          <p:cNvPicPr>
            <a:picLocks noChangeAspect="1"/>
          </p:cNvPicPr>
          <p:nvPr userDrawn="1"/>
        </p:nvPicPr>
        <p:blipFill>
          <a:blip r:embed="rId2" cstate="print"/>
          <a:srcRect b="87778"/>
          <a:stretch>
            <a:fillRect/>
          </a:stretch>
        </p:blipFill>
        <p:spPr>
          <a:xfrm>
            <a:off x="714" y="0"/>
            <a:ext cx="9144000" cy="838200"/>
          </a:xfrm>
          <a:prstGeom prst="rect">
            <a:avLst/>
          </a:prstGeom>
          <a:noFill/>
          <a:ln>
            <a:noFill/>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A35C22-F387-43CA-9284-4E9FB5D4F33F}" type="datetime1">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BACDB-FBCF-447A-BFB0-F0C9A48EB3EB}" type="datetime1">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85F05-A0AF-47EF-8139-CA882389258D}" type="datetime1">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AE4845-6DDE-4FBF-81D5-403FFE643E3B}" type="datetime1">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090136-77B2-4FFD-ABA1-F8127D3F7117}" type="datetime1">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541850-4AE6-4CB9-A1CF-7F8C7C552B74}" type="datetime1">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58000" y="92075"/>
            <a:ext cx="2133600" cy="3651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A0AC2-B60C-4D88-9530-1F7D80A29554}" type="datetime1">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629B6D-816B-4EAB-A623-F64BAF48A0A4}" type="datetime1">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44FE27-56E3-4AA7-AD37-0E90E7EABB77}" type="datetime1">
              <a:rPr lang="en-US" smtClean="0"/>
              <a:pPr/>
              <a:t>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9B7845-DE66-4DB7-9E66-4AEDF9E6E7E9}" type="datetime1">
              <a:rPr lang="en-US" smtClean="0"/>
              <a:pPr/>
              <a:t>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0D3AF-CE44-48B3-BE6B-EE0D1AA6F87C}" type="datetime1">
              <a:rPr lang="en-US" smtClean="0"/>
              <a:pPr/>
              <a:t>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D14D9D-7380-4B09-83CD-B2A593ECBF14}" type="datetime1">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D998C-BBD9-490E-AD10-DDDE3F1A1CB5}" type="datetime1">
              <a:rPr lang="en-US" smtClean="0"/>
              <a:pPr/>
              <a:t>2/10/2016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en.wikipedia.org/wiki/Shafi_Goldwasser" TargetMode="External"/><Relationship Id="rId7"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hyperlink" Target="https://en.wikipedia.org/wiki/Charles_Rackoff" TargetMode="External"/><Relationship Id="rId4" Type="http://schemas.openxmlformats.org/officeDocument/2006/relationships/hyperlink" Target="https://en.wikipedia.org/wiki/Silvio_Mical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37.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8.wmf"/><Relationship Id="rId5" Type="http://schemas.openxmlformats.org/officeDocument/2006/relationships/oleObject" Target="../embeddings/oleObject3.bin"/><Relationship Id="rId4" Type="http://schemas.openxmlformats.org/officeDocument/2006/relationships/image" Target="../media/image37.wmf"/></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37.wmf"/><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19.xml"/><Relationship Id="rId7"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37.wmf"/><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5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3.jpe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56.jpeg"/><Relationship Id="rId4" Type="http://schemas.openxmlformats.org/officeDocument/2006/relationships/image" Target="../media/image55.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61925" y="1828800"/>
            <a:ext cx="8820150" cy="2200276"/>
          </a:xfrm>
          <a:prstGeom prst="rect">
            <a:avLst/>
          </a:prstGeom>
          <a:noFill/>
          <a:ln w="9525">
            <a:noFill/>
            <a:miter lim="800000"/>
            <a:headEnd/>
            <a:tailEnd/>
          </a:ln>
          <a:effectLst/>
        </p:spPr>
        <p:txBody>
          <a:bodyPr anchor="ctr"/>
          <a:lstStyle/>
          <a:p>
            <a:pPr algn="ctr"/>
            <a:r>
              <a:rPr lang="en-US" sz="4400" dirty="0" smtClean="0"/>
              <a:t>A Primer on</a:t>
            </a:r>
            <a:br>
              <a:rPr lang="en-US" sz="4400" dirty="0" smtClean="0"/>
            </a:br>
            <a:r>
              <a:rPr lang="en-US" sz="4400" dirty="0" smtClean="0"/>
              <a:t>Zero Knowledge Proof</a:t>
            </a:r>
            <a:endParaRPr lang="en-US" sz="4400" dirty="0">
              <a:latin typeface="+mj-lt"/>
            </a:endParaRPr>
          </a:p>
        </p:txBody>
      </p:sp>
      <p:sp>
        <p:nvSpPr>
          <p:cNvPr id="5123" name="Text Box 3"/>
          <p:cNvSpPr txBox="1">
            <a:spLocks noChangeArrowheads="1"/>
          </p:cNvSpPr>
          <p:nvPr/>
        </p:nvSpPr>
        <p:spPr bwMode="auto">
          <a:xfrm>
            <a:off x="670719" y="4227493"/>
            <a:ext cx="7802562" cy="2062103"/>
          </a:xfrm>
          <a:prstGeom prst="rect">
            <a:avLst/>
          </a:prstGeom>
          <a:noFill/>
          <a:ln w="9525">
            <a:noFill/>
            <a:miter lim="800000"/>
            <a:headEnd/>
            <a:tailEnd/>
          </a:ln>
          <a:effectLst/>
        </p:spPr>
        <p:txBody>
          <a:bodyPr wrap="square">
            <a:spAutoFit/>
          </a:bodyPr>
          <a:lstStyle/>
          <a:p>
            <a:pPr algn="ctr" eaLnBrk="0" hangingPunct="0"/>
            <a:r>
              <a:rPr lang="en-US" sz="3200" dirty="0" smtClean="0">
                <a:solidFill>
                  <a:schemeClr val="tx1">
                    <a:tint val="75000"/>
                  </a:schemeClr>
                </a:solidFill>
                <a:latin typeface="+mj-lt"/>
                <a:cs typeface="Arial" pitchFamily="34" charset="0"/>
              </a:rPr>
              <a:t>Li </a:t>
            </a:r>
            <a:r>
              <a:rPr lang="en-US" sz="3200" dirty="0" err="1" smtClean="0">
                <a:solidFill>
                  <a:schemeClr val="tx1">
                    <a:tint val="75000"/>
                  </a:schemeClr>
                </a:solidFill>
                <a:latin typeface="+mj-lt"/>
                <a:cs typeface="Arial" pitchFamily="34" charset="0"/>
              </a:rPr>
              <a:t>Feng</a:t>
            </a:r>
            <a:endParaRPr lang="en-US" sz="3200" dirty="0" smtClean="0">
              <a:solidFill>
                <a:schemeClr val="tx1">
                  <a:tint val="75000"/>
                </a:schemeClr>
              </a:solidFill>
              <a:latin typeface="+mj-lt"/>
              <a:cs typeface="Arial" pitchFamily="34" charset="0"/>
            </a:endParaRPr>
          </a:p>
          <a:p>
            <a:pPr algn="ctr" eaLnBrk="0" hangingPunct="0"/>
            <a:r>
              <a:rPr lang="en-US" sz="3200" dirty="0" smtClean="0">
                <a:solidFill>
                  <a:schemeClr val="tx1">
                    <a:tint val="75000"/>
                  </a:schemeClr>
                </a:solidFill>
                <a:latin typeface="+mj-lt"/>
                <a:cs typeface="Arial" pitchFamily="34" charset="0"/>
              </a:rPr>
              <a:t>Ph.D. </a:t>
            </a:r>
          </a:p>
          <a:p>
            <a:pPr algn="ctr" eaLnBrk="0" hangingPunct="0"/>
            <a:r>
              <a:rPr lang="en-US" sz="3200" dirty="0" smtClean="0">
                <a:solidFill>
                  <a:schemeClr val="tx1">
                    <a:tint val="75000"/>
                  </a:schemeClr>
                </a:solidFill>
                <a:latin typeface="+mj-lt"/>
                <a:cs typeface="Arial" pitchFamily="34" charset="0"/>
              </a:rPr>
              <a:t>Computer Science</a:t>
            </a:r>
          </a:p>
          <a:p>
            <a:pPr algn="ctr" eaLnBrk="0" hangingPunct="0"/>
            <a:r>
              <a:rPr lang="en-US" sz="3200" dirty="0" smtClean="0">
                <a:solidFill>
                  <a:schemeClr val="tx1">
                    <a:tint val="75000"/>
                  </a:schemeClr>
                </a:solidFill>
                <a:latin typeface="+mj-lt"/>
                <a:cs typeface="Arial" pitchFamily="34" charset="0"/>
              </a:rPr>
              <a:t>Missouri University of Science and Technology</a:t>
            </a:r>
            <a:endParaRPr lang="en-US" sz="2400" dirty="0" smtClean="0">
              <a:solidFill>
                <a:schemeClr val="tx1">
                  <a:tint val="75000"/>
                </a:schemeClr>
              </a:solidFill>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Zero Knowledge Proof (ZKP)</a:t>
            </a:r>
            <a:endParaRPr lang="en-US" dirty="0"/>
          </a:p>
        </p:txBody>
      </p:sp>
      <p:sp>
        <p:nvSpPr>
          <p:cNvPr id="3" name="内容占位符 2"/>
          <p:cNvSpPr>
            <a:spLocks noGrp="1"/>
          </p:cNvSpPr>
          <p:nvPr>
            <p:ph idx="1"/>
          </p:nvPr>
        </p:nvSpPr>
        <p:spPr/>
        <p:txBody>
          <a:bodyPr>
            <a:normAutofit fontScale="92500" lnSpcReduction="20000"/>
          </a:bodyPr>
          <a:lstStyle/>
          <a:p>
            <a:r>
              <a:rPr lang="en-US" dirty="0" smtClean="0"/>
              <a:t>ZKPs were first conceived in 1985 by </a:t>
            </a:r>
            <a:r>
              <a:rPr lang="en-US" dirty="0" err="1" smtClean="0">
                <a:hlinkClick r:id="rId3" tooltip="Shafi Goldwasser"/>
              </a:rPr>
              <a:t>Shafi</a:t>
            </a:r>
            <a:r>
              <a:rPr lang="en-US" dirty="0" smtClean="0">
                <a:hlinkClick r:id="rId3" tooltip="Shafi Goldwasser"/>
              </a:rPr>
              <a:t> </a:t>
            </a:r>
            <a:r>
              <a:rPr lang="en-US" dirty="0" err="1" smtClean="0">
                <a:hlinkClick r:id="rId3" tooltip="Shafi Goldwasser"/>
              </a:rPr>
              <a:t>Goldwasser</a:t>
            </a:r>
            <a:r>
              <a:rPr lang="en-US" dirty="0" smtClean="0"/>
              <a:t>, </a:t>
            </a:r>
            <a:r>
              <a:rPr lang="en-US" dirty="0" err="1" smtClean="0">
                <a:hlinkClick r:id="rId4" tooltip="Silvio Micali"/>
              </a:rPr>
              <a:t>Silvio</a:t>
            </a:r>
            <a:r>
              <a:rPr lang="en-US" dirty="0" smtClean="0">
                <a:hlinkClick r:id="rId4" tooltip="Silvio Micali"/>
              </a:rPr>
              <a:t> </a:t>
            </a:r>
            <a:r>
              <a:rPr lang="en-US" dirty="0" err="1" smtClean="0">
                <a:hlinkClick r:id="rId4" tooltip="Silvio Micali"/>
              </a:rPr>
              <a:t>Micali</a:t>
            </a:r>
            <a:r>
              <a:rPr lang="en-US" dirty="0" smtClean="0"/>
              <a:t>, and </a:t>
            </a:r>
            <a:r>
              <a:rPr lang="en-US" dirty="0" smtClean="0">
                <a:hlinkClick r:id="rId5" tooltip="Charles Rackoff"/>
              </a:rPr>
              <a:t>Charles </a:t>
            </a:r>
            <a:r>
              <a:rPr lang="en-US" dirty="0" err="1" smtClean="0">
                <a:hlinkClick r:id="rId5" tooltip="Charles Rackoff"/>
              </a:rPr>
              <a:t>Rackoff</a:t>
            </a:r>
            <a:endParaRPr lang="en-US" dirty="0" smtClean="0"/>
          </a:p>
          <a:p>
            <a:endParaRPr lang="en-US" dirty="0" smtClean="0"/>
          </a:p>
          <a:p>
            <a:endParaRPr lang="en-US" dirty="0" smtClean="0"/>
          </a:p>
          <a:p>
            <a:endParaRPr lang="en-US" dirty="0" smtClean="0"/>
          </a:p>
          <a:p>
            <a:r>
              <a:rPr lang="en-US" dirty="0" smtClean="0"/>
              <a:t>In cryptography, a </a:t>
            </a:r>
            <a:r>
              <a:rPr lang="en-US" b="1" dirty="0" smtClean="0"/>
              <a:t>zero-knowledge proof</a:t>
            </a:r>
            <a:r>
              <a:rPr lang="en-US" dirty="0" smtClean="0"/>
              <a:t> is an </a:t>
            </a:r>
            <a:r>
              <a:rPr lang="en-US" b="1" dirty="0" smtClean="0"/>
              <a:t>interactive method </a:t>
            </a:r>
            <a:r>
              <a:rPr lang="en-US" dirty="0" smtClean="0"/>
              <a:t>for one party to </a:t>
            </a:r>
            <a:r>
              <a:rPr lang="en-US" b="1" dirty="0" smtClean="0"/>
              <a:t>prove</a:t>
            </a:r>
            <a:r>
              <a:rPr lang="en-US" dirty="0" smtClean="0"/>
              <a:t> to another that a statement is true, without revealing anything other than the veracity of the statement.</a:t>
            </a:r>
          </a:p>
          <a:p>
            <a:endParaRPr lang="en-US" dirty="0"/>
          </a:p>
        </p:txBody>
      </p:sp>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10</a:t>
            </a:fld>
            <a:endParaRPr lang="en-US"/>
          </a:p>
        </p:txBody>
      </p:sp>
      <p:pic>
        <p:nvPicPr>
          <p:cNvPr id="6" name="图片 5" descr="Goldwasser.jpg"/>
          <p:cNvPicPr>
            <a:picLocks noChangeAspect="1"/>
          </p:cNvPicPr>
          <p:nvPr/>
        </p:nvPicPr>
        <p:blipFill>
          <a:blip r:embed="rId6"/>
          <a:stretch>
            <a:fillRect/>
          </a:stretch>
        </p:blipFill>
        <p:spPr>
          <a:xfrm>
            <a:off x="1524000" y="2438400"/>
            <a:ext cx="1314450" cy="1314450"/>
          </a:xfrm>
          <a:prstGeom prst="rect">
            <a:avLst/>
          </a:prstGeom>
        </p:spPr>
      </p:pic>
      <p:pic>
        <p:nvPicPr>
          <p:cNvPr id="7" name="图片 6" descr="Micali.jpg"/>
          <p:cNvPicPr>
            <a:picLocks noChangeAspect="1"/>
          </p:cNvPicPr>
          <p:nvPr/>
        </p:nvPicPr>
        <p:blipFill>
          <a:blip r:embed="rId7"/>
          <a:stretch>
            <a:fillRect/>
          </a:stretch>
        </p:blipFill>
        <p:spPr>
          <a:xfrm>
            <a:off x="3886200" y="2400300"/>
            <a:ext cx="1333500" cy="1333500"/>
          </a:xfrm>
          <a:prstGeom prst="rect">
            <a:avLst/>
          </a:prstGeom>
        </p:spPr>
      </p:pic>
      <p:pic>
        <p:nvPicPr>
          <p:cNvPr id="8" name="图片 7" descr="Rackoff.jpg"/>
          <p:cNvPicPr>
            <a:picLocks noChangeAspect="1"/>
          </p:cNvPicPr>
          <p:nvPr/>
        </p:nvPicPr>
        <p:blipFill>
          <a:blip r:embed="rId8"/>
          <a:stretch>
            <a:fillRect/>
          </a:stretch>
        </p:blipFill>
        <p:spPr>
          <a:xfrm>
            <a:off x="6172200" y="2438400"/>
            <a:ext cx="1295400" cy="1295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knowledge.jpg"/>
          <p:cNvPicPr>
            <a:picLocks noChangeAspect="1"/>
          </p:cNvPicPr>
          <p:nvPr/>
        </p:nvPicPr>
        <p:blipFill>
          <a:blip r:embed="rId3"/>
          <a:stretch>
            <a:fillRect/>
          </a:stretch>
        </p:blipFill>
        <p:spPr>
          <a:xfrm>
            <a:off x="7230590" y="228600"/>
            <a:ext cx="1761010" cy="1979481"/>
          </a:xfrm>
          <a:prstGeom prst="rect">
            <a:avLst/>
          </a:prstGeom>
        </p:spPr>
      </p:pic>
      <p:sp>
        <p:nvSpPr>
          <p:cNvPr id="7" name="标题 6"/>
          <p:cNvSpPr>
            <a:spLocks noGrp="1"/>
          </p:cNvSpPr>
          <p:nvPr>
            <p:ph type="title"/>
          </p:nvPr>
        </p:nvSpPr>
        <p:spPr/>
        <p:txBody>
          <a:bodyPr/>
          <a:lstStyle/>
          <a:p>
            <a:r>
              <a:rPr lang="en-US" dirty="0" smtClean="0"/>
              <a:t>Knowledge</a:t>
            </a:r>
            <a:endParaRPr lang="en-US" dirty="0"/>
          </a:p>
        </p:txBody>
      </p:sp>
      <mc:AlternateContent xmlns:mc="http://schemas.openxmlformats.org/markup-compatibility/2006">
        <mc:Choice xmlns:a14="http://schemas.microsoft.com/office/drawing/2010/main" xmlns="" Requires="a14">
          <p:sp>
            <p:nvSpPr>
              <p:cNvPr id="8" name="内容占位符 7"/>
              <p:cNvSpPr>
                <a:spLocks noGrp="1"/>
              </p:cNvSpPr>
              <p:nvPr>
                <p:ph idx="1"/>
              </p:nvPr>
            </p:nvSpPr>
            <p:spPr/>
            <p:txBody>
              <a:bodyPr>
                <a:normAutofit lnSpcReduction="10000"/>
              </a:bodyPr>
              <a:lstStyle/>
              <a:p>
                <a:r>
                  <a:rPr lang="en-US" dirty="0" smtClean="0"/>
                  <a:t>What is knowledge? Hard to define.</a:t>
                </a:r>
              </a:p>
              <a:p>
                <a:r>
                  <a:rPr lang="en-US" dirty="0" smtClean="0"/>
                  <a:t>However, it is easier to define what is gain of knowledge.</a:t>
                </a:r>
              </a:p>
              <a:p>
                <a:pPr lvl="1"/>
                <a14:m>
                  <m:oMath xmlns:m="http://schemas.openxmlformats.org/officeDocument/2006/math">
                    <m:r>
                      <a:rPr lang="en-US" b="1" i="1" dirty="0" smtClean="0">
                        <a:solidFill>
                          <a:schemeClr val="accent1"/>
                        </a:solidFill>
                        <a:latin typeface="Cambria Math"/>
                      </a:rPr>
                      <m:t>𝟏</m:t>
                    </m:r>
                    <m:r>
                      <a:rPr lang="en-US" b="1" i="1" dirty="0" smtClean="0">
                        <a:solidFill>
                          <a:schemeClr val="accent1"/>
                        </a:solidFill>
                        <a:latin typeface="Cambria Math"/>
                      </a:rPr>
                      <m:t>+</m:t>
                    </m:r>
                    <m:r>
                      <a:rPr lang="en-US" b="1" i="1" dirty="0" smtClean="0">
                        <a:solidFill>
                          <a:schemeClr val="accent1"/>
                        </a:solidFill>
                        <a:latin typeface="Cambria Math"/>
                      </a:rPr>
                      <m:t>𝟏</m:t>
                    </m:r>
                    <m:r>
                      <a:rPr lang="en-US" b="1" i="1" dirty="0" smtClean="0">
                        <a:solidFill>
                          <a:schemeClr val="accent1"/>
                        </a:solidFill>
                        <a:latin typeface="Cambria Math"/>
                      </a:rPr>
                      <m:t> = </m:t>
                    </m:r>
                    <m:r>
                      <a:rPr lang="en-US" b="1" i="1" dirty="0" smtClean="0">
                        <a:solidFill>
                          <a:schemeClr val="accent1"/>
                        </a:solidFill>
                        <a:latin typeface="Cambria Math"/>
                      </a:rPr>
                      <m:t>𝟐</m:t>
                    </m:r>
                    <m:r>
                      <a:rPr lang="en-US" b="1" i="1" dirty="0" smtClean="0">
                        <a:solidFill>
                          <a:schemeClr val="accent1"/>
                        </a:solidFill>
                        <a:latin typeface="Cambria Math"/>
                      </a:rPr>
                      <m:t>  </m:t>
                    </m:r>
                  </m:oMath>
                </a14:m>
                <a:r>
                  <a:rPr lang="en-US" dirty="0" smtClean="0"/>
                  <a:t>Do you gain knowledge?</a:t>
                </a:r>
              </a:p>
              <a:p>
                <a:pPr lvl="1"/>
                <a:r>
                  <a:rPr lang="en-US" dirty="0" smtClean="0"/>
                  <a:t>If I tell you the factors of </a:t>
                </a:r>
                <a14:m>
                  <m:oMath xmlns:m="http://schemas.openxmlformats.org/officeDocument/2006/math">
                    <m:sSup>
                      <m:sSupPr>
                        <m:ctrlPr>
                          <a:rPr lang="en-US" b="1" i="1" smtClean="0">
                            <a:solidFill>
                              <a:schemeClr val="accent1"/>
                            </a:solidFill>
                            <a:latin typeface="Cambria Math"/>
                          </a:rPr>
                        </m:ctrlPr>
                      </m:sSupPr>
                      <m:e>
                        <m:r>
                          <a:rPr lang="en-US" b="1" i="1" smtClean="0">
                            <a:solidFill>
                              <a:schemeClr val="accent1"/>
                            </a:solidFill>
                            <a:latin typeface="Cambria Math"/>
                          </a:rPr>
                          <m:t>(</m:t>
                        </m:r>
                        <m:r>
                          <a:rPr lang="en-US" b="1" i="1" smtClean="0">
                            <a:solidFill>
                              <a:schemeClr val="accent1"/>
                            </a:solidFill>
                            <a:latin typeface="Cambria Math"/>
                          </a:rPr>
                          <m:t>𝟐</m:t>
                        </m:r>
                      </m:e>
                      <m:sup>
                        <m:sSup>
                          <m:sSupPr>
                            <m:ctrlPr>
                              <a:rPr lang="en-US" b="1" i="1" smtClean="0">
                                <a:solidFill>
                                  <a:schemeClr val="accent1"/>
                                </a:solidFill>
                                <a:latin typeface="Cambria Math"/>
                              </a:rPr>
                            </m:ctrlPr>
                          </m:sSupPr>
                          <m:e>
                            <m:r>
                              <a:rPr lang="en-US" b="1" i="1" smtClean="0">
                                <a:solidFill>
                                  <a:schemeClr val="accent1"/>
                                </a:solidFill>
                                <a:latin typeface="Cambria Math"/>
                              </a:rPr>
                              <m:t>𝟐</m:t>
                            </m:r>
                          </m:e>
                          <m:sup>
                            <m:r>
                              <a:rPr lang="en-US" b="1" i="1" smtClean="0">
                                <a:solidFill>
                                  <a:schemeClr val="accent1"/>
                                </a:solidFill>
                                <a:latin typeface="Cambria Math"/>
                              </a:rPr>
                              <m:t>𝟑𝟒</m:t>
                            </m:r>
                          </m:sup>
                        </m:sSup>
                      </m:sup>
                    </m:sSup>
                    <m:r>
                      <a:rPr lang="en-US" b="1" i="1" smtClean="0">
                        <a:solidFill>
                          <a:schemeClr val="accent1"/>
                        </a:solidFill>
                        <a:latin typeface="Cambria Math"/>
                      </a:rPr>
                      <m:t>−</m:t>
                    </m:r>
                    <m:r>
                      <a:rPr lang="en-US" b="1" i="1" smtClean="0">
                        <a:solidFill>
                          <a:schemeClr val="accent1"/>
                        </a:solidFill>
                        <a:latin typeface="Cambria Math"/>
                      </a:rPr>
                      <m:t>𝟏</m:t>
                    </m:r>
                    <m:r>
                      <a:rPr lang="en-US" b="1" i="1" smtClean="0">
                        <a:solidFill>
                          <a:schemeClr val="accent1"/>
                        </a:solidFill>
                        <a:latin typeface="Cambria Math"/>
                      </a:rPr>
                      <m:t>)</m:t>
                    </m:r>
                  </m:oMath>
                </a14:m>
                <a:r>
                  <a:rPr lang="en-US" dirty="0" smtClean="0"/>
                  <a:t>. Do you gain knowledge?</a:t>
                </a:r>
              </a:p>
              <a:p>
                <a:pPr lvl="1"/>
                <a:r>
                  <a:rPr lang="en-US" dirty="0" smtClean="0"/>
                  <a:t>Knowledge: You are revealed results of calculations, that you can not perform by yourself. </a:t>
                </a:r>
                <a:endParaRPr lang="en-US" dirty="0"/>
              </a:p>
            </p:txBody>
          </p:sp>
        </mc:Choice>
        <mc:Fallback>
          <p:sp>
            <p:nvSpPr>
              <p:cNvPr id="8" name="内容占位符 7"/>
              <p:cNvSpPr>
                <a:spLocks noGrp="1" noRot="1" noChangeAspect="1" noMove="1" noResize="1" noEditPoints="1" noAdjustHandles="1" noChangeArrowheads="1" noChangeShapeType="1" noTextEdit="1"/>
              </p:cNvSpPr>
              <p:nvPr>
                <p:ph idx="1"/>
              </p:nvPr>
            </p:nvSpPr>
            <p:spPr>
              <a:blipFill rotWithShape="1">
                <a:blip r:embed="rId4"/>
                <a:stretch>
                  <a:fillRect l="-1630" t="-3030" r="-1407" b="-2165"/>
                </a:stretch>
              </a:blipFill>
            </p:spPr>
            <p:txBody>
              <a:bodyPr/>
              <a:lstStyle/>
              <a:p>
                <a:r>
                  <a:rPr lang="en-US">
                    <a:noFill/>
                  </a:rPr>
                  <a:t> </a:t>
                </a:r>
              </a:p>
            </p:txBody>
          </p:sp>
        </mc:Fallback>
      </mc:AlternateContent>
      <p:sp>
        <p:nvSpPr>
          <p:cNvPr id="5" name="日期占位符 4"/>
          <p:cNvSpPr>
            <a:spLocks noGrp="1"/>
          </p:cNvSpPr>
          <p:nvPr>
            <p:ph type="dt" sz="half" idx="10"/>
          </p:nvPr>
        </p:nvSpPr>
        <p:spPr/>
        <p:txBody>
          <a:bodyPr/>
          <a:lstStyle/>
          <a:p>
            <a:fld id="{8116B5FE-D7A3-4AFA-971F-C1DC25158ADF}" type="datetime1">
              <a:rPr lang="en-US" smtClean="0"/>
              <a:pPr/>
              <a:t>2/10/2016</a:t>
            </a:fld>
            <a:endParaRPr lang="en-US"/>
          </a:p>
        </p:txBody>
      </p:sp>
      <p:sp>
        <p:nvSpPr>
          <p:cNvPr id="6" name="灯片编号占位符 5"/>
          <p:cNvSpPr>
            <a:spLocks noGrp="1"/>
          </p:cNvSpPr>
          <p:nvPr>
            <p:ph type="sldNum" sz="quarter" idx="12"/>
          </p:nvPr>
        </p:nvSpPr>
        <p:spPr/>
        <p:txBody>
          <a:bodyPr/>
          <a:lstStyle/>
          <a:p>
            <a:fld id="{9A0C3B12-4EFF-4AE9-AAE7-B6069E47C7C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Proof</a:t>
            </a:r>
            <a:endParaRPr lang="en-US" dirty="0"/>
          </a:p>
        </p:txBody>
      </p:sp>
      <p:sp>
        <p:nvSpPr>
          <p:cNvPr id="3" name="内容占位符 2"/>
          <p:cNvSpPr>
            <a:spLocks noGrp="1"/>
          </p:cNvSpPr>
          <p:nvPr>
            <p:ph sz="half" idx="1"/>
          </p:nvPr>
        </p:nvSpPr>
        <p:spPr/>
        <p:txBody>
          <a:bodyPr>
            <a:normAutofit/>
          </a:bodyPr>
          <a:lstStyle/>
          <a:p>
            <a:r>
              <a:rPr lang="en-US" dirty="0" smtClean="0"/>
              <a:t>Proof: mathematical concept of a proof.</a:t>
            </a:r>
          </a:p>
          <a:p>
            <a:endParaRPr lang="en-US" dirty="0" smtClean="0"/>
          </a:p>
          <a:p>
            <a:endParaRPr lang="en-US" dirty="0" smtClean="0"/>
          </a:p>
          <a:p>
            <a:endParaRPr lang="en-US" dirty="0" smtClean="0"/>
          </a:p>
          <a:p>
            <a:endParaRPr lang="en-US" dirty="0" smtClean="0"/>
          </a:p>
          <a:p>
            <a:pPr lvl="1"/>
            <a:r>
              <a:rPr lang="en-US" dirty="0" smtClean="0"/>
              <a:t>E.g. Prove n is a product of 2 primes.</a:t>
            </a:r>
          </a:p>
          <a:p>
            <a:pPr>
              <a:buNone/>
            </a:pPr>
            <a:endParaRPr lang="en-US" dirty="0"/>
          </a:p>
        </p:txBody>
      </p:sp>
      <p:sp>
        <p:nvSpPr>
          <p:cNvPr id="6" name="内容占位符 5"/>
          <p:cNvSpPr>
            <a:spLocks noGrp="1"/>
          </p:cNvSpPr>
          <p:nvPr>
            <p:ph sz="half" idx="2"/>
          </p:nvPr>
        </p:nvSpPr>
        <p:spPr/>
        <p:txBody>
          <a:bodyPr>
            <a:normAutofit/>
          </a:bodyPr>
          <a:lstStyle/>
          <a:p>
            <a:r>
              <a:rPr lang="en-US" dirty="0" smtClean="0"/>
              <a:t>Proof has “interactive” nature.  </a:t>
            </a:r>
          </a:p>
          <a:p>
            <a:pPr lvl="1"/>
            <a:r>
              <a:rPr lang="en-US" dirty="0" smtClean="0"/>
              <a:t>Prove a statement by convincing someone</a:t>
            </a:r>
          </a:p>
          <a:p>
            <a:pPr lvl="1"/>
            <a:r>
              <a:rPr lang="en-US" dirty="0" smtClean="0"/>
              <a:t>ZKP: dynamic process, exchange of information, probabilistic rather than absolute. </a:t>
            </a:r>
            <a:endParaRPr lang="en-US" dirty="0"/>
          </a:p>
        </p:txBody>
      </p:sp>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12</a:t>
            </a:fld>
            <a:endParaRPr lang="en-US"/>
          </a:p>
        </p:txBody>
      </p:sp>
      <p:pic>
        <p:nvPicPr>
          <p:cNvPr id="7" name="图片 6" descr="mathproof.jpg"/>
          <p:cNvPicPr>
            <a:picLocks noChangeAspect="1"/>
          </p:cNvPicPr>
          <p:nvPr/>
        </p:nvPicPr>
        <p:blipFill>
          <a:blip r:embed="rId3"/>
          <a:stretch>
            <a:fillRect/>
          </a:stretch>
        </p:blipFill>
        <p:spPr>
          <a:xfrm>
            <a:off x="914400" y="2590800"/>
            <a:ext cx="2985851" cy="1981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 very simple ZKP: </a:t>
            </a:r>
            <a:r>
              <a:rPr lang="en-US" dirty="0" err="1" smtClean="0"/>
              <a:t>AliBaba’s</a:t>
            </a:r>
            <a:r>
              <a:rPr lang="en-US" dirty="0" smtClean="0"/>
              <a:t> Cave</a:t>
            </a:r>
            <a:endParaRPr lang="en-US" dirty="0"/>
          </a:p>
        </p:txBody>
      </p:sp>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13</a:t>
            </a:fld>
            <a:endParaRPr lang="en-US"/>
          </a:p>
        </p:txBody>
      </p:sp>
      <p:pic>
        <p:nvPicPr>
          <p:cNvPr id="6" name="Picture 2"/>
          <p:cNvPicPr>
            <a:picLocks noChangeAspect="1" noChangeArrowheads="1"/>
          </p:cNvPicPr>
          <p:nvPr/>
        </p:nvPicPr>
        <p:blipFill>
          <a:blip r:embed="rId2"/>
          <a:srcRect/>
          <a:stretch>
            <a:fillRect/>
          </a:stretch>
        </p:blipFill>
        <p:spPr bwMode="auto">
          <a:xfrm>
            <a:off x="2235696" y="2204864"/>
            <a:ext cx="790575" cy="628650"/>
          </a:xfrm>
          <a:prstGeom prst="rect">
            <a:avLst/>
          </a:prstGeom>
          <a:noFill/>
          <a:ln w="9525">
            <a:noFill/>
            <a:miter lim="800000"/>
            <a:headEnd/>
            <a:tailEnd/>
          </a:ln>
        </p:spPr>
      </p:pic>
      <p:pic>
        <p:nvPicPr>
          <p:cNvPr id="7" name="Picture 3"/>
          <p:cNvPicPr>
            <a:picLocks noChangeAspect="1" noChangeArrowheads="1"/>
          </p:cNvPicPr>
          <p:nvPr/>
        </p:nvPicPr>
        <p:blipFill>
          <a:blip r:embed="rId3"/>
          <a:srcRect/>
          <a:stretch>
            <a:fillRect/>
          </a:stretch>
        </p:blipFill>
        <p:spPr bwMode="auto">
          <a:xfrm>
            <a:off x="2379712" y="4725144"/>
            <a:ext cx="676275" cy="581025"/>
          </a:xfrm>
          <a:prstGeom prst="rect">
            <a:avLst/>
          </a:prstGeom>
          <a:noFill/>
          <a:ln w="9525">
            <a:noFill/>
            <a:miter lim="800000"/>
            <a:headEnd/>
            <a:tailEnd/>
          </a:ln>
        </p:spPr>
      </p:pic>
      <p:pic>
        <p:nvPicPr>
          <p:cNvPr id="8" name="Picture 4"/>
          <p:cNvPicPr>
            <a:picLocks noChangeAspect="1" noChangeArrowheads="1"/>
          </p:cNvPicPr>
          <p:nvPr/>
        </p:nvPicPr>
        <p:blipFill>
          <a:blip r:embed="rId4"/>
          <a:srcRect/>
          <a:stretch>
            <a:fillRect/>
          </a:stretch>
        </p:blipFill>
        <p:spPr bwMode="auto">
          <a:xfrm>
            <a:off x="5116016" y="2499717"/>
            <a:ext cx="3143250" cy="2657475"/>
          </a:xfrm>
          <a:prstGeom prst="rect">
            <a:avLst/>
          </a:prstGeom>
          <a:noFill/>
          <a:ln w="9525">
            <a:noFill/>
            <a:miter lim="800000"/>
            <a:headEnd/>
            <a:tailEnd/>
          </a:ln>
        </p:spPr>
      </p:pic>
      <p:sp>
        <p:nvSpPr>
          <p:cNvPr id="9" name="TextBox 8"/>
          <p:cNvSpPr txBox="1"/>
          <p:nvPr/>
        </p:nvSpPr>
        <p:spPr>
          <a:xfrm>
            <a:off x="1371600" y="2348880"/>
            <a:ext cx="864096" cy="369332"/>
          </a:xfrm>
          <a:prstGeom prst="rect">
            <a:avLst/>
          </a:prstGeom>
          <a:noFill/>
        </p:spPr>
        <p:txBody>
          <a:bodyPr wrap="square" rtlCol="0">
            <a:spAutoFit/>
          </a:bodyPr>
          <a:lstStyle/>
          <a:p>
            <a:r>
              <a:rPr lang="en-US" dirty="0" smtClean="0"/>
              <a:t>Victor</a:t>
            </a:r>
            <a:endParaRPr lang="en-US" dirty="0"/>
          </a:p>
        </p:txBody>
      </p:sp>
      <p:sp>
        <p:nvSpPr>
          <p:cNvPr id="10" name="TextBox 9"/>
          <p:cNvSpPr txBox="1"/>
          <p:nvPr/>
        </p:nvSpPr>
        <p:spPr>
          <a:xfrm>
            <a:off x="4179912" y="3429000"/>
            <a:ext cx="864096" cy="646331"/>
          </a:xfrm>
          <a:prstGeom prst="rect">
            <a:avLst/>
          </a:prstGeom>
          <a:noFill/>
        </p:spPr>
        <p:txBody>
          <a:bodyPr wrap="square" rtlCol="0">
            <a:spAutoFit/>
          </a:bodyPr>
          <a:lstStyle/>
          <a:p>
            <a:r>
              <a:rPr lang="en-US" dirty="0" smtClean="0"/>
              <a:t>Magic Cave</a:t>
            </a:r>
            <a:endParaRPr lang="en-US" dirty="0"/>
          </a:p>
        </p:txBody>
      </p:sp>
      <p:sp>
        <p:nvSpPr>
          <p:cNvPr id="11" name="TextBox 10"/>
          <p:cNvSpPr txBox="1"/>
          <p:nvPr/>
        </p:nvSpPr>
        <p:spPr>
          <a:xfrm>
            <a:off x="1443608" y="4941168"/>
            <a:ext cx="864096" cy="369332"/>
          </a:xfrm>
          <a:prstGeom prst="rect">
            <a:avLst/>
          </a:prstGeom>
          <a:noFill/>
        </p:spPr>
        <p:txBody>
          <a:bodyPr wrap="square" rtlCol="0">
            <a:spAutoFit/>
          </a:bodyPr>
          <a:lstStyle/>
          <a:p>
            <a:r>
              <a:rPr lang="en-US" dirty="0" smtClean="0"/>
              <a:t>Peggy</a:t>
            </a:r>
            <a:endParaRPr lang="en-US" dirty="0"/>
          </a:p>
        </p:txBody>
      </p:sp>
      <p:sp>
        <p:nvSpPr>
          <p:cNvPr id="12" name="Oval Callout 11"/>
          <p:cNvSpPr/>
          <p:nvPr/>
        </p:nvSpPr>
        <p:spPr>
          <a:xfrm>
            <a:off x="76200" y="3675310"/>
            <a:ext cx="3124200" cy="896690"/>
          </a:xfrm>
          <a:prstGeom prst="wedgeEllipseCallout">
            <a:avLst>
              <a:gd name="adj1" fmla="val 26121"/>
              <a:gd name="adj2" fmla="val 7085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 know a secret word to open a magic door in the cave.</a:t>
            </a:r>
            <a:endParaRPr lang="en-US" dirty="0"/>
          </a:p>
        </p:txBody>
      </p:sp>
      <p:sp>
        <p:nvSpPr>
          <p:cNvPr id="13" name="Oval Callout 12"/>
          <p:cNvSpPr/>
          <p:nvPr/>
        </p:nvSpPr>
        <p:spPr>
          <a:xfrm>
            <a:off x="2717849" y="1576318"/>
            <a:ext cx="2326159" cy="628546"/>
          </a:xfrm>
          <a:prstGeom prst="wedgeEllipseCallout">
            <a:avLst>
              <a:gd name="adj1" fmla="val -44442"/>
              <a:gd name="adj2" fmla="val 733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Prove it!</a:t>
            </a:r>
          </a:p>
          <a:p>
            <a:pPr algn="ctr"/>
            <a:r>
              <a:rPr lang="en-US" dirty="0" smtClean="0"/>
              <a:t>I will pay for 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 very simple ZKP: </a:t>
            </a:r>
            <a:r>
              <a:rPr lang="en-US" dirty="0" err="1" smtClean="0"/>
              <a:t>AliBaba’s</a:t>
            </a:r>
            <a:r>
              <a:rPr lang="en-US" dirty="0" smtClean="0"/>
              <a:t> Cave</a:t>
            </a:r>
            <a:endParaRPr lang="en-US" dirty="0"/>
          </a:p>
        </p:txBody>
      </p:sp>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14</a:t>
            </a:fld>
            <a:endParaRPr lang="en-US"/>
          </a:p>
        </p:txBody>
      </p:sp>
      <p:pic>
        <p:nvPicPr>
          <p:cNvPr id="6" name="图片 5" descr="Zkip_alibaba2.png"/>
          <p:cNvPicPr>
            <a:picLocks noChangeAspect="1"/>
          </p:cNvPicPr>
          <p:nvPr/>
        </p:nvPicPr>
        <p:blipFill>
          <a:blip r:embed="rId3" cstate="print"/>
          <a:stretch>
            <a:fillRect/>
          </a:stretch>
        </p:blipFill>
        <p:spPr>
          <a:xfrm>
            <a:off x="3276600" y="2252934"/>
            <a:ext cx="2895600" cy="2352132"/>
          </a:xfrm>
          <a:prstGeom prst="rect">
            <a:avLst/>
          </a:prstGeom>
        </p:spPr>
      </p:pic>
      <p:pic>
        <p:nvPicPr>
          <p:cNvPr id="7" name="图片 6" descr="Zkip_alibaba3.png"/>
          <p:cNvPicPr>
            <a:picLocks noChangeAspect="1"/>
          </p:cNvPicPr>
          <p:nvPr/>
        </p:nvPicPr>
        <p:blipFill>
          <a:blip r:embed="rId4" cstate="print"/>
          <a:stretch>
            <a:fillRect/>
          </a:stretch>
        </p:blipFill>
        <p:spPr>
          <a:xfrm>
            <a:off x="6170543" y="2152160"/>
            <a:ext cx="2973457" cy="2415375"/>
          </a:xfrm>
          <a:prstGeom prst="rect">
            <a:avLst/>
          </a:prstGeom>
        </p:spPr>
      </p:pic>
      <p:sp>
        <p:nvSpPr>
          <p:cNvPr id="3" name="TextBox 2"/>
          <p:cNvSpPr txBox="1"/>
          <p:nvPr/>
        </p:nvSpPr>
        <p:spPr>
          <a:xfrm>
            <a:off x="3657600" y="4876800"/>
            <a:ext cx="2286000" cy="369332"/>
          </a:xfrm>
          <a:prstGeom prst="rect">
            <a:avLst/>
          </a:prstGeom>
          <a:noFill/>
        </p:spPr>
        <p:txBody>
          <a:bodyPr wrap="square" rtlCol="0">
            <a:spAutoFit/>
          </a:bodyPr>
          <a:lstStyle/>
          <a:p>
            <a:pPr algn="ctr"/>
            <a:r>
              <a:rPr lang="en-US" b="1" dirty="0" smtClean="0"/>
              <a:t>Completeness</a:t>
            </a:r>
            <a:endParaRPr lang="en-US" b="1" dirty="0"/>
          </a:p>
        </p:txBody>
      </p:sp>
      <p:sp>
        <p:nvSpPr>
          <p:cNvPr id="9" name="TextBox 8"/>
          <p:cNvSpPr txBox="1"/>
          <p:nvPr/>
        </p:nvSpPr>
        <p:spPr>
          <a:xfrm>
            <a:off x="3657600" y="5475955"/>
            <a:ext cx="2286000" cy="369332"/>
          </a:xfrm>
          <a:prstGeom prst="rect">
            <a:avLst/>
          </a:prstGeom>
          <a:noFill/>
        </p:spPr>
        <p:txBody>
          <a:bodyPr wrap="square" rtlCol="0">
            <a:spAutoFit/>
          </a:bodyPr>
          <a:lstStyle/>
          <a:p>
            <a:pPr algn="ctr"/>
            <a:r>
              <a:rPr lang="en-US" b="1" dirty="0" smtClean="0"/>
              <a:t>Soundness</a:t>
            </a:r>
            <a:endParaRPr lang="en-US" b="1" dirty="0"/>
          </a:p>
        </p:txBody>
      </p:sp>
      <p:sp>
        <p:nvSpPr>
          <p:cNvPr id="10" name="TextBox 9"/>
          <p:cNvSpPr txBox="1"/>
          <p:nvPr/>
        </p:nvSpPr>
        <p:spPr>
          <a:xfrm>
            <a:off x="3657600" y="6048233"/>
            <a:ext cx="2286000" cy="369332"/>
          </a:xfrm>
          <a:prstGeom prst="rect">
            <a:avLst/>
          </a:prstGeom>
          <a:noFill/>
        </p:spPr>
        <p:txBody>
          <a:bodyPr wrap="square" rtlCol="0">
            <a:spAutoFit/>
          </a:bodyPr>
          <a:lstStyle/>
          <a:p>
            <a:pPr algn="ctr"/>
            <a:r>
              <a:rPr lang="en-US" b="1" dirty="0" smtClean="0"/>
              <a:t>Zero Knowledge</a:t>
            </a:r>
            <a:endParaRPr lang="en-US" b="1" dirty="0"/>
          </a:p>
        </p:txBody>
      </p:sp>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549" y="2286000"/>
            <a:ext cx="3266318" cy="2286000"/>
          </a:xfrm>
          <a:prstGeom prst="rect">
            <a:avLst/>
          </a:prstGeom>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New Ingredients</a:t>
            </a:r>
            <a:endParaRPr lang="en-US" dirty="0"/>
          </a:p>
        </p:txBody>
      </p:sp>
      <p:sp>
        <p:nvSpPr>
          <p:cNvPr id="3" name="内容占位符 2"/>
          <p:cNvSpPr>
            <a:spLocks noGrp="1"/>
          </p:cNvSpPr>
          <p:nvPr>
            <p:ph idx="1"/>
          </p:nvPr>
        </p:nvSpPr>
        <p:spPr/>
        <p:txBody>
          <a:bodyPr>
            <a:normAutofit/>
          </a:bodyPr>
          <a:lstStyle/>
          <a:p>
            <a:pPr marL="609600" indent="-609600">
              <a:lnSpc>
                <a:spcPct val="80000"/>
              </a:lnSpc>
            </a:pPr>
            <a:r>
              <a:rPr lang="en-US" sz="2800" dirty="0" smtClean="0"/>
              <a:t>Interactive Proofs: </a:t>
            </a:r>
          </a:p>
          <a:p>
            <a:pPr marL="1009650" lvl="1" indent="-609600">
              <a:lnSpc>
                <a:spcPct val="80000"/>
              </a:lnSpc>
            </a:pPr>
            <a:r>
              <a:rPr lang="en-US" sz="2400" dirty="0" smtClean="0"/>
              <a:t>Two-party Game: prover           and verifier </a:t>
            </a:r>
          </a:p>
          <a:p>
            <a:pPr marL="1009650" lvl="1" indent="-609600">
              <a:lnSpc>
                <a:spcPct val="80000"/>
              </a:lnSpc>
            </a:pPr>
            <a:r>
              <a:rPr lang="en-US" sz="2400" dirty="0" smtClean="0"/>
              <a:t>Same input in the beginning</a:t>
            </a:r>
          </a:p>
          <a:p>
            <a:pPr marL="1009650" lvl="1" indent="-609600">
              <a:lnSpc>
                <a:spcPct val="80000"/>
              </a:lnSpc>
            </a:pPr>
            <a:r>
              <a:rPr lang="en-US" sz="2400" dirty="0" smtClean="0"/>
              <a:t>Contains a specified number of rounds</a:t>
            </a:r>
          </a:p>
          <a:p>
            <a:pPr marL="1009650" lvl="1" indent="-609600">
              <a:lnSpc>
                <a:spcPct val="80000"/>
              </a:lnSpc>
            </a:pPr>
            <a:r>
              <a:rPr lang="en-US" sz="2400" b="1" dirty="0">
                <a:solidFill>
                  <a:srgbClr val="FF0000"/>
                </a:solidFill>
              </a:rPr>
              <a:t>C</a:t>
            </a:r>
            <a:r>
              <a:rPr lang="en-US" sz="2400" b="1" dirty="0" smtClean="0">
                <a:solidFill>
                  <a:srgbClr val="FF0000"/>
                </a:solidFill>
              </a:rPr>
              <a:t>hallenge</a:t>
            </a:r>
            <a:r>
              <a:rPr lang="en-US" sz="2400" dirty="0" smtClean="0"/>
              <a:t> and </a:t>
            </a:r>
            <a:r>
              <a:rPr lang="en-US" sz="2400" b="1" dirty="0" smtClean="0">
                <a:solidFill>
                  <a:schemeClr val="accent1"/>
                </a:solidFill>
              </a:rPr>
              <a:t>response</a:t>
            </a:r>
            <a:r>
              <a:rPr lang="en-US" sz="2400" dirty="0" smtClean="0"/>
              <a:t> in each round. </a:t>
            </a:r>
          </a:p>
          <a:p>
            <a:pPr marL="1009650" lvl="1" indent="-609600">
              <a:lnSpc>
                <a:spcPct val="80000"/>
              </a:lnSpc>
            </a:pPr>
            <a:r>
              <a:rPr lang="en-US" sz="2400" dirty="0" smtClean="0"/>
              <a:t>At the end, verifier either accepts or rejects the prover’s proof.</a:t>
            </a:r>
            <a:endParaRPr lang="en-US" sz="2800" dirty="0" smtClean="0"/>
          </a:p>
          <a:p>
            <a:pPr marL="609600" indent="-609600">
              <a:lnSpc>
                <a:spcPct val="80000"/>
              </a:lnSpc>
            </a:pPr>
            <a:r>
              <a:rPr lang="en-US" sz="2800" dirty="0" smtClean="0"/>
              <a:t>Randomization: verifier can “toss coin”</a:t>
            </a:r>
          </a:p>
          <a:p>
            <a:pPr marL="1009650" lvl="1" indent="-609600">
              <a:lnSpc>
                <a:spcPct val="80000"/>
              </a:lnSpc>
            </a:pPr>
            <a:r>
              <a:rPr lang="en-US" sz="2400" dirty="0" smtClean="0"/>
              <a:t>Allow verifier to error in a small probability</a:t>
            </a:r>
          </a:p>
        </p:txBody>
      </p:sp>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15</a:t>
            </a:fld>
            <a:endParaRPr lang="en-US"/>
          </a:p>
        </p:txBody>
      </p:sp>
      <p:pic>
        <p:nvPicPr>
          <p:cNvPr id="6" name="Picture 2"/>
          <p:cNvPicPr>
            <a:picLocks noChangeAspect="1" noChangeArrowheads="1"/>
          </p:cNvPicPr>
          <p:nvPr/>
        </p:nvPicPr>
        <p:blipFill>
          <a:blip r:embed="rId3"/>
          <a:srcRect/>
          <a:stretch>
            <a:fillRect/>
          </a:stretch>
        </p:blipFill>
        <p:spPr bwMode="auto">
          <a:xfrm>
            <a:off x="6858000" y="1676400"/>
            <a:ext cx="790575" cy="628650"/>
          </a:xfrm>
          <a:prstGeom prst="rect">
            <a:avLst/>
          </a:prstGeom>
          <a:noFill/>
          <a:ln w="9525">
            <a:noFill/>
            <a:miter lim="800000"/>
            <a:headEnd/>
            <a:tailEnd/>
          </a:ln>
        </p:spPr>
      </p:pic>
      <p:pic>
        <p:nvPicPr>
          <p:cNvPr id="7" name="Picture 3"/>
          <p:cNvPicPr>
            <a:picLocks noChangeAspect="1" noChangeArrowheads="1"/>
          </p:cNvPicPr>
          <p:nvPr/>
        </p:nvPicPr>
        <p:blipFill>
          <a:blip r:embed="rId4"/>
          <a:srcRect/>
          <a:stretch>
            <a:fillRect/>
          </a:stretch>
        </p:blipFill>
        <p:spPr bwMode="auto">
          <a:xfrm>
            <a:off x="4648200" y="1704975"/>
            <a:ext cx="676275" cy="581025"/>
          </a:xfrm>
          <a:prstGeom prst="rect">
            <a:avLst/>
          </a:prstGeom>
          <a:noFill/>
          <a:ln w="9525">
            <a:noFill/>
            <a:miter lim="800000"/>
            <a:headEnd/>
            <a:tailEnd/>
          </a:ln>
        </p:spPr>
      </p:pic>
      <p:pic>
        <p:nvPicPr>
          <p:cNvPr id="8" name="Picture 4"/>
          <p:cNvPicPr>
            <a:picLocks noChangeAspect="1" noChangeArrowheads="1"/>
          </p:cNvPicPr>
          <p:nvPr/>
        </p:nvPicPr>
        <p:blipFill>
          <a:blip r:embed="rId5" cstate="print"/>
          <a:srcRect/>
          <a:stretch>
            <a:fillRect/>
          </a:stretch>
        </p:blipFill>
        <p:spPr bwMode="auto">
          <a:xfrm>
            <a:off x="5334000" y="2347317"/>
            <a:ext cx="558378" cy="472083"/>
          </a:xfrm>
          <a:prstGeom prst="rect">
            <a:avLst/>
          </a:prstGeom>
          <a:noFill/>
          <a:ln w="9525">
            <a:noFill/>
            <a:miter lim="800000"/>
            <a:headEnd/>
            <a:tailEnd/>
          </a:ln>
        </p:spPr>
      </p:pic>
      <p:pic>
        <p:nvPicPr>
          <p:cNvPr id="70658" name="Picture 2" descr="C:\Users\lfqt5\Dropbox\Research\2016spring\CaptialUniversity\tosscoin.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010400" y="4136979"/>
            <a:ext cx="685799" cy="68579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ZKP Illustration</a:t>
            </a:r>
            <a:endParaRPr lang="en-US" dirty="0"/>
          </a:p>
        </p:txBody>
      </p:sp>
      <p:sp>
        <p:nvSpPr>
          <p:cNvPr id="3" name="内容占位符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buNone/>
            </a:pPr>
            <a:endParaRPr lang="en-US" dirty="0"/>
          </a:p>
        </p:txBody>
      </p:sp>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16</a:t>
            </a:fld>
            <a:endParaRPr lang="en-US"/>
          </a:p>
        </p:txBody>
      </p:sp>
      <p:pic>
        <p:nvPicPr>
          <p:cNvPr id="19" name="内容占位符 5" descr="ZKPillustration.jpg"/>
          <p:cNvPicPr>
            <a:picLocks noChangeAspect="1"/>
          </p:cNvPicPr>
          <p:nvPr/>
        </p:nvPicPr>
        <p:blipFill>
          <a:blip r:embed="rId3"/>
          <a:stretch>
            <a:fillRect/>
          </a:stretch>
        </p:blipFill>
        <p:spPr>
          <a:xfrm>
            <a:off x="457200" y="2118874"/>
            <a:ext cx="8229600" cy="367911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tx2"/>
                </a:solidFill>
              </a:rPr>
              <a:t>Computer Security</a:t>
            </a:r>
          </a:p>
          <a:p>
            <a:pPr>
              <a:buFont typeface="Wingdings" pitchFamily="2" charset="2"/>
              <a:buChar char="ü"/>
            </a:pPr>
            <a:r>
              <a:rPr lang="en-US" dirty="0" smtClean="0">
                <a:solidFill>
                  <a:schemeClr val="tx2"/>
                </a:solidFill>
              </a:rPr>
              <a:t>Zero Knowledge Proof</a:t>
            </a:r>
          </a:p>
          <a:p>
            <a:r>
              <a:rPr lang="en-US" dirty="0" smtClean="0"/>
              <a:t>Zero Knowledge Proof Examples</a:t>
            </a:r>
          </a:p>
          <a:p>
            <a:r>
              <a:rPr lang="en-US" dirty="0" smtClean="0"/>
              <a:t>Zero Knowledge Proof Applications</a:t>
            </a:r>
          </a:p>
          <a:p>
            <a:r>
              <a:rPr lang="en-US" dirty="0" smtClean="0"/>
              <a:t>Future Direction</a:t>
            </a:r>
          </a:p>
          <a:p>
            <a:endParaRPr lang="en-US" dirty="0"/>
          </a:p>
        </p:txBody>
      </p:sp>
      <p:sp>
        <p:nvSpPr>
          <p:cNvPr id="4" name="Date Placeholder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Slide Number Placeholder 4"/>
          <p:cNvSpPr>
            <a:spLocks noGrp="1"/>
          </p:cNvSpPr>
          <p:nvPr>
            <p:ph type="sldNum" sz="quarter" idx="12"/>
          </p:nvPr>
        </p:nvSpPr>
        <p:spPr/>
        <p:txBody>
          <a:bodyPr/>
          <a:lstStyle/>
          <a:p>
            <a:fld id="{9A0C3B12-4EFF-4AE9-AAE7-B6069E47C7C7}" type="slidenum">
              <a:rPr lang="en-US" smtClean="0"/>
              <a:pPr/>
              <a:t>17</a:t>
            </a:fld>
            <a:endParaRPr lang="en-US"/>
          </a:p>
        </p:txBody>
      </p:sp>
    </p:spTree>
    <p:extLst>
      <p:ext uri="{BB962C8B-B14F-4D97-AF65-F5344CB8AC3E}">
        <p14:creationId xmlns:p14="http://schemas.microsoft.com/office/powerpoint/2010/main" xmlns="" val="3273545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Graph 3-Colorability</a:t>
            </a:r>
            <a:endParaRPr lang="en-US" dirty="0"/>
          </a:p>
        </p:txBody>
      </p:sp>
      <p:pic>
        <p:nvPicPr>
          <p:cNvPr id="7" name="内容占位符 6" descr="G3C.png"/>
          <p:cNvPicPr>
            <a:picLocks noGrp="1" noChangeAspect="1"/>
          </p:cNvPicPr>
          <p:nvPr>
            <p:ph idx="1"/>
          </p:nvPr>
        </p:nvPicPr>
        <p:blipFill>
          <a:blip r:embed="rId3"/>
          <a:stretch>
            <a:fillRect/>
          </a:stretch>
        </p:blipFill>
        <p:spPr>
          <a:xfrm>
            <a:off x="381000" y="2209800"/>
            <a:ext cx="4038600" cy="2692400"/>
          </a:xfrm>
        </p:spPr>
      </p:pic>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18</a:t>
            </a:fld>
            <a:endParaRPr lang="en-US"/>
          </a:p>
        </p:txBody>
      </p:sp>
      <p:pic>
        <p:nvPicPr>
          <p:cNvPr id="8" name="图片 7" descr="4colors.png"/>
          <p:cNvPicPr>
            <a:picLocks noChangeAspect="1"/>
          </p:cNvPicPr>
          <p:nvPr/>
        </p:nvPicPr>
        <p:blipFill>
          <a:blip r:embed="rId4"/>
          <a:stretch>
            <a:fillRect/>
          </a:stretch>
        </p:blipFill>
        <p:spPr>
          <a:xfrm>
            <a:off x="5591175" y="1447800"/>
            <a:ext cx="3552825" cy="3467100"/>
          </a:xfrm>
          <a:prstGeom prst="rect">
            <a:avLst/>
          </a:prstGeom>
        </p:spPr>
      </p:pic>
      <p:sp>
        <p:nvSpPr>
          <p:cNvPr id="9" name="TextBox 8"/>
          <p:cNvSpPr txBox="1"/>
          <p:nvPr/>
        </p:nvSpPr>
        <p:spPr>
          <a:xfrm>
            <a:off x="1066800" y="4953000"/>
            <a:ext cx="2438400" cy="369332"/>
          </a:xfrm>
          <a:prstGeom prst="rect">
            <a:avLst/>
          </a:prstGeom>
          <a:noFill/>
        </p:spPr>
        <p:txBody>
          <a:bodyPr wrap="square" rtlCol="0">
            <a:spAutoFit/>
          </a:bodyPr>
          <a:lstStyle/>
          <a:p>
            <a:r>
              <a:rPr lang="en-US" dirty="0" smtClean="0"/>
              <a:t>3 Colorable Graphs</a:t>
            </a:r>
            <a:endParaRPr lang="en-US" dirty="0"/>
          </a:p>
        </p:txBody>
      </p:sp>
      <p:sp>
        <p:nvSpPr>
          <p:cNvPr id="10" name="TextBox 9"/>
          <p:cNvSpPr txBox="1"/>
          <p:nvPr/>
        </p:nvSpPr>
        <p:spPr>
          <a:xfrm>
            <a:off x="6096000" y="4953000"/>
            <a:ext cx="2590800" cy="369332"/>
          </a:xfrm>
          <a:prstGeom prst="rect">
            <a:avLst/>
          </a:prstGeom>
          <a:noFill/>
        </p:spPr>
        <p:txBody>
          <a:bodyPr wrap="square" rtlCol="0">
            <a:spAutoFit/>
          </a:bodyPr>
          <a:lstStyle/>
          <a:p>
            <a:r>
              <a:rPr lang="en-US" dirty="0" smtClean="0"/>
              <a:t>A non-3 Colorable Graph</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457200"/>
            <a:ext cx="7772400" cy="609600"/>
          </a:xfrm>
          <a:noFill/>
          <a:ln/>
        </p:spPr>
        <p:txBody>
          <a:bodyPr lIns="90488" tIns="44450" rIns="90488" bIns="44450">
            <a:noAutofit/>
          </a:bodyPr>
          <a:lstStyle/>
          <a:p>
            <a:r>
              <a:rPr lang="en-US" dirty="0" smtClean="0"/>
              <a:t>ZKP </a:t>
            </a:r>
            <a:r>
              <a:rPr lang="en-US" dirty="0"/>
              <a:t>for </a:t>
            </a:r>
            <a:r>
              <a:rPr lang="en-US" dirty="0" smtClean="0"/>
              <a:t>G3C</a:t>
            </a:r>
            <a:endParaRPr lang="en-US" dirty="0">
              <a:latin typeface="Times New Roman" pitchFamily="18" charset="0"/>
              <a:cs typeface="Times New Roman" pitchFamily="18" charset="0"/>
            </a:endParaRPr>
          </a:p>
        </p:txBody>
      </p:sp>
      <p:sp>
        <p:nvSpPr>
          <p:cNvPr id="193539" name="Line 3"/>
          <p:cNvSpPr>
            <a:spLocks noChangeShapeType="1"/>
          </p:cNvSpPr>
          <p:nvPr/>
        </p:nvSpPr>
        <p:spPr bwMode="auto">
          <a:xfrm flipH="1">
            <a:off x="1408113" y="2139950"/>
            <a:ext cx="25273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3540" name="Line 4"/>
          <p:cNvSpPr>
            <a:spLocks noChangeShapeType="1"/>
          </p:cNvSpPr>
          <p:nvPr/>
        </p:nvSpPr>
        <p:spPr bwMode="auto">
          <a:xfrm>
            <a:off x="5078413" y="2139950"/>
            <a:ext cx="23495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3541" name="Rectangle 5"/>
          <p:cNvSpPr>
            <a:spLocks noChangeArrowheads="1"/>
          </p:cNvSpPr>
          <p:nvPr/>
        </p:nvSpPr>
        <p:spPr bwMode="auto">
          <a:xfrm>
            <a:off x="139700" y="1295400"/>
            <a:ext cx="1731963" cy="459100"/>
          </a:xfrm>
          <a:prstGeom prst="rect">
            <a:avLst/>
          </a:prstGeom>
          <a:noFill/>
          <a:ln w="12700">
            <a:noFill/>
            <a:miter lim="800000"/>
            <a:headEnd/>
            <a:tailEnd/>
          </a:ln>
          <a:effectLst/>
        </p:spPr>
        <p:txBody>
          <a:bodyPr lIns="90488" tIns="44450" rIns="90488" bIns="44450">
            <a:spAutoFit/>
          </a:bodyPr>
          <a:lstStyle/>
          <a:p>
            <a:pPr algn="ctr"/>
            <a:r>
              <a:rPr lang="en-US" sz="2400" dirty="0" smtClean="0">
                <a:latin typeface="Helvetica" pitchFamily="34" charset="0"/>
              </a:rPr>
              <a:t>Verifier</a:t>
            </a:r>
            <a:endParaRPr lang="en-US" sz="2400" dirty="0">
              <a:latin typeface="Helvetica" pitchFamily="34" charset="0"/>
            </a:endParaRPr>
          </a:p>
        </p:txBody>
      </p:sp>
      <p:sp>
        <p:nvSpPr>
          <p:cNvPr id="193542" name="Rectangle 6"/>
          <p:cNvSpPr>
            <a:spLocks noChangeArrowheads="1"/>
          </p:cNvSpPr>
          <p:nvPr/>
        </p:nvSpPr>
        <p:spPr bwMode="auto">
          <a:xfrm>
            <a:off x="7227378" y="1244288"/>
            <a:ext cx="1090043" cy="459100"/>
          </a:xfrm>
          <a:prstGeom prst="rect">
            <a:avLst/>
          </a:prstGeom>
          <a:noFill/>
          <a:ln w="12700">
            <a:noFill/>
            <a:miter lim="800000"/>
            <a:headEnd/>
            <a:tailEnd/>
          </a:ln>
          <a:effectLst/>
        </p:spPr>
        <p:txBody>
          <a:bodyPr wrap="none" lIns="90488" tIns="44450" rIns="90488" bIns="44450">
            <a:spAutoFit/>
          </a:bodyPr>
          <a:lstStyle/>
          <a:p>
            <a:pPr algn="ctr"/>
            <a:r>
              <a:rPr lang="en-US" sz="2400" dirty="0" err="1" smtClean="0">
                <a:latin typeface="Helvetica" pitchFamily="34" charset="0"/>
              </a:rPr>
              <a:t>Prover</a:t>
            </a:r>
            <a:endParaRPr lang="en-US" sz="2400" dirty="0">
              <a:latin typeface="Helvetica" pitchFamily="34" charset="0"/>
            </a:endParaRPr>
          </a:p>
        </p:txBody>
      </p:sp>
      <p:sp>
        <p:nvSpPr>
          <p:cNvPr id="193544" name="Oval 8"/>
          <p:cNvSpPr>
            <a:spLocks noChangeArrowheads="1"/>
          </p:cNvSpPr>
          <p:nvPr/>
        </p:nvSpPr>
        <p:spPr bwMode="auto">
          <a:xfrm>
            <a:off x="4052888" y="1952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3545" name="Oval 9"/>
          <p:cNvSpPr>
            <a:spLocks noChangeArrowheads="1"/>
          </p:cNvSpPr>
          <p:nvPr/>
        </p:nvSpPr>
        <p:spPr bwMode="auto">
          <a:xfrm>
            <a:off x="4802188" y="1952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3546" name="Oval 10"/>
          <p:cNvSpPr>
            <a:spLocks noChangeArrowheads="1"/>
          </p:cNvSpPr>
          <p:nvPr/>
        </p:nvSpPr>
        <p:spPr bwMode="auto">
          <a:xfrm>
            <a:off x="4040188" y="2333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3547" name="Oval 11"/>
          <p:cNvSpPr>
            <a:spLocks noChangeArrowheads="1"/>
          </p:cNvSpPr>
          <p:nvPr/>
        </p:nvSpPr>
        <p:spPr bwMode="auto">
          <a:xfrm>
            <a:off x="4802188" y="2333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3548" name="Oval 12"/>
          <p:cNvSpPr>
            <a:spLocks noChangeArrowheads="1"/>
          </p:cNvSpPr>
          <p:nvPr/>
        </p:nvSpPr>
        <p:spPr bwMode="auto">
          <a:xfrm>
            <a:off x="4421188" y="17240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3549" name="Oval 13"/>
          <p:cNvSpPr>
            <a:spLocks noChangeArrowheads="1"/>
          </p:cNvSpPr>
          <p:nvPr/>
        </p:nvSpPr>
        <p:spPr bwMode="auto">
          <a:xfrm>
            <a:off x="4421188" y="26257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3550" name="Line 14"/>
          <p:cNvSpPr>
            <a:spLocks noChangeShapeType="1"/>
          </p:cNvSpPr>
          <p:nvPr/>
        </p:nvSpPr>
        <p:spPr bwMode="auto">
          <a:xfrm>
            <a:off x="4468813" y="1765300"/>
            <a:ext cx="0" cy="914400"/>
          </a:xfrm>
          <a:prstGeom prst="line">
            <a:avLst/>
          </a:prstGeom>
          <a:noFill/>
          <a:ln w="19050">
            <a:solidFill>
              <a:schemeClr val="tx1"/>
            </a:solidFill>
            <a:round/>
            <a:headEnd/>
            <a:tailEnd/>
          </a:ln>
          <a:effectLst/>
        </p:spPr>
        <p:txBody>
          <a:bodyPr/>
          <a:lstStyle/>
          <a:p>
            <a:endParaRPr lang="en-US"/>
          </a:p>
        </p:txBody>
      </p:sp>
      <p:sp>
        <p:nvSpPr>
          <p:cNvPr id="193551" name="Line 15"/>
          <p:cNvSpPr>
            <a:spLocks noChangeShapeType="1"/>
          </p:cNvSpPr>
          <p:nvPr/>
        </p:nvSpPr>
        <p:spPr bwMode="auto">
          <a:xfrm flipH="1">
            <a:off x="4098925" y="1774825"/>
            <a:ext cx="360363" cy="606425"/>
          </a:xfrm>
          <a:prstGeom prst="line">
            <a:avLst/>
          </a:prstGeom>
          <a:noFill/>
          <a:ln w="19050">
            <a:solidFill>
              <a:schemeClr val="tx1"/>
            </a:solidFill>
            <a:round/>
            <a:headEnd/>
            <a:tailEnd/>
          </a:ln>
          <a:effectLst/>
        </p:spPr>
        <p:txBody>
          <a:bodyPr/>
          <a:lstStyle/>
          <a:p>
            <a:endParaRPr lang="en-US"/>
          </a:p>
        </p:txBody>
      </p:sp>
      <p:sp>
        <p:nvSpPr>
          <p:cNvPr id="193552" name="Line 16"/>
          <p:cNvSpPr>
            <a:spLocks noChangeShapeType="1"/>
          </p:cNvSpPr>
          <p:nvPr/>
        </p:nvSpPr>
        <p:spPr bwMode="auto">
          <a:xfrm>
            <a:off x="4479925" y="1765300"/>
            <a:ext cx="358775" cy="627063"/>
          </a:xfrm>
          <a:prstGeom prst="line">
            <a:avLst/>
          </a:prstGeom>
          <a:noFill/>
          <a:ln w="19050">
            <a:solidFill>
              <a:schemeClr val="tx1"/>
            </a:solidFill>
            <a:round/>
            <a:headEnd/>
            <a:tailEnd/>
          </a:ln>
          <a:effectLst/>
        </p:spPr>
        <p:txBody>
          <a:bodyPr/>
          <a:lstStyle/>
          <a:p>
            <a:endParaRPr lang="en-US"/>
          </a:p>
        </p:txBody>
      </p:sp>
      <p:sp>
        <p:nvSpPr>
          <p:cNvPr id="193553" name="Line 17"/>
          <p:cNvSpPr>
            <a:spLocks noChangeShapeType="1"/>
          </p:cNvSpPr>
          <p:nvPr/>
        </p:nvSpPr>
        <p:spPr bwMode="auto">
          <a:xfrm>
            <a:off x="4089400" y="2381250"/>
            <a:ext cx="749300" cy="0"/>
          </a:xfrm>
          <a:prstGeom prst="line">
            <a:avLst/>
          </a:prstGeom>
          <a:noFill/>
          <a:ln w="19050">
            <a:solidFill>
              <a:schemeClr val="tx1"/>
            </a:solidFill>
            <a:round/>
            <a:headEnd/>
            <a:tailEnd/>
          </a:ln>
          <a:effectLst/>
        </p:spPr>
        <p:txBody>
          <a:bodyPr/>
          <a:lstStyle/>
          <a:p>
            <a:endParaRPr lang="en-US"/>
          </a:p>
        </p:txBody>
      </p:sp>
      <p:sp>
        <p:nvSpPr>
          <p:cNvPr id="193554" name="Line 18"/>
          <p:cNvSpPr>
            <a:spLocks noChangeShapeType="1"/>
          </p:cNvSpPr>
          <p:nvPr/>
        </p:nvSpPr>
        <p:spPr bwMode="auto">
          <a:xfrm flipV="1">
            <a:off x="4089400" y="1970088"/>
            <a:ext cx="0" cy="411162"/>
          </a:xfrm>
          <a:prstGeom prst="line">
            <a:avLst/>
          </a:prstGeom>
          <a:noFill/>
          <a:ln w="19050">
            <a:solidFill>
              <a:schemeClr val="tx1"/>
            </a:solidFill>
            <a:round/>
            <a:headEnd/>
            <a:tailEnd/>
          </a:ln>
          <a:effectLst/>
        </p:spPr>
        <p:txBody>
          <a:bodyPr/>
          <a:lstStyle/>
          <a:p>
            <a:endParaRPr lang="en-US"/>
          </a:p>
        </p:txBody>
      </p:sp>
      <p:sp>
        <p:nvSpPr>
          <p:cNvPr id="193555" name="Line 19"/>
          <p:cNvSpPr>
            <a:spLocks noChangeShapeType="1"/>
          </p:cNvSpPr>
          <p:nvPr/>
        </p:nvSpPr>
        <p:spPr bwMode="auto">
          <a:xfrm>
            <a:off x="4089400" y="1970088"/>
            <a:ext cx="749300" cy="11112"/>
          </a:xfrm>
          <a:prstGeom prst="line">
            <a:avLst/>
          </a:prstGeom>
          <a:noFill/>
          <a:ln w="19050">
            <a:solidFill>
              <a:schemeClr val="tx1"/>
            </a:solidFill>
            <a:round/>
            <a:headEnd/>
            <a:tailEnd/>
          </a:ln>
          <a:effectLst/>
        </p:spPr>
        <p:txBody>
          <a:bodyPr/>
          <a:lstStyle/>
          <a:p>
            <a:endParaRPr lang="en-US"/>
          </a:p>
        </p:txBody>
      </p:sp>
      <p:sp>
        <p:nvSpPr>
          <p:cNvPr id="193556" name="Line 20"/>
          <p:cNvSpPr>
            <a:spLocks noChangeShapeType="1"/>
          </p:cNvSpPr>
          <p:nvPr/>
        </p:nvSpPr>
        <p:spPr bwMode="auto">
          <a:xfrm flipH="1">
            <a:off x="4459288" y="1990725"/>
            <a:ext cx="379412" cy="677863"/>
          </a:xfrm>
          <a:prstGeom prst="line">
            <a:avLst/>
          </a:prstGeom>
          <a:noFill/>
          <a:ln w="19050">
            <a:solidFill>
              <a:schemeClr val="tx1"/>
            </a:solidFill>
            <a:round/>
            <a:headEnd/>
            <a:tailEnd/>
          </a:ln>
          <a:effectLst/>
        </p:spPr>
        <p:txBody>
          <a:bodyPr/>
          <a:lstStyle/>
          <a:p>
            <a:endParaRPr lang="en-US"/>
          </a:p>
        </p:txBody>
      </p:sp>
      <p:pic>
        <p:nvPicPr>
          <p:cNvPr id="193557" name="Picture 21" descr="j0078717"/>
          <p:cNvPicPr>
            <a:picLocks noChangeAspect="1" noChangeArrowheads="1"/>
          </p:cNvPicPr>
          <p:nvPr/>
        </p:nvPicPr>
        <p:blipFill>
          <a:blip r:embed="rId4" cstate="print"/>
          <a:srcRect/>
          <a:stretch>
            <a:fillRect/>
          </a:stretch>
        </p:blipFill>
        <p:spPr bwMode="auto">
          <a:xfrm>
            <a:off x="7772400" y="1981200"/>
            <a:ext cx="746125" cy="1484312"/>
          </a:xfrm>
          <a:prstGeom prst="rect">
            <a:avLst/>
          </a:prstGeom>
          <a:noFill/>
        </p:spPr>
      </p:pic>
      <p:graphicFrame>
        <p:nvGraphicFramePr>
          <p:cNvPr id="193558" name="Object 22"/>
          <p:cNvGraphicFramePr>
            <a:graphicFrameLocks noChangeAspect="1"/>
          </p:cNvGraphicFramePr>
          <p:nvPr/>
        </p:nvGraphicFramePr>
        <p:xfrm>
          <a:off x="525463" y="2178050"/>
          <a:ext cx="722312" cy="1555750"/>
        </p:xfrm>
        <a:graphic>
          <a:graphicData uri="http://schemas.openxmlformats.org/presentationml/2006/ole">
            <p:oleObj spid="_x0000_s163842" name="Clip" r:id="rId5" imgW="1857375" imgH="3995738" progId="">
              <p:embed/>
            </p:oleObj>
          </a:graphicData>
        </a:graphic>
      </p:graphicFrame>
      <p:sp>
        <p:nvSpPr>
          <p:cNvPr id="193559" name="Line 23"/>
          <p:cNvSpPr>
            <a:spLocks noChangeShapeType="1"/>
          </p:cNvSpPr>
          <p:nvPr/>
        </p:nvSpPr>
        <p:spPr bwMode="auto">
          <a:xfrm>
            <a:off x="7011988" y="2860675"/>
            <a:ext cx="0" cy="914400"/>
          </a:xfrm>
          <a:prstGeom prst="line">
            <a:avLst/>
          </a:prstGeom>
          <a:noFill/>
          <a:ln w="19050">
            <a:solidFill>
              <a:schemeClr val="tx1"/>
            </a:solidFill>
            <a:round/>
            <a:headEnd/>
            <a:tailEnd/>
          </a:ln>
          <a:effectLst/>
        </p:spPr>
        <p:txBody>
          <a:bodyPr/>
          <a:lstStyle/>
          <a:p>
            <a:endParaRPr lang="en-US"/>
          </a:p>
        </p:txBody>
      </p:sp>
      <p:sp>
        <p:nvSpPr>
          <p:cNvPr id="193560" name="Line 24"/>
          <p:cNvSpPr>
            <a:spLocks noChangeShapeType="1"/>
          </p:cNvSpPr>
          <p:nvPr/>
        </p:nvSpPr>
        <p:spPr bwMode="auto">
          <a:xfrm flipH="1">
            <a:off x="6642100" y="2870200"/>
            <a:ext cx="360363" cy="606425"/>
          </a:xfrm>
          <a:prstGeom prst="line">
            <a:avLst/>
          </a:prstGeom>
          <a:noFill/>
          <a:ln w="19050">
            <a:solidFill>
              <a:schemeClr val="tx1"/>
            </a:solidFill>
            <a:round/>
            <a:headEnd/>
            <a:tailEnd/>
          </a:ln>
          <a:effectLst/>
        </p:spPr>
        <p:txBody>
          <a:bodyPr/>
          <a:lstStyle/>
          <a:p>
            <a:endParaRPr lang="en-US"/>
          </a:p>
        </p:txBody>
      </p:sp>
      <p:sp>
        <p:nvSpPr>
          <p:cNvPr id="193561" name="Line 25"/>
          <p:cNvSpPr>
            <a:spLocks noChangeShapeType="1"/>
          </p:cNvSpPr>
          <p:nvPr/>
        </p:nvSpPr>
        <p:spPr bwMode="auto">
          <a:xfrm>
            <a:off x="7023100" y="2860675"/>
            <a:ext cx="358775" cy="627063"/>
          </a:xfrm>
          <a:prstGeom prst="line">
            <a:avLst/>
          </a:prstGeom>
          <a:noFill/>
          <a:ln w="19050">
            <a:solidFill>
              <a:schemeClr val="tx1"/>
            </a:solidFill>
            <a:round/>
            <a:headEnd/>
            <a:tailEnd/>
          </a:ln>
          <a:effectLst/>
        </p:spPr>
        <p:txBody>
          <a:bodyPr/>
          <a:lstStyle/>
          <a:p>
            <a:endParaRPr lang="en-US"/>
          </a:p>
        </p:txBody>
      </p:sp>
      <p:sp>
        <p:nvSpPr>
          <p:cNvPr id="193562" name="Line 26"/>
          <p:cNvSpPr>
            <a:spLocks noChangeShapeType="1"/>
          </p:cNvSpPr>
          <p:nvPr/>
        </p:nvSpPr>
        <p:spPr bwMode="auto">
          <a:xfrm>
            <a:off x="6632575" y="3476625"/>
            <a:ext cx="749300" cy="0"/>
          </a:xfrm>
          <a:prstGeom prst="line">
            <a:avLst/>
          </a:prstGeom>
          <a:noFill/>
          <a:ln w="19050">
            <a:solidFill>
              <a:schemeClr val="tx1"/>
            </a:solidFill>
            <a:round/>
            <a:headEnd/>
            <a:tailEnd/>
          </a:ln>
          <a:effectLst/>
        </p:spPr>
        <p:txBody>
          <a:bodyPr/>
          <a:lstStyle/>
          <a:p>
            <a:endParaRPr lang="en-US"/>
          </a:p>
        </p:txBody>
      </p:sp>
      <p:sp>
        <p:nvSpPr>
          <p:cNvPr id="193563" name="Line 27"/>
          <p:cNvSpPr>
            <a:spLocks noChangeShapeType="1"/>
          </p:cNvSpPr>
          <p:nvPr/>
        </p:nvSpPr>
        <p:spPr bwMode="auto">
          <a:xfrm flipV="1">
            <a:off x="6632575" y="3065463"/>
            <a:ext cx="0" cy="411162"/>
          </a:xfrm>
          <a:prstGeom prst="line">
            <a:avLst/>
          </a:prstGeom>
          <a:noFill/>
          <a:ln w="19050">
            <a:solidFill>
              <a:schemeClr val="tx1"/>
            </a:solidFill>
            <a:round/>
            <a:headEnd/>
            <a:tailEnd/>
          </a:ln>
          <a:effectLst/>
        </p:spPr>
        <p:txBody>
          <a:bodyPr/>
          <a:lstStyle/>
          <a:p>
            <a:endParaRPr lang="en-US"/>
          </a:p>
        </p:txBody>
      </p:sp>
      <p:sp>
        <p:nvSpPr>
          <p:cNvPr id="193564" name="Line 28"/>
          <p:cNvSpPr>
            <a:spLocks noChangeShapeType="1"/>
          </p:cNvSpPr>
          <p:nvPr/>
        </p:nvSpPr>
        <p:spPr bwMode="auto">
          <a:xfrm>
            <a:off x="6632575" y="3065463"/>
            <a:ext cx="749300" cy="11112"/>
          </a:xfrm>
          <a:prstGeom prst="line">
            <a:avLst/>
          </a:prstGeom>
          <a:noFill/>
          <a:ln w="19050">
            <a:solidFill>
              <a:schemeClr val="tx1"/>
            </a:solidFill>
            <a:round/>
            <a:headEnd/>
            <a:tailEnd/>
          </a:ln>
          <a:effectLst/>
        </p:spPr>
        <p:txBody>
          <a:bodyPr/>
          <a:lstStyle/>
          <a:p>
            <a:endParaRPr lang="en-US"/>
          </a:p>
        </p:txBody>
      </p:sp>
      <p:sp>
        <p:nvSpPr>
          <p:cNvPr id="193565" name="Line 29"/>
          <p:cNvSpPr>
            <a:spLocks noChangeShapeType="1"/>
          </p:cNvSpPr>
          <p:nvPr/>
        </p:nvSpPr>
        <p:spPr bwMode="auto">
          <a:xfrm flipH="1">
            <a:off x="7002463" y="3086100"/>
            <a:ext cx="379412" cy="677863"/>
          </a:xfrm>
          <a:prstGeom prst="line">
            <a:avLst/>
          </a:prstGeom>
          <a:noFill/>
          <a:ln w="19050">
            <a:solidFill>
              <a:schemeClr val="tx1"/>
            </a:solidFill>
            <a:round/>
            <a:headEnd/>
            <a:tailEnd/>
          </a:ln>
          <a:effectLst/>
        </p:spPr>
        <p:txBody>
          <a:bodyPr/>
          <a:lstStyle/>
          <a:p>
            <a:endParaRPr lang="en-US"/>
          </a:p>
        </p:txBody>
      </p:sp>
      <p:sp>
        <p:nvSpPr>
          <p:cNvPr id="193566" name="Text Box 30"/>
          <p:cNvSpPr txBox="1">
            <a:spLocks noChangeArrowheads="1"/>
          </p:cNvSpPr>
          <p:nvPr/>
        </p:nvSpPr>
        <p:spPr bwMode="auto">
          <a:xfrm>
            <a:off x="4313238" y="1381125"/>
            <a:ext cx="311150" cy="366713"/>
          </a:xfrm>
          <a:prstGeom prst="rect">
            <a:avLst/>
          </a:prstGeom>
          <a:noFill/>
          <a:ln w="9525">
            <a:noFill/>
            <a:miter lim="800000"/>
            <a:headEnd/>
            <a:tailEnd/>
          </a:ln>
          <a:effectLst/>
        </p:spPr>
        <p:txBody>
          <a:bodyPr wrap="none">
            <a:spAutoFit/>
          </a:bodyPr>
          <a:lstStyle/>
          <a:p>
            <a:r>
              <a:rPr lang="en-US" sz="1800"/>
              <a:t>1</a:t>
            </a:r>
          </a:p>
        </p:txBody>
      </p:sp>
      <p:sp>
        <p:nvSpPr>
          <p:cNvPr id="193567" name="Text Box 31"/>
          <p:cNvSpPr txBox="1">
            <a:spLocks noChangeArrowheads="1"/>
          </p:cNvSpPr>
          <p:nvPr/>
        </p:nvSpPr>
        <p:spPr bwMode="auto">
          <a:xfrm>
            <a:off x="4897438" y="1700213"/>
            <a:ext cx="311150" cy="366712"/>
          </a:xfrm>
          <a:prstGeom prst="rect">
            <a:avLst/>
          </a:prstGeom>
          <a:noFill/>
          <a:ln w="9525">
            <a:noFill/>
            <a:miter lim="800000"/>
            <a:headEnd/>
            <a:tailEnd/>
          </a:ln>
          <a:effectLst/>
        </p:spPr>
        <p:txBody>
          <a:bodyPr wrap="none">
            <a:spAutoFit/>
          </a:bodyPr>
          <a:lstStyle/>
          <a:p>
            <a:r>
              <a:rPr lang="en-US" sz="1800"/>
              <a:t>2</a:t>
            </a:r>
          </a:p>
        </p:txBody>
      </p:sp>
      <p:sp>
        <p:nvSpPr>
          <p:cNvPr id="193568" name="Text Box 32"/>
          <p:cNvSpPr txBox="1">
            <a:spLocks noChangeArrowheads="1"/>
          </p:cNvSpPr>
          <p:nvPr/>
        </p:nvSpPr>
        <p:spPr bwMode="auto">
          <a:xfrm>
            <a:off x="4884738" y="2271713"/>
            <a:ext cx="311150" cy="366712"/>
          </a:xfrm>
          <a:prstGeom prst="rect">
            <a:avLst/>
          </a:prstGeom>
          <a:noFill/>
          <a:ln w="9525">
            <a:noFill/>
            <a:miter lim="800000"/>
            <a:headEnd/>
            <a:tailEnd/>
          </a:ln>
          <a:effectLst/>
        </p:spPr>
        <p:txBody>
          <a:bodyPr wrap="none">
            <a:spAutoFit/>
          </a:bodyPr>
          <a:lstStyle/>
          <a:p>
            <a:r>
              <a:rPr lang="en-US" sz="1800"/>
              <a:t>3</a:t>
            </a:r>
          </a:p>
        </p:txBody>
      </p:sp>
      <p:sp>
        <p:nvSpPr>
          <p:cNvPr id="193569" name="Text Box 33"/>
          <p:cNvSpPr txBox="1">
            <a:spLocks noChangeArrowheads="1"/>
          </p:cNvSpPr>
          <p:nvPr/>
        </p:nvSpPr>
        <p:spPr bwMode="auto">
          <a:xfrm>
            <a:off x="4322763" y="2711450"/>
            <a:ext cx="311150" cy="366713"/>
          </a:xfrm>
          <a:prstGeom prst="rect">
            <a:avLst/>
          </a:prstGeom>
          <a:noFill/>
          <a:ln w="9525">
            <a:noFill/>
            <a:miter lim="800000"/>
            <a:headEnd/>
            <a:tailEnd/>
          </a:ln>
          <a:effectLst/>
        </p:spPr>
        <p:txBody>
          <a:bodyPr wrap="none">
            <a:spAutoFit/>
          </a:bodyPr>
          <a:lstStyle/>
          <a:p>
            <a:r>
              <a:rPr lang="en-US" sz="1800"/>
              <a:t>4</a:t>
            </a:r>
          </a:p>
        </p:txBody>
      </p:sp>
      <p:sp>
        <p:nvSpPr>
          <p:cNvPr id="193570" name="Text Box 34"/>
          <p:cNvSpPr txBox="1">
            <a:spLocks noChangeArrowheads="1"/>
          </p:cNvSpPr>
          <p:nvPr/>
        </p:nvSpPr>
        <p:spPr bwMode="auto">
          <a:xfrm>
            <a:off x="3790950" y="2355850"/>
            <a:ext cx="311150" cy="366713"/>
          </a:xfrm>
          <a:prstGeom prst="rect">
            <a:avLst/>
          </a:prstGeom>
          <a:noFill/>
          <a:ln w="9525">
            <a:noFill/>
            <a:miter lim="800000"/>
            <a:headEnd/>
            <a:tailEnd/>
          </a:ln>
          <a:effectLst/>
        </p:spPr>
        <p:txBody>
          <a:bodyPr wrap="none">
            <a:spAutoFit/>
          </a:bodyPr>
          <a:lstStyle/>
          <a:p>
            <a:r>
              <a:rPr lang="en-US" sz="1800"/>
              <a:t>5</a:t>
            </a:r>
          </a:p>
        </p:txBody>
      </p:sp>
      <p:sp>
        <p:nvSpPr>
          <p:cNvPr id="193571" name="Text Box 35"/>
          <p:cNvSpPr txBox="1">
            <a:spLocks noChangeArrowheads="1"/>
          </p:cNvSpPr>
          <p:nvPr/>
        </p:nvSpPr>
        <p:spPr bwMode="auto">
          <a:xfrm>
            <a:off x="3744913" y="1703388"/>
            <a:ext cx="311150" cy="366712"/>
          </a:xfrm>
          <a:prstGeom prst="rect">
            <a:avLst/>
          </a:prstGeom>
          <a:noFill/>
          <a:ln w="9525">
            <a:noFill/>
            <a:miter lim="800000"/>
            <a:headEnd/>
            <a:tailEnd/>
          </a:ln>
          <a:effectLst/>
        </p:spPr>
        <p:txBody>
          <a:bodyPr wrap="none">
            <a:spAutoFit/>
          </a:bodyPr>
          <a:lstStyle/>
          <a:p>
            <a:r>
              <a:rPr lang="en-US" sz="1800" dirty="0"/>
              <a:t>6</a:t>
            </a:r>
          </a:p>
        </p:txBody>
      </p:sp>
      <p:grpSp>
        <p:nvGrpSpPr>
          <p:cNvPr id="2" name="Group 36"/>
          <p:cNvGrpSpPr>
            <a:grpSpLocks/>
          </p:cNvGrpSpPr>
          <p:nvPr/>
        </p:nvGrpSpPr>
        <p:grpSpPr bwMode="auto">
          <a:xfrm>
            <a:off x="6596063" y="2795588"/>
            <a:ext cx="850900" cy="990600"/>
            <a:chOff x="4148" y="1776"/>
            <a:chExt cx="536" cy="624"/>
          </a:xfrm>
        </p:grpSpPr>
        <p:sp>
          <p:nvSpPr>
            <p:cNvPr id="193573" name="Oval 37"/>
            <p:cNvSpPr>
              <a:spLocks noChangeArrowheads="1"/>
            </p:cNvSpPr>
            <p:nvPr/>
          </p:nvSpPr>
          <p:spPr bwMode="auto">
            <a:xfrm>
              <a:off x="4156" y="1920"/>
              <a:ext cx="56" cy="56"/>
            </a:xfrm>
            <a:prstGeom prst="ellipse">
              <a:avLst/>
            </a:prstGeom>
            <a:solidFill>
              <a:srgbClr val="FF0000"/>
            </a:solidFill>
            <a:ln w="9525">
              <a:solidFill>
                <a:schemeClr val="tx1"/>
              </a:solidFill>
              <a:round/>
              <a:headEnd/>
              <a:tailEnd/>
            </a:ln>
            <a:effectLst/>
          </p:spPr>
          <p:txBody>
            <a:bodyPr wrap="none" anchor="ctr"/>
            <a:lstStyle/>
            <a:p>
              <a:pPr algn="ctr"/>
              <a:endParaRPr lang="en-US" sz="1800"/>
            </a:p>
          </p:txBody>
        </p:sp>
        <p:sp>
          <p:nvSpPr>
            <p:cNvPr id="193574" name="Oval 38"/>
            <p:cNvSpPr>
              <a:spLocks noChangeArrowheads="1"/>
            </p:cNvSpPr>
            <p:nvPr/>
          </p:nvSpPr>
          <p:spPr bwMode="auto">
            <a:xfrm>
              <a:off x="4628" y="2160"/>
              <a:ext cx="56" cy="56"/>
            </a:xfrm>
            <a:prstGeom prst="ellipse">
              <a:avLst/>
            </a:prstGeom>
            <a:solidFill>
              <a:srgbClr val="FF0000"/>
            </a:solidFill>
            <a:ln w="9525">
              <a:solidFill>
                <a:schemeClr val="tx1"/>
              </a:solidFill>
              <a:round/>
              <a:headEnd/>
              <a:tailEnd/>
            </a:ln>
            <a:effectLst/>
          </p:spPr>
          <p:txBody>
            <a:bodyPr wrap="none" anchor="ctr"/>
            <a:lstStyle/>
            <a:p>
              <a:pPr algn="ctr"/>
              <a:endParaRPr lang="en-US" sz="1800"/>
            </a:p>
          </p:txBody>
        </p:sp>
        <p:sp>
          <p:nvSpPr>
            <p:cNvPr id="193575" name="Oval 39"/>
            <p:cNvSpPr>
              <a:spLocks noChangeArrowheads="1"/>
            </p:cNvSpPr>
            <p:nvPr/>
          </p:nvSpPr>
          <p:spPr bwMode="auto">
            <a:xfrm>
              <a:off x="4388" y="2344"/>
              <a:ext cx="56" cy="56"/>
            </a:xfrm>
            <a:prstGeom prst="ellipse">
              <a:avLst/>
            </a:prstGeom>
            <a:solidFill>
              <a:srgbClr val="FF0000"/>
            </a:solidFill>
            <a:ln w="9525">
              <a:solidFill>
                <a:schemeClr val="tx1"/>
              </a:solidFill>
              <a:round/>
              <a:headEnd/>
              <a:tailEnd/>
            </a:ln>
            <a:effectLst/>
          </p:spPr>
          <p:txBody>
            <a:bodyPr wrap="none" anchor="ctr"/>
            <a:lstStyle/>
            <a:p>
              <a:pPr algn="ctr"/>
              <a:endParaRPr lang="en-US" sz="1800"/>
            </a:p>
          </p:txBody>
        </p:sp>
        <p:sp>
          <p:nvSpPr>
            <p:cNvPr id="193576" name="Oval 40"/>
            <p:cNvSpPr>
              <a:spLocks noChangeArrowheads="1"/>
            </p:cNvSpPr>
            <p:nvPr/>
          </p:nvSpPr>
          <p:spPr bwMode="auto">
            <a:xfrm>
              <a:off x="4628" y="1920"/>
              <a:ext cx="56" cy="56"/>
            </a:xfrm>
            <a:prstGeom prst="ellipse">
              <a:avLst/>
            </a:prstGeom>
            <a:solidFill>
              <a:srgbClr val="333399"/>
            </a:solidFill>
            <a:ln w="9525">
              <a:solidFill>
                <a:srgbClr val="333399"/>
              </a:solidFill>
              <a:round/>
              <a:headEnd/>
              <a:tailEnd/>
            </a:ln>
            <a:effectLst/>
          </p:spPr>
          <p:txBody>
            <a:bodyPr wrap="none" anchor="ctr"/>
            <a:lstStyle/>
            <a:p>
              <a:pPr algn="ctr"/>
              <a:endParaRPr lang="en-US" sz="1800"/>
            </a:p>
          </p:txBody>
        </p:sp>
        <p:sp>
          <p:nvSpPr>
            <p:cNvPr id="193577" name="Oval 41"/>
            <p:cNvSpPr>
              <a:spLocks noChangeArrowheads="1"/>
            </p:cNvSpPr>
            <p:nvPr/>
          </p:nvSpPr>
          <p:spPr bwMode="auto">
            <a:xfrm>
              <a:off x="4148" y="2160"/>
              <a:ext cx="56" cy="56"/>
            </a:xfrm>
            <a:prstGeom prst="ellipse">
              <a:avLst/>
            </a:prstGeom>
            <a:solidFill>
              <a:srgbClr val="333399"/>
            </a:solidFill>
            <a:ln w="9525">
              <a:solidFill>
                <a:srgbClr val="333399"/>
              </a:solidFill>
              <a:round/>
              <a:headEnd/>
              <a:tailEnd/>
            </a:ln>
            <a:effectLst/>
          </p:spPr>
          <p:txBody>
            <a:bodyPr wrap="none" anchor="ctr"/>
            <a:lstStyle/>
            <a:p>
              <a:pPr algn="ctr"/>
              <a:endParaRPr lang="en-US" sz="1800"/>
            </a:p>
          </p:txBody>
        </p:sp>
        <p:sp>
          <p:nvSpPr>
            <p:cNvPr id="193578" name="Oval 42"/>
            <p:cNvSpPr>
              <a:spLocks noChangeArrowheads="1"/>
            </p:cNvSpPr>
            <p:nvPr/>
          </p:nvSpPr>
          <p:spPr bwMode="auto">
            <a:xfrm>
              <a:off x="4388" y="1776"/>
              <a:ext cx="56" cy="56"/>
            </a:xfrm>
            <a:prstGeom prst="ellipse">
              <a:avLst/>
            </a:prstGeom>
            <a:solidFill>
              <a:srgbClr val="FFFF00"/>
            </a:solidFill>
            <a:ln w="9525">
              <a:solidFill>
                <a:schemeClr val="hlink"/>
              </a:solidFill>
              <a:round/>
              <a:headEnd/>
              <a:tailEnd/>
            </a:ln>
            <a:effectLst/>
          </p:spPr>
          <p:txBody>
            <a:bodyPr wrap="none" anchor="ctr"/>
            <a:lstStyle/>
            <a:p>
              <a:pPr algn="ctr"/>
              <a:endParaRPr lang="en-US" sz="1800"/>
            </a:p>
          </p:txBody>
        </p:sp>
      </p:grpSp>
      <p:sp>
        <p:nvSpPr>
          <p:cNvPr id="43" name="TextBox 42"/>
          <p:cNvSpPr txBox="1"/>
          <p:nvPr/>
        </p:nvSpPr>
        <p:spPr>
          <a:xfrm>
            <a:off x="6876256" y="2348880"/>
            <a:ext cx="288032" cy="369332"/>
          </a:xfrm>
          <a:prstGeom prst="rect">
            <a:avLst/>
          </a:prstGeom>
          <a:noFill/>
        </p:spPr>
        <p:txBody>
          <a:bodyPr wrap="square" rtlCol="0">
            <a:spAutoFit/>
          </a:bodyPr>
          <a:lstStyle/>
          <a:p>
            <a:endParaRPr lang="en-US" dirty="0"/>
          </a:p>
        </p:txBody>
      </p:sp>
      <p:sp>
        <p:nvSpPr>
          <p:cNvPr id="44" name="TextBox 43"/>
          <p:cNvSpPr txBox="1"/>
          <p:nvPr/>
        </p:nvSpPr>
        <p:spPr>
          <a:xfrm>
            <a:off x="6300192" y="2780928"/>
            <a:ext cx="288032" cy="369332"/>
          </a:xfrm>
          <a:prstGeom prst="rect">
            <a:avLst/>
          </a:prstGeom>
          <a:noFill/>
        </p:spPr>
        <p:txBody>
          <a:bodyPr wrap="square" rtlCol="0">
            <a:spAutoFit/>
          </a:bodyPr>
          <a:lstStyle/>
          <a:p>
            <a:r>
              <a:rPr lang="en-US" dirty="0" smtClean="0"/>
              <a:t>R</a:t>
            </a:r>
            <a:endParaRPr lang="en-US" dirty="0"/>
          </a:p>
        </p:txBody>
      </p:sp>
      <p:sp>
        <p:nvSpPr>
          <p:cNvPr id="45" name="TextBox 44"/>
          <p:cNvSpPr txBox="1"/>
          <p:nvPr/>
        </p:nvSpPr>
        <p:spPr>
          <a:xfrm>
            <a:off x="6732240" y="3645024"/>
            <a:ext cx="288032" cy="369332"/>
          </a:xfrm>
          <a:prstGeom prst="rect">
            <a:avLst/>
          </a:prstGeom>
          <a:noFill/>
        </p:spPr>
        <p:txBody>
          <a:bodyPr wrap="square" rtlCol="0">
            <a:spAutoFit/>
          </a:bodyPr>
          <a:lstStyle/>
          <a:p>
            <a:r>
              <a:rPr lang="en-US" dirty="0" smtClean="0"/>
              <a:t>R</a:t>
            </a:r>
            <a:endParaRPr lang="en-US" dirty="0"/>
          </a:p>
        </p:txBody>
      </p:sp>
      <p:sp>
        <p:nvSpPr>
          <p:cNvPr id="46" name="TextBox 45"/>
          <p:cNvSpPr txBox="1"/>
          <p:nvPr/>
        </p:nvSpPr>
        <p:spPr>
          <a:xfrm>
            <a:off x="7380312" y="3347700"/>
            <a:ext cx="288032" cy="369332"/>
          </a:xfrm>
          <a:prstGeom prst="rect">
            <a:avLst/>
          </a:prstGeom>
          <a:noFill/>
        </p:spPr>
        <p:txBody>
          <a:bodyPr wrap="square" rtlCol="0">
            <a:spAutoFit/>
          </a:bodyPr>
          <a:lstStyle/>
          <a:p>
            <a:r>
              <a:rPr lang="en-US" dirty="0" smtClean="0"/>
              <a:t>R</a:t>
            </a:r>
            <a:endParaRPr lang="en-US" dirty="0"/>
          </a:p>
        </p:txBody>
      </p:sp>
      <p:sp>
        <p:nvSpPr>
          <p:cNvPr id="47" name="TextBox 46"/>
          <p:cNvSpPr txBox="1"/>
          <p:nvPr/>
        </p:nvSpPr>
        <p:spPr>
          <a:xfrm>
            <a:off x="6858000" y="2514600"/>
            <a:ext cx="288032" cy="369332"/>
          </a:xfrm>
          <a:prstGeom prst="rect">
            <a:avLst/>
          </a:prstGeom>
          <a:noFill/>
        </p:spPr>
        <p:txBody>
          <a:bodyPr wrap="square" rtlCol="0">
            <a:spAutoFit/>
          </a:bodyPr>
          <a:lstStyle/>
          <a:p>
            <a:r>
              <a:rPr lang="en-US" dirty="0" smtClean="0"/>
              <a:t>Y</a:t>
            </a:r>
            <a:endParaRPr lang="en-US" dirty="0"/>
          </a:p>
        </p:txBody>
      </p:sp>
      <p:sp>
        <p:nvSpPr>
          <p:cNvPr id="48" name="TextBox 47"/>
          <p:cNvSpPr txBox="1"/>
          <p:nvPr/>
        </p:nvSpPr>
        <p:spPr>
          <a:xfrm>
            <a:off x="6372200" y="3356992"/>
            <a:ext cx="288032" cy="369332"/>
          </a:xfrm>
          <a:prstGeom prst="rect">
            <a:avLst/>
          </a:prstGeom>
          <a:noFill/>
        </p:spPr>
        <p:txBody>
          <a:bodyPr wrap="square" rtlCol="0">
            <a:spAutoFit/>
          </a:bodyPr>
          <a:lstStyle/>
          <a:p>
            <a:r>
              <a:rPr lang="en-US" dirty="0" smtClean="0"/>
              <a:t>B</a:t>
            </a:r>
            <a:endParaRPr lang="en-US" dirty="0"/>
          </a:p>
        </p:txBody>
      </p:sp>
      <p:sp>
        <p:nvSpPr>
          <p:cNvPr id="49" name="TextBox 48"/>
          <p:cNvSpPr txBox="1"/>
          <p:nvPr/>
        </p:nvSpPr>
        <p:spPr>
          <a:xfrm>
            <a:off x="7380312" y="2843644"/>
            <a:ext cx="288032" cy="369332"/>
          </a:xfrm>
          <a:prstGeom prst="rect">
            <a:avLst/>
          </a:prstGeom>
          <a:noFill/>
        </p:spPr>
        <p:txBody>
          <a:bodyPr wrap="square" rtlCol="0">
            <a:spAutoFit/>
          </a:bodyPr>
          <a:lstStyle/>
          <a:p>
            <a:r>
              <a:rPr lang="en-US" dirty="0" smtClean="0"/>
              <a:t>B</a:t>
            </a:r>
            <a:endParaRPr lang="en-US" dirty="0"/>
          </a:p>
        </p:txBody>
      </p:sp>
      <p:sp>
        <p:nvSpPr>
          <p:cNvPr id="3" name="Oval Callout 2"/>
          <p:cNvSpPr/>
          <p:nvPr/>
        </p:nvSpPr>
        <p:spPr>
          <a:xfrm>
            <a:off x="6540666" y="615713"/>
            <a:ext cx="2321719" cy="1203325"/>
          </a:xfrm>
          <a:prstGeom prst="wedgeEllipseCallout">
            <a:avLst>
              <a:gd name="adj1" fmla="val 14437"/>
              <a:gd name="adj2" fmla="val 7270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 know how to color this graph in 3 colors.</a:t>
            </a:r>
            <a:endParaRPr lang="en-US" dirty="0"/>
          </a:p>
        </p:txBody>
      </p:sp>
      <p:sp>
        <p:nvSpPr>
          <p:cNvPr id="50" name="Oval Callout 49"/>
          <p:cNvSpPr/>
          <p:nvPr/>
        </p:nvSpPr>
        <p:spPr>
          <a:xfrm>
            <a:off x="381000" y="1217374"/>
            <a:ext cx="2004219" cy="688313"/>
          </a:xfrm>
          <a:prstGeom prst="wedgeEllipseCallout">
            <a:avLst>
              <a:gd name="adj1" fmla="val -19069"/>
              <a:gd name="adj2" fmla="val 6817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Prove it!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Biography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Education:</a:t>
            </a:r>
          </a:p>
          <a:p>
            <a:pPr lvl="1"/>
            <a:r>
              <a:rPr lang="en-US" dirty="0" smtClean="0"/>
              <a:t>Ph.D., Computer Science, Missouri University of Science and Technology, Nov 2015</a:t>
            </a:r>
          </a:p>
          <a:p>
            <a:pPr lvl="1"/>
            <a:r>
              <a:rPr lang="en-US" dirty="0" smtClean="0"/>
              <a:t>Master and Bachelor, Computer Technology and Information Engineering, Beijing University of Chemical Technology, China</a:t>
            </a:r>
          </a:p>
          <a:p>
            <a:r>
              <a:rPr lang="en-US" dirty="0" smtClean="0"/>
              <a:t>Teaching &amp; Research Assistant:</a:t>
            </a:r>
          </a:p>
          <a:p>
            <a:pPr lvl="1"/>
            <a:r>
              <a:rPr lang="en-US" dirty="0" smtClean="0"/>
              <a:t>Lab Lecturer for operating system, computer security, software engineering, numerical method</a:t>
            </a:r>
          </a:p>
          <a:p>
            <a:pPr lvl="1"/>
            <a:r>
              <a:rPr lang="en-US" dirty="0" smtClean="0"/>
              <a:t>Research interests: computer security, information flow quantification, distributed system, interdisciplinary programming</a:t>
            </a:r>
          </a:p>
          <a:p>
            <a:r>
              <a:rPr lang="en-US" dirty="0" smtClean="0"/>
              <a:t>Industry: </a:t>
            </a:r>
          </a:p>
          <a:p>
            <a:pPr lvl="1"/>
            <a:r>
              <a:rPr lang="en-US" dirty="0" smtClean="0"/>
              <a:t>Software Test Engineer in </a:t>
            </a:r>
            <a:r>
              <a:rPr lang="en-US" dirty="0" err="1" smtClean="0"/>
              <a:t>Beyondsoft</a:t>
            </a:r>
            <a:r>
              <a:rPr lang="en-US" dirty="0" smtClean="0"/>
              <a:t>, Beijing</a:t>
            </a:r>
          </a:p>
        </p:txBody>
      </p:sp>
      <p:sp>
        <p:nvSpPr>
          <p:cNvPr id="4" name="Date Placeholder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Slide Number Placeholder 4"/>
          <p:cNvSpPr>
            <a:spLocks noGrp="1"/>
          </p:cNvSpPr>
          <p:nvPr>
            <p:ph type="sldNum" sz="quarter" idx="12"/>
          </p:nvPr>
        </p:nvSpPr>
        <p:spPr/>
        <p:txBody>
          <a:bodyPr/>
          <a:lstStyle/>
          <a:p>
            <a:fld id="{9A0C3B12-4EFF-4AE9-AAE7-B6069E47C7C7}" type="slidenum">
              <a:rPr lang="en-US" smtClean="0"/>
              <a:pPr/>
              <a:t>2</a:t>
            </a:fld>
            <a:endParaRPr lang="en-US"/>
          </a:p>
        </p:txBody>
      </p:sp>
    </p:spTree>
    <p:extLst>
      <p:ext uri="{BB962C8B-B14F-4D97-AF65-F5344CB8AC3E}">
        <p14:creationId xmlns:p14="http://schemas.microsoft.com/office/powerpoint/2010/main" xmlns="" val="1551058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457200"/>
            <a:ext cx="7772400" cy="609600"/>
          </a:xfrm>
          <a:noFill/>
          <a:ln/>
        </p:spPr>
        <p:txBody>
          <a:bodyPr lIns="90488" tIns="44450" rIns="90488" bIns="44450">
            <a:noAutofit/>
          </a:bodyPr>
          <a:lstStyle/>
          <a:p>
            <a:r>
              <a:rPr lang="en-US" dirty="0" smtClean="0"/>
              <a:t>ZKP for G3C</a:t>
            </a:r>
            <a:endParaRPr lang="en-US" dirty="0">
              <a:latin typeface="Times New Roman" pitchFamily="18" charset="0"/>
              <a:cs typeface="Times New Roman" pitchFamily="18" charset="0"/>
            </a:endParaRPr>
          </a:p>
        </p:txBody>
      </p:sp>
      <p:sp>
        <p:nvSpPr>
          <p:cNvPr id="195587" name="Line 3"/>
          <p:cNvSpPr>
            <a:spLocks noChangeShapeType="1"/>
          </p:cNvSpPr>
          <p:nvPr/>
        </p:nvSpPr>
        <p:spPr bwMode="auto">
          <a:xfrm flipH="1">
            <a:off x="1408113" y="2139950"/>
            <a:ext cx="25273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5588" name="Line 4"/>
          <p:cNvSpPr>
            <a:spLocks noChangeShapeType="1"/>
          </p:cNvSpPr>
          <p:nvPr/>
        </p:nvSpPr>
        <p:spPr bwMode="auto">
          <a:xfrm>
            <a:off x="5078413" y="2139950"/>
            <a:ext cx="23495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5589" name="Rectangle 5"/>
          <p:cNvSpPr>
            <a:spLocks noChangeArrowheads="1"/>
          </p:cNvSpPr>
          <p:nvPr/>
        </p:nvSpPr>
        <p:spPr bwMode="auto">
          <a:xfrm>
            <a:off x="139700" y="1295400"/>
            <a:ext cx="1731963" cy="459100"/>
          </a:xfrm>
          <a:prstGeom prst="rect">
            <a:avLst/>
          </a:prstGeom>
          <a:noFill/>
          <a:ln w="12700">
            <a:noFill/>
            <a:miter lim="800000"/>
            <a:headEnd/>
            <a:tailEnd/>
          </a:ln>
          <a:effectLst/>
        </p:spPr>
        <p:txBody>
          <a:bodyPr lIns="90488" tIns="44450" rIns="90488" bIns="44450">
            <a:spAutoFit/>
          </a:bodyPr>
          <a:lstStyle/>
          <a:p>
            <a:pPr algn="ctr"/>
            <a:r>
              <a:rPr lang="en-US" sz="2400" dirty="0" smtClean="0">
                <a:latin typeface="Helvetica" pitchFamily="34" charset="0"/>
              </a:rPr>
              <a:t>Verifier</a:t>
            </a:r>
            <a:endParaRPr lang="en-US" sz="2400" dirty="0">
              <a:latin typeface="Helvetica" pitchFamily="34" charset="0"/>
            </a:endParaRPr>
          </a:p>
        </p:txBody>
      </p:sp>
      <p:sp>
        <p:nvSpPr>
          <p:cNvPr id="195590" name="Rectangle 6"/>
          <p:cNvSpPr>
            <a:spLocks noChangeArrowheads="1"/>
          </p:cNvSpPr>
          <p:nvPr/>
        </p:nvSpPr>
        <p:spPr bwMode="auto">
          <a:xfrm>
            <a:off x="7281863" y="1201738"/>
            <a:ext cx="1090043" cy="459100"/>
          </a:xfrm>
          <a:prstGeom prst="rect">
            <a:avLst/>
          </a:prstGeom>
          <a:noFill/>
          <a:ln w="12700">
            <a:noFill/>
            <a:miter lim="800000"/>
            <a:headEnd/>
            <a:tailEnd/>
          </a:ln>
          <a:effectLst/>
        </p:spPr>
        <p:txBody>
          <a:bodyPr wrap="none" lIns="90488" tIns="44450" rIns="90488" bIns="44450">
            <a:spAutoFit/>
          </a:bodyPr>
          <a:lstStyle/>
          <a:p>
            <a:pPr algn="ctr"/>
            <a:r>
              <a:rPr lang="en-US" sz="2400" dirty="0" err="1" smtClean="0">
                <a:latin typeface="Helvetica" pitchFamily="34" charset="0"/>
              </a:rPr>
              <a:t>Prover</a:t>
            </a:r>
            <a:endParaRPr lang="en-US" sz="2400" dirty="0">
              <a:latin typeface="Helvetica" pitchFamily="34" charset="0"/>
            </a:endParaRPr>
          </a:p>
        </p:txBody>
      </p:sp>
      <p:sp>
        <p:nvSpPr>
          <p:cNvPr id="195591" name="Text Box 7"/>
          <p:cNvSpPr txBox="1">
            <a:spLocks noChangeArrowheads="1"/>
          </p:cNvSpPr>
          <p:nvPr/>
        </p:nvSpPr>
        <p:spPr bwMode="auto">
          <a:xfrm>
            <a:off x="6324600" y="3946525"/>
            <a:ext cx="2445349" cy="1631216"/>
          </a:xfrm>
          <a:prstGeom prst="rect">
            <a:avLst/>
          </a:prstGeom>
          <a:noFill/>
          <a:ln w="9525">
            <a:noFill/>
            <a:miter lim="800000"/>
            <a:headEnd/>
            <a:tailEnd/>
          </a:ln>
          <a:effectLst/>
        </p:spPr>
        <p:txBody>
          <a:bodyPr wrap="none">
            <a:spAutoFit/>
          </a:bodyPr>
          <a:lstStyle/>
          <a:p>
            <a:r>
              <a:rPr lang="en-US" sz="2000" dirty="0"/>
              <a:t>1. Randomly permute</a:t>
            </a:r>
            <a:br>
              <a:rPr lang="en-US" sz="2000" dirty="0"/>
            </a:br>
            <a:r>
              <a:rPr lang="en-US" sz="2000" dirty="0"/>
              <a:t> </a:t>
            </a:r>
            <a:r>
              <a:rPr lang="en-US" sz="2000" dirty="0" smtClean="0"/>
              <a:t>   coloring </a:t>
            </a:r>
            <a:r>
              <a:rPr lang="en-US" sz="2000" dirty="0"/>
              <a:t>&amp; send in</a:t>
            </a:r>
            <a:br>
              <a:rPr lang="en-US" sz="2000" dirty="0"/>
            </a:br>
            <a:r>
              <a:rPr lang="en-US" sz="2000" dirty="0" smtClean="0"/>
              <a:t>     locked </a:t>
            </a:r>
            <a:r>
              <a:rPr lang="en-US" sz="2000" dirty="0"/>
              <a:t>boxes with</a:t>
            </a:r>
          </a:p>
          <a:p>
            <a:r>
              <a:rPr lang="en-US" sz="2000" dirty="0"/>
              <a:t>     </a:t>
            </a:r>
            <a:r>
              <a:rPr lang="en-US" sz="2000" dirty="0" smtClean="0"/>
              <a:t>the </a:t>
            </a:r>
            <a:r>
              <a:rPr lang="en-US" sz="2000" dirty="0"/>
              <a:t>corresponding </a:t>
            </a:r>
          </a:p>
          <a:p>
            <a:r>
              <a:rPr lang="en-US" sz="2000" dirty="0"/>
              <a:t>     </a:t>
            </a:r>
            <a:r>
              <a:rPr lang="en-US" sz="2000" dirty="0" smtClean="0"/>
              <a:t>vertices.</a:t>
            </a:r>
            <a:endParaRPr lang="en-US" sz="2000" i="1" dirty="0">
              <a:latin typeface="Times New Roman" pitchFamily="18" charset="0"/>
              <a:sym typeface="Symbol" pitchFamily="18" charset="2"/>
            </a:endParaRPr>
          </a:p>
        </p:txBody>
      </p:sp>
      <p:sp>
        <p:nvSpPr>
          <p:cNvPr id="195592" name="Oval 8"/>
          <p:cNvSpPr>
            <a:spLocks noChangeArrowheads="1"/>
          </p:cNvSpPr>
          <p:nvPr/>
        </p:nvSpPr>
        <p:spPr bwMode="auto">
          <a:xfrm>
            <a:off x="4052888" y="1952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5593" name="Oval 9"/>
          <p:cNvSpPr>
            <a:spLocks noChangeArrowheads="1"/>
          </p:cNvSpPr>
          <p:nvPr/>
        </p:nvSpPr>
        <p:spPr bwMode="auto">
          <a:xfrm>
            <a:off x="4802188" y="1952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5594" name="Oval 10"/>
          <p:cNvSpPr>
            <a:spLocks noChangeArrowheads="1"/>
          </p:cNvSpPr>
          <p:nvPr/>
        </p:nvSpPr>
        <p:spPr bwMode="auto">
          <a:xfrm>
            <a:off x="4040188" y="2333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5595" name="Oval 11"/>
          <p:cNvSpPr>
            <a:spLocks noChangeArrowheads="1"/>
          </p:cNvSpPr>
          <p:nvPr/>
        </p:nvSpPr>
        <p:spPr bwMode="auto">
          <a:xfrm>
            <a:off x="4802188" y="2333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5596" name="Oval 12"/>
          <p:cNvSpPr>
            <a:spLocks noChangeArrowheads="1"/>
          </p:cNvSpPr>
          <p:nvPr/>
        </p:nvSpPr>
        <p:spPr bwMode="auto">
          <a:xfrm>
            <a:off x="4421188" y="17240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5597" name="Oval 13"/>
          <p:cNvSpPr>
            <a:spLocks noChangeArrowheads="1"/>
          </p:cNvSpPr>
          <p:nvPr/>
        </p:nvSpPr>
        <p:spPr bwMode="auto">
          <a:xfrm>
            <a:off x="4421188" y="26257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5598" name="Line 14"/>
          <p:cNvSpPr>
            <a:spLocks noChangeShapeType="1"/>
          </p:cNvSpPr>
          <p:nvPr/>
        </p:nvSpPr>
        <p:spPr bwMode="auto">
          <a:xfrm>
            <a:off x="4468813" y="1765300"/>
            <a:ext cx="0" cy="914400"/>
          </a:xfrm>
          <a:prstGeom prst="line">
            <a:avLst/>
          </a:prstGeom>
          <a:noFill/>
          <a:ln w="19050">
            <a:solidFill>
              <a:schemeClr val="tx1"/>
            </a:solidFill>
            <a:round/>
            <a:headEnd/>
            <a:tailEnd/>
          </a:ln>
          <a:effectLst/>
        </p:spPr>
        <p:txBody>
          <a:bodyPr/>
          <a:lstStyle/>
          <a:p>
            <a:endParaRPr lang="en-US"/>
          </a:p>
        </p:txBody>
      </p:sp>
      <p:sp>
        <p:nvSpPr>
          <p:cNvPr id="195599" name="Line 15"/>
          <p:cNvSpPr>
            <a:spLocks noChangeShapeType="1"/>
          </p:cNvSpPr>
          <p:nvPr/>
        </p:nvSpPr>
        <p:spPr bwMode="auto">
          <a:xfrm flipH="1">
            <a:off x="4098925" y="1774825"/>
            <a:ext cx="360363" cy="606425"/>
          </a:xfrm>
          <a:prstGeom prst="line">
            <a:avLst/>
          </a:prstGeom>
          <a:noFill/>
          <a:ln w="19050">
            <a:solidFill>
              <a:schemeClr val="tx1"/>
            </a:solidFill>
            <a:round/>
            <a:headEnd/>
            <a:tailEnd/>
          </a:ln>
          <a:effectLst/>
        </p:spPr>
        <p:txBody>
          <a:bodyPr/>
          <a:lstStyle/>
          <a:p>
            <a:endParaRPr lang="en-US"/>
          </a:p>
        </p:txBody>
      </p:sp>
      <p:sp>
        <p:nvSpPr>
          <p:cNvPr id="195600" name="Line 16"/>
          <p:cNvSpPr>
            <a:spLocks noChangeShapeType="1"/>
          </p:cNvSpPr>
          <p:nvPr/>
        </p:nvSpPr>
        <p:spPr bwMode="auto">
          <a:xfrm>
            <a:off x="4479925" y="1765300"/>
            <a:ext cx="358775" cy="627063"/>
          </a:xfrm>
          <a:prstGeom prst="line">
            <a:avLst/>
          </a:prstGeom>
          <a:noFill/>
          <a:ln w="19050">
            <a:solidFill>
              <a:schemeClr val="tx1"/>
            </a:solidFill>
            <a:round/>
            <a:headEnd/>
            <a:tailEnd/>
          </a:ln>
          <a:effectLst/>
        </p:spPr>
        <p:txBody>
          <a:bodyPr/>
          <a:lstStyle/>
          <a:p>
            <a:endParaRPr lang="en-US"/>
          </a:p>
        </p:txBody>
      </p:sp>
      <p:sp>
        <p:nvSpPr>
          <p:cNvPr id="195601" name="Line 17"/>
          <p:cNvSpPr>
            <a:spLocks noChangeShapeType="1"/>
          </p:cNvSpPr>
          <p:nvPr/>
        </p:nvSpPr>
        <p:spPr bwMode="auto">
          <a:xfrm>
            <a:off x="4089400" y="2381250"/>
            <a:ext cx="749300" cy="0"/>
          </a:xfrm>
          <a:prstGeom prst="line">
            <a:avLst/>
          </a:prstGeom>
          <a:noFill/>
          <a:ln w="19050">
            <a:solidFill>
              <a:schemeClr val="tx1"/>
            </a:solidFill>
            <a:round/>
            <a:headEnd/>
            <a:tailEnd/>
          </a:ln>
          <a:effectLst/>
        </p:spPr>
        <p:txBody>
          <a:bodyPr/>
          <a:lstStyle/>
          <a:p>
            <a:endParaRPr lang="en-US"/>
          </a:p>
        </p:txBody>
      </p:sp>
      <p:sp>
        <p:nvSpPr>
          <p:cNvPr id="195602" name="Line 18"/>
          <p:cNvSpPr>
            <a:spLocks noChangeShapeType="1"/>
          </p:cNvSpPr>
          <p:nvPr/>
        </p:nvSpPr>
        <p:spPr bwMode="auto">
          <a:xfrm flipV="1">
            <a:off x="4089400" y="1970088"/>
            <a:ext cx="0" cy="411162"/>
          </a:xfrm>
          <a:prstGeom prst="line">
            <a:avLst/>
          </a:prstGeom>
          <a:noFill/>
          <a:ln w="19050">
            <a:solidFill>
              <a:schemeClr val="tx1"/>
            </a:solidFill>
            <a:round/>
            <a:headEnd/>
            <a:tailEnd/>
          </a:ln>
          <a:effectLst/>
        </p:spPr>
        <p:txBody>
          <a:bodyPr/>
          <a:lstStyle/>
          <a:p>
            <a:endParaRPr lang="en-US"/>
          </a:p>
        </p:txBody>
      </p:sp>
      <p:sp>
        <p:nvSpPr>
          <p:cNvPr id="195603" name="Line 19"/>
          <p:cNvSpPr>
            <a:spLocks noChangeShapeType="1"/>
          </p:cNvSpPr>
          <p:nvPr/>
        </p:nvSpPr>
        <p:spPr bwMode="auto">
          <a:xfrm>
            <a:off x="4089400" y="1970088"/>
            <a:ext cx="749300" cy="11112"/>
          </a:xfrm>
          <a:prstGeom prst="line">
            <a:avLst/>
          </a:prstGeom>
          <a:noFill/>
          <a:ln w="19050">
            <a:solidFill>
              <a:schemeClr val="tx1"/>
            </a:solidFill>
            <a:round/>
            <a:headEnd/>
            <a:tailEnd/>
          </a:ln>
          <a:effectLst/>
        </p:spPr>
        <p:txBody>
          <a:bodyPr/>
          <a:lstStyle/>
          <a:p>
            <a:endParaRPr lang="en-US"/>
          </a:p>
        </p:txBody>
      </p:sp>
      <p:sp>
        <p:nvSpPr>
          <p:cNvPr id="195604" name="Line 20"/>
          <p:cNvSpPr>
            <a:spLocks noChangeShapeType="1"/>
          </p:cNvSpPr>
          <p:nvPr/>
        </p:nvSpPr>
        <p:spPr bwMode="auto">
          <a:xfrm flipH="1">
            <a:off x="4459288" y="1990725"/>
            <a:ext cx="379412" cy="677863"/>
          </a:xfrm>
          <a:prstGeom prst="line">
            <a:avLst/>
          </a:prstGeom>
          <a:noFill/>
          <a:ln w="19050">
            <a:solidFill>
              <a:schemeClr val="tx1"/>
            </a:solidFill>
            <a:round/>
            <a:headEnd/>
            <a:tailEnd/>
          </a:ln>
          <a:effectLst/>
        </p:spPr>
        <p:txBody>
          <a:bodyPr/>
          <a:lstStyle/>
          <a:p>
            <a:endParaRPr lang="en-US"/>
          </a:p>
        </p:txBody>
      </p:sp>
      <p:pic>
        <p:nvPicPr>
          <p:cNvPr id="195605" name="Picture 21" descr="j0078717"/>
          <p:cNvPicPr>
            <a:picLocks noChangeAspect="1" noChangeArrowheads="1"/>
          </p:cNvPicPr>
          <p:nvPr/>
        </p:nvPicPr>
        <p:blipFill>
          <a:blip r:embed="rId4" cstate="print"/>
          <a:srcRect/>
          <a:stretch>
            <a:fillRect/>
          </a:stretch>
        </p:blipFill>
        <p:spPr bwMode="auto">
          <a:xfrm>
            <a:off x="7648575" y="2020888"/>
            <a:ext cx="746125" cy="1484312"/>
          </a:xfrm>
          <a:prstGeom prst="rect">
            <a:avLst/>
          </a:prstGeom>
          <a:noFill/>
        </p:spPr>
      </p:pic>
      <p:graphicFrame>
        <p:nvGraphicFramePr>
          <p:cNvPr id="195606" name="Object 22"/>
          <p:cNvGraphicFramePr>
            <a:graphicFrameLocks noChangeAspect="1"/>
          </p:cNvGraphicFramePr>
          <p:nvPr/>
        </p:nvGraphicFramePr>
        <p:xfrm>
          <a:off x="525463" y="2178050"/>
          <a:ext cx="722312" cy="1555750"/>
        </p:xfrm>
        <a:graphic>
          <a:graphicData uri="http://schemas.openxmlformats.org/presentationml/2006/ole">
            <p:oleObj spid="_x0000_s164866" name="Clip" r:id="rId5" imgW="1857375" imgH="3995738" progId="">
              <p:embed/>
            </p:oleObj>
          </a:graphicData>
        </a:graphic>
      </p:graphicFrame>
      <p:sp>
        <p:nvSpPr>
          <p:cNvPr id="195607" name="Line 23"/>
          <p:cNvSpPr>
            <a:spLocks noChangeShapeType="1"/>
          </p:cNvSpPr>
          <p:nvPr/>
        </p:nvSpPr>
        <p:spPr bwMode="auto">
          <a:xfrm>
            <a:off x="7011988" y="2860675"/>
            <a:ext cx="0" cy="914400"/>
          </a:xfrm>
          <a:prstGeom prst="line">
            <a:avLst/>
          </a:prstGeom>
          <a:noFill/>
          <a:ln w="19050">
            <a:solidFill>
              <a:schemeClr val="tx1"/>
            </a:solidFill>
            <a:round/>
            <a:headEnd/>
            <a:tailEnd/>
          </a:ln>
          <a:effectLst/>
        </p:spPr>
        <p:txBody>
          <a:bodyPr/>
          <a:lstStyle/>
          <a:p>
            <a:endParaRPr lang="en-US"/>
          </a:p>
        </p:txBody>
      </p:sp>
      <p:sp>
        <p:nvSpPr>
          <p:cNvPr id="195608" name="Line 24"/>
          <p:cNvSpPr>
            <a:spLocks noChangeShapeType="1"/>
          </p:cNvSpPr>
          <p:nvPr/>
        </p:nvSpPr>
        <p:spPr bwMode="auto">
          <a:xfrm flipH="1">
            <a:off x="6642100" y="2870200"/>
            <a:ext cx="360363" cy="606425"/>
          </a:xfrm>
          <a:prstGeom prst="line">
            <a:avLst/>
          </a:prstGeom>
          <a:noFill/>
          <a:ln w="19050">
            <a:solidFill>
              <a:schemeClr val="tx1"/>
            </a:solidFill>
            <a:round/>
            <a:headEnd/>
            <a:tailEnd/>
          </a:ln>
          <a:effectLst/>
        </p:spPr>
        <p:txBody>
          <a:bodyPr/>
          <a:lstStyle/>
          <a:p>
            <a:endParaRPr lang="en-US"/>
          </a:p>
        </p:txBody>
      </p:sp>
      <p:sp>
        <p:nvSpPr>
          <p:cNvPr id="195609" name="Line 25"/>
          <p:cNvSpPr>
            <a:spLocks noChangeShapeType="1"/>
          </p:cNvSpPr>
          <p:nvPr/>
        </p:nvSpPr>
        <p:spPr bwMode="auto">
          <a:xfrm>
            <a:off x="7023100" y="2860675"/>
            <a:ext cx="358775" cy="627063"/>
          </a:xfrm>
          <a:prstGeom prst="line">
            <a:avLst/>
          </a:prstGeom>
          <a:noFill/>
          <a:ln w="19050">
            <a:solidFill>
              <a:schemeClr val="tx1"/>
            </a:solidFill>
            <a:round/>
            <a:headEnd/>
            <a:tailEnd/>
          </a:ln>
          <a:effectLst/>
        </p:spPr>
        <p:txBody>
          <a:bodyPr/>
          <a:lstStyle/>
          <a:p>
            <a:endParaRPr lang="en-US"/>
          </a:p>
        </p:txBody>
      </p:sp>
      <p:sp>
        <p:nvSpPr>
          <p:cNvPr id="195610" name="Line 26"/>
          <p:cNvSpPr>
            <a:spLocks noChangeShapeType="1"/>
          </p:cNvSpPr>
          <p:nvPr/>
        </p:nvSpPr>
        <p:spPr bwMode="auto">
          <a:xfrm>
            <a:off x="6632575" y="3476625"/>
            <a:ext cx="749300" cy="0"/>
          </a:xfrm>
          <a:prstGeom prst="line">
            <a:avLst/>
          </a:prstGeom>
          <a:noFill/>
          <a:ln w="19050">
            <a:solidFill>
              <a:schemeClr val="tx1"/>
            </a:solidFill>
            <a:round/>
            <a:headEnd/>
            <a:tailEnd/>
          </a:ln>
          <a:effectLst/>
        </p:spPr>
        <p:txBody>
          <a:bodyPr/>
          <a:lstStyle/>
          <a:p>
            <a:endParaRPr lang="en-US"/>
          </a:p>
        </p:txBody>
      </p:sp>
      <p:sp>
        <p:nvSpPr>
          <p:cNvPr id="195611" name="Line 27"/>
          <p:cNvSpPr>
            <a:spLocks noChangeShapeType="1"/>
          </p:cNvSpPr>
          <p:nvPr/>
        </p:nvSpPr>
        <p:spPr bwMode="auto">
          <a:xfrm flipV="1">
            <a:off x="6632575" y="3065463"/>
            <a:ext cx="0" cy="411162"/>
          </a:xfrm>
          <a:prstGeom prst="line">
            <a:avLst/>
          </a:prstGeom>
          <a:noFill/>
          <a:ln w="19050">
            <a:solidFill>
              <a:schemeClr val="tx1"/>
            </a:solidFill>
            <a:round/>
            <a:headEnd/>
            <a:tailEnd/>
          </a:ln>
          <a:effectLst/>
        </p:spPr>
        <p:txBody>
          <a:bodyPr/>
          <a:lstStyle/>
          <a:p>
            <a:endParaRPr lang="en-US"/>
          </a:p>
        </p:txBody>
      </p:sp>
      <p:sp>
        <p:nvSpPr>
          <p:cNvPr id="195612" name="Line 28"/>
          <p:cNvSpPr>
            <a:spLocks noChangeShapeType="1"/>
          </p:cNvSpPr>
          <p:nvPr/>
        </p:nvSpPr>
        <p:spPr bwMode="auto">
          <a:xfrm>
            <a:off x="6632575" y="3065463"/>
            <a:ext cx="749300" cy="11112"/>
          </a:xfrm>
          <a:prstGeom prst="line">
            <a:avLst/>
          </a:prstGeom>
          <a:noFill/>
          <a:ln w="19050">
            <a:solidFill>
              <a:schemeClr val="tx1"/>
            </a:solidFill>
            <a:round/>
            <a:headEnd/>
            <a:tailEnd/>
          </a:ln>
          <a:effectLst/>
        </p:spPr>
        <p:txBody>
          <a:bodyPr/>
          <a:lstStyle/>
          <a:p>
            <a:endParaRPr lang="en-US"/>
          </a:p>
        </p:txBody>
      </p:sp>
      <p:sp>
        <p:nvSpPr>
          <p:cNvPr id="195613" name="Line 29"/>
          <p:cNvSpPr>
            <a:spLocks noChangeShapeType="1"/>
          </p:cNvSpPr>
          <p:nvPr/>
        </p:nvSpPr>
        <p:spPr bwMode="auto">
          <a:xfrm flipH="1">
            <a:off x="7002463" y="3086100"/>
            <a:ext cx="379412" cy="677863"/>
          </a:xfrm>
          <a:prstGeom prst="line">
            <a:avLst/>
          </a:prstGeom>
          <a:noFill/>
          <a:ln w="19050">
            <a:solidFill>
              <a:schemeClr val="tx1"/>
            </a:solidFill>
            <a:round/>
            <a:headEnd/>
            <a:tailEnd/>
          </a:ln>
          <a:effectLst/>
        </p:spPr>
        <p:txBody>
          <a:bodyPr/>
          <a:lstStyle/>
          <a:p>
            <a:endParaRPr lang="en-US"/>
          </a:p>
        </p:txBody>
      </p:sp>
      <p:sp>
        <p:nvSpPr>
          <p:cNvPr id="195614" name="Text Box 30"/>
          <p:cNvSpPr txBox="1">
            <a:spLocks noChangeArrowheads="1"/>
          </p:cNvSpPr>
          <p:nvPr/>
        </p:nvSpPr>
        <p:spPr bwMode="auto">
          <a:xfrm>
            <a:off x="4313238" y="1381125"/>
            <a:ext cx="311150" cy="366713"/>
          </a:xfrm>
          <a:prstGeom prst="rect">
            <a:avLst/>
          </a:prstGeom>
          <a:noFill/>
          <a:ln w="9525">
            <a:noFill/>
            <a:miter lim="800000"/>
            <a:headEnd/>
            <a:tailEnd/>
          </a:ln>
          <a:effectLst/>
        </p:spPr>
        <p:txBody>
          <a:bodyPr wrap="none">
            <a:spAutoFit/>
          </a:bodyPr>
          <a:lstStyle/>
          <a:p>
            <a:r>
              <a:rPr lang="en-US" sz="1800"/>
              <a:t>1</a:t>
            </a:r>
          </a:p>
        </p:txBody>
      </p:sp>
      <p:sp>
        <p:nvSpPr>
          <p:cNvPr id="195615" name="Text Box 31"/>
          <p:cNvSpPr txBox="1">
            <a:spLocks noChangeArrowheads="1"/>
          </p:cNvSpPr>
          <p:nvPr/>
        </p:nvSpPr>
        <p:spPr bwMode="auto">
          <a:xfrm>
            <a:off x="4897438" y="1700213"/>
            <a:ext cx="311150" cy="366712"/>
          </a:xfrm>
          <a:prstGeom prst="rect">
            <a:avLst/>
          </a:prstGeom>
          <a:noFill/>
          <a:ln w="9525">
            <a:noFill/>
            <a:miter lim="800000"/>
            <a:headEnd/>
            <a:tailEnd/>
          </a:ln>
          <a:effectLst/>
        </p:spPr>
        <p:txBody>
          <a:bodyPr wrap="none">
            <a:spAutoFit/>
          </a:bodyPr>
          <a:lstStyle/>
          <a:p>
            <a:r>
              <a:rPr lang="en-US" sz="1800"/>
              <a:t>2</a:t>
            </a:r>
          </a:p>
        </p:txBody>
      </p:sp>
      <p:sp>
        <p:nvSpPr>
          <p:cNvPr id="195616" name="Text Box 32"/>
          <p:cNvSpPr txBox="1">
            <a:spLocks noChangeArrowheads="1"/>
          </p:cNvSpPr>
          <p:nvPr/>
        </p:nvSpPr>
        <p:spPr bwMode="auto">
          <a:xfrm>
            <a:off x="4884738" y="2271713"/>
            <a:ext cx="311150" cy="366712"/>
          </a:xfrm>
          <a:prstGeom prst="rect">
            <a:avLst/>
          </a:prstGeom>
          <a:noFill/>
          <a:ln w="9525">
            <a:noFill/>
            <a:miter lim="800000"/>
            <a:headEnd/>
            <a:tailEnd/>
          </a:ln>
          <a:effectLst/>
        </p:spPr>
        <p:txBody>
          <a:bodyPr wrap="none">
            <a:spAutoFit/>
          </a:bodyPr>
          <a:lstStyle/>
          <a:p>
            <a:r>
              <a:rPr lang="en-US" sz="1800"/>
              <a:t>3</a:t>
            </a:r>
          </a:p>
        </p:txBody>
      </p:sp>
      <p:sp>
        <p:nvSpPr>
          <p:cNvPr id="195617" name="Text Box 33"/>
          <p:cNvSpPr txBox="1">
            <a:spLocks noChangeArrowheads="1"/>
          </p:cNvSpPr>
          <p:nvPr/>
        </p:nvSpPr>
        <p:spPr bwMode="auto">
          <a:xfrm>
            <a:off x="4322763" y="2711450"/>
            <a:ext cx="311150" cy="366713"/>
          </a:xfrm>
          <a:prstGeom prst="rect">
            <a:avLst/>
          </a:prstGeom>
          <a:noFill/>
          <a:ln w="9525">
            <a:noFill/>
            <a:miter lim="800000"/>
            <a:headEnd/>
            <a:tailEnd/>
          </a:ln>
          <a:effectLst/>
        </p:spPr>
        <p:txBody>
          <a:bodyPr wrap="none">
            <a:spAutoFit/>
          </a:bodyPr>
          <a:lstStyle/>
          <a:p>
            <a:r>
              <a:rPr lang="en-US" sz="1800"/>
              <a:t>4</a:t>
            </a:r>
          </a:p>
        </p:txBody>
      </p:sp>
      <p:sp>
        <p:nvSpPr>
          <p:cNvPr id="195618" name="Text Box 34"/>
          <p:cNvSpPr txBox="1">
            <a:spLocks noChangeArrowheads="1"/>
          </p:cNvSpPr>
          <p:nvPr/>
        </p:nvSpPr>
        <p:spPr bwMode="auto">
          <a:xfrm>
            <a:off x="3790950" y="2355850"/>
            <a:ext cx="311150" cy="366713"/>
          </a:xfrm>
          <a:prstGeom prst="rect">
            <a:avLst/>
          </a:prstGeom>
          <a:noFill/>
          <a:ln w="9525">
            <a:noFill/>
            <a:miter lim="800000"/>
            <a:headEnd/>
            <a:tailEnd/>
          </a:ln>
          <a:effectLst/>
        </p:spPr>
        <p:txBody>
          <a:bodyPr wrap="none">
            <a:spAutoFit/>
          </a:bodyPr>
          <a:lstStyle/>
          <a:p>
            <a:r>
              <a:rPr lang="en-US" sz="1800"/>
              <a:t>5</a:t>
            </a:r>
          </a:p>
        </p:txBody>
      </p:sp>
      <p:sp>
        <p:nvSpPr>
          <p:cNvPr id="195619" name="Text Box 35"/>
          <p:cNvSpPr txBox="1">
            <a:spLocks noChangeArrowheads="1"/>
          </p:cNvSpPr>
          <p:nvPr/>
        </p:nvSpPr>
        <p:spPr bwMode="auto">
          <a:xfrm>
            <a:off x="3744913" y="1703388"/>
            <a:ext cx="311150" cy="366712"/>
          </a:xfrm>
          <a:prstGeom prst="rect">
            <a:avLst/>
          </a:prstGeom>
          <a:noFill/>
          <a:ln w="9525">
            <a:noFill/>
            <a:miter lim="800000"/>
            <a:headEnd/>
            <a:tailEnd/>
          </a:ln>
          <a:effectLst/>
        </p:spPr>
        <p:txBody>
          <a:bodyPr wrap="none">
            <a:spAutoFit/>
          </a:bodyPr>
          <a:lstStyle/>
          <a:p>
            <a:r>
              <a:rPr lang="en-US" sz="1800"/>
              <a:t>6</a:t>
            </a:r>
          </a:p>
        </p:txBody>
      </p:sp>
      <p:grpSp>
        <p:nvGrpSpPr>
          <p:cNvPr id="2" name="Group 51"/>
          <p:cNvGrpSpPr>
            <a:grpSpLocks/>
          </p:cNvGrpSpPr>
          <p:nvPr/>
        </p:nvGrpSpPr>
        <p:grpSpPr bwMode="auto">
          <a:xfrm>
            <a:off x="6588125" y="2801938"/>
            <a:ext cx="850900" cy="990600"/>
            <a:chOff x="4147" y="1776"/>
            <a:chExt cx="536" cy="624"/>
          </a:xfrm>
        </p:grpSpPr>
        <p:sp>
          <p:nvSpPr>
            <p:cNvPr id="195636" name="Oval 52"/>
            <p:cNvSpPr>
              <a:spLocks noChangeArrowheads="1"/>
            </p:cNvSpPr>
            <p:nvPr/>
          </p:nvSpPr>
          <p:spPr bwMode="auto">
            <a:xfrm>
              <a:off x="4155" y="1920"/>
              <a:ext cx="56" cy="56"/>
            </a:xfrm>
            <a:prstGeom prst="ellipse">
              <a:avLst/>
            </a:prstGeom>
            <a:solidFill>
              <a:srgbClr val="FFFF00"/>
            </a:solidFill>
            <a:ln w="9525">
              <a:solidFill>
                <a:schemeClr val="hlink"/>
              </a:solidFill>
              <a:round/>
              <a:headEnd/>
              <a:tailEnd/>
            </a:ln>
            <a:effectLst/>
          </p:spPr>
          <p:txBody>
            <a:bodyPr wrap="none" anchor="ctr"/>
            <a:lstStyle/>
            <a:p>
              <a:pPr algn="ctr"/>
              <a:endParaRPr lang="en-US" sz="1800"/>
            </a:p>
          </p:txBody>
        </p:sp>
        <p:sp>
          <p:nvSpPr>
            <p:cNvPr id="195637" name="Oval 53"/>
            <p:cNvSpPr>
              <a:spLocks noChangeArrowheads="1"/>
            </p:cNvSpPr>
            <p:nvPr/>
          </p:nvSpPr>
          <p:spPr bwMode="auto">
            <a:xfrm>
              <a:off x="4627" y="2160"/>
              <a:ext cx="56" cy="56"/>
            </a:xfrm>
            <a:prstGeom prst="ellipse">
              <a:avLst/>
            </a:prstGeom>
            <a:solidFill>
              <a:srgbClr val="FFFF00"/>
            </a:solidFill>
            <a:ln w="9525">
              <a:solidFill>
                <a:schemeClr val="hlink"/>
              </a:solidFill>
              <a:round/>
              <a:headEnd/>
              <a:tailEnd/>
            </a:ln>
            <a:effectLst/>
          </p:spPr>
          <p:txBody>
            <a:bodyPr wrap="none" anchor="ctr"/>
            <a:lstStyle/>
            <a:p>
              <a:pPr algn="ctr"/>
              <a:endParaRPr lang="en-US" sz="1800"/>
            </a:p>
          </p:txBody>
        </p:sp>
        <p:sp>
          <p:nvSpPr>
            <p:cNvPr id="195638" name="Oval 54"/>
            <p:cNvSpPr>
              <a:spLocks noChangeArrowheads="1"/>
            </p:cNvSpPr>
            <p:nvPr/>
          </p:nvSpPr>
          <p:spPr bwMode="auto">
            <a:xfrm>
              <a:off x="4387" y="2344"/>
              <a:ext cx="56" cy="56"/>
            </a:xfrm>
            <a:prstGeom prst="ellipse">
              <a:avLst/>
            </a:prstGeom>
            <a:solidFill>
              <a:srgbClr val="FFFF00"/>
            </a:solidFill>
            <a:ln w="9525">
              <a:solidFill>
                <a:schemeClr val="hlink"/>
              </a:solidFill>
              <a:round/>
              <a:headEnd/>
              <a:tailEnd/>
            </a:ln>
            <a:effectLst/>
          </p:spPr>
          <p:txBody>
            <a:bodyPr wrap="none" anchor="ctr"/>
            <a:lstStyle/>
            <a:p>
              <a:pPr algn="ctr"/>
              <a:endParaRPr lang="en-US" sz="1800"/>
            </a:p>
          </p:txBody>
        </p:sp>
        <p:sp>
          <p:nvSpPr>
            <p:cNvPr id="195639" name="Oval 55"/>
            <p:cNvSpPr>
              <a:spLocks noChangeArrowheads="1"/>
            </p:cNvSpPr>
            <p:nvPr/>
          </p:nvSpPr>
          <p:spPr bwMode="auto">
            <a:xfrm>
              <a:off x="4627" y="1920"/>
              <a:ext cx="56" cy="56"/>
            </a:xfrm>
            <a:prstGeom prst="ellipse">
              <a:avLst/>
            </a:prstGeom>
            <a:solidFill>
              <a:srgbClr val="FF0000"/>
            </a:solidFill>
            <a:ln w="9525">
              <a:solidFill>
                <a:schemeClr val="tx1"/>
              </a:solidFill>
              <a:round/>
              <a:headEnd/>
              <a:tailEnd/>
            </a:ln>
            <a:effectLst/>
          </p:spPr>
          <p:txBody>
            <a:bodyPr wrap="none" anchor="ctr"/>
            <a:lstStyle/>
            <a:p>
              <a:pPr algn="ctr"/>
              <a:endParaRPr lang="en-US" sz="1800"/>
            </a:p>
          </p:txBody>
        </p:sp>
        <p:sp>
          <p:nvSpPr>
            <p:cNvPr id="195640" name="Oval 56"/>
            <p:cNvSpPr>
              <a:spLocks noChangeArrowheads="1"/>
            </p:cNvSpPr>
            <p:nvPr/>
          </p:nvSpPr>
          <p:spPr bwMode="auto">
            <a:xfrm>
              <a:off x="4147" y="2160"/>
              <a:ext cx="56" cy="56"/>
            </a:xfrm>
            <a:prstGeom prst="ellipse">
              <a:avLst/>
            </a:prstGeom>
            <a:solidFill>
              <a:srgbClr val="FF0000"/>
            </a:solidFill>
            <a:ln w="9525">
              <a:solidFill>
                <a:schemeClr val="tx1"/>
              </a:solidFill>
              <a:round/>
              <a:headEnd/>
              <a:tailEnd/>
            </a:ln>
            <a:effectLst/>
          </p:spPr>
          <p:txBody>
            <a:bodyPr wrap="none" anchor="ctr"/>
            <a:lstStyle/>
            <a:p>
              <a:pPr algn="ctr"/>
              <a:endParaRPr lang="en-US" sz="1800"/>
            </a:p>
          </p:txBody>
        </p:sp>
        <p:sp>
          <p:nvSpPr>
            <p:cNvPr id="195641" name="Oval 57"/>
            <p:cNvSpPr>
              <a:spLocks noChangeArrowheads="1"/>
            </p:cNvSpPr>
            <p:nvPr/>
          </p:nvSpPr>
          <p:spPr bwMode="auto">
            <a:xfrm>
              <a:off x="4387" y="1776"/>
              <a:ext cx="56" cy="56"/>
            </a:xfrm>
            <a:prstGeom prst="ellipse">
              <a:avLst/>
            </a:prstGeom>
            <a:solidFill>
              <a:srgbClr val="333399"/>
            </a:solidFill>
            <a:ln w="9525">
              <a:solidFill>
                <a:srgbClr val="333399"/>
              </a:solidFill>
              <a:round/>
              <a:headEnd/>
              <a:tailEnd/>
            </a:ln>
            <a:effectLst/>
          </p:spPr>
          <p:txBody>
            <a:bodyPr wrap="none" anchor="ctr"/>
            <a:lstStyle/>
            <a:p>
              <a:pPr algn="ctr"/>
              <a:endParaRPr lang="en-US" sz="1800"/>
            </a:p>
          </p:txBody>
        </p:sp>
      </p:grpSp>
      <p:sp>
        <p:nvSpPr>
          <p:cNvPr id="58" name="TextBox 57"/>
          <p:cNvSpPr txBox="1"/>
          <p:nvPr/>
        </p:nvSpPr>
        <p:spPr>
          <a:xfrm>
            <a:off x="6300192" y="3284984"/>
            <a:ext cx="288032" cy="369332"/>
          </a:xfrm>
          <a:prstGeom prst="rect">
            <a:avLst/>
          </a:prstGeom>
          <a:noFill/>
        </p:spPr>
        <p:txBody>
          <a:bodyPr wrap="square" rtlCol="0">
            <a:spAutoFit/>
          </a:bodyPr>
          <a:lstStyle/>
          <a:p>
            <a:r>
              <a:rPr lang="en-US" dirty="0" smtClean="0"/>
              <a:t>R</a:t>
            </a:r>
            <a:endParaRPr lang="en-US" dirty="0"/>
          </a:p>
        </p:txBody>
      </p:sp>
      <p:sp>
        <p:nvSpPr>
          <p:cNvPr id="59" name="TextBox 58"/>
          <p:cNvSpPr txBox="1"/>
          <p:nvPr/>
        </p:nvSpPr>
        <p:spPr>
          <a:xfrm>
            <a:off x="7380312" y="2852936"/>
            <a:ext cx="288032" cy="369332"/>
          </a:xfrm>
          <a:prstGeom prst="rect">
            <a:avLst/>
          </a:prstGeom>
          <a:noFill/>
        </p:spPr>
        <p:txBody>
          <a:bodyPr wrap="square" rtlCol="0">
            <a:spAutoFit/>
          </a:bodyPr>
          <a:lstStyle/>
          <a:p>
            <a:r>
              <a:rPr lang="en-US" dirty="0" smtClean="0"/>
              <a:t>R</a:t>
            </a:r>
            <a:endParaRPr lang="en-US" dirty="0"/>
          </a:p>
        </p:txBody>
      </p:sp>
      <p:sp>
        <p:nvSpPr>
          <p:cNvPr id="61" name="TextBox 60"/>
          <p:cNvSpPr txBox="1"/>
          <p:nvPr/>
        </p:nvSpPr>
        <p:spPr>
          <a:xfrm>
            <a:off x="6300192" y="2780928"/>
            <a:ext cx="288032" cy="369332"/>
          </a:xfrm>
          <a:prstGeom prst="rect">
            <a:avLst/>
          </a:prstGeom>
          <a:noFill/>
        </p:spPr>
        <p:txBody>
          <a:bodyPr wrap="square" rtlCol="0">
            <a:spAutoFit/>
          </a:bodyPr>
          <a:lstStyle/>
          <a:p>
            <a:r>
              <a:rPr lang="en-US" dirty="0" smtClean="0"/>
              <a:t>Y</a:t>
            </a:r>
            <a:endParaRPr lang="en-US" dirty="0"/>
          </a:p>
        </p:txBody>
      </p:sp>
      <p:sp>
        <p:nvSpPr>
          <p:cNvPr id="62" name="TextBox 61"/>
          <p:cNvSpPr txBox="1"/>
          <p:nvPr/>
        </p:nvSpPr>
        <p:spPr>
          <a:xfrm>
            <a:off x="7391400" y="3284984"/>
            <a:ext cx="288032" cy="369332"/>
          </a:xfrm>
          <a:prstGeom prst="rect">
            <a:avLst/>
          </a:prstGeom>
          <a:noFill/>
        </p:spPr>
        <p:txBody>
          <a:bodyPr wrap="square" rtlCol="0">
            <a:spAutoFit/>
          </a:bodyPr>
          <a:lstStyle/>
          <a:p>
            <a:r>
              <a:rPr lang="en-US" dirty="0" smtClean="0"/>
              <a:t>Y</a:t>
            </a:r>
            <a:endParaRPr lang="en-US" dirty="0"/>
          </a:p>
        </p:txBody>
      </p:sp>
      <p:sp>
        <p:nvSpPr>
          <p:cNvPr id="63" name="TextBox 62"/>
          <p:cNvSpPr txBox="1"/>
          <p:nvPr/>
        </p:nvSpPr>
        <p:spPr>
          <a:xfrm>
            <a:off x="6874768" y="3745468"/>
            <a:ext cx="288032" cy="369332"/>
          </a:xfrm>
          <a:prstGeom prst="rect">
            <a:avLst/>
          </a:prstGeom>
          <a:noFill/>
        </p:spPr>
        <p:txBody>
          <a:bodyPr wrap="square" rtlCol="0">
            <a:spAutoFit/>
          </a:bodyPr>
          <a:lstStyle/>
          <a:p>
            <a:r>
              <a:rPr lang="en-US" dirty="0" smtClean="0"/>
              <a:t>Y</a:t>
            </a:r>
            <a:endParaRPr lang="en-US" dirty="0"/>
          </a:p>
        </p:txBody>
      </p:sp>
      <p:sp>
        <p:nvSpPr>
          <p:cNvPr id="64" name="TextBox 63"/>
          <p:cNvSpPr txBox="1"/>
          <p:nvPr/>
        </p:nvSpPr>
        <p:spPr>
          <a:xfrm>
            <a:off x="6876256" y="2492896"/>
            <a:ext cx="288032" cy="369332"/>
          </a:xfrm>
          <a:prstGeom prst="rect">
            <a:avLst/>
          </a:prstGeom>
          <a:noFill/>
        </p:spPr>
        <p:txBody>
          <a:bodyPr wrap="square" rtlCol="0">
            <a:spAutoFit/>
          </a:bodyPr>
          <a:lstStyle/>
          <a:p>
            <a:r>
              <a:rPr lang="en-US" dirty="0" smtClean="0"/>
              <a:t>B</a:t>
            </a:r>
            <a:endParaRPr lang="en-US" dirty="0"/>
          </a:p>
        </p:txBody>
      </p:sp>
      <p:grpSp>
        <p:nvGrpSpPr>
          <p:cNvPr id="3" name="组合 78"/>
          <p:cNvGrpSpPr/>
          <p:nvPr/>
        </p:nvGrpSpPr>
        <p:grpSpPr>
          <a:xfrm>
            <a:off x="3136900" y="3923764"/>
            <a:ext cx="2743200" cy="705386"/>
            <a:chOff x="3136900" y="3923764"/>
            <a:chExt cx="2743200" cy="705386"/>
          </a:xfrm>
        </p:grpSpPr>
        <p:grpSp>
          <p:nvGrpSpPr>
            <p:cNvPr id="4" name="Group 36"/>
            <p:cNvGrpSpPr>
              <a:grpSpLocks/>
            </p:cNvGrpSpPr>
            <p:nvPr/>
          </p:nvGrpSpPr>
          <p:grpSpPr bwMode="auto">
            <a:xfrm>
              <a:off x="3136900" y="4235450"/>
              <a:ext cx="2743200" cy="393700"/>
              <a:chOff x="1976" y="2668"/>
              <a:chExt cx="1728" cy="248"/>
            </a:xfrm>
          </p:grpSpPr>
          <p:sp>
            <p:nvSpPr>
              <p:cNvPr id="195621" name="Line 37"/>
              <p:cNvSpPr>
                <a:spLocks noChangeShapeType="1"/>
              </p:cNvSpPr>
              <p:nvPr/>
            </p:nvSpPr>
            <p:spPr bwMode="auto">
              <a:xfrm flipH="1">
                <a:off x="1976" y="2916"/>
                <a:ext cx="1728"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95622" name="Rectangle 38"/>
              <p:cNvSpPr>
                <a:spLocks noChangeArrowheads="1"/>
              </p:cNvSpPr>
              <p:nvPr/>
            </p:nvSpPr>
            <p:spPr bwMode="auto">
              <a:xfrm>
                <a:off x="2310" y="2668"/>
                <a:ext cx="146" cy="174"/>
              </a:xfrm>
              <a:prstGeom prst="rect">
                <a:avLst/>
              </a:prstGeom>
              <a:noFill/>
              <a:ln w="28575">
                <a:solidFill>
                  <a:schemeClr val="tx1"/>
                </a:solidFill>
                <a:miter lim="800000"/>
                <a:headEnd/>
                <a:tailEnd/>
              </a:ln>
              <a:effectLst/>
            </p:spPr>
            <p:txBody>
              <a:bodyPr wrap="none" anchor="ctr"/>
              <a:lstStyle/>
              <a:p>
                <a:endParaRPr lang="en-US"/>
              </a:p>
            </p:txBody>
          </p:sp>
          <p:sp>
            <p:nvSpPr>
              <p:cNvPr id="195623" name="Rectangle 39"/>
              <p:cNvSpPr>
                <a:spLocks noChangeArrowheads="1"/>
              </p:cNvSpPr>
              <p:nvPr/>
            </p:nvSpPr>
            <p:spPr bwMode="auto">
              <a:xfrm>
                <a:off x="2502" y="2668"/>
                <a:ext cx="146" cy="174"/>
              </a:xfrm>
              <a:prstGeom prst="rect">
                <a:avLst/>
              </a:prstGeom>
              <a:noFill/>
              <a:ln w="28575">
                <a:solidFill>
                  <a:schemeClr val="tx1"/>
                </a:solidFill>
                <a:miter lim="800000"/>
                <a:headEnd/>
                <a:tailEnd/>
              </a:ln>
              <a:effectLst/>
            </p:spPr>
            <p:txBody>
              <a:bodyPr wrap="none" anchor="ctr"/>
              <a:lstStyle/>
              <a:p>
                <a:endParaRPr lang="en-US"/>
              </a:p>
            </p:txBody>
          </p:sp>
          <p:sp>
            <p:nvSpPr>
              <p:cNvPr id="195624" name="Rectangle 40"/>
              <p:cNvSpPr>
                <a:spLocks noChangeArrowheads="1"/>
              </p:cNvSpPr>
              <p:nvPr/>
            </p:nvSpPr>
            <p:spPr bwMode="auto">
              <a:xfrm>
                <a:off x="2692" y="2668"/>
                <a:ext cx="146" cy="174"/>
              </a:xfrm>
              <a:prstGeom prst="rect">
                <a:avLst/>
              </a:prstGeom>
              <a:noFill/>
              <a:ln w="28575">
                <a:solidFill>
                  <a:schemeClr val="tx1"/>
                </a:solidFill>
                <a:miter lim="800000"/>
                <a:headEnd/>
                <a:tailEnd/>
              </a:ln>
              <a:effectLst/>
            </p:spPr>
            <p:txBody>
              <a:bodyPr wrap="none" anchor="ctr"/>
              <a:lstStyle/>
              <a:p>
                <a:endParaRPr lang="en-US"/>
              </a:p>
            </p:txBody>
          </p:sp>
          <p:sp>
            <p:nvSpPr>
              <p:cNvPr id="195625" name="Rectangle 41"/>
              <p:cNvSpPr>
                <a:spLocks noChangeArrowheads="1"/>
              </p:cNvSpPr>
              <p:nvPr/>
            </p:nvSpPr>
            <p:spPr bwMode="auto">
              <a:xfrm>
                <a:off x="2882" y="2668"/>
                <a:ext cx="146" cy="174"/>
              </a:xfrm>
              <a:prstGeom prst="rect">
                <a:avLst/>
              </a:prstGeom>
              <a:noFill/>
              <a:ln w="28575">
                <a:solidFill>
                  <a:schemeClr val="tx1"/>
                </a:solidFill>
                <a:miter lim="800000"/>
                <a:headEnd/>
                <a:tailEnd/>
              </a:ln>
              <a:effectLst/>
            </p:spPr>
            <p:txBody>
              <a:bodyPr wrap="none" anchor="ctr"/>
              <a:lstStyle/>
              <a:p>
                <a:endParaRPr lang="en-US"/>
              </a:p>
            </p:txBody>
          </p:sp>
          <p:sp>
            <p:nvSpPr>
              <p:cNvPr id="195626" name="Rectangle 42"/>
              <p:cNvSpPr>
                <a:spLocks noChangeArrowheads="1"/>
              </p:cNvSpPr>
              <p:nvPr/>
            </p:nvSpPr>
            <p:spPr bwMode="auto">
              <a:xfrm>
                <a:off x="3072" y="2668"/>
                <a:ext cx="146" cy="174"/>
              </a:xfrm>
              <a:prstGeom prst="rect">
                <a:avLst/>
              </a:prstGeom>
              <a:noFill/>
              <a:ln w="28575">
                <a:solidFill>
                  <a:schemeClr val="tx1"/>
                </a:solidFill>
                <a:miter lim="800000"/>
                <a:headEnd/>
                <a:tailEnd/>
              </a:ln>
              <a:effectLst/>
            </p:spPr>
            <p:txBody>
              <a:bodyPr wrap="none" anchor="ctr"/>
              <a:lstStyle/>
              <a:p>
                <a:endParaRPr lang="en-US"/>
              </a:p>
            </p:txBody>
          </p:sp>
          <p:sp>
            <p:nvSpPr>
              <p:cNvPr id="195627" name="Rectangle 43"/>
              <p:cNvSpPr>
                <a:spLocks noChangeArrowheads="1"/>
              </p:cNvSpPr>
              <p:nvPr/>
            </p:nvSpPr>
            <p:spPr bwMode="auto">
              <a:xfrm>
                <a:off x="3262" y="2668"/>
                <a:ext cx="146" cy="174"/>
              </a:xfrm>
              <a:prstGeom prst="rect">
                <a:avLst/>
              </a:prstGeom>
              <a:noFill/>
              <a:ln w="28575">
                <a:solidFill>
                  <a:schemeClr val="tx1"/>
                </a:solidFill>
                <a:miter lim="800000"/>
                <a:headEnd/>
                <a:tailEnd/>
              </a:ln>
              <a:effectLst/>
            </p:spPr>
            <p:txBody>
              <a:bodyPr wrap="none" anchor="ctr"/>
              <a:lstStyle/>
              <a:p>
                <a:endParaRPr lang="en-US"/>
              </a:p>
            </p:txBody>
          </p:sp>
          <p:sp>
            <p:nvSpPr>
              <p:cNvPr id="195628" name="Oval 44"/>
              <p:cNvSpPr>
                <a:spLocks noChangeArrowheads="1"/>
              </p:cNvSpPr>
              <p:nvPr/>
            </p:nvSpPr>
            <p:spPr bwMode="auto">
              <a:xfrm>
                <a:off x="3126" y="2716"/>
                <a:ext cx="56" cy="56"/>
              </a:xfrm>
              <a:prstGeom prst="ellipse">
                <a:avLst/>
              </a:prstGeom>
              <a:solidFill>
                <a:schemeClr val="tx2"/>
              </a:solidFill>
              <a:ln w="9525">
                <a:solidFill>
                  <a:schemeClr val="tx2"/>
                </a:solidFill>
                <a:round/>
                <a:headEnd/>
                <a:tailEnd/>
              </a:ln>
              <a:effectLst/>
            </p:spPr>
            <p:txBody>
              <a:bodyPr wrap="none" anchor="ctr"/>
              <a:lstStyle/>
              <a:p>
                <a:pPr algn="ctr"/>
                <a:endParaRPr lang="en-US" sz="1800"/>
              </a:p>
            </p:txBody>
          </p:sp>
          <p:sp>
            <p:nvSpPr>
              <p:cNvPr id="195629" name="Oval 45"/>
              <p:cNvSpPr>
                <a:spLocks noChangeArrowheads="1"/>
              </p:cNvSpPr>
              <p:nvPr/>
            </p:nvSpPr>
            <p:spPr bwMode="auto">
              <a:xfrm>
                <a:off x="2358" y="2716"/>
                <a:ext cx="56" cy="56"/>
              </a:xfrm>
              <a:prstGeom prst="ellipse">
                <a:avLst/>
              </a:prstGeom>
              <a:solidFill>
                <a:srgbClr val="333399"/>
              </a:solidFill>
              <a:ln w="9525">
                <a:solidFill>
                  <a:srgbClr val="333399"/>
                </a:solidFill>
                <a:round/>
                <a:headEnd/>
                <a:tailEnd/>
              </a:ln>
              <a:effectLst/>
            </p:spPr>
            <p:txBody>
              <a:bodyPr wrap="none" anchor="ctr"/>
              <a:lstStyle/>
              <a:p>
                <a:pPr algn="ctr"/>
                <a:endParaRPr lang="en-US" sz="1800"/>
              </a:p>
            </p:txBody>
          </p:sp>
          <p:sp>
            <p:nvSpPr>
              <p:cNvPr id="195630" name="Oval 46"/>
              <p:cNvSpPr>
                <a:spLocks noChangeArrowheads="1"/>
              </p:cNvSpPr>
              <p:nvPr/>
            </p:nvSpPr>
            <p:spPr bwMode="auto">
              <a:xfrm>
                <a:off x="2550" y="2716"/>
                <a:ext cx="56" cy="56"/>
              </a:xfrm>
              <a:prstGeom prst="ellipse">
                <a:avLst/>
              </a:prstGeom>
              <a:solidFill>
                <a:srgbClr val="FF0000"/>
              </a:solidFill>
              <a:ln w="9525">
                <a:solidFill>
                  <a:schemeClr val="tx1"/>
                </a:solidFill>
                <a:round/>
                <a:headEnd/>
                <a:tailEnd/>
              </a:ln>
              <a:effectLst/>
            </p:spPr>
            <p:txBody>
              <a:bodyPr wrap="none" anchor="ctr"/>
              <a:lstStyle/>
              <a:p>
                <a:pPr algn="ctr"/>
                <a:endParaRPr lang="en-US" sz="1800"/>
              </a:p>
            </p:txBody>
          </p:sp>
          <p:sp>
            <p:nvSpPr>
              <p:cNvPr id="195631" name="Oval 47"/>
              <p:cNvSpPr>
                <a:spLocks noChangeArrowheads="1"/>
              </p:cNvSpPr>
              <p:nvPr/>
            </p:nvSpPr>
            <p:spPr bwMode="auto">
              <a:xfrm>
                <a:off x="2742" y="2716"/>
                <a:ext cx="56" cy="56"/>
              </a:xfrm>
              <a:prstGeom prst="ellipse">
                <a:avLst/>
              </a:prstGeom>
              <a:solidFill>
                <a:srgbClr val="FFFF00"/>
              </a:solidFill>
              <a:ln w="9525">
                <a:solidFill>
                  <a:schemeClr val="hlink"/>
                </a:solidFill>
                <a:round/>
                <a:headEnd/>
                <a:tailEnd/>
              </a:ln>
              <a:effectLst/>
            </p:spPr>
            <p:txBody>
              <a:bodyPr wrap="none" anchor="ctr"/>
              <a:lstStyle/>
              <a:p>
                <a:pPr algn="ctr"/>
                <a:endParaRPr lang="en-US" sz="1800"/>
              </a:p>
            </p:txBody>
          </p:sp>
          <p:sp>
            <p:nvSpPr>
              <p:cNvPr id="195632" name="Oval 48"/>
              <p:cNvSpPr>
                <a:spLocks noChangeArrowheads="1"/>
              </p:cNvSpPr>
              <p:nvPr/>
            </p:nvSpPr>
            <p:spPr bwMode="auto">
              <a:xfrm>
                <a:off x="2934" y="2716"/>
                <a:ext cx="56" cy="56"/>
              </a:xfrm>
              <a:prstGeom prst="ellipse">
                <a:avLst/>
              </a:prstGeom>
              <a:solidFill>
                <a:srgbClr val="FFFF00"/>
              </a:solidFill>
              <a:ln w="9525">
                <a:solidFill>
                  <a:schemeClr val="hlink"/>
                </a:solidFill>
                <a:round/>
                <a:headEnd/>
                <a:tailEnd/>
              </a:ln>
              <a:effectLst/>
            </p:spPr>
            <p:txBody>
              <a:bodyPr wrap="none" anchor="ctr"/>
              <a:lstStyle/>
              <a:p>
                <a:pPr algn="ctr"/>
                <a:endParaRPr lang="en-US" sz="1800"/>
              </a:p>
            </p:txBody>
          </p:sp>
          <p:sp>
            <p:nvSpPr>
              <p:cNvPr id="195633" name="Oval 49"/>
              <p:cNvSpPr>
                <a:spLocks noChangeArrowheads="1"/>
              </p:cNvSpPr>
              <p:nvPr/>
            </p:nvSpPr>
            <p:spPr bwMode="auto">
              <a:xfrm>
                <a:off x="3126" y="2716"/>
                <a:ext cx="56" cy="56"/>
              </a:xfrm>
              <a:prstGeom prst="ellipse">
                <a:avLst/>
              </a:prstGeom>
              <a:solidFill>
                <a:srgbClr val="FF0000"/>
              </a:solidFill>
              <a:ln w="9525">
                <a:solidFill>
                  <a:schemeClr val="tx1"/>
                </a:solidFill>
                <a:round/>
                <a:headEnd/>
                <a:tailEnd/>
              </a:ln>
              <a:effectLst/>
            </p:spPr>
            <p:txBody>
              <a:bodyPr wrap="none" anchor="ctr"/>
              <a:lstStyle/>
              <a:p>
                <a:pPr algn="ctr"/>
                <a:endParaRPr lang="en-US" sz="1800"/>
              </a:p>
            </p:txBody>
          </p:sp>
          <p:sp>
            <p:nvSpPr>
              <p:cNvPr id="195634" name="Oval 50"/>
              <p:cNvSpPr>
                <a:spLocks noChangeArrowheads="1"/>
              </p:cNvSpPr>
              <p:nvPr/>
            </p:nvSpPr>
            <p:spPr bwMode="auto">
              <a:xfrm>
                <a:off x="3310" y="2716"/>
                <a:ext cx="56" cy="56"/>
              </a:xfrm>
              <a:prstGeom prst="ellipse">
                <a:avLst/>
              </a:prstGeom>
              <a:solidFill>
                <a:srgbClr val="FFFF00"/>
              </a:solidFill>
              <a:ln w="9525">
                <a:solidFill>
                  <a:schemeClr val="hlink"/>
                </a:solidFill>
                <a:round/>
                <a:headEnd/>
                <a:tailEnd/>
              </a:ln>
              <a:effectLst/>
            </p:spPr>
            <p:txBody>
              <a:bodyPr wrap="none" anchor="ctr"/>
              <a:lstStyle/>
              <a:p>
                <a:pPr algn="ctr"/>
                <a:endParaRPr lang="en-US" sz="1800"/>
              </a:p>
            </p:txBody>
          </p:sp>
        </p:grpSp>
        <p:grpSp>
          <p:nvGrpSpPr>
            <p:cNvPr id="5" name="组合 70"/>
            <p:cNvGrpSpPr/>
            <p:nvPr/>
          </p:nvGrpSpPr>
          <p:grpSpPr>
            <a:xfrm>
              <a:off x="3635896" y="3923764"/>
              <a:ext cx="1800200" cy="378624"/>
              <a:chOff x="3635896" y="3923764"/>
              <a:chExt cx="1800200" cy="378624"/>
            </a:xfrm>
          </p:grpSpPr>
          <p:sp>
            <p:nvSpPr>
              <p:cNvPr id="72" name="TextBox 71"/>
              <p:cNvSpPr txBox="1"/>
              <p:nvPr/>
            </p:nvSpPr>
            <p:spPr>
              <a:xfrm>
                <a:off x="3923928" y="3923764"/>
                <a:ext cx="288032" cy="369332"/>
              </a:xfrm>
              <a:prstGeom prst="rect">
                <a:avLst/>
              </a:prstGeom>
              <a:noFill/>
            </p:spPr>
            <p:txBody>
              <a:bodyPr wrap="square" rtlCol="0">
                <a:spAutoFit/>
              </a:bodyPr>
              <a:lstStyle/>
              <a:p>
                <a:r>
                  <a:rPr lang="en-US" dirty="0" smtClean="0"/>
                  <a:t>R</a:t>
                </a:r>
                <a:endParaRPr lang="en-US" dirty="0"/>
              </a:p>
            </p:txBody>
          </p:sp>
          <p:sp>
            <p:nvSpPr>
              <p:cNvPr id="73" name="TextBox 72"/>
              <p:cNvSpPr txBox="1"/>
              <p:nvPr/>
            </p:nvSpPr>
            <p:spPr>
              <a:xfrm>
                <a:off x="4788024" y="3933056"/>
                <a:ext cx="288032" cy="369332"/>
              </a:xfrm>
              <a:prstGeom prst="rect">
                <a:avLst/>
              </a:prstGeom>
              <a:noFill/>
            </p:spPr>
            <p:txBody>
              <a:bodyPr wrap="square" rtlCol="0">
                <a:spAutoFit/>
              </a:bodyPr>
              <a:lstStyle/>
              <a:p>
                <a:r>
                  <a:rPr lang="en-US" dirty="0" smtClean="0"/>
                  <a:t>R</a:t>
                </a:r>
                <a:endParaRPr lang="en-US" dirty="0"/>
              </a:p>
            </p:txBody>
          </p:sp>
          <p:sp>
            <p:nvSpPr>
              <p:cNvPr id="74" name="TextBox 73"/>
              <p:cNvSpPr txBox="1"/>
              <p:nvPr/>
            </p:nvSpPr>
            <p:spPr>
              <a:xfrm>
                <a:off x="5148064" y="3933056"/>
                <a:ext cx="288032" cy="369332"/>
              </a:xfrm>
              <a:prstGeom prst="rect">
                <a:avLst/>
              </a:prstGeom>
              <a:noFill/>
            </p:spPr>
            <p:txBody>
              <a:bodyPr wrap="square" rtlCol="0">
                <a:spAutoFit/>
              </a:bodyPr>
              <a:lstStyle/>
              <a:p>
                <a:r>
                  <a:rPr lang="en-US" dirty="0" smtClean="0"/>
                  <a:t>Y</a:t>
                </a:r>
                <a:endParaRPr lang="en-US" dirty="0"/>
              </a:p>
            </p:txBody>
          </p:sp>
          <p:sp>
            <p:nvSpPr>
              <p:cNvPr id="75" name="TextBox 74"/>
              <p:cNvSpPr txBox="1"/>
              <p:nvPr/>
            </p:nvSpPr>
            <p:spPr>
              <a:xfrm>
                <a:off x="4499992" y="3933056"/>
                <a:ext cx="288032" cy="369332"/>
              </a:xfrm>
              <a:prstGeom prst="rect">
                <a:avLst/>
              </a:prstGeom>
              <a:noFill/>
            </p:spPr>
            <p:txBody>
              <a:bodyPr wrap="square" rtlCol="0">
                <a:spAutoFit/>
              </a:bodyPr>
              <a:lstStyle/>
              <a:p>
                <a:r>
                  <a:rPr lang="en-US" dirty="0" smtClean="0"/>
                  <a:t>Y</a:t>
                </a:r>
                <a:endParaRPr lang="en-US" dirty="0"/>
              </a:p>
            </p:txBody>
          </p:sp>
          <p:sp>
            <p:nvSpPr>
              <p:cNvPr id="76" name="TextBox 75"/>
              <p:cNvSpPr txBox="1"/>
              <p:nvPr/>
            </p:nvSpPr>
            <p:spPr>
              <a:xfrm>
                <a:off x="4211960" y="3933056"/>
                <a:ext cx="288032" cy="369332"/>
              </a:xfrm>
              <a:prstGeom prst="rect">
                <a:avLst/>
              </a:prstGeom>
              <a:noFill/>
            </p:spPr>
            <p:txBody>
              <a:bodyPr wrap="square" rtlCol="0">
                <a:spAutoFit/>
              </a:bodyPr>
              <a:lstStyle/>
              <a:p>
                <a:r>
                  <a:rPr lang="en-US" dirty="0" smtClean="0"/>
                  <a:t>Y</a:t>
                </a:r>
                <a:endParaRPr lang="en-US" dirty="0"/>
              </a:p>
            </p:txBody>
          </p:sp>
          <p:sp>
            <p:nvSpPr>
              <p:cNvPr id="77" name="TextBox 76"/>
              <p:cNvSpPr txBox="1"/>
              <p:nvPr/>
            </p:nvSpPr>
            <p:spPr>
              <a:xfrm>
                <a:off x="3635896" y="3933056"/>
                <a:ext cx="288032" cy="369332"/>
              </a:xfrm>
              <a:prstGeom prst="rect">
                <a:avLst/>
              </a:prstGeom>
              <a:noFill/>
            </p:spPr>
            <p:txBody>
              <a:bodyPr wrap="square" rtlCol="0">
                <a:spAutoFit/>
              </a:bodyPr>
              <a:lstStyle/>
              <a:p>
                <a:r>
                  <a:rPr lang="en-US" dirty="0" smtClean="0"/>
                  <a:t>B</a:t>
                </a:r>
                <a:endParaRPr lang="en-US" dirty="0"/>
              </a:p>
            </p:txBody>
          </p:sp>
        </p:grpSp>
      </p:grpSp>
      <p:sp>
        <p:nvSpPr>
          <p:cNvPr id="6" name="TextBox 5"/>
          <p:cNvSpPr txBox="1"/>
          <p:nvPr/>
        </p:nvSpPr>
        <p:spPr>
          <a:xfrm>
            <a:off x="3581400" y="3654316"/>
            <a:ext cx="1981200" cy="369332"/>
          </a:xfrm>
          <a:prstGeom prst="rect">
            <a:avLst/>
          </a:prstGeom>
          <a:noFill/>
        </p:spPr>
        <p:txBody>
          <a:bodyPr wrap="square" rtlCol="0">
            <a:spAutoFit/>
          </a:bodyPr>
          <a:lstStyle/>
          <a:p>
            <a:r>
              <a:rPr lang="en-US" dirty="0" smtClean="0"/>
              <a:t>1    2    3   4   5   6</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5800" y="457200"/>
            <a:ext cx="7772400" cy="609600"/>
          </a:xfrm>
          <a:noFill/>
          <a:ln/>
        </p:spPr>
        <p:txBody>
          <a:bodyPr lIns="90488" tIns="44450" rIns="90488" bIns="44450">
            <a:noAutofit/>
          </a:bodyPr>
          <a:lstStyle/>
          <a:p>
            <a:r>
              <a:rPr lang="en-US" dirty="0" smtClean="0"/>
              <a:t>ZKP for G3C</a:t>
            </a:r>
            <a:endParaRPr lang="en-US" dirty="0">
              <a:latin typeface="Times New Roman" pitchFamily="18" charset="0"/>
              <a:cs typeface="Times New Roman" pitchFamily="18" charset="0"/>
            </a:endParaRPr>
          </a:p>
        </p:txBody>
      </p:sp>
      <p:sp>
        <p:nvSpPr>
          <p:cNvPr id="197635" name="Line 3"/>
          <p:cNvSpPr>
            <a:spLocks noChangeShapeType="1"/>
          </p:cNvSpPr>
          <p:nvPr/>
        </p:nvSpPr>
        <p:spPr bwMode="auto">
          <a:xfrm flipH="1">
            <a:off x="1408113" y="2139950"/>
            <a:ext cx="25273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7636" name="Line 4"/>
          <p:cNvSpPr>
            <a:spLocks noChangeShapeType="1"/>
          </p:cNvSpPr>
          <p:nvPr/>
        </p:nvSpPr>
        <p:spPr bwMode="auto">
          <a:xfrm>
            <a:off x="5078413" y="2139950"/>
            <a:ext cx="23495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7637" name="Rectangle 5"/>
          <p:cNvSpPr>
            <a:spLocks noChangeArrowheads="1"/>
          </p:cNvSpPr>
          <p:nvPr/>
        </p:nvSpPr>
        <p:spPr bwMode="auto">
          <a:xfrm>
            <a:off x="139700" y="1295400"/>
            <a:ext cx="1731963" cy="459100"/>
          </a:xfrm>
          <a:prstGeom prst="rect">
            <a:avLst/>
          </a:prstGeom>
          <a:noFill/>
          <a:ln w="12700">
            <a:noFill/>
            <a:miter lim="800000"/>
            <a:headEnd/>
            <a:tailEnd/>
          </a:ln>
          <a:effectLst/>
        </p:spPr>
        <p:txBody>
          <a:bodyPr lIns="90488" tIns="44450" rIns="90488" bIns="44450">
            <a:spAutoFit/>
          </a:bodyPr>
          <a:lstStyle/>
          <a:p>
            <a:pPr algn="ctr"/>
            <a:r>
              <a:rPr lang="en-US" sz="2400" dirty="0" smtClean="0">
                <a:latin typeface="Helvetica" pitchFamily="34" charset="0"/>
              </a:rPr>
              <a:t>Verifier</a:t>
            </a:r>
            <a:endParaRPr lang="en-US" sz="2400" dirty="0">
              <a:latin typeface="Helvetica" pitchFamily="34" charset="0"/>
            </a:endParaRPr>
          </a:p>
        </p:txBody>
      </p:sp>
      <p:sp>
        <p:nvSpPr>
          <p:cNvPr id="197638" name="Rectangle 6"/>
          <p:cNvSpPr>
            <a:spLocks noChangeArrowheads="1"/>
          </p:cNvSpPr>
          <p:nvPr/>
        </p:nvSpPr>
        <p:spPr bwMode="auto">
          <a:xfrm>
            <a:off x="7281863" y="1201738"/>
            <a:ext cx="1090043" cy="459100"/>
          </a:xfrm>
          <a:prstGeom prst="rect">
            <a:avLst/>
          </a:prstGeom>
          <a:noFill/>
          <a:ln w="12700">
            <a:noFill/>
            <a:miter lim="800000"/>
            <a:headEnd/>
            <a:tailEnd/>
          </a:ln>
          <a:effectLst/>
        </p:spPr>
        <p:txBody>
          <a:bodyPr wrap="none" lIns="90488" tIns="44450" rIns="90488" bIns="44450">
            <a:spAutoFit/>
          </a:bodyPr>
          <a:lstStyle/>
          <a:p>
            <a:pPr algn="ctr"/>
            <a:r>
              <a:rPr lang="en-US" sz="2400" dirty="0" err="1" smtClean="0">
                <a:latin typeface="Helvetica" pitchFamily="34" charset="0"/>
              </a:rPr>
              <a:t>Prover</a:t>
            </a:r>
            <a:endParaRPr lang="en-US" sz="2400" dirty="0">
              <a:latin typeface="Helvetica" pitchFamily="34" charset="0"/>
            </a:endParaRPr>
          </a:p>
        </p:txBody>
      </p:sp>
      <p:sp>
        <p:nvSpPr>
          <p:cNvPr id="197639" name="Line 7"/>
          <p:cNvSpPr>
            <a:spLocks noChangeShapeType="1"/>
          </p:cNvSpPr>
          <p:nvPr/>
        </p:nvSpPr>
        <p:spPr bwMode="auto">
          <a:xfrm flipH="1">
            <a:off x="3136900" y="4629150"/>
            <a:ext cx="27432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97640" name="Text Box 8"/>
          <p:cNvSpPr txBox="1">
            <a:spLocks noChangeArrowheads="1"/>
          </p:cNvSpPr>
          <p:nvPr/>
        </p:nvSpPr>
        <p:spPr bwMode="auto">
          <a:xfrm>
            <a:off x="6324600" y="3886200"/>
            <a:ext cx="2668616" cy="1631216"/>
          </a:xfrm>
          <a:prstGeom prst="rect">
            <a:avLst/>
          </a:prstGeom>
          <a:noFill/>
          <a:ln w="9525">
            <a:noFill/>
            <a:miter lim="800000"/>
            <a:headEnd/>
            <a:tailEnd/>
          </a:ln>
          <a:effectLst/>
        </p:spPr>
        <p:txBody>
          <a:bodyPr wrap="none">
            <a:spAutoFit/>
          </a:bodyPr>
          <a:lstStyle/>
          <a:p>
            <a:pPr marL="457200" indent="-457200">
              <a:buAutoNum type="arabicPeriod"/>
            </a:pPr>
            <a:r>
              <a:rPr lang="en-US" sz="2000" dirty="0" smtClean="0"/>
              <a:t>Randomly permute</a:t>
            </a:r>
            <a:br>
              <a:rPr lang="en-US" sz="2000" dirty="0" smtClean="0"/>
            </a:br>
            <a:r>
              <a:rPr lang="en-US" sz="2000" dirty="0" smtClean="0"/>
              <a:t>coloring </a:t>
            </a:r>
            <a:r>
              <a:rPr lang="en-US" sz="2000" dirty="0"/>
              <a:t>&amp; send </a:t>
            </a:r>
            <a:r>
              <a:rPr lang="en-US" sz="2000" dirty="0" smtClean="0"/>
              <a:t>in</a:t>
            </a:r>
            <a:br>
              <a:rPr lang="en-US" sz="2000" dirty="0" smtClean="0"/>
            </a:br>
            <a:r>
              <a:rPr lang="en-US" sz="2000" dirty="0" smtClean="0"/>
              <a:t>locked boxes with</a:t>
            </a:r>
          </a:p>
          <a:p>
            <a:r>
              <a:rPr lang="en-US" sz="2000" dirty="0" smtClean="0"/>
              <a:t>         the corresponding </a:t>
            </a:r>
          </a:p>
          <a:p>
            <a:r>
              <a:rPr lang="en-US" sz="2000" dirty="0"/>
              <a:t> </a:t>
            </a:r>
            <a:r>
              <a:rPr lang="en-US" sz="2000" dirty="0" smtClean="0"/>
              <a:t>        vertices.</a:t>
            </a:r>
            <a:endParaRPr lang="en-US" sz="2000" i="1" dirty="0">
              <a:latin typeface="Times New Roman" pitchFamily="18" charset="0"/>
              <a:sym typeface="Symbol" pitchFamily="18" charset="2"/>
            </a:endParaRPr>
          </a:p>
        </p:txBody>
      </p:sp>
      <p:grpSp>
        <p:nvGrpSpPr>
          <p:cNvPr id="2" name="Group 9"/>
          <p:cNvGrpSpPr>
            <a:grpSpLocks/>
          </p:cNvGrpSpPr>
          <p:nvPr/>
        </p:nvGrpSpPr>
        <p:grpSpPr bwMode="auto">
          <a:xfrm>
            <a:off x="327025" y="4776789"/>
            <a:ext cx="5553075" cy="484188"/>
            <a:chOff x="206" y="3121"/>
            <a:chExt cx="3498" cy="305"/>
          </a:xfrm>
        </p:grpSpPr>
        <p:sp>
          <p:nvSpPr>
            <p:cNvPr id="197642" name="Text Box 10"/>
            <p:cNvSpPr txBox="1">
              <a:spLocks noChangeArrowheads="1"/>
            </p:cNvSpPr>
            <p:nvPr/>
          </p:nvSpPr>
          <p:spPr bwMode="auto">
            <a:xfrm>
              <a:off x="206" y="3174"/>
              <a:ext cx="1523" cy="252"/>
            </a:xfrm>
            <a:prstGeom prst="rect">
              <a:avLst/>
            </a:prstGeom>
            <a:noFill/>
            <a:ln w="9525">
              <a:noFill/>
              <a:miter lim="800000"/>
              <a:headEnd/>
              <a:tailEnd/>
            </a:ln>
            <a:effectLst/>
          </p:spPr>
          <p:txBody>
            <a:bodyPr wrap="none">
              <a:spAutoFit/>
            </a:bodyPr>
            <a:lstStyle/>
            <a:p>
              <a:r>
                <a:rPr lang="en-US" sz="2000" dirty="0"/>
                <a:t>2</a:t>
              </a:r>
              <a:r>
                <a:rPr lang="en-US" sz="2000" dirty="0">
                  <a:solidFill>
                    <a:schemeClr val="hlink"/>
                  </a:solidFill>
                </a:rPr>
                <a:t>. </a:t>
              </a:r>
              <a:r>
                <a:rPr lang="en-US" sz="2000" dirty="0"/>
                <a:t>Pick random edge.</a:t>
              </a:r>
              <a:r>
                <a:rPr lang="en-US" sz="2000" dirty="0">
                  <a:solidFill>
                    <a:schemeClr val="hlink"/>
                  </a:solidFill>
                </a:rPr>
                <a:t> </a:t>
              </a:r>
              <a:endParaRPr lang="en-US" sz="2000" dirty="0">
                <a:sym typeface="Symbol" pitchFamily="18" charset="2"/>
              </a:endParaRPr>
            </a:p>
          </p:txBody>
        </p:sp>
        <p:sp>
          <p:nvSpPr>
            <p:cNvPr id="197643" name="Line 11"/>
            <p:cNvSpPr>
              <a:spLocks noChangeShapeType="1"/>
            </p:cNvSpPr>
            <p:nvPr/>
          </p:nvSpPr>
          <p:spPr bwMode="auto">
            <a:xfrm flipH="1">
              <a:off x="1976" y="3348"/>
              <a:ext cx="1728" cy="0"/>
            </a:xfrm>
            <a:prstGeom prst="line">
              <a:avLst/>
            </a:prstGeom>
            <a:noFill/>
            <a:ln w="19050">
              <a:solidFill>
                <a:schemeClr val="tx1"/>
              </a:solidFill>
              <a:round/>
              <a:headEnd type="triangle" w="med" len="med"/>
              <a:tailEnd/>
            </a:ln>
            <a:effectLst/>
          </p:spPr>
          <p:txBody>
            <a:bodyPr wrap="none" anchor="ctr"/>
            <a:lstStyle/>
            <a:p>
              <a:endParaRPr lang="en-US"/>
            </a:p>
          </p:txBody>
        </p:sp>
        <p:sp>
          <p:nvSpPr>
            <p:cNvPr id="197644" name="Rectangle 12"/>
            <p:cNvSpPr>
              <a:spLocks noChangeArrowheads="1"/>
            </p:cNvSpPr>
            <p:nvPr/>
          </p:nvSpPr>
          <p:spPr bwMode="auto">
            <a:xfrm>
              <a:off x="2631" y="3121"/>
              <a:ext cx="422" cy="250"/>
            </a:xfrm>
            <a:prstGeom prst="rect">
              <a:avLst/>
            </a:prstGeom>
            <a:noFill/>
            <a:ln w="19050">
              <a:noFill/>
              <a:miter lim="800000"/>
              <a:headEnd/>
              <a:tailEnd/>
            </a:ln>
            <a:effectLst/>
          </p:spPr>
          <p:txBody>
            <a:bodyPr wrap="none">
              <a:spAutoFit/>
            </a:bodyPr>
            <a:lstStyle/>
            <a:p>
              <a:r>
                <a:rPr lang="en-US" sz="2000">
                  <a:latin typeface="Times New Roman" pitchFamily="18" charset="0"/>
                </a:rPr>
                <a:t>(1</a:t>
              </a:r>
              <a:r>
                <a:rPr lang="en-US" sz="2000" i="1">
                  <a:latin typeface="Times New Roman" pitchFamily="18" charset="0"/>
                </a:rPr>
                <a:t>,</a:t>
              </a:r>
              <a:r>
                <a:rPr lang="en-US" sz="2000">
                  <a:latin typeface="Times New Roman" pitchFamily="18" charset="0"/>
                </a:rPr>
                <a:t>4)</a:t>
              </a:r>
              <a:endParaRPr lang="en-US" sz="1800" i="1"/>
            </a:p>
          </p:txBody>
        </p:sp>
      </p:grpSp>
      <p:sp>
        <p:nvSpPr>
          <p:cNvPr id="197645" name="Oval 13"/>
          <p:cNvSpPr>
            <a:spLocks noChangeArrowheads="1"/>
          </p:cNvSpPr>
          <p:nvPr/>
        </p:nvSpPr>
        <p:spPr bwMode="auto">
          <a:xfrm>
            <a:off x="4052888" y="1952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7646" name="Oval 14"/>
          <p:cNvSpPr>
            <a:spLocks noChangeArrowheads="1"/>
          </p:cNvSpPr>
          <p:nvPr/>
        </p:nvSpPr>
        <p:spPr bwMode="auto">
          <a:xfrm>
            <a:off x="4802188" y="1952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7647" name="Oval 15"/>
          <p:cNvSpPr>
            <a:spLocks noChangeArrowheads="1"/>
          </p:cNvSpPr>
          <p:nvPr/>
        </p:nvSpPr>
        <p:spPr bwMode="auto">
          <a:xfrm>
            <a:off x="4040188" y="2333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7648" name="Oval 16"/>
          <p:cNvSpPr>
            <a:spLocks noChangeArrowheads="1"/>
          </p:cNvSpPr>
          <p:nvPr/>
        </p:nvSpPr>
        <p:spPr bwMode="auto">
          <a:xfrm>
            <a:off x="4802188" y="23336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7649" name="Oval 17"/>
          <p:cNvSpPr>
            <a:spLocks noChangeArrowheads="1"/>
          </p:cNvSpPr>
          <p:nvPr/>
        </p:nvSpPr>
        <p:spPr bwMode="auto">
          <a:xfrm>
            <a:off x="4421188" y="17240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7650" name="Oval 18"/>
          <p:cNvSpPr>
            <a:spLocks noChangeArrowheads="1"/>
          </p:cNvSpPr>
          <p:nvPr/>
        </p:nvSpPr>
        <p:spPr bwMode="auto">
          <a:xfrm>
            <a:off x="4421188" y="2625725"/>
            <a:ext cx="88900" cy="88900"/>
          </a:xfrm>
          <a:prstGeom prst="ellipse">
            <a:avLst/>
          </a:prstGeom>
          <a:solidFill>
            <a:schemeClr val="tx1"/>
          </a:solidFill>
          <a:ln w="9525">
            <a:solidFill>
              <a:schemeClr val="tx1"/>
            </a:solidFill>
            <a:round/>
            <a:headEnd/>
            <a:tailEnd/>
          </a:ln>
          <a:effectLst/>
        </p:spPr>
        <p:txBody>
          <a:bodyPr wrap="none" anchor="ctr"/>
          <a:lstStyle/>
          <a:p>
            <a:pPr algn="ctr"/>
            <a:endParaRPr lang="en-US" sz="1800"/>
          </a:p>
        </p:txBody>
      </p:sp>
      <p:sp>
        <p:nvSpPr>
          <p:cNvPr id="197651" name="Line 19"/>
          <p:cNvSpPr>
            <a:spLocks noChangeShapeType="1"/>
          </p:cNvSpPr>
          <p:nvPr/>
        </p:nvSpPr>
        <p:spPr bwMode="auto">
          <a:xfrm>
            <a:off x="4468813" y="1765300"/>
            <a:ext cx="0" cy="914400"/>
          </a:xfrm>
          <a:prstGeom prst="line">
            <a:avLst/>
          </a:prstGeom>
          <a:noFill/>
          <a:ln w="19050">
            <a:solidFill>
              <a:schemeClr val="tx1"/>
            </a:solidFill>
            <a:round/>
            <a:headEnd/>
            <a:tailEnd/>
          </a:ln>
          <a:effectLst/>
        </p:spPr>
        <p:txBody>
          <a:bodyPr/>
          <a:lstStyle/>
          <a:p>
            <a:endParaRPr lang="en-US"/>
          </a:p>
        </p:txBody>
      </p:sp>
      <p:sp>
        <p:nvSpPr>
          <p:cNvPr id="197652" name="Line 20"/>
          <p:cNvSpPr>
            <a:spLocks noChangeShapeType="1"/>
          </p:cNvSpPr>
          <p:nvPr/>
        </p:nvSpPr>
        <p:spPr bwMode="auto">
          <a:xfrm flipH="1">
            <a:off x="4098925" y="1774825"/>
            <a:ext cx="360363" cy="606425"/>
          </a:xfrm>
          <a:prstGeom prst="line">
            <a:avLst/>
          </a:prstGeom>
          <a:noFill/>
          <a:ln w="19050">
            <a:solidFill>
              <a:schemeClr val="tx1"/>
            </a:solidFill>
            <a:round/>
            <a:headEnd/>
            <a:tailEnd/>
          </a:ln>
          <a:effectLst/>
        </p:spPr>
        <p:txBody>
          <a:bodyPr/>
          <a:lstStyle/>
          <a:p>
            <a:endParaRPr lang="en-US"/>
          </a:p>
        </p:txBody>
      </p:sp>
      <p:sp>
        <p:nvSpPr>
          <p:cNvPr id="197653" name="Line 21"/>
          <p:cNvSpPr>
            <a:spLocks noChangeShapeType="1"/>
          </p:cNvSpPr>
          <p:nvPr/>
        </p:nvSpPr>
        <p:spPr bwMode="auto">
          <a:xfrm>
            <a:off x="4479925" y="1765300"/>
            <a:ext cx="358775" cy="627063"/>
          </a:xfrm>
          <a:prstGeom prst="line">
            <a:avLst/>
          </a:prstGeom>
          <a:noFill/>
          <a:ln w="19050">
            <a:solidFill>
              <a:schemeClr val="tx1"/>
            </a:solidFill>
            <a:round/>
            <a:headEnd/>
            <a:tailEnd/>
          </a:ln>
          <a:effectLst/>
        </p:spPr>
        <p:txBody>
          <a:bodyPr/>
          <a:lstStyle/>
          <a:p>
            <a:endParaRPr lang="en-US"/>
          </a:p>
        </p:txBody>
      </p:sp>
      <p:sp>
        <p:nvSpPr>
          <p:cNvPr id="197654" name="Line 22"/>
          <p:cNvSpPr>
            <a:spLocks noChangeShapeType="1"/>
          </p:cNvSpPr>
          <p:nvPr/>
        </p:nvSpPr>
        <p:spPr bwMode="auto">
          <a:xfrm>
            <a:off x="4089400" y="2381250"/>
            <a:ext cx="749300" cy="0"/>
          </a:xfrm>
          <a:prstGeom prst="line">
            <a:avLst/>
          </a:prstGeom>
          <a:noFill/>
          <a:ln w="19050">
            <a:solidFill>
              <a:schemeClr val="tx1"/>
            </a:solidFill>
            <a:round/>
            <a:headEnd/>
            <a:tailEnd/>
          </a:ln>
          <a:effectLst/>
        </p:spPr>
        <p:txBody>
          <a:bodyPr/>
          <a:lstStyle/>
          <a:p>
            <a:endParaRPr lang="en-US"/>
          </a:p>
        </p:txBody>
      </p:sp>
      <p:sp>
        <p:nvSpPr>
          <p:cNvPr id="197655" name="Line 23"/>
          <p:cNvSpPr>
            <a:spLocks noChangeShapeType="1"/>
          </p:cNvSpPr>
          <p:nvPr/>
        </p:nvSpPr>
        <p:spPr bwMode="auto">
          <a:xfrm flipV="1">
            <a:off x="4089400" y="1970088"/>
            <a:ext cx="0" cy="411162"/>
          </a:xfrm>
          <a:prstGeom prst="line">
            <a:avLst/>
          </a:prstGeom>
          <a:noFill/>
          <a:ln w="19050">
            <a:solidFill>
              <a:schemeClr val="tx1"/>
            </a:solidFill>
            <a:round/>
            <a:headEnd/>
            <a:tailEnd/>
          </a:ln>
          <a:effectLst/>
        </p:spPr>
        <p:txBody>
          <a:bodyPr/>
          <a:lstStyle/>
          <a:p>
            <a:endParaRPr lang="en-US"/>
          </a:p>
        </p:txBody>
      </p:sp>
      <p:sp>
        <p:nvSpPr>
          <p:cNvPr id="197656" name="Line 24"/>
          <p:cNvSpPr>
            <a:spLocks noChangeShapeType="1"/>
          </p:cNvSpPr>
          <p:nvPr/>
        </p:nvSpPr>
        <p:spPr bwMode="auto">
          <a:xfrm>
            <a:off x="4089400" y="1970088"/>
            <a:ext cx="749300" cy="11112"/>
          </a:xfrm>
          <a:prstGeom prst="line">
            <a:avLst/>
          </a:prstGeom>
          <a:noFill/>
          <a:ln w="19050">
            <a:solidFill>
              <a:schemeClr val="tx1"/>
            </a:solidFill>
            <a:round/>
            <a:headEnd/>
            <a:tailEnd/>
          </a:ln>
          <a:effectLst/>
        </p:spPr>
        <p:txBody>
          <a:bodyPr/>
          <a:lstStyle/>
          <a:p>
            <a:endParaRPr lang="en-US"/>
          </a:p>
        </p:txBody>
      </p:sp>
      <p:sp>
        <p:nvSpPr>
          <p:cNvPr id="197657" name="Line 25"/>
          <p:cNvSpPr>
            <a:spLocks noChangeShapeType="1"/>
          </p:cNvSpPr>
          <p:nvPr/>
        </p:nvSpPr>
        <p:spPr bwMode="auto">
          <a:xfrm flipH="1">
            <a:off x="4459288" y="1990725"/>
            <a:ext cx="379412" cy="677863"/>
          </a:xfrm>
          <a:prstGeom prst="line">
            <a:avLst/>
          </a:prstGeom>
          <a:noFill/>
          <a:ln w="19050">
            <a:solidFill>
              <a:schemeClr val="tx1"/>
            </a:solidFill>
            <a:round/>
            <a:headEnd/>
            <a:tailEnd/>
          </a:ln>
          <a:effectLst/>
        </p:spPr>
        <p:txBody>
          <a:bodyPr/>
          <a:lstStyle/>
          <a:p>
            <a:endParaRPr lang="en-US"/>
          </a:p>
        </p:txBody>
      </p:sp>
      <p:pic>
        <p:nvPicPr>
          <p:cNvPr id="197658" name="Picture 26" descr="j0078717"/>
          <p:cNvPicPr>
            <a:picLocks noChangeAspect="1" noChangeArrowheads="1"/>
          </p:cNvPicPr>
          <p:nvPr/>
        </p:nvPicPr>
        <p:blipFill>
          <a:blip r:embed="rId4" cstate="print"/>
          <a:srcRect/>
          <a:stretch>
            <a:fillRect/>
          </a:stretch>
        </p:blipFill>
        <p:spPr bwMode="auto">
          <a:xfrm>
            <a:off x="7648575" y="2020888"/>
            <a:ext cx="746125" cy="1484312"/>
          </a:xfrm>
          <a:prstGeom prst="rect">
            <a:avLst/>
          </a:prstGeom>
          <a:noFill/>
        </p:spPr>
      </p:pic>
      <p:graphicFrame>
        <p:nvGraphicFramePr>
          <p:cNvPr id="197659" name="Object 27"/>
          <p:cNvGraphicFramePr>
            <a:graphicFrameLocks noChangeAspect="1"/>
          </p:cNvGraphicFramePr>
          <p:nvPr/>
        </p:nvGraphicFramePr>
        <p:xfrm>
          <a:off x="525463" y="2178050"/>
          <a:ext cx="722312" cy="1555750"/>
        </p:xfrm>
        <a:graphic>
          <a:graphicData uri="http://schemas.openxmlformats.org/presentationml/2006/ole">
            <p:oleObj spid="_x0000_s165890" name="Clip" r:id="rId5" imgW="1857375" imgH="3995738" progId="">
              <p:embed/>
            </p:oleObj>
          </a:graphicData>
        </a:graphic>
      </p:graphicFrame>
      <p:sp>
        <p:nvSpPr>
          <p:cNvPr id="197660" name="Line 28"/>
          <p:cNvSpPr>
            <a:spLocks noChangeShapeType="1"/>
          </p:cNvSpPr>
          <p:nvPr/>
        </p:nvSpPr>
        <p:spPr bwMode="auto">
          <a:xfrm>
            <a:off x="7011988" y="2860675"/>
            <a:ext cx="0" cy="914400"/>
          </a:xfrm>
          <a:prstGeom prst="line">
            <a:avLst/>
          </a:prstGeom>
          <a:noFill/>
          <a:ln w="19050">
            <a:solidFill>
              <a:schemeClr val="tx1"/>
            </a:solidFill>
            <a:round/>
            <a:headEnd/>
            <a:tailEnd/>
          </a:ln>
          <a:effectLst/>
        </p:spPr>
        <p:txBody>
          <a:bodyPr/>
          <a:lstStyle/>
          <a:p>
            <a:endParaRPr lang="en-US"/>
          </a:p>
        </p:txBody>
      </p:sp>
      <p:sp>
        <p:nvSpPr>
          <p:cNvPr id="197661" name="Line 29"/>
          <p:cNvSpPr>
            <a:spLocks noChangeShapeType="1"/>
          </p:cNvSpPr>
          <p:nvPr/>
        </p:nvSpPr>
        <p:spPr bwMode="auto">
          <a:xfrm flipH="1">
            <a:off x="6642100" y="2870200"/>
            <a:ext cx="360363" cy="606425"/>
          </a:xfrm>
          <a:prstGeom prst="line">
            <a:avLst/>
          </a:prstGeom>
          <a:noFill/>
          <a:ln w="19050">
            <a:solidFill>
              <a:schemeClr val="tx1"/>
            </a:solidFill>
            <a:round/>
            <a:headEnd/>
            <a:tailEnd/>
          </a:ln>
          <a:effectLst/>
        </p:spPr>
        <p:txBody>
          <a:bodyPr/>
          <a:lstStyle/>
          <a:p>
            <a:endParaRPr lang="en-US"/>
          </a:p>
        </p:txBody>
      </p:sp>
      <p:sp>
        <p:nvSpPr>
          <p:cNvPr id="197662" name="Line 30"/>
          <p:cNvSpPr>
            <a:spLocks noChangeShapeType="1"/>
          </p:cNvSpPr>
          <p:nvPr/>
        </p:nvSpPr>
        <p:spPr bwMode="auto">
          <a:xfrm>
            <a:off x="7023100" y="2860675"/>
            <a:ext cx="358775" cy="627063"/>
          </a:xfrm>
          <a:prstGeom prst="line">
            <a:avLst/>
          </a:prstGeom>
          <a:noFill/>
          <a:ln w="19050">
            <a:solidFill>
              <a:schemeClr val="tx1"/>
            </a:solidFill>
            <a:round/>
            <a:headEnd/>
            <a:tailEnd/>
          </a:ln>
          <a:effectLst/>
        </p:spPr>
        <p:txBody>
          <a:bodyPr/>
          <a:lstStyle/>
          <a:p>
            <a:endParaRPr lang="en-US"/>
          </a:p>
        </p:txBody>
      </p:sp>
      <p:sp>
        <p:nvSpPr>
          <p:cNvPr id="197663" name="Line 31"/>
          <p:cNvSpPr>
            <a:spLocks noChangeShapeType="1"/>
          </p:cNvSpPr>
          <p:nvPr/>
        </p:nvSpPr>
        <p:spPr bwMode="auto">
          <a:xfrm>
            <a:off x="6632575" y="3476625"/>
            <a:ext cx="749300" cy="0"/>
          </a:xfrm>
          <a:prstGeom prst="line">
            <a:avLst/>
          </a:prstGeom>
          <a:noFill/>
          <a:ln w="19050">
            <a:solidFill>
              <a:schemeClr val="tx1"/>
            </a:solidFill>
            <a:round/>
            <a:headEnd/>
            <a:tailEnd/>
          </a:ln>
          <a:effectLst/>
        </p:spPr>
        <p:txBody>
          <a:bodyPr/>
          <a:lstStyle/>
          <a:p>
            <a:endParaRPr lang="en-US"/>
          </a:p>
        </p:txBody>
      </p:sp>
      <p:sp>
        <p:nvSpPr>
          <p:cNvPr id="197664" name="Line 32"/>
          <p:cNvSpPr>
            <a:spLocks noChangeShapeType="1"/>
          </p:cNvSpPr>
          <p:nvPr/>
        </p:nvSpPr>
        <p:spPr bwMode="auto">
          <a:xfrm flipV="1">
            <a:off x="6632575" y="3065463"/>
            <a:ext cx="0" cy="411162"/>
          </a:xfrm>
          <a:prstGeom prst="line">
            <a:avLst/>
          </a:prstGeom>
          <a:noFill/>
          <a:ln w="19050">
            <a:solidFill>
              <a:schemeClr val="tx1"/>
            </a:solidFill>
            <a:round/>
            <a:headEnd/>
            <a:tailEnd/>
          </a:ln>
          <a:effectLst/>
        </p:spPr>
        <p:txBody>
          <a:bodyPr/>
          <a:lstStyle/>
          <a:p>
            <a:endParaRPr lang="en-US"/>
          </a:p>
        </p:txBody>
      </p:sp>
      <p:sp>
        <p:nvSpPr>
          <p:cNvPr id="197665" name="Line 33"/>
          <p:cNvSpPr>
            <a:spLocks noChangeShapeType="1"/>
          </p:cNvSpPr>
          <p:nvPr/>
        </p:nvSpPr>
        <p:spPr bwMode="auto">
          <a:xfrm>
            <a:off x="6632575" y="3065463"/>
            <a:ext cx="749300" cy="11112"/>
          </a:xfrm>
          <a:prstGeom prst="line">
            <a:avLst/>
          </a:prstGeom>
          <a:noFill/>
          <a:ln w="19050">
            <a:solidFill>
              <a:schemeClr val="tx1"/>
            </a:solidFill>
            <a:round/>
            <a:headEnd/>
            <a:tailEnd/>
          </a:ln>
          <a:effectLst/>
        </p:spPr>
        <p:txBody>
          <a:bodyPr/>
          <a:lstStyle/>
          <a:p>
            <a:endParaRPr lang="en-US"/>
          </a:p>
        </p:txBody>
      </p:sp>
      <p:sp>
        <p:nvSpPr>
          <p:cNvPr id="197666" name="Line 34"/>
          <p:cNvSpPr>
            <a:spLocks noChangeShapeType="1"/>
          </p:cNvSpPr>
          <p:nvPr/>
        </p:nvSpPr>
        <p:spPr bwMode="auto">
          <a:xfrm flipH="1">
            <a:off x="7002463" y="3086100"/>
            <a:ext cx="379412" cy="677863"/>
          </a:xfrm>
          <a:prstGeom prst="line">
            <a:avLst/>
          </a:prstGeom>
          <a:noFill/>
          <a:ln w="19050">
            <a:solidFill>
              <a:schemeClr val="tx1"/>
            </a:solidFill>
            <a:round/>
            <a:headEnd/>
            <a:tailEnd/>
          </a:ln>
          <a:effectLst/>
        </p:spPr>
        <p:txBody>
          <a:bodyPr/>
          <a:lstStyle/>
          <a:p>
            <a:endParaRPr lang="en-US"/>
          </a:p>
        </p:txBody>
      </p:sp>
      <p:sp>
        <p:nvSpPr>
          <p:cNvPr id="197667" name="Text Box 35"/>
          <p:cNvSpPr txBox="1">
            <a:spLocks noChangeArrowheads="1"/>
          </p:cNvSpPr>
          <p:nvPr/>
        </p:nvSpPr>
        <p:spPr bwMode="auto">
          <a:xfrm>
            <a:off x="4313238" y="1381125"/>
            <a:ext cx="311150" cy="366713"/>
          </a:xfrm>
          <a:prstGeom prst="rect">
            <a:avLst/>
          </a:prstGeom>
          <a:noFill/>
          <a:ln w="9525">
            <a:noFill/>
            <a:miter lim="800000"/>
            <a:headEnd/>
            <a:tailEnd/>
          </a:ln>
          <a:effectLst/>
        </p:spPr>
        <p:txBody>
          <a:bodyPr wrap="none">
            <a:spAutoFit/>
          </a:bodyPr>
          <a:lstStyle/>
          <a:p>
            <a:r>
              <a:rPr lang="en-US" sz="1800"/>
              <a:t>1</a:t>
            </a:r>
          </a:p>
        </p:txBody>
      </p:sp>
      <p:sp>
        <p:nvSpPr>
          <p:cNvPr id="197668" name="Text Box 36"/>
          <p:cNvSpPr txBox="1">
            <a:spLocks noChangeArrowheads="1"/>
          </p:cNvSpPr>
          <p:nvPr/>
        </p:nvSpPr>
        <p:spPr bwMode="auto">
          <a:xfrm>
            <a:off x="4897438" y="1700213"/>
            <a:ext cx="311150" cy="366712"/>
          </a:xfrm>
          <a:prstGeom prst="rect">
            <a:avLst/>
          </a:prstGeom>
          <a:noFill/>
          <a:ln w="9525">
            <a:noFill/>
            <a:miter lim="800000"/>
            <a:headEnd/>
            <a:tailEnd/>
          </a:ln>
          <a:effectLst/>
        </p:spPr>
        <p:txBody>
          <a:bodyPr wrap="none">
            <a:spAutoFit/>
          </a:bodyPr>
          <a:lstStyle/>
          <a:p>
            <a:r>
              <a:rPr lang="en-US" sz="1800"/>
              <a:t>2</a:t>
            </a:r>
          </a:p>
        </p:txBody>
      </p:sp>
      <p:sp>
        <p:nvSpPr>
          <p:cNvPr id="197669" name="Text Box 37"/>
          <p:cNvSpPr txBox="1">
            <a:spLocks noChangeArrowheads="1"/>
          </p:cNvSpPr>
          <p:nvPr/>
        </p:nvSpPr>
        <p:spPr bwMode="auto">
          <a:xfrm>
            <a:off x="4884738" y="2271713"/>
            <a:ext cx="311150" cy="366712"/>
          </a:xfrm>
          <a:prstGeom prst="rect">
            <a:avLst/>
          </a:prstGeom>
          <a:noFill/>
          <a:ln w="9525">
            <a:noFill/>
            <a:miter lim="800000"/>
            <a:headEnd/>
            <a:tailEnd/>
          </a:ln>
          <a:effectLst/>
        </p:spPr>
        <p:txBody>
          <a:bodyPr wrap="none">
            <a:spAutoFit/>
          </a:bodyPr>
          <a:lstStyle/>
          <a:p>
            <a:r>
              <a:rPr lang="en-US" sz="1800"/>
              <a:t>3</a:t>
            </a:r>
          </a:p>
        </p:txBody>
      </p:sp>
      <p:sp>
        <p:nvSpPr>
          <p:cNvPr id="197670" name="Text Box 38"/>
          <p:cNvSpPr txBox="1">
            <a:spLocks noChangeArrowheads="1"/>
          </p:cNvSpPr>
          <p:nvPr/>
        </p:nvSpPr>
        <p:spPr bwMode="auto">
          <a:xfrm>
            <a:off x="4322763" y="2711450"/>
            <a:ext cx="311150" cy="366713"/>
          </a:xfrm>
          <a:prstGeom prst="rect">
            <a:avLst/>
          </a:prstGeom>
          <a:noFill/>
          <a:ln w="9525">
            <a:noFill/>
            <a:miter lim="800000"/>
            <a:headEnd/>
            <a:tailEnd/>
          </a:ln>
          <a:effectLst/>
        </p:spPr>
        <p:txBody>
          <a:bodyPr wrap="none">
            <a:spAutoFit/>
          </a:bodyPr>
          <a:lstStyle/>
          <a:p>
            <a:r>
              <a:rPr lang="en-US" sz="1800"/>
              <a:t>4</a:t>
            </a:r>
          </a:p>
        </p:txBody>
      </p:sp>
      <p:sp>
        <p:nvSpPr>
          <p:cNvPr id="197671" name="Text Box 39"/>
          <p:cNvSpPr txBox="1">
            <a:spLocks noChangeArrowheads="1"/>
          </p:cNvSpPr>
          <p:nvPr/>
        </p:nvSpPr>
        <p:spPr bwMode="auto">
          <a:xfrm>
            <a:off x="3790950" y="2355850"/>
            <a:ext cx="311150" cy="366713"/>
          </a:xfrm>
          <a:prstGeom prst="rect">
            <a:avLst/>
          </a:prstGeom>
          <a:noFill/>
          <a:ln w="9525">
            <a:noFill/>
            <a:miter lim="800000"/>
            <a:headEnd/>
            <a:tailEnd/>
          </a:ln>
          <a:effectLst/>
        </p:spPr>
        <p:txBody>
          <a:bodyPr wrap="none">
            <a:spAutoFit/>
          </a:bodyPr>
          <a:lstStyle/>
          <a:p>
            <a:r>
              <a:rPr lang="en-US" sz="1800"/>
              <a:t>5</a:t>
            </a:r>
          </a:p>
        </p:txBody>
      </p:sp>
      <p:sp>
        <p:nvSpPr>
          <p:cNvPr id="197672" name="Text Box 40"/>
          <p:cNvSpPr txBox="1">
            <a:spLocks noChangeArrowheads="1"/>
          </p:cNvSpPr>
          <p:nvPr/>
        </p:nvSpPr>
        <p:spPr bwMode="auto">
          <a:xfrm>
            <a:off x="3744913" y="1703388"/>
            <a:ext cx="311150" cy="366712"/>
          </a:xfrm>
          <a:prstGeom prst="rect">
            <a:avLst/>
          </a:prstGeom>
          <a:noFill/>
          <a:ln w="9525">
            <a:noFill/>
            <a:miter lim="800000"/>
            <a:headEnd/>
            <a:tailEnd/>
          </a:ln>
          <a:effectLst/>
        </p:spPr>
        <p:txBody>
          <a:bodyPr wrap="none">
            <a:spAutoFit/>
          </a:bodyPr>
          <a:lstStyle/>
          <a:p>
            <a:r>
              <a:rPr lang="en-US" sz="1800"/>
              <a:t>6</a:t>
            </a:r>
          </a:p>
        </p:txBody>
      </p:sp>
      <p:sp>
        <p:nvSpPr>
          <p:cNvPr id="197673" name="Rectangle 41"/>
          <p:cNvSpPr>
            <a:spLocks noChangeArrowheads="1"/>
          </p:cNvSpPr>
          <p:nvPr/>
        </p:nvSpPr>
        <p:spPr bwMode="auto">
          <a:xfrm>
            <a:off x="3667125" y="4235450"/>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197674" name="Rectangle 42"/>
          <p:cNvSpPr>
            <a:spLocks noChangeArrowheads="1"/>
          </p:cNvSpPr>
          <p:nvPr/>
        </p:nvSpPr>
        <p:spPr bwMode="auto">
          <a:xfrm>
            <a:off x="3971925" y="4235450"/>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197675" name="Rectangle 43"/>
          <p:cNvSpPr>
            <a:spLocks noChangeArrowheads="1"/>
          </p:cNvSpPr>
          <p:nvPr/>
        </p:nvSpPr>
        <p:spPr bwMode="auto">
          <a:xfrm>
            <a:off x="4273550" y="4235450"/>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197676" name="Rectangle 44"/>
          <p:cNvSpPr>
            <a:spLocks noChangeArrowheads="1"/>
          </p:cNvSpPr>
          <p:nvPr/>
        </p:nvSpPr>
        <p:spPr bwMode="auto">
          <a:xfrm>
            <a:off x="4575175" y="4235450"/>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197677" name="Rectangle 45"/>
          <p:cNvSpPr>
            <a:spLocks noChangeArrowheads="1"/>
          </p:cNvSpPr>
          <p:nvPr/>
        </p:nvSpPr>
        <p:spPr bwMode="auto">
          <a:xfrm>
            <a:off x="4876800" y="4235450"/>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197678" name="Rectangle 46"/>
          <p:cNvSpPr>
            <a:spLocks noChangeArrowheads="1"/>
          </p:cNvSpPr>
          <p:nvPr/>
        </p:nvSpPr>
        <p:spPr bwMode="auto">
          <a:xfrm>
            <a:off x="5178425" y="4235450"/>
            <a:ext cx="231775" cy="276225"/>
          </a:xfrm>
          <a:prstGeom prst="rect">
            <a:avLst/>
          </a:prstGeom>
          <a:noFill/>
          <a:ln w="28575">
            <a:solidFill>
              <a:schemeClr val="tx1"/>
            </a:solidFill>
            <a:miter lim="800000"/>
            <a:headEnd/>
            <a:tailEnd/>
          </a:ln>
          <a:effectLst/>
        </p:spPr>
        <p:txBody>
          <a:bodyPr wrap="none" anchor="ctr"/>
          <a:lstStyle/>
          <a:p>
            <a:endParaRPr lang="en-US"/>
          </a:p>
        </p:txBody>
      </p:sp>
      <p:grpSp>
        <p:nvGrpSpPr>
          <p:cNvPr id="3" name="Group 47"/>
          <p:cNvGrpSpPr>
            <a:grpSpLocks/>
          </p:cNvGrpSpPr>
          <p:nvPr/>
        </p:nvGrpSpPr>
        <p:grpSpPr bwMode="auto">
          <a:xfrm>
            <a:off x="6588125" y="2801938"/>
            <a:ext cx="850900" cy="990600"/>
            <a:chOff x="4147" y="1776"/>
            <a:chExt cx="536" cy="624"/>
          </a:xfrm>
        </p:grpSpPr>
        <p:sp>
          <p:nvSpPr>
            <p:cNvPr id="197680" name="Oval 48"/>
            <p:cNvSpPr>
              <a:spLocks noChangeArrowheads="1"/>
            </p:cNvSpPr>
            <p:nvPr/>
          </p:nvSpPr>
          <p:spPr bwMode="auto">
            <a:xfrm>
              <a:off x="4155" y="1920"/>
              <a:ext cx="56" cy="56"/>
            </a:xfrm>
            <a:prstGeom prst="ellipse">
              <a:avLst/>
            </a:prstGeom>
            <a:solidFill>
              <a:srgbClr val="FFFF00"/>
            </a:solidFill>
            <a:ln w="9525">
              <a:solidFill>
                <a:schemeClr val="hlink"/>
              </a:solidFill>
              <a:round/>
              <a:headEnd/>
              <a:tailEnd/>
            </a:ln>
            <a:effectLst/>
          </p:spPr>
          <p:txBody>
            <a:bodyPr wrap="none" anchor="ctr"/>
            <a:lstStyle/>
            <a:p>
              <a:pPr algn="ctr"/>
              <a:endParaRPr lang="en-US" sz="1800"/>
            </a:p>
          </p:txBody>
        </p:sp>
        <p:sp>
          <p:nvSpPr>
            <p:cNvPr id="197681" name="Oval 49"/>
            <p:cNvSpPr>
              <a:spLocks noChangeArrowheads="1"/>
            </p:cNvSpPr>
            <p:nvPr/>
          </p:nvSpPr>
          <p:spPr bwMode="auto">
            <a:xfrm>
              <a:off x="4627" y="2160"/>
              <a:ext cx="56" cy="56"/>
            </a:xfrm>
            <a:prstGeom prst="ellipse">
              <a:avLst/>
            </a:prstGeom>
            <a:solidFill>
              <a:srgbClr val="FFFF00"/>
            </a:solidFill>
            <a:ln w="9525">
              <a:solidFill>
                <a:schemeClr val="hlink"/>
              </a:solidFill>
              <a:round/>
              <a:headEnd/>
              <a:tailEnd/>
            </a:ln>
            <a:effectLst/>
          </p:spPr>
          <p:txBody>
            <a:bodyPr wrap="none" anchor="ctr"/>
            <a:lstStyle/>
            <a:p>
              <a:pPr algn="ctr"/>
              <a:endParaRPr lang="en-US" sz="1800"/>
            </a:p>
          </p:txBody>
        </p:sp>
        <p:sp>
          <p:nvSpPr>
            <p:cNvPr id="197682" name="Oval 50"/>
            <p:cNvSpPr>
              <a:spLocks noChangeArrowheads="1"/>
            </p:cNvSpPr>
            <p:nvPr/>
          </p:nvSpPr>
          <p:spPr bwMode="auto">
            <a:xfrm>
              <a:off x="4387" y="2344"/>
              <a:ext cx="56" cy="56"/>
            </a:xfrm>
            <a:prstGeom prst="ellipse">
              <a:avLst/>
            </a:prstGeom>
            <a:solidFill>
              <a:srgbClr val="FFFF00"/>
            </a:solidFill>
            <a:ln w="9525">
              <a:solidFill>
                <a:schemeClr val="hlink"/>
              </a:solidFill>
              <a:round/>
              <a:headEnd/>
              <a:tailEnd/>
            </a:ln>
            <a:effectLst/>
          </p:spPr>
          <p:txBody>
            <a:bodyPr wrap="none" anchor="ctr"/>
            <a:lstStyle/>
            <a:p>
              <a:pPr algn="ctr"/>
              <a:endParaRPr lang="en-US" sz="1800"/>
            </a:p>
          </p:txBody>
        </p:sp>
        <p:sp>
          <p:nvSpPr>
            <p:cNvPr id="197683" name="Oval 51"/>
            <p:cNvSpPr>
              <a:spLocks noChangeArrowheads="1"/>
            </p:cNvSpPr>
            <p:nvPr/>
          </p:nvSpPr>
          <p:spPr bwMode="auto">
            <a:xfrm>
              <a:off x="4627" y="1920"/>
              <a:ext cx="56" cy="56"/>
            </a:xfrm>
            <a:prstGeom prst="ellipse">
              <a:avLst/>
            </a:prstGeom>
            <a:solidFill>
              <a:srgbClr val="FF0000"/>
            </a:solidFill>
            <a:ln w="9525">
              <a:solidFill>
                <a:schemeClr val="tx1"/>
              </a:solidFill>
              <a:round/>
              <a:headEnd/>
              <a:tailEnd/>
            </a:ln>
            <a:effectLst/>
          </p:spPr>
          <p:txBody>
            <a:bodyPr wrap="none" anchor="ctr"/>
            <a:lstStyle/>
            <a:p>
              <a:pPr algn="ctr"/>
              <a:endParaRPr lang="en-US" sz="1800"/>
            </a:p>
          </p:txBody>
        </p:sp>
        <p:sp>
          <p:nvSpPr>
            <p:cNvPr id="197684" name="Oval 52"/>
            <p:cNvSpPr>
              <a:spLocks noChangeArrowheads="1"/>
            </p:cNvSpPr>
            <p:nvPr/>
          </p:nvSpPr>
          <p:spPr bwMode="auto">
            <a:xfrm>
              <a:off x="4147" y="2160"/>
              <a:ext cx="56" cy="56"/>
            </a:xfrm>
            <a:prstGeom prst="ellipse">
              <a:avLst/>
            </a:prstGeom>
            <a:solidFill>
              <a:srgbClr val="FF0000"/>
            </a:solidFill>
            <a:ln w="9525">
              <a:solidFill>
                <a:schemeClr val="tx1"/>
              </a:solidFill>
              <a:round/>
              <a:headEnd/>
              <a:tailEnd/>
            </a:ln>
            <a:effectLst/>
          </p:spPr>
          <p:txBody>
            <a:bodyPr wrap="none" anchor="ctr"/>
            <a:lstStyle/>
            <a:p>
              <a:pPr algn="ctr"/>
              <a:endParaRPr lang="en-US" sz="1800"/>
            </a:p>
          </p:txBody>
        </p:sp>
        <p:sp>
          <p:nvSpPr>
            <p:cNvPr id="197685" name="Oval 53"/>
            <p:cNvSpPr>
              <a:spLocks noChangeArrowheads="1"/>
            </p:cNvSpPr>
            <p:nvPr/>
          </p:nvSpPr>
          <p:spPr bwMode="auto">
            <a:xfrm>
              <a:off x="4387" y="1776"/>
              <a:ext cx="56" cy="56"/>
            </a:xfrm>
            <a:prstGeom prst="ellipse">
              <a:avLst/>
            </a:prstGeom>
            <a:solidFill>
              <a:srgbClr val="333399"/>
            </a:solidFill>
            <a:ln w="9525">
              <a:solidFill>
                <a:srgbClr val="333399"/>
              </a:solidFill>
              <a:round/>
              <a:headEnd/>
              <a:tailEnd/>
            </a:ln>
            <a:effectLst/>
          </p:spPr>
          <p:txBody>
            <a:bodyPr wrap="none" anchor="ctr"/>
            <a:lstStyle/>
            <a:p>
              <a:pPr algn="ctr"/>
              <a:endParaRPr lang="en-US" sz="1800"/>
            </a:p>
          </p:txBody>
        </p:sp>
      </p:grpSp>
      <p:sp>
        <p:nvSpPr>
          <p:cNvPr id="197688" name="Oval 56"/>
          <p:cNvSpPr>
            <a:spLocks noChangeArrowheads="1"/>
          </p:cNvSpPr>
          <p:nvPr/>
        </p:nvSpPr>
        <p:spPr bwMode="auto">
          <a:xfrm>
            <a:off x="1295400" y="6103937"/>
            <a:ext cx="88900" cy="88900"/>
          </a:xfrm>
          <a:prstGeom prst="ellipse">
            <a:avLst/>
          </a:prstGeom>
          <a:solidFill>
            <a:srgbClr val="333399"/>
          </a:solidFill>
          <a:ln w="9525">
            <a:solidFill>
              <a:srgbClr val="333399"/>
            </a:solidFill>
            <a:round/>
            <a:headEnd/>
            <a:tailEnd/>
          </a:ln>
          <a:effectLst/>
        </p:spPr>
        <p:txBody>
          <a:bodyPr wrap="none" anchor="ctr"/>
          <a:lstStyle/>
          <a:p>
            <a:pPr algn="ctr"/>
            <a:endParaRPr lang="en-US" sz="1800"/>
          </a:p>
        </p:txBody>
      </p:sp>
      <p:sp>
        <p:nvSpPr>
          <p:cNvPr id="197689" name="Text Box 57"/>
          <p:cNvSpPr txBox="1">
            <a:spLocks noChangeArrowheads="1"/>
          </p:cNvSpPr>
          <p:nvPr/>
        </p:nvSpPr>
        <p:spPr bwMode="auto">
          <a:xfrm>
            <a:off x="152400" y="5486400"/>
            <a:ext cx="3110275" cy="400110"/>
          </a:xfrm>
          <a:prstGeom prst="rect">
            <a:avLst/>
          </a:prstGeom>
          <a:noFill/>
          <a:ln w="9525">
            <a:noFill/>
            <a:miter lim="800000"/>
            <a:headEnd/>
            <a:tailEnd/>
          </a:ln>
          <a:effectLst/>
        </p:spPr>
        <p:txBody>
          <a:bodyPr wrap="none">
            <a:spAutoFit/>
          </a:bodyPr>
          <a:lstStyle/>
          <a:p>
            <a:r>
              <a:rPr lang="en-US" sz="2000" dirty="0"/>
              <a:t>4. Accept if colors different.</a:t>
            </a:r>
            <a:r>
              <a:rPr lang="en-US" sz="2000" dirty="0">
                <a:solidFill>
                  <a:schemeClr val="hlink"/>
                </a:solidFill>
              </a:rPr>
              <a:t> </a:t>
            </a:r>
            <a:endParaRPr lang="en-US" sz="2000" dirty="0">
              <a:sym typeface="Symbol" pitchFamily="18" charset="2"/>
            </a:endParaRPr>
          </a:p>
        </p:txBody>
      </p:sp>
      <p:sp>
        <p:nvSpPr>
          <p:cNvPr id="197691" name="Rectangle 59"/>
          <p:cNvSpPr>
            <a:spLocks noChangeArrowheads="1"/>
          </p:cNvSpPr>
          <p:nvPr/>
        </p:nvSpPr>
        <p:spPr bwMode="auto">
          <a:xfrm>
            <a:off x="1219200" y="6027737"/>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197692" name="Rectangle 60"/>
          <p:cNvSpPr>
            <a:spLocks noChangeArrowheads="1"/>
          </p:cNvSpPr>
          <p:nvPr/>
        </p:nvSpPr>
        <p:spPr bwMode="auto">
          <a:xfrm>
            <a:off x="1600200" y="6027737"/>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197693" name="Oval 61"/>
          <p:cNvSpPr>
            <a:spLocks noChangeArrowheads="1"/>
          </p:cNvSpPr>
          <p:nvPr/>
        </p:nvSpPr>
        <p:spPr bwMode="auto">
          <a:xfrm>
            <a:off x="1682750" y="6103937"/>
            <a:ext cx="88900" cy="88900"/>
          </a:xfrm>
          <a:prstGeom prst="ellipse">
            <a:avLst/>
          </a:prstGeom>
          <a:solidFill>
            <a:srgbClr val="FFFF00"/>
          </a:solidFill>
          <a:ln w="9525">
            <a:solidFill>
              <a:schemeClr val="hlink"/>
            </a:solidFill>
            <a:round/>
            <a:headEnd/>
            <a:tailEnd/>
          </a:ln>
          <a:effectLst/>
        </p:spPr>
        <p:txBody>
          <a:bodyPr wrap="none" anchor="ctr"/>
          <a:lstStyle/>
          <a:p>
            <a:pPr algn="ctr"/>
            <a:endParaRPr lang="en-US" sz="1800" dirty="0">
              <a:solidFill>
                <a:srgbClr val="FFFF00"/>
              </a:solidFill>
            </a:endParaRPr>
          </a:p>
        </p:txBody>
      </p:sp>
      <p:sp>
        <p:nvSpPr>
          <p:cNvPr id="197695" name="Text Box 63"/>
          <p:cNvSpPr txBox="1">
            <a:spLocks noChangeArrowheads="1"/>
          </p:cNvSpPr>
          <p:nvPr/>
        </p:nvSpPr>
        <p:spPr bwMode="auto">
          <a:xfrm>
            <a:off x="6400800" y="5394325"/>
            <a:ext cx="2045753" cy="707886"/>
          </a:xfrm>
          <a:prstGeom prst="rect">
            <a:avLst/>
          </a:prstGeom>
          <a:noFill/>
          <a:ln w="9525">
            <a:noFill/>
            <a:miter lim="800000"/>
            <a:headEnd/>
            <a:tailEnd/>
          </a:ln>
          <a:effectLst/>
        </p:spPr>
        <p:txBody>
          <a:bodyPr wrap="none">
            <a:spAutoFit/>
          </a:bodyPr>
          <a:lstStyle/>
          <a:p>
            <a:pPr marL="457200" indent="-457200"/>
            <a:r>
              <a:rPr lang="en-US" sz="2000" dirty="0">
                <a:sym typeface="Symbol" pitchFamily="18" charset="2"/>
              </a:rPr>
              <a:t>3. </a:t>
            </a:r>
            <a:r>
              <a:rPr lang="en-US" sz="2000" dirty="0" smtClean="0">
                <a:sym typeface="Symbol" pitchFamily="18" charset="2"/>
              </a:rPr>
              <a:t>    Send </a:t>
            </a:r>
            <a:r>
              <a:rPr lang="en-US" sz="2000" dirty="0">
                <a:sym typeface="Symbol" pitchFamily="18" charset="2"/>
              </a:rPr>
              <a:t>keys for</a:t>
            </a:r>
            <a:br>
              <a:rPr lang="en-US" sz="2000" dirty="0">
                <a:sym typeface="Symbol" pitchFamily="18" charset="2"/>
              </a:rPr>
            </a:br>
            <a:r>
              <a:rPr lang="en-US" sz="2000" dirty="0">
                <a:sym typeface="Symbol" pitchFamily="18" charset="2"/>
              </a:rPr>
              <a:t>endpoints.</a:t>
            </a:r>
            <a:endParaRPr lang="en-US" sz="2000" dirty="0">
              <a:latin typeface="Times New Roman" pitchFamily="18" charset="0"/>
              <a:sym typeface="Symbol" pitchFamily="18" charset="2"/>
            </a:endParaRPr>
          </a:p>
        </p:txBody>
      </p:sp>
      <p:sp>
        <p:nvSpPr>
          <p:cNvPr id="197696" name="Line 64"/>
          <p:cNvSpPr>
            <a:spLocks noChangeShapeType="1"/>
          </p:cNvSpPr>
          <p:nvPr/>
        </p:nvSpPr>
        <p:spPr bwMode="auto">
          <a:xfrm flipH="1" flipV="1">
            <a:off x="3136900" y="5810250"/>
            <a:ext cx="2679700" cy="0"/>
          </a:xfrm>
          <a:prstGeom prst="line">
            <a:avLst/>
          </a:prstGeom>
          <a:noFill/>
          <a:ln w="19050">
            <a:solidFill>
              <a:schemeClr val="tx1"/>
            </a:solidFill>
            <a:round/>
            <a:headEnd/>
            <a:tailEnd type="triangle" w="med" len="med"/>
          </a:ln>
          <a:effectLst/>
        </p:spPr>
        <p:txBody>
          <a:bodyPr wrap="none" anchor="ctr"/>
          <a:lstStyle/>
          <a:p>
            <a:endParaRPr lang="en-US"/>
          </a:p>
        </p:txBody>
      </p:sp>
      <p:pic>
        <p:nvPicPr>
          <p:cNvPr id="197697" name="Picture 65"/>
          <p:cNvPicPr>
            <a:picLocks noChangeAspect="1" noChangeArrowheads="1"/>
          </p:cNvPicPr>
          <p:nvPr/>
        </p:nvPicPr>
        <p:blipFill>
          <a:blip r:embed="rId6" cstate="print"/>
          <a:srcRect/>
          <a:stretch>
            <a:fillRect/>
          </a:stretch>
        </p:blipFill>
        <p:spPr bwMode="auto">
          <a:xfrm>
            <a:off x="3810000" y="5372100"/>
            <a:ext cx="685800" cy="311150"/>
          </a:xfrm>
          <a:prstGeom prst="rect">
            <a:avLst/>
          </a:prstGeom>
          <a:noFill/>
          <a:ln w="9525">
            <a:noFill/>
            <a:miter lim="800000"/>
            <a:headEnd/>
            <a:tailEnd/>
          </a:ln>
          <a:effectLst/>
        </p:spPr>
      </p:pic>
      <p:pic>
        <p:nvPicPr>
          <p:cNvPr id="197698" name="Picture 66"/>
          <p:cNvPicPr>
            <a:picLocks noChangeAspect="1" noChangeArrowheads="1"/>
          </p:cNvPicPr>
          <p:nvPr/>
        </p:nvPicPr>
        <p:blipFill>
          <a:blip r:embed="rId6" cstate="print"/>
          <a:srcRect/>
          <a:stretch>
            <a:fillRect/>
          </a:stretch>
        </p:blipFill>
        <p:spPr bwMode="auto">
          <a:xfrm>
            <a:off x="4572000" y="5372100"/>
            <a:ext cx="685800" cy="311150"/>
          </a:xfrm>
          <a:prstGeom prst="rect">
            <a:avLst/>
          </a:prstGeom>
          <a:noFill/>
          <a:ln w="9525">
            <a:noFill/>
            <a:miter lim="800000"/>
            <a:headEnd/>
            <a:tailEnd/>
          </a:ln>
          <a:effectLst/>
        </p:spPr>
      </p:pic>
      <p:sp>
        <p:nvSpPr>
          <p:cNvPr id="197699" name="Text Box 67"/>
          <p:cNvSpPr txBox="1">
            <a:spLocks noChangeArrowheads="1"/>
          </p:cNvSpPr>
          <p:nvPr/>
        </p:nvSpPr>
        <p:spPr bwMode="auto">
          <a:xfrm>
            <a:off x="1922463" y="5867400"/>
            <a:ext cx="669925" cy="641350"/>
          </a:xfrm>
          <a:prstGeom prst="rect">
            <a:avLst/>
          </a:prstGeom>
          <a:noFill/>
          <a:ln w="9525">
            <a:noFill/>
            <a:miter lim="800000"/>
            <a:headEnd/>
            <a:tailEnd/>
          </a:ln>
          <a:effectLst/>
        </p:spPr>
        <p:txBody>
          <a:bodyPr wrap="none">
            <a:spAutoFit/>
          </a:bodyPr>
          <a:lstStyle/>
          <a:p>
            <a:pPr>
              <a:buFont typeface="Wingdings" pitchFamily="2" charset="2"/>
              <a:buChar char="ü"/>
            </a:pPr>
            <a:r>
              <a:rPr lang="en-US"/>
              <a:t> </a:t>
            </a:r>
          </a:p>
        </p:txBody>
      </p:sp>
      <p:cxnSp>
        <p:nvCxnSpPr>
          <p:cNvPr id="5" name="Straight Connector 4"/>
          <p:cNvCxnSpPr>
            <a:stCxn id="197651" idx="0"/>
            <a:endCxn id="197657" idx="1"/>
          </p:cNvCxnSpPr>
          <p:nvPr/>
        </p:nvCxnSpPr>
        <p:spPr>
          <a:xfrm flipH="1">
            <a:off x="4459288" y="1765300"/>
            <a:ext cx="9525" cy="9032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3581400" y="3745468"/>
            <a:ext cx="1981200" cy="369332"/>
          </a:xfrm>
          <a:prstGeom prst="rect">
            <a:avLst/>
          </a:prstGeom>
          <a:noFill/>
        </p:spPr>
        <p:txBody>
          <a:bodyPr wrap="square" rtlCol="0">
            <a:spAutoFit/>
          </a:bodyPr>
          <a:lstStyle/>
          <a:p>
            <a:r>
              <a:rPr lang="en-US" dirty="0" smtClean="0"/>
              <a:t>1    2    3    4   5   6</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9769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9769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7692"/>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97691"/>
                                        </p:tgtEl>
                                        <p:attrNameLst>
                                          <p:attrName>style.visibility</p:attrName>
                                        </p:attrNameLst>
                                      </p:cBhvr>
                                      <p:to>
                                        <p:strVal val="visible"/>
                                      </p:to>
                                    </p:set>
                                  </p:childTnLst>
                                </p:cTn>
                              </p:par>
                              <p:par>
                                <p:cTn id="17" presetID="0" presetClass="path" presetSubtype="0" accel="50000" decel="50000" fill="hold" grpId="2" nodeType="withEffect">
                                  <p:stCondLst>
                                    <p:cond delay="0"/>
                                  </p:stCondLst>
                                  <p:childTnLst>
                                    <p:animMotion origin="layout" path="M 0.26805 -0.22387 L -6.38889E-6 4.81036E-6 " pathEditMode="relative" ptsTypes="AA">
                                      <p:cBhvr>
                                        <p:cTn id="18" dur="2000" fill="hold"/>
                                        <p:tgtEl>
                                          <p:spTgt spid="197691"/>
                                        </p:tgtEl>
                                        <p:attrNameLst>
                                          <p:attrName>ppt_x</p:attrName>
                                          <p:attrName>ppt_y</p:attrName>
                                        </p:attrNameLst>
                                      </p:cBhvr>
                                    </p:animMotion>
                                  </p:childTnLst>
                                </p:cTn>
                              </p:par>
                              <p:par>
                                <p:cTn id="19" presetID="0" presetClass="path" presetSubtype="0" accel="50000" decel="50000" fill="hold" grpId="2" nodeType="withEffect">
                                  <p:stCondLst>
                                    <p:cond delay="0"/>
                                  </p:stCondLst>
                                  <p:childTnLst>
                                    <p:animMotion origin="layout" path="M 0.32674 -0.22387 L -2.77778E-6 1.55412E-6 " pathEditMode="relative" rAng="0" ptsTypes="AA">
                                      <p:cBhvr>
                                        <p:cTn id="20" dur="2000" fill="hold"/>
                                        <p:tgtEl>
                                          <p:spTgt spid="197692"/>
                                        </p:tgtEl>
                                        <p:attrNameLst>
                                          <p:attrName>ppt_x</p:attrName>
                                          <p:attrName>ppt_y</p:attrName>
                                        </p:attrNameLst>
                                      </p:cBhvr>
                                      <p:rCtr x="-16300" y="1120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76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769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76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76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76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769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76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7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88" grpId="0" animBg="1"/>
      <p:bldP spid="197689" grpId="0"/>
      <p:bldP spid="197691" grpId="0" animBg="1"/>
      <p:bldP spid="197691" grpId="1" animBg="1"/>
      <p:bldP spid="197691" grpId="2" animBg="1"/>
      <p:bldP spid="197692" grpId="0" animBg="1"/>
      <p:bldP spid="197692" grpId="1" animBg="1"/>
      <p:bldP spid="197692" grpId="2" animBg="1"/>
      <p:bldP spid="197693" grpId="0" animBg="1"/>
      <p:bldP spid="197695" grpId="0"/>
      <p:bldP spid="197696" grpId="0" animBg="1"/>
      <p:bldP spid="1976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ZKP Properties for G3C</a:t>
            </a:r>
            <a:endParaRPr lang="en-US"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p:txBody>
              <a:bodyPr>
                <a:normAutofit fontScale="70000" lnSpcReduction="20000"/>
              </a:bodyPr>
              <a:lstStyle/>
              <a:p>
                <a:r>
                  <a:rPr lang="en-US" dirty="0" smtClean="0">
                    <a:sym typeface="Symbol"/>
                  </a:rPr>
                  <a:t>Completeness: </a:t>
                </a:r>
              </a:p>
              <a:p>
                <a:pPr lvl="1"/>
                <a:r>
                  <a:rPr lang="en-US" dirty="0" smtClean="0">
                    <a:sym typeface="Symbol"/>
                  </a:rPr>
                  <a:t>If </a:t>
                </a:r>
                <a:r>
                  <a:rPr lang="en-US" dirty="0" err="1" smtClean="0">
                    <a:sym typeface="Symbol"/>
                  </a:rPr>
                  <a:t>prover</a:t>
                </a:r>
                <a:r>
                  <a:rPr lang="en-US" dirty="0" smtClean="0">
                    <a:sym typeface="Symbol"/>
                  </a:rPr>
                  <a:t> knows the corresponding 3-coloring, verifier will accept with probability 1.</a:t>
                </a:r>
              </a:p>
              <a:p>
                <a:r>
                  <a:rPr lang="en-US" dirty="0" smtClean="0"/>
                  <a:t>Soundness: </a:t>
                </a:r>
              </a:p>
              <a:p>
                <a:pPr lvl="1"/>
                <a:r>
                  <a:rPr lang="en-US" dirty="0" smtClean="0">
                    <a:sym typeface="Symbol"/>
                  </a:rPr>
                  <a:t>If prover doesn’t know, at least 1 of the </a:t>
                </a:r>
                <a14:m>
                  <m:oMath xmlns:m="http://schemas.openxmlformats.org/officeDocument/2006/math">
                    <m:d>
                      <m:dPr>
                        <m:begChr m:val="|"/>
                        <m:endChr m:val="|"/>
                        <m:ctrlPr>
                          <a:rPr lang="en-US" b="1" i="1" smtClean="0">
                            <a:solidFill>
                              <a:schemeClr val="accent1"/>
                            </a:solidFill>
                            <a:latin typeface="Cambria Math"/>
                            <a:sym typeface="Symbol"/>
                          </a:rPr>
                        </m:ctrlPr>
                      </m:dPr>
                      <m:e>
                        <m:r>
                          <a:rPr lang="en-US" b="1" i="1" smtClean="0">
                            <a:solidFill>
                              <a:schemeClr val="accent1"/>
                            </a:solidFill>
                            <a:latin typeface="Cambria Math"/>
                            <a:sym typeface="Symbol"/>
                          </a:rPr>
                          <m:t>𝑬</m:t>
                        </m:r>
                      </m:e>
                    </m:d>
                  </m:oMath>
                </a14:m>
                <a:r>
                  <a:rPr lang="en-US" dirty="0" smtClean="0">
                    <a:sym typeface="Symbol"/>
                  </a:rPr>
                  <a:t> edges is not properly colored.</a:t>
                </a:r>
                <a14:m>
                  <m:oMath xmlns:m="http://schemas.openxmlformats.org/officeDocument/2006/math">
                    <m:r>
                      <a:rPr lang="en-US" b="0" i="1" smtClean="0">
                        <a:latin typeface="Cambria Math"/>
                        <a:sym typeface="Symbol"/>
                      </a:rPr>
                      <m:t> </m:t>
                    </m:r>
                  </m:oMath>
                </a14:m>
                <a:endParaRPr lang="en-US" b="0" i="1" dirty="0" smtClean="0">
                  <a:latin typeface="Cambria Math"/>
                  <a:sym typeface="Symbol"/>
                </a:endParaRPr>
              </a:p>
              <a:p>
                <a:pPr marL="457200" lvl="1" indent="0">
                  <a:buNone/>
                </a:pPr>
                <a14:m>
                  <m:oMathPara xmlns:m="http://schemas.openxmlformats.org/officeDocument/2006/math">
                    <m:oMathParaPr>
                      <m:jc m:val="centerGroup"/>
                    </m:oMathParaPr>
                    <m:oMath xmlns:m="http://schemas.openxmlformats.org/officeDocument/2006/math">
                      <m:r>
                        <a:rPr lang="en-US" b="1" i="1" smtClean="0">
                          <a:solidFill>
                            <a:schemeClr val="accent1"/>
                          </a:solidFill>
                          <a:latin typeface="Cambria Math"/>
                          <a:sym typeface="Symbol"/>
                        </a:rPr>
                        <m:t>𝑷𝒓𝒐𝒃</m:t>
                      </m:r>
                      <m:d>
                        <m:dPr>
                          <m:ctrlPr>
                            <a:rPr lang="en-US" b="1" i="1" smtClean="0">
                              <a:solidFill>
                                <a:schemeClr val="accent1"/>
                              </a:solidFill>
                              <a:latin typeface="Cambria Math"/>
                              <a:sym typeface="Symbol"/>
                            </a:rPr>
                          </m:ctrlPr>
                        </m:dPr>
                        <m:e>
                          <m:r>
                            <a:rPr lang="en-US" b="1" i="1" smtClean="0">
                              <a:solidFill>
                                <a:schemeClr val="accent1"/>
                              </a:solidFill>
                              <a:latin typeface="Cambria Math"/>
                              <a:sym typeface="Symbol"/>
                            </a:rPr>
                            <m:t>𝒗𝒆𝒓𝒊𝒇𝒊𝒆𝒓</m:t>
                          </m:r>
                          <m:r>
                            <a:rPr lang="en-US" b="1" i="1" smtClean="0">
                              <a:solidFill>
                                <a:schemeClr val="accent1"/>
                              </a:solidFill>
                              <a:latin typeface="Cambria Math"/>
                              <a:sym typeface="Symbol"/>
                            </a:rPr>
                            <m:t> </m:t>
                          </m:r>
                          <m:r>
                            <a:rPr lang="en-US" b="1" i="1" smtClean="0">
                              <a:solidFill>
                                <a:schemeClr val="accent1"/>
                              </a:solidFill>
                              <a:latin typeface="Cambria Math"/>
                              <a:sym typeface="Symbol"/>
                            </a:rPr>
                            <m:t>𝒇𝒊𝒏𝒅</m:t>
                          </m:r>
                          <m:r>
                            <a:rPr lang="en-US" b="1" i="1" smtClean="0">
                              <a:solidFill>
                                <a:schemeClr val="accent1"/>
                              </a:solidFill>
                              <a:latin typeface="Cambria Math"/>
                              <a:sym typeface="Symbol"/>
                            </a:rPr>
                            <m:t> </m:t>
                          </m:r>
                          <m:r>
                            <a:rPr lang="en-US" b="1" i="1" smtClean="0">
                              <a:solidFill>
                                <a:schemeClr val="accent1"/>
                              </a:solidFill>
                              <a:latin typeface="Cambria Math"/>
                              <a:sym typeface="Symbol"/>
                            </a:rPr>
                            <m:t>𝒘𝒓𝒐𝒏𝒈</m:t>
                          </m:r>
                          <m:r>
                            <a:rPr lang="en-US" b="1" i="1" smtClean="0">
                              <a:solidFill>
                                <a:schemeClr val="accent1"/>
                              </a:solidFill>
                              <a:latin typeface="Cambria Math"/>
                              <a:sym typeface="Symbol"/>
                            </a:rPr>
                            <m:t> </m:t>
                          </m:r>
                          <m:r>
                            <a:rPr lang="en-US" b="1" i="1" smtClean="0">
                              <a:solidFill>
                                <a:schemeClr val="accent1"/>
                              </a:solidFill>
                              <a:latin typeface="Cambria Math"/>
                              <a:sym typeface="Symbol"/>
                            </a:rPr>
                            <m:t>𝒄𝒐𝒍𝒐𝒓</m:t>
                          </m:r>
                        </m:e>
                      </m:d>
                      <m:r>
                        <a:rPr lang="en-US" b="1" i="1" smtClean="0">
                          <a:solidFill>
                            <a:schemeClr val="accent1"/>
                          </a:solidFill>
                          <a:latin typeface="Cambria Math"/>
                          <a:ea typeface="Cambria Math"/>
                          <a:sym typeface="Symbol"/>
                        </a:rPr>
                        <m:t>≥</m:t>
                      </m:r>
                      <m:f>
                        <m:fPr>
                          <m:ctrlPr>
                            <a:rPr lang="en-US" b="1" i="1" dirty="0">
                              <a:solidFill>
                                <a:schemeClr val="accent1"/>
                              </a:solidFill>
                              <a:latin typeface="Cambria Math"/>
                              <a:sym typeface="Symbol"/>
                            </a:rPr>
                          </m:ctrlPr>
                        </m:fPr>
                        <m:num>
                          <m:r>
                            <a:rPr lang="en-US" b="1" i="1" dirty="0">
                              <a:solidFill>
                                <a:schemeClr val="accent1"/>
                              </a:solidFill>
                              <a:latin typeface="Cambria Math"/>
                              <a:sym typeface="Symbol"/>
                            </a:rPr>
                            <m:t>𝟏</m:t>
                          </m:r>
                        </m:num>
                        <m:den>
                          <m:d>
                            <m:dPr>
                              <m:begChr m:val="|"/>
                              <m:endChr m:val="|"/>
                              <m:ctrlPr>
                                <a:rPr lang="en-US" b="1" i="1">
                                  <a:solidFill>
                                    <a:schemeClr val="accent1"/>
                                  </a:solidFill>
                                  <a:latin typeface="Cambria Math"/>
                                  <a:sym typeface="Symbol"/>
                                </a:rPr>
                              </m:ctrlPr>
                            </m:dPr>
                            <m:e>
                              <m:r>
                                <a:rPr lang="en-US" b="1" i="1">
                                  <a:solidFill>
                                    <a:schemeClr val="accent1"/>
                                  </a:solidFill>
                                  <a:latin typeface="Cambria Math"/>
                                  <a:sym typeface="Symbol"/>
                                </a:rPr>
                                <m:t>𝑬</m:t>
                              </m:r>
                            </m:e>
                          </m:d>
                        </m:den>
                      </m:f>
                    </m:oMath>
                  </m:oMathPara>
                </a14:m>
                <a:endParaRPr lang="en-US" b="1" dirty="0" smtClean="0">
                  <a:solidFill>
                    <a:schemeClr val="accent1"/>
                  </a:solidFill>
                  <a:sym typeface="Symbol"/>
                </a:endParaRPr>
              </a:p>
              <a:p>
                <a:pPr marL="457200" lvl="1" indent="0">
                  <a:buNone/>
                </a:pPr>
                <a14:m>
                  <m:oMathPara xmlns:m="http://schemas.openxmlformats.org/officeDocument/2006/math">
                    <m:oMathParaPr>
                      <m:jc m:val="centerGroup"/>
                    </m:oMathParaPr>
                    <m:oMath xmlns:m="http://schemas.openxmlformats.org/officeDocument/2006/math">
                      <m:r>
                        <a:rPr lang="en-US" b="1" i="1">
                          <a:solidFill>
                            <a:schemeClr val="accent1"/>
                          </a:solidFill>
                          <a:latin typeface="Cambria Math"/>
                          <a:sym typeface="Symbol"/>
                        </a:rPr>
                        <m:t>𝑷𝒓𝒐𝒃</m:t>
                      </m:r>
                      <m:d>
                        <m:dPr>
                          <m:ctrlPr>
                            <a:rPr lang="en-US" b="1" i="1">
                              <a:solidFill>
                                <a:schemeClr val="accent1"/>
                              </a:solidFill>
                              <a:latin typeface="Cambria Math"/>
                              <a:sym typeface="Symbol"/>
                            </a:rPr>
                          </m:ctrlPr>
                        </m:dPr>
                        <m:e>
                          <m:r>
                            <a:rPr lang="en-US" b="1" i="1">
                              <a:solidFill>
                                <a:schemeClr val="accent1"/>
                              </a:solidFill>
                              <a:latin typeface="Cambria Math"/>
                              <a:sym typeface="Symbol"/>
                            </a:rPr>
                            <m:t>𝒗𝒆𝒓𝒊𝒇𝒊𝒆𝒓</m:t>
                          </m:r>
                          <m:r>
                            <a:rPr lang="en-US" b="1" i="1">
                              <a:solidFill>
                                <a:schemeClr val="accent1"/>
                              </a:solidFill>
                              <a:latin typeface="Cambria Math"/>
                              <a:sym typeface="Symbol"/>
                            </a:rPr>
                            <m:t> </m:t>
                          </m:r>
                          <m:r>
                            <a:rPr lang="en-US" b="1" i="1" smtClean="0">
                              <a:solidFill>
                                <a:schemeClr val="accent1"/>
                              </a:solidFill>
                              <a:latin typeface="Cambria Math"/>
                              <a:sym typeface="Symbol"/>
                            </a:rPr>
                            <m:t>𝒂𝒄𝒄𝒆𝒑𝒕</m:t>
                          </m:r>
                          <m:r>
                            <a:rPr lang="en-US" b="1" i="1" smtClean="0">
                              <a:solidFill>
                                <a:schemeClr val="accent1"/>
                              </a:solidFill>
                              <a:latin typeface="Cambria Math"/>
                              <a:sym typeface="Symbol"/>
                            </a:rPr>
                            <m:t> </m:t>
                          </m:r>
                          <m:r>
                            <a:rPr lang="en-US" b="1" i="1" smtClean="0">
                              <a:solidFill>
                                <a:schemeClr val="accent1"/>
                              </a:solidFill>
                              <a:latin typeface="Cambria Math"/>
                              <a:sym typeface="Symbol"/>
                            </a:rPr>
                            <m:t>𝒘𝒊𝒕𝒉</m:t>
                          </m:r>
                          <m:r>
                            <a:rPr lang="en-US" b="1" i="1">
                              <a:solidFill>
                                <a:schemeClr val="accent1"/>
                              </a:solidFill>
                              <a:latin typeface="Cambria Math"/>
                              <a:sym typeface="Symbol"/>
                            </a:rPr>
                            <m:t> </m:t>
                          </m:r>
                          <m:r>
                            <a:rPr lang="en-US" b="1" i="1">
                              <a:solidFill>
                                <a:schemeClr val="accent1"/>
                              </a:solidFill>
                              <a:latin typeface="Cambria Math"/>
                              <a:sym typeface="Symbol"/>
                            </a:rPr>
                            <m:t>𝒆𝒓𝒓𝒐𝒓</m:t>
                          </m:r>
                        </m:e>
                      </m:d>
                      <m:r>
                        <a:rPr lang="en-US" b="1" i="1" dirty="0" smtClean="0">
                          <a:solidFill>
                            <a:schemeClr val="accent1"/>
                          </a:solidFill>
                          <a:latin typeface="Cambria Math"/>
                          <a:ea typeface="Cambria Math"/>
                          <a:sym typeface="Symbol"/>
                        </a:rPr>
                        <m:t>≤</m:t>
                      </m:r>
                      <m:r>
                        <a:rPr lang="en-US" b="1" i="1" dirty="0" smtClean="0">
                          <a:solidFill>
                            <a:schemeClr val="accent1"/>
                          </a:solidFill>
                          <a:latin typeface="Cambria Math"/>
                          <a:ea typeface="Cambria Math"/>
                          <a:sym typeface="Symbol"/>
                        </a:rPr>
                        <m:t>𝟏</m:t>
                      </m:r>
                      <m:r>
                        <a:rPr lang="en-US" b="1" i="1" dirty="0" smtClean="0">
                          <a:solidFill>
                            <a:schemeClr val="accent1"/>
                          </a:solidFill>
                          <a:latin typeface="Cambria Math"/>
                          <a:ea typeface="Cambria Math"/>
                          <a:sym typeface="Symbol"/>
                        </a:rPr>
                        <m:t>−</m:t>
                      </m:r>
                      <m:f>
                        <m:fPr>
                          <m:ctrlPr>
                            <a:rPr lang="en-US" b="1" i="1" dirty="0">
                              <a:solidFill>
                                <a:schemeClr val="accent1"/>
                              </a:solidFill>
                              <a:latin typeface="Cambria Math"/>
                              <a:sym typeface="Symbol"/>
                            </a:rPr>
                          </m:ctrlPr>
                        </m:fPr>
                        <m:num>
                          <m:r>
                            <a:rPr lang="en-US" b="1" i="1" dirty="0">
                              <a:solidFill>
                                <a:schemeClr val="accent1"/>
                              </a:solidFill>
                              <a:latin typeface="Cambria Math"/>
                              <a:sym typeface="Symbol"/>
                            </a:rPr>
                            <m:t>𝟏</m:t>
                          </m:r>
                        </m:num>
                        <m:den>
                          <m:d>
                            <m:dPr>
                              <m:begChr m:val="|"/>
                              <m:endChr m:val="|"/>
                              <m:ctrlPr>
                                <a:rPr lang="en-US" b="1" i="1">
                                  <a:solidFill>
                                    <a:schemeClr val="accent1"/>
                                  </a:solidFill>
                                  <a:latin typeface="Cambria Math"/>
                                  <a:sym typeface="Symbol"/>
                                </a:rPr>
                              </m:ctrlPr>
                            </m:dPr>
                            <m:e>
                              <m:r>
                                <a:rPr lang="en-US" b="1" i="1">
                                  <a:solidFill>
                                    <a:schemeClr val="accent1"/>
                                  </a:solidFill>
                                  <a:latin typeface="Cambria Math"/>
                                  <a:sym typeface="Symbol"/>
                                </a:rPr>
                                <m:t>𝑬</m:t>
                              </m:r>
                            </m:e>
                          </m:d>
                        </m:den>
                      </m:f>
                    </m:oMath>
                  </m:oMathPara>
                </a14:m>
                <a:endParaRPr lang="en-US" dirty="0" smtClean="0">
                  <a:sym typeface="Symbol"/>
                </a:endParaRPr>
              </a:p>
              <a:p>
                <a:pPr lvl="1"/>
                <a:r>
                  <a:rPr lang="en-US" dirty="0" smtClean="0">
                    <a:sym typeface="Symbol"/>
                  </a:rPr>
                  <a:t>After </a:t>
                </a:r>
                <a14:m>
                  <m:oMath xmlns:m="http://schemas.openxmlformats.org/officeDocument/2006/math">
                    <m:sSup>
                      <m:sSupPr>
                        <m:ctrlPr>
                          <a:rPr lang="en-US" b="1" i="1" smtClean="0">
                            <a:solidFill>
                              <a:schemeClr val="accent1"/>
                            </a:solidFill>
                            <a:latin typeface="Cambria Math"/>
                            <a:sym typeface="Symbol"/>
                          </a:rPr>
                        </m:ctrlPr>
                      </m:sSupPr>
                      <m:e>
                        <m:d>
                          <m:dPr>
                            <m:begChr m:val="|"/>
                            <m:endChr m:val="|"/>
                            <m:ctrlPr>
                              <a:rPr lang="en-US" b="1" i="1">
                                <a:solidFill>
                                  <a:schemeClr val="accent1"/>
                                </a:solidFill>
                                <a:latin typeface="Cambria Math"/>
                                <a:sym typeface="Symbol"/>
                              </a:rPr>
                            </m:ctrlPr>
                          </m:dPr>
                          <m:e>
                            <m:r>
                              <a:rPr lang="en-US" b="1" i="1">
                                <a:solidFill>
                                  <a:schemeClr val="accent1"/>
                                </a:solidFill>
                                <a:latin typeface="Cambria Math"/>
                                <a:sym typeface="Symbol"/>
                              </a:rPr>
                              <m:t>𝑬</m:t>
                            </m:r>
                          </m:e>
                        </m:d>
                      </m:e>
                      <m:sup>
                        <m:r>
                          <a:rPr lang="en-US" b="1" i="1" smtClean="0">
                            <a:solidFill>
                              <a:schemeClr val="accent1"/>
                            </a:solidFill>
                            <a:latin typeface="Cambria Math"/>
                            <a:sym typeface="Symbol"/>
                          </a:rPr>
                          <m:t>𝟐</m:t>
                        </m:r>
                      </m:sup>
                    </m:sSup>
                  </m:oMath>
                </a14:m>
                <a:r>
                  <a:rPr lang="en-US" dirty="0" smtClean="0"/>
                  <a:t> iterations:</a:t>
                </a:r>
              </a:p>
              <a:p>
                <a:pPr marL="457200" lvl="1" indent="0">
                  <a:buNone/>
                </a:pPr>
                <a14:m>
                  <m:oMathPara xmlns:m="http://schemas.openxmlformats.org/officeDocument/2006/math">
                    <m:oMathParaPr>
                      <m:jc m:val="centerGroup"/>
                    </m:oMathParaPr>
                    <m:oMath xmlns:m="http://schemas.openxmlformats.org/officeDocument/2006/math">
                      <m:r>
                        <a:rPr lang="en-US" b="1" i="1">
                          <a:solidFill>
                            <a:schemeClr val="accent1"/>
                          </a:solidFill>
                          <a:latin typeface="Cambria Math"/>
                          <a:sym typeface="Symbol"/>
                        </a:rPr>
                        <m:t>𝑷𝒓𝒐𝒃</m:t>
                      </m:r>
                      <m:r>
                        <a:rPr lang="en-US" b="1" i="1">
                          <a:solidFill>
                            <a:schemeClr val="accent1"/>
                          </a:solidFill>
                          <a:latin typeface="Cambria Math"/>
                          <a:sym typeface="Symbol"/>
                        </a:rPr>
                        <m:t>(</m:t>
                      </m:r>
                      <m:r>
                        <a:rPr lang="en-US" b="1" i="1">
                          <a:solidFill>
                            <a:schemeClr val="accent1"/>
                          </a:solidFill>
                          <a:latin typeface="Cambria Math"/>
                          <a:sym typeface="Symbol"/>
                        </a:rPr>
                        <m:t>𝒗𝒆𝒓𝒊𝒇𝒊𝒆𝒓</m:t>
                      </m:r>
                      <m:r>
                        <a:rPr lang="en-US" b="1" i="1">
                          <a:solidFill>
                            <a:schemeClr val="accent1"/>
                          </a:solidFill>
                          <a:latin typeface="Cambria Math"/>
                          <a:sym typeface="Symbol"/>
                        </a:rPr>
                        <m:t> </m:t>
                      </m:r>
                      <m:r>
                        <a:rPr lang="en-US" b="1" i="1" smtClean="0">
                          <a:solidFill>
                            <a:schemeClr val="accent1"/>
                          </a:solidFill>
                          <a:latin typeface="Cambria Math"/>
                          <a:sym typeface="Symbol"/>
                        </a:rPr>
                        <m:t>𝒂𝒄𝒄𝒆𝒑𝒕</m:t>
                      </m:r>
                      <m:r>
                        <a:rPr lang="en-US" b="1" i="1" smtClean="0">
                          <a:solidFill>
                            <a:schemeClr val="accent1"/>
                          </a:solidFill>
                          <a:latin typeface="Cambria Math"/>
                          <a:sym typeface="Symbol"/>
                        </a:rPr>
                        <m:t> </m:t>
                      </m:r>
                      <m:r>
                        <a:rPr lang="en-US" b="1" i="1" smtClean="0">
                          <a:solidFill>
                            <a:schemeClr val="accent1"/>
                          </a:solidFill>
                          <a:latin typeface="Cambria Math"/>
                          <a:sym typeface="Symbol"/>
                        </a:rPr>
                        <m:t>𝒘𝒊𝒕𝒉</m:t>
                      </m:r>
                      <m:r>
                        <a:rPr lang="en-US" b="1" i="1">
                          <a:solidFill>
                            <a:schemeClr val="accent1"/>
                          </a:solidFill>
                          <a:latin typeface="Cambria Math"/>
                          <a:sym typeface="Symbol"/>
                        </a:rPr>
                        <m:t> </m:t>
                      </m:r>
                      <m:r>
                        <a:rPr lang="en-US" b="1" i="1">
                          <a:solidFill>
                            <a:schemeClr val="accent1"/>
                          </a:solidFill>
                          <a:latin typeface="Cambria Math"/>
                          <a:sym typeface="Symbol"/>
                        </a:rPr>
                        <m:t>𝒆𝒓𝒓𝒐𝒓</m:t>
                      </m:r>
                      <m:r>
                        <a:rPr lang="en-US" b="1" i="1">
                          <a:solidFill>
                            <a:schemeClr val="accent1"/>
                          </a:solidFill>
                          <a:latin typeface="Cambria Math"/>
                          <a:sym typeface="Symbol"/>
                        </a:rPr>
                        <m:t>)≤</m:t>
                      </m:r>
                      <m:sSup>
                        <m:sSupPr>
                          <m:ctrlPr>
                            <a:rPr lang="en-US" b="1" i="1" smtClean="0">
                              <a:solidFill>
                                <a:schemeClr val="accent1"/>
                              </a:solidFill>
                              <a:latin typeface="Cambria Math"/>
                              <a:ea typeface="Cambria Math"/>
                              <a:sym typeface="Symbol"/>
                            </a:rPr>
                          </m:ctrlPr>
                        </m:sSupPr>
                        <m:e>
                          <m:d>
                            <m:dPr>
                              <m:ctrlPr>
                                <a:rPr lang="en-US" b="1" i="1" smtClean="0">
                                  <a:solidFill>
                                    <a:schemeClr val="accent1"/>
                                  </a:solidFill>
                                  <a:latin typeface="Cambria Math"/>
                                  <a:ea typeface="Cambria Math"/>
                                  <a:sym typeface="Symbol"/>
                                </a:rPr>
                              </m:ctrlPr>
                            </m:dPr>
                            <m:e>
                              <m:r>
                                <a:rPr lang="en-US" b="1" i="1">
                                  <a:solidFill>
                                    <a:schemeClr val="accent1"/>
                                  </a:solidFill>
                                  <a:latin typeface="Cambria Math"/>
                                  <a:ea typeface="Cambria Math"/>
                                  <a:sym typeface="Symbol"/>
                                </a:rPr>
                                <m:t>𝟏</m:t>
                              </m:r>
                              <m:r>
                                <a:rPr lang="en-US" b="1" i="1">
                                  <a:solidFill>
                                    <a:schemeClr val="accent1"/>
                                  </a:solidFill>
                                  <a:latin typeface="Cambria Math"/>
                                  <a:ea typeface="Cambria Math"/>
                                  <a:sym typeface="Symbol"/>
                                </a:rPr>
                                <m:t>−</m:t>
                              </m:r>
                              <m:f>
                                <m:fPr>
                                  <m:ctrlPr>
                                    <a:rPr lang="en-US" b="1" i="1" dirty="0">
                                      <a:solidFill>
                                        <a:schemeClr val="accent1"/>
                                      </a:solidFill>
                                      <a:latin typeface="Cambria Math"/>
                                      <a:sym typeface="Symbol"/>
                                    </a:rPr>
                                  </m:ctrlPr>
                                </m:fPr>
                                <m:num>
                                  <m:r>
                                    <a:rPr lang="en-US" b="1" i="1" dirty="0">
                                      <a:solidFill>
                                        <a:schemeClr val="accent1"/>
                                      </a:solidFill>
                                      <a:latin typeface="Cambria Math"/>
                                      <a:sym typeface="Symbol"/>
                                    </a:rPr>
                                    <m:t>𝟏</m:t>
                                  </m:r>
                                </m:num>
                                <m:den>
                                  <m:d>
                                    <m:dPr>
                                      <m:begChr m:val="|"/>
                                      <m:endChr m:val="|"/>
                                      <m:ctrlPr>
                                        <a:rPr lang="en-US" b="1" i="1">
                                          <a:solidFill>
                                            <a:schemeClr val="accent1"/>
                                          </a:solidFill>
                                          <a:latin typeface="Cambria Math"/>
                                          <a:sym typeface="Symbol"/>
                                        </a:rPr>
                                      </m:ctrlPr>
                                    </m:dPr>
                                    <m:e>
                                      <m:r>
                                        <a:rPr lang="en-US" b="1" i="1">
                                          <a:solidFill>
                                            <a:schemeClr val="accent1"/>
                                          </a:solidFill>
                                          <a:latin typeface="Cambria Math"/>
                                          <a:sym typeface="Symbol"/>
                                        </a:rPr>
                                        <m:t>𝑬</m:t>
                                      </m:r>
                                    </m:e>
                                  </m:d>
                                </m:den>
                              </m:f>
                            </m:e>
                          </m:d>
                        </m:e>
                        <m:sup>
                          <m:sSup>
                            <m:sSupPr>
                              <m:ctrlPr>
                                <a:rPr lang="en-US" b="1" i="1" smtClean="0">
                                  <a:solidFill>
                                    <a:schemeClr val="accent1"/>
                                  </a:solidFill>
                                  <a:latin typeface="Cambria Math"/>
                                  <a:ea typeface="Cambria Math"/>
                                  <a:sym typeface="Symbol"/>
                                </a:rPr>
                              </m:ctrlPr>
                            </m:sSupPr>
                            <m:e>
                              <m:d>
                                <m:dPr>
                                  <m:begChr m:val="|"/>
                                  <m:endChr m:val="|"/>
                                  <m:ctrlPr>
                                    <a:rPr lang="en-US" b="1" i="1" smtClean="0">
                                      <a:solidFill>
                                        <a:schemeClr val="accent1"/>
                                      </a:solidFill>
                                      <a:latin typeface="Cambria Math"/>
                                      <a:ea typeface="Cambria Math"/>
                                      <a:sym typeface="Symbol"/>
                                    </a:rPr>
                                  </m:ctrlPr>
                                </m:dPr>
                                <m:e>
                                  <m:r>
                                    <a:rPr lang="en-US" b="1" i="1" smtClean="0">
                                      <a:solidFill>
                                        <a:schemeClr val="accent1"/>
                                      </a:solidFill>
                                      <a:latin typeface="Cambria Math"/>
                                      <a:ea typeface="Cambria Math"/>
                                      <a:sym typeface="Symbol"/>
                                    </a:rPr>
                                    <m:t>𝑬</m:t>
                                  </m:r>
                                </m:e>
                              </m:d>
                            </m:e>
                            <m:sup>
                              <m:r>
                                <a:rPr lang="en-US" b="1" i="1" smtClean="0">
                                  <a:solidFill>
                                    <a:schemeClr val="accent1"/>
                                  </a:solidFill>
                                  <a:latin typeface="Cambria Math"/>
                                  <a:ea typeface="Cambria Math"/>
                                  <a:sym typeface="Symbol"/>
                                </a:rPr>
                                <m:t>𝟐</m:t>
                              </m:r>
                            </m:sup>
                          </m:sSup>
                        </m:sup>
                      </m:sSup>
                      <m:r>
                        <a:rPr lang="en-US" b="1" i="1" smtClean="0">
                          <a:solidFill>
                            <a:schemeClr val="accent1"/>
                          </a:solidFill>
                          <a:latin typeface="Cambria Math"/>
                          <a:ea typeface="Cambria Math"/>
                          <a:sym typeface="Symbol"/>
                        </a:rPr>
                        <m:t>≈</m:t>
                      </m:r>
                      <m:r>
                        <a:rPr lang="en-US" b="1" i="1" smtClean="0">
                          <a:solidFill>
                            <a:schemeClr val="accent1"/>
                          </a:solidFill>
                          <a:latin typeface="Cambria Math"/>
                          <a:ea typeface="Cambria Math"/>
                          <a:sym typeface="Symbol"/>
                        </a:rPr>
                        <m:t>𝒆𝒙𝒑</m:t>
                      </m:r>
                      <m:r>
                        <a:rPr lang="en-US" b="1" i="1" smtClean="0">
                          <a:solidFill>
                            <a:schemeClr val="accent1"/>
                          </a:solidFill>
                          <a:latin typeface="Cambria Math"/>
                          <a:ea typeface="Cambria Math"/>
                          <a:sym typeface="Symbol"/>
                        </a:rPr>
                        <m:t>(−</m:t>
                      </m:r>
                      <m:d>
                        <m:dPr>
                          <m:begChr m:val="|"/>
                          <m:endChr m:val="|"/>
                          <m:ctrlPr>
                            <a:rPr lang="en-US" b="1" i="1" smtClean="0">
                              <a:solidFill>
                                <a:schemeClr val="accent1"/>
                              </a:solidFill>
                              <a:latin typeface="Cambria Math"/>
                              <a:ea typeface="Cambria Math"/>
                              <a:sym typeface="Symbol"/>
                            </a:rPr>
                          </m:ctrlPr>
                        </m:dPr>
                        <m:e>
                          <m:r>
                            <a:rPr lang="en-US" b="1" i="1" smtClean="0">
                              <a:solidFill>
                                <a:schemeClr val="accent1"/>
                              </a:solidFill>
                              <a:latin typeface="Cambria Math"/>
                              <a:ea typeface="Cambria Math"/>
                              <a:sym typeface="Symbol"/>
                            </a:rPr>
                            <m:t>𝑬</m:t>
                          </m:r>
                        </m:e>
                      </m:d>
                      <m:r>
                        <a:rPr lang="en-US" b="1" i="1" smtClean="0">
                          <a:solidFill>
                            <a:schemeClr val="accent1"/>
                          </a:solidFill>
                          <a:latin typeface="Cambria Math"/>
                          <a:ea typeface="Cambria Math"/>
                          <a:sym typeface="Symbol"/>
                        </a:rPr>
                        <m:t>)</m:t>
                      </m:r>
                    </m:oMath>
                  </m:oMathPara>
                </a14:m>
                <a:endParaRPr lang="en-US" dirty="0">
                  <a:sym typeface="Symbo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815" t="-2309"/>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ZKP Properties for G3C</a:t>
            </a:r>
            <a:endParaRPr lang="en-US" dirty="0"/>
          </a:p>
        </p:txBody>
      </p:sp>
      <p:sp>
        <p:nvSpPr>
          <p:cNvPr id="3" name="内容占位符 2"/>
          <p:cNvSpPr>
            <a:spLocks noGrp="1"/>
          </p:cNvSpPr>
          <p:nvPr>
            <p:ph idx="1"/>
          </p:nvPr>
        </p:nvSpPr>
        <p:spPr/>
        <p:txBody>
          <a:bodyPr>
            <a:normAutofit/>
          </a:bodyPr>
          <a:lstStyle/>
          <a:p>
            <a:r>
              <a:rPr lang="en-US" dirty="0" smtClean="0"/>
              <a:t>Zero knowledge (minimal disclosure): </a:t>
            </a:r>
          </a:p>
          <a:p>
            <a:pPr lvl="1"/>
            <a:r>
              <a:rPr lang="en-US" dirty="0" smtClean="0"/>
              <a:t>Verifier only sees two vertices on one edge and could tell whether they are different colors or not.</a:t>
            </a:r>
          </a:p>
          <a:p>
            <a:pPr lvl="1"/>
            <a:r>
              <a:rPr lang="en-US" dirty="0" smtClean="0"/>
              <a:t>This single edge does not reveal how to color the whole graph. </a:t>
            </a:r>
          </a:p>
          <a:p>
            <a:pPr lvl="1"/>
            <a:r>
              <a:rPr lang="en-US" dirty="0" smtClean="0"/>
              <a:t>What's more, accumulated pieces of vertices information does not reveal how to color the graph.</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Hamiltonian Cycle</a:t>
            </a:r>
            <a:endParaRPr lang="en-US" dirty="0"/>
          </a:p>
        </p:txBody>
      </p:sp>
      <p:pic>
        <p:nvPicPr>
          <p:cNvPr id="6" name="内容占位符 5" descr="HamiltonianCycle.jpg"/>
          <p:cNvPicPr>
            <a:picLocks noGrp="1" noChangeAspect="1"/>
          </p:cNvPicPr>
          <p:nvPr>
            <p:ph idx="1"/>
          </p:nvPr>
        </p:nvPicPr>
        <p:blipFill>
          <a:blip r:embed="rId3"/>
          <a:stretch>
            <a:fillRect/>
          </a:stretch>
        </p:blipFill>
        <p:spPr>
          <a:xfrm>
            <a:off x="2702025" y="1847850"/>
            <a:ext cx="3739950" cy="4221163"/>
          </a:xfrm>
        </p:spPr>
      </p:pic>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4" name="Picture 6"/>
          <p:cNvPicPr>
            <a:picLocks noChangeAspect="1" noChangeArrowheads="1"/>
          </p:cNvPicPr>
          <p:nvPr/>
        </p:nvPicPr>
        <p:blipFill>
          <a:blip r:embed="rId4"/>
          <a:srcRect/>
          <a:stretch>
            <a:fillRect/>
          </a:stretch>
        </p:blipFill>
        <p:spPr bwMode="auto">
          <a:xfrm>
            <a:off x="7010400" y="4572000"/>
            <a:ext cx="1895475" cy="1762125"/>
          </a:xfrm>
          <a:prstGeom prst="rect">
            <a:avLst/>
          </a:prstGeom>
          <a:noFill/>
          <a:ln w="9525">
            <a:noFill/>
            <a:miter lim="800000"/>
            <a:headEnd/>
            <a:tailEnd/>
          </a:ln>
        </p:spPr>
      </p:pic>
      <p:sp>
        <p:nvSpPr>
          <p:cNvPr id="193538" name="Rectangle 2"/>
          <p:cNvSpPr>
            <a:spLocks noGrp="1" noChangeArrowheads="1"/>
          </p:cNvSpPr>
          <p:nvPr>
            <p:ph type="title"/>
          </p:nvPr>
        </p:nvSpPr>
        <p:spPr>
          <a:xfrm>
            <a:off x="685800" y="457200"/>
            <a:ext cx="7772400" cy="609600"/>
          </a:xfrm>
          <a:noFill/>
          <a:ln/>
        </p:spPr>
        <p:txBody>
          <a:bodyPr lIns="90488" tIns="44450" rIns="90488" bIns="44450">
            <a:noAutofit/>
          </a:bodyPr>
          <a:lstStyle/>
          <a:p>
            <a:r>
              <a:rPr lang="en-US" dirty="0" smtClean="0"/>
              <a:t>ZKP </a:t>
            </a:r>
            <a:r>
              <a:rPr lang="en-US" dirty="0"/>
              <a:t>for </a:t>
            </a:r>
            <a:r>
              <a:rPr lang="en-US" dirty="0" smtClean="0"/>
              <a:t>Hamiltonian Cycle</a:t>
            </a:r>
            <a:endParaRPr lang="en-US" dirty="0">
              <a:latin typeface="Times New Roman" pitchFamily="18" charset="0"/>
              <a:cs typeface="Times New Roman" pitchFamily="18" charset="0"/>
            </a:endParaRPr>
          </a:p>
        </p:txBody>
      </p:sp>
      <p:sp>
        <p:nvSpPr>
          <p:cNvPr id="193539" name="Line 3"/>
          <p:cNvSpPr>
            <a:spLocks noChangeShapeType="1"/>
          </p:cNvSpPr>
          <p:nvPr/>
        </p:nvSpPr>
        <p:spPr bwMode="auto">
          <a:xfrm flipH="1">
            <a:off x="1408113" y="2286000"/>
            <a:ext cx="1944687" cy="3746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3540" name="Line 4"/>
          <p:cNvSpPr>
            <a:spLocks noChangeShapeType="1"/>
          </p:cNvSpPr>
          <p:nvPr/>
        </p:nvSpPr>
        <p:spPr bwMode="auto">
          <a:xfrm>
            <a:off x="5638799" y="2286000"/>
            <a:ext cx="1789113" cy="3746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3541" name="Rectangle 5"/>
          <p:cNvSpPr>
            <a:spLocks noChangeArrowheads="1"/>
          </p:cNvSpPr>
          <p:nvPr/>
        </p:nvSpPr>
        <p:spPr bwMode="auto">
          <a:xfrm>
            <a:off x="0" y="1600200"/>
            <a:ext cx="1731963" cy="459100"/>
          </a:xfrm>
          <a:prstGeom prst="rect">
            <a:avLst/>
          </a:prstGeom>
          <a:noFill/>
          <a:ln w="12700">
            <a:noFill/>
            <a:miter lim="800000"/>
            <a:headEnd/>
            <a:tailEnd/>
          </a:ln>
          <a:effectLst/>
        </p:spPr>
        <p:txBody>
          <a:bodyPr lIns="90488" tIns="44450" rIns="90488" bIns="44450">
            <a:spAutoFit/>
          </a:bodyPr>
          <a:lstStyle/>
          <a:p>
            <a:pPr algn="ctr"/>
            <a:r>
              <a:rPr lang="en-US" sz="2400" dirty="0" smtClean="0">
                <a:latin typeface="Helvetica" pitchFamily="34" charset="0"/>
              </a:rPr>
              <a:t>Verifier</a:t>
            </a:r>
            <a:endParaRPr lang="en-US" sz="2400" dirty="0">
              <a:latin typeface="Helvetica" pitchFamily="34" charset="0"/>
            </a:endParaRPr>
          </a:p>
        </p:txBody>
      </p:sp>
      <p:sp>
        <p:nvSpPr>
          <p:cNvPr id="193542" name="Rectangle 6"/>
          <p:cNvSpPr>
            <a:spLocks noChangeArrowheads="1"/>
          </p:cNvSpPr>
          <p:nvPr/>
        </p:nvSpPr>
        <p:spPr bwMode="auto">
          <a:xfrm>
            <a:off x="7543800" y="1371600"/>
            <a:ext cx="1090043" cy="459100"/>
          </a:xfrm>
          <a:prstGeom prst="rect">
            <a:avLst/>
          </a:prstGeom>
          <a:noFill/>
          <a:ln w="12700">
            <a:noFill/>
            <a:miter lim="800000"/>
            <a:headEnd/>
            <a:tailEnd/>
          </a:ln>
          <a:effectLst/>
        </p:spPr>
        <p:txBody>
          <a:bodyPr wrap="none" lIns="90488" tIns="44450" rIns="90488" bIns="44450">
            <a:spAutoFit/>
          </a:bodyPr>
          <a:lstStyle/>
          <a:p>
            <a:pPr algn="ctr"/>
            <a:r>
              <a:rPr lang="en-US" sz="2400" dirty="0" err="1" smtClean="0">
                <a:latin typeface="Helvetica" pitchFamily="34" charset="0"/>
              </a:rPr>
              <a:t>Prover</a:t>
            </a:r>
            <a:endParaRPr lang="en-US" sz="2400" dirty="0">
              <a:latin typeface="Helvetica" pitchFamily="34" charset="0"/>
            </a:endParaRPr>
          </a:p>
        </p:txBody>
      </p:sp>
      <p:pic>
        <p:nvPicPr>
          <p:cNvPr id="193557" name="Picture 21" descr="j0078717"/>
          <p:cNvPicPr>
            <a:picLocks noChangeAspect="1" noChangeArrowheads="1"/>
          </p:cNvPicPr>
          <p:nvPr/>
        </p:nvPicPr>
        <p:blipFill>
          <a:blip r:embed="rId5" cstate="print"/>
          <a:srcRect/>
          <a:stretch>
            <a:fillRect/>
          </a:stretch>
        </p:blipFill>
        <p:spPr bwMode="auto">
          <a:xfrm>
            <a:off x="7696200" y="2057400"/>
            <a:ext cx="746125" cy="1484312"/>
          </a:xfrm>
          <a:prstGeom prst="rect">
            <a:avLst/>
          </a:prstGeom>
          <a:noFill/>
        </p:spPr>
      </p:pic>
      <p:graphicFrame>
        <p:nvGraphicFramePr>
          <p:cNvPr id="193558" name="Object 22"/>
          <p:cNvGraphicFramePr>
            <a:graphicFrameLocks noChangeAspect="1"/>
          </p:cNvGraphicFramePr>
          <p:nvPr/>
        </p:nvGraphicFramePr>
        <p:xfrm>
          <a:off x="525463" y="2178050"/>
          <a:ext cx="722312" cy="1555750"/>
        </p:xfrm>
        <a:graphic>
          <a:graphicData uri="http://schemas.openxmlformats.org/presentationml/2006/ole">
            <p:oleObj spid="_x0000_s166914" name="Clip" r:id="rId6" imgW="1857375" imgH="3995738" progId="">
              <p:embed/>
            </p:oleObj>
          </a:graphicData>
        </a:graphic>
      </p:graphicFrame>
      <p:sp>
        <p:nvSpPr>
          <p:cNvPr id="43" name="TextBox 42"/>
          <p:cNvSpPr txBox="1"/>
          <p:nvPr/>
        </p:nvSpPr>
        <p:spPr>
          <a:xfrm>
            <a:off x="6876256" y="2348880"/>
            <a:ext cx="288032" cy="369332"/>
          </a:xfrm>
          <a:prstGeom prst="rect">
            <a:avLst/>
          </a:prstGeom>
          <a:noFill/>
        </p:spPr>
        <p:txBody>
          <a:bodyPr wrap="square" rtlCol="0">
            <a:spAutoFit/>
          </a:bodyPr>
          <a:lstStyle/>
          <a:p>
            <a:endParaRPr lang="en-US" dirty="0"/>
          </a:p>
        </p:txBody>
      </p:sp>
      <p:sp>
        <p:nvSpPr>
          <p:cNvPr id="18" name="Rectangle 41"/>
          <p:cNvSpPr>
            <a:spLocks noChangeArrowheads="1"/>
          </p:cNvSpPr>
          <p:nvPr/>
        </p:nvSpPr>
        <p:spPr bwMode="auto">
          <a:xfrm>
            <a:off x="6410325" y="4206875"/>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19" name="Rectangle 42"/>
          <p:cNvSpPr>
            <a:spLocks noChangeArrowheads="1"/>
          </p:cNvSpPr>
          <p:nvPr/>
        </p:nvSpPr>
        <p:spPr bwMode="auto">
          <a:xfrm>
            <a:off x="6715125" y="4206875"/>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30" name="Rectangle 41"/>
          <p:cNvSpPr>
            <a:spLocks noChangeArrowheads="1"/>
          </p:cNvSpPr>
          <p:nvPr/>
        </p:nvSpPr>
        <p:spPr bwMode="auto">
          <a:xfrm>
            <a:off x="5788025" y="4191000"/>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31" name="Rectangle 42"/>
          <p:cNvSpPr>
            <a:spLocks noChangeArrowheads="1"/>
          </p:cNvSpPr>
          <p:nvPr/>
        </p:nvSpPr>
        <p:spPr bwMode="auto">
          <a:xfrm>
            <a:off x="6092825" y="4191000"/>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44" name="Rectangle 46"/>
          <p:cNvSpPr>
            <a:spLocks noChangeArrowheads="1"/>
          </p:cNvSpPr>
          <p:nvPr/>
        </p:nvSpPr>
        <p:spPr bwMode="auto">
          <a:xfrm>
            <a:off x="5791200" y="4817507"/>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45" name="Rectangle 41"/>
          <p:cNvSpPr>
            <a:spLocks noChangeArrowheads="1"/>
          </p:cNvSpPr>
          <p:nvPr/>
        </p:nvSpPr>
        <p:spPr bwMode="auto">
          <a:xfrm>
            <a:off x="6096000" y="4817507"/>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46" name="Rectangle 42"/>
          <p:cNvSpPr>
            <a:spLocks noChangeArrowheads="1"/>
          </p:cNvSpPr>
          <p:nvPr/>
        </p:nvSpPr>
        <p:spPr bwMode="auto">
          <a:xfrm>
            <a:off x="6400800" y="4817507"/>
            <a:ext cx="231775" cy="276225"/>
          </a:xfrm>
          <a:prstGeom prst="rect">
            <a:avLst/>
          </a:prstGeom>
          <a:noFill/>
          <a:ln w="28575">
            <a:solidFill>
              <a:schemeClr val="tx1"/>
            </a:solidFill>
            <a:miter lim="800000"/>
            <a:headEnd/>
            <a:tailEnd/>
          </a:ln>
          <a:effectLst/>
        </p:spPr>
        <p:txBody>
          <a:bodyPr wrap="none" anchor="ctr"/>
          <a:lstStyle/>
          <a:p>
            <a:endParaRPr lang="en-US"/>
          </a:p>
        </p:txBody>
      </p:sp>
      <p:sp>
        <p:nvSpPr>
          <p:cNvPr id="47" name="Rectangle 41"/>
          <p:cNvSpPr>
            <a:spLocks noChangeArrowheads="1"/>
          </p:cNvSpPr>
          <p:nvPr/>
        </p:nvSpPr>
        <p:spPr bwMode="auto">
          <a:xfrm>
            <a:off x="5791200" y="5514975"/>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
        <p:nvSpPr>
          <p:cNvPr id="48" name="Rectangle 42"/>
          <p:cNvSpPr>
            <a:spLocks noChangeArrowheads="1"/>
          </p:cNvSpPr>
          <p:nvPr/>
        </p:nvSpPr>
        <p:spPr bwMode="auto">
          <a:xfrm>
            <a:off x="6096000" y="5514975"/>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
        <p:nvSpPr>
          <p:cNvPr id="49" name="Rectangle 42"/>
          <p:cNvSpPr>
            <a:spLocks noChangeArrowheads="1"/>
          </p:cNvSpPr>
          <p:nvPr/>
        </p:nvSpPr>
        <p:spPr bwMode="auto">
          <a:xfrm>
            <a:off x="5791200" y="6200775"/>
            <a:ext cx="231775" cy="276225"/>
          </a:xfrm>
          <a:prstGeom prst="rect">
            <a:avLst/>
          </a:prstGeom>
          <a:noFill/>
          <a:ln w="28575">
            <a:solidFill>
              <a:schemeClr val="tx1"/>
            </a:solidFill>
            <a:miter lim="800000"/>
            <a:headEnd/>
            <a:tailEnd/>
          </a:ln>
          <a:effectLst/>
        </p:spPr>
        <p:txBody>
          <a:bodyPr wrap="none" anchor="ctr"/>
          <a:lstStyle/>
          <a:p>
            <a:r>
              <a:rPr lang="en-US" dirty="0" smtClean="0"/>
              <a:t>0</a:t>
            </a:r>
            <a:endParaRPr lang="en-US" dirty="0"/>
          </a:p>
        </p:txBody>
      </p:sp>
      <p:sp>
        <p:nvSpPr>
          <p:cNvPr id="56" name="TextBox 55"/>
          <p:cNvSpPr txBox="1"/>
          <p:nvPr/>
        </p:nvSpPr>
        <p:spPr>
          <a:xfrm>
            <a:off x="5791200" y="3810000"/>
            <a:ext cx="1447800" cy="369332"/>
          </a:xfrm>
          <a:prstGeom prst="rect">
            <a:avLst/>
          </a:prstGeom>
          <a:noFill/>
        </p:spPr>
        <p:txBody>
          <a:bodyPr wrap="square" rtlCol="0">
            <a:spAutoFit/>
          </a:bodyPr>
          <a:lstStyle/>
          <a:p>
            <a:r>
              <a:rPr lang="en-US" dirty="0" smtClean="0"/>
              <a:t>A   B   C    D  </a:t>
            </a:r>
            <a:endParaRPr lang="en-US" dirty="0"/>
          </a:p>
        </p:txBody>
      </p:sp>
      <p:sp>
        <p:nvSpPr>
          <p:cNvPr id="57" name="TextBox 56"/>
          <p:cNvSpPr txBox="1"/>
          <p:nvPr/>
        </p:nvSpPr>
        <p:spPr>
          <a:xfrm>
            <a:off x="5791200" y="4114800"/>
            <a:ext cx="1371600" cy="369332"/>
          </a:xfrm>
          <a:prstGeom prst="rect">
            <a:avLst/>
          </a:prstGeom>
          <a:noFill/>
        </p:spPr>
        <p:txBody>
          <a:bodyPr wrap="square" rtlCol="0">
            <a:spAutoFit/>
          </a:bodyPr>
          <a:lstStyle/>
          <a:p>
            <a:r>
              <a:rPr lang="en-US" dirty="0" smtClean="0"/>
              <a:t>3   1    2    4</a:t>
            </a:r>
            <a:endParaRPr lang="en-US" dirty="0"/>
          </a:p>
        </p:txBody>
      </p:sp>
      <p:sp>
        <p:nvSpPr>
          <p:cNvPr id="61" name="TextBox 60"/>
          <p:cNvSpPr txBox="1"/>
          <p:nvPr/>
        </p:nvSpPr>
        <p:spPr>
          <a:xfrm>
            <a:off x="5791200" y="4800600"/>
            <a:ext cx="1066800" cy="369332"/>
          </a:xfrm>
          <a:prstGeom prst="rect">
            <a:avLst/>
          </a:prstGeom>
          <a:noFill/>
        </p:spPr>
        <p:txBody>
          <a:bodyPr wrap="square" rtlCol="0">
            <a:spAutoFit/>
          </a:bodyPr>
          <a:lstStyle/>
          <a:p>
            <a:r>
              <a:rPr lang="en-US" dirty="0" smtClean="0"/>
              <a:t>1   1    1</a:t>
            </a:r>
            <a:endParaRPr lang="en-US" dirty="0"/>
          </a:p>
        </p:txBody>
      </p:sp>
      <p:pic>
        <p:nvPicPr>
          <p:cNvPr id="68615" name="Picture 7"/>
          <p:cNvPicPr>
            <a:picLocks noChangeAspect="1" noChangeArrowheads="1"/>
          </p:cNvPicPr>
          <p:nvPr/>
        </p:nvPicPr>
        <p:blipFill>
          <a:blip r:embed="rId7"/>
          <a:srcRect/>
          <a:stretch>
            <a:fillRect/>
          </a:stretch>
        </p:blipFill>
        <p:spPr bwMode="auto">
          <a:xfrm>
            <a:off x="3581400" y="1447800"/>
            <a:ext cx="1895475" cy="1762125"/>
          </a:xfrm>
          <a:prstGeom prst="rect">
            <a:avLst/>
          </a:prstGeom>
          <a:noFill/>
          <a:ln w="9525">
            <a:noFill/>
            <a:miter lim="800000"/>
            <a:headEnd/>
            <a:tailEnd/>
          </a:ln>
        </p:spPr>
      </p:pic>
      <p:sp>
        <p:nvSpPr>
          <p:cNvPr id="64" name="TextBox 63"/>
          <p:cNvSpPr txBox="1"/>
          <p:nvPr/>
        </p:nvSpPr>
        <p:spPr>
          <a:xfrm>
            <a:off x="5715000" y="4495800"/>
            <a:ext cx="1447800" cy="369332"/>
          </a:xfrm>
          <a:prstGeom prst="rect">
            <a:avLst/>
          </a:prstGeom>
          <a:noFill/>
        </p:spPr>
        <p:txBody>
          <a:bodyPr wrap="square" rtlCol="0">
            <a:spAutoFit/>
          </a:bodyPr>
          <a:lstStyle/>
          <a:p>
            <a:r>
              <a:rPr lang="en-US" dirty="0" smtClean="0"/>
              <a:t>AB AC AD  </a:t>
            </a:r>
            <a:endParaRPr lang="en-US" dirty="0"/>
          </a:p>
        </p:txBody>
      </p:sp>
      <p:sp>
        <p:nvSpPr>
          <p:cNvPr id="65" name="TextBox 64"/>
          <p:cNvSpPr txBox="1"/>
          <p:nvPr/>
        </p:nvSpPr>
        <p:spPr>
          <a:xfrm>
            <a:off x="5715000" y="5193268"/>
            <a:ext cx="762000" cy="369332"/>
          </a:xfrm>
          <a:prstGeom prst="rect">
            <a:avLst/>
          </a:prstGeom>
          <a:noFill/>
        </p:spPr>
        <p:txBody>
          <a:bodyPr wrap="square" rtlCol="0">
            <a:spAutoFit/>
          </a:bodyPr>
          <a:lstStyle/>
          <a:p>
            <a:r>
              <a:rPr lang="en-US" dirty="0" smtClean="0"/>
              <a:t>BC BD</a:t>
            </a:r>
            <a:endParaRPr lang="en-US" dirty="0"/>
          </a:p>
        </p:txBody>
      </p:sp>
      <p:sp>
        <p:nvSpPr>
          <p:cNvPr id="66" name="TextBox 65"/>
          <p:cNvSpPr txBox="1"/>
          <p:nvPr/>
        </p:nvSpPr>
        <p:spPr>
          <a:xfrm>
            <a:off x="5715000" y="5867400"/>
            <a:ext cx="457200" cy="369332"/>
          </a:xfrm>
          <a:prstGeom prst="rect">
            <a:avLst/>
          </a:prstGeom>
          <a:noFill/>
        </p:spPr>
        <p:txBody>
          <a:bodyPr wrap="square" rtlCol="0">
            <a:spAutoFit/>
          </a:bodyPr>
          <a:lstStyle/>
          <a:p>
            <a:r>
              <a:rPr lang="en-US" dirty="0" smtClean="0"/>
              <a:t>CD</a:t>
            </a:r>
            <a:endParaRPr lang="en-US" dirty="0"/>
          </a:p>
        </p:txBody>
      </p:sp>
      <p:sp>
        <p:nvSpPr>
          <p:cNvPr id="28" name="Oval Callout 27"/>
          <p:cNvSpPr/>
          <p:nvPr/>
        </p:nvSpPr>
        <p:spPr>
          <a:xfrm>
            <a:off x="6346636" y="999487"/>
            <a:ext cx="2321719" cy="1203325"/>
          </a:xfrm>
          <a:prstGeom prst="wedgeEllipseCallout">
            <a:avLst>
              <a:gd name="adj1" fmla="val 14437"/>
              <a:gd name="adj2" fmla="val 7270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 know this graph has a Hamiltonian Cycle.</a:t>
            </a:r>
            <a:endParaRPr lang="en-US" dirty="0"/>
          </a:p>
        </p:txBody>
      </p:sp>
      <p:sp>
        <p:nvSpPr>
          <p:cNvPr id="29" name="Oval Callout 28"/>
          <p:cNvSpPr/>
          <p:nvPr/>
        </p:nvSpPr>
        <p:spPr>
          <a:xfrm>
            <a:off x="152400" y="1337481"/>
            <a:ext cx="2004219" cy="688313"/>
          </a:xfrm>
          <a:prstGeom prst="wedgeEllipseCallout">
            <a:avLst>
              <a:gd name="adj1" fmla="val -19069"/>
              <a:gd name="adj2" fmla="val 6817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Well, </a:t>
            </a:r>
          </a:p>
          <a:p>
            <a:pPr algn="ctr"/>
            <a:r>
              <a:rPr lang="en-US" dirty="0" smtClean="0"/>
              <a:t>Prove it!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0" grpId="0" animBg="1"/>
      <p:bldP spid="31" grpId="0" animBg="1"/>
      <p:bldP spid="44" grpId="0" animBg="1"/>
      <p:bldP spid="45" grpId="0" animBg="1"/>
      <p:bldP spid="46" grpId="0" animBg="1"/>
      <p:bldP spid="47" grpId="0" animBg="1"/>
      <p:bldP spid="48" grpId="0" animBg="1"/>
      <p:bldP spid="49" grpId="0" animBg="1"/>
      <p:bldP spid="56" grpId="0"/>
      <p:bldP spid="57" grpId="0"/>
      <p:bldP spid="61" grpId="0"/>
      <p:bldP spid="64" grpId="0"/>
      <p:bldP spid="65" grpId="0"/>
      <p:bldP spid="66" grpId="0"/>
      <p:bldP spid="28"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4" name="Picture 6"/>
          <p:cNvPicPr>
            <a:picLocks noChangeAspect="1" noChangeArrowheads="1"/>
          </p:cNvPicPr>
          <p:nvPr/>
        </p:nvPicPr>
        <p:blipFill>
          <a:blip r:embed="rId4"/>
          <a:srcRect/>
          <a:stretch>
            <a:fillRect/>
          </a:stretch>
        </p:blipFill>
        <p:spPr bwMode="auto">
          <a:xfrm>
            <a:off x="7162800" y="3505200"/>
            <a:ext cx="1895475" cy="1762125"/>
          </a:xfrm>
          <a:prstGeom prst="rect">
            <a:avLst/>
          </a:prstGeom>
          <a:noFill/>
          <a:ln w="9525">
            <a:noFill/>
            <a:miter lim="800000"/>
            <a:headEnd/>
            <a:tailEnd/>
          </a:ln>
        </p:spPr>
      </p:pic>
      <p:sp>
        <p:nvSpPr>
          <p:cNvPr id="193538" name="Rectangle 2"/>
          <p:cNvSpPr>
            <a:spLocks noGrp="1" noChangeArrowheads="1"/>
          </p:cNvSpPr>
          <p:nvPr>
            <p:ph type="title"/>
          </p:nvPr>
        </p:nvSpPr>
        <p:spPr>
          <a:xfrm>
            <a:off x="685800" y="457200"/>
            <a:ext cx="7772400" cy="609600"/>
          </a:xfrm>
          <a:noFill/>
          <a:ln/>
        </p:spPr>
        <p:txBody>
          <a:bodyPr lIns="90488" tIns="44450" rIns="90488" bIns="44450">
            <a:noAutofit/>
          </a:bodyPr>
          <a:lstStyle/>
          <a:p>
            <a:r>
              <a:rPr lang="en-US" dirty="0" smtClean="0"/>
              <a:t>ZKP </a:t>
            </a:r>
            <a:r>
              <a:rPr lang="en-US" dirty="0"/>
              <a:t>for </a:t>
            </a:r>
            <a:r>
              <a:rPr lang="en-US" dirty="0" smtClean="0"/>
              <a:t>Hamiltonian Cycle</a:t>
            </a:r>
            <a:endParaRPr lang="en-US" dirty="0">
              <a:latin typeface="Times New Roman" pitchFamily="18" charset="0"/>
              <a:cs typeface="Times New Roman" pitchFamily="18" charset="0"/>
            </a:endParaRPr>
          </a:p>
        </p:txBody>
      </p:sp>
      <p:sp>
        <p:nvSpPr>
          <p:cNvPr id="193539" name="Line 3"/>
          <p:cNvSpPr>
            <a:spLocks noChangeShapeType="1"/>
          </p:cNvSpPr>
          <p:nvPr/>
        </p:nvSpPr>
        <p:spPr bwMode="auto">
          <a:xfrm flipH="1">
            <a:off x="1408113" y="2286000"/>
            <a:ext cx="1944687" cy="3746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3540" name="Line 4"/>
          <p:cNvSpPr>
            <a:spLocks noChangeShapeType="1"/>
          </p:cNvSpPr>
          <p:nvPr/>
        </p:nvSpPr>
        <p:spPr bwMode="auto">
          <a:xfrm>
            <a:off x="5638799" y="2286000"/>
            <a:ext cx="1789113" cy="3746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3541" name="Rectangle 5"/>
          <p:cNvSpPr>
            <a:spLocks noChangeArrowheads="1"/>
          </p:cNvSpPr>
          <p:nvPr/>
        </p:nvSpPr>
        <p:spPr bwMode="auto">
          <a:xfrm>
            <a:off x="0" y="1600200"/>
            <a:ext cx="1731963" cy="459100"/>
          </a:xfrm>
          <a:prstGeom prst="rect">
            <a:avLst/>
          </a:prstGeom>
          <a:noFill/>
          <a:ln w="12700">
            <a:noFill/>
            <a:miter lim="800000"/>
            <a:headEnd/>
            <a:tailEnd/>
          </a:ln>
          <a:effectLst/>
        </p:spPr>
        <p:txBody>
          <a:bodyPr lIns="90488" tIns="44450" rIns="90488" bIns="44450">
            <a:spAutoFit/>
          </a:bodyPr>
          <a:lstStyle/>
          <a:p>
            <a:pPr algn="ctr"/>
            <a:r>
              <a:rPr lang="en-US" sz="2400" dirty="0" smtClean="0">
                <a:latin typeface="Helvetica" pitchFamily="34" charset="0"/>
              </a:rPr>
              <a:t>Verifier</a:t>
            </a:r>
            <a:endParaRPr lang="en-US" sz="2400" dirty="0">
              <a:latin typeface="Helvetica" pitchFamily="34" charset="0"/>
            </a:endParaRPr>
          </a:p>
        </p:txBody>
      </p:sp>
      <p:sp>
        <p:nvSpPr>
          <p:cNvPr id="193542" name="Rectangle 6"/>
          <p:cNvSpPr>
            <a:spLocks noChangeArrowheads="1"/>
          </p:cNvSpPr>
          <p:nvPr/>
        </p:nvSpPr>
        <p:spPr bwMode="auto">
          <a:xfrm>
            <a:off x="7543800" y="1371600"/>
            <a:ext cx="1090043" cy="459100"/>
          </a:xfrm>
          <a:prstGeom prst="rect">
            <a:avLst/>
          </a:prstGeom>
          <a:noFill/>
          <a:ln w="12700">
            <a:noFill/>
            <a:miter lim="800000"/>
            <a:headEnd/>
            <a:tailEnd/>
          </a:ln>
          <a:effectLst/>
        </p:spPr>
        <p:txBody>
          <a:bodyPr wrap="none" lIns="90488" tIns="44450" rIns="90488" bIns="44450">
            <a:spAutoFit/>
          </a:bodyPr>
          <a:lstStyle/>
          <a:p>
            <a:pPr algn="ctr"/>
            <a:r>
              <a:rPr lang="en-US" sz="2400" dirty="0" err="1" smtClean="0">
                <a:latin typeface="Helvetica" pitchFamily="34" charset="0"/>
              </a:rPr>
              <a:t>Prover</a:t>
            </a:r>
            <a:endParaRPr lang="en-US" sz="2400" dirty="0">
              <a:latin typeface="Helvetica" pitchFamily="34" charset="0"/>
            </a:endParaRPr>
          </a:p>
        </p:txBody>
      </p:sp>
      <p:pic>
        <p:nvPicPr>
          <p:cNvPr id="193557" name="Picture 21" descr="j0078717"/>
          <p:cNvPicPr>
            <a:picLocks noChangeAspect="1" noChangeArrowheads="1"/>
          </p:cNvPicPr>
          <p:nvPr/>
        </p:nvPicPr>
        <p:blipFill>
          <a:blip r:embed="rId5" cstate="print"/>
          <a:srcRect/>
          <a:stretch>
            <a:fillRect/>
          </a:stretch>
        </p:blipFill>
        <p:spPr bwMode="auto">
          <a:xfrm>
            <a:off x="7696200" y="2057400"/>
            <a:ext cx="746125" cy="1484312"/>
          </a:xfrm>
          <a:prstGeom prst="rect">
            <a:avLst/>
          </a:prstGeom>
          <a:noFill/>
        </p:spPr>
      </p:pic>
      <p:graphicFrame>
        <p:nvGraphicFramePr>
          <p:cNvPr id="193558" name="Object 22"/>
          <p:cNvGraphicFramePr>
            <a:graphicFrameLocks noChangeAspect="1"/>
          </p:cNvGraphicFramePr>
          <p:nvPr/>
        </p:nvGraphicFramePr>
        <p:xfrm>
          <a:off x="525463" y="2178050"/>
          <a:ext cx="722312" cy="1555750"/>
        </p:xfrm>
        <a:graphic>
          <a:graphicData uri="http://schemas.openxmlformats.org/presentationml/2006/ole">
            <p:oleObj spid="_x0000_s167938" name="Clip" r:id="rId6" imgW="1857375" imgH="3995738" progId="">
              <p:embed/>
            </p:oleObj>
          </a:graphicData>
        </a:graphic>
      </p:graphicFrame>
      <p:sp>
        <p:nvSpPr>
          <p:cNvPr id="43" name="TextBox 42"/>
          <p:cNvSpPr txBox="1"/>
          <p:nvPr/>
        </p:nvSpPr>
        <p:spPr>
          <a:xfrm>
            <a:off x="6876256" y="2348880"/>
            <a:ext cx="288032" cy="369332"/>
          </a:xfrm>
          <a:prstGeom prst="rect">
            <a:avLst/>
          </a:prstGeom>
          <a:noFill/>
        </p:spPr>
        <p:txBody>
          <a:bodyPr wrap="square" rtlCol="0">
            <a:spAutoFit/>
          </a:bodyPr>
          <a:lstStyle/>
          <a:p>
            <a:endParaRPr lang="en-US" dirty="0"/>
          </a:p>
        </p:txBody>
      </p:sp>
      <p:pic>
        <p:nvPicPr>
          <p:cNvPr id="68615" name="Picture 7"/>
          <p:cNvPicPr>
            <a:picLocks noChangeAspect="1" noChangeArrowheads="1"/>
          </p:cNvPicPr>
          <p:nvPr/>
        </p:nvPicPr>
        <p:blipFill>
          <a:blip r:embed="rId7"/>
          <a:srcRect/>
          <a:stretch>
            <a:fillRect/>
          </a:stretch>
        </p:blipFill>
        <p:spPr bwMode="auto">
          <a:xfrm>
            <a:off x="3581400" y="1447800"/>
            <a:ext cx="1895475" cy="1762125"/>
          </a:xfrm>
          <a:prstGeom prst="rect">
            <a:avLst/>
          </a:prstGeom>
          <a:noFill/>
          <a:ln w="9525">
            <a:noFill/>
            <a:miter lim="800000"/>
            <a:headEnd/>
            <a:tailEnd/>
          </a:ln>
        </p:spPr>
      </p:pic>
      <p:sp>
        <p:nvSpPr>
          <p:cNvPr id="29" name="Line 7"/>
          <p:cNvSpPr>
            <a:spLocks noChangeShapeType="1"/>
          </p:cNvSpPr>
          <p:nvPr/>
        </p:nvSpPr>
        <p:spPr bwMode="auto">
          <a:xfrm flipH="1">
            <a:off x="3136900" y="4432300"/>
            <a:ext cx="27432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32" name="Rectangle 41"/>
          <p:cNvSpPr>
            <a:spLocks noChangeArrowheads="1"/>
          </p:cNvSpPr>
          <p:nvPr/>
        </p:nvSpPr>
        <p:spPr bwMode="auto">
          <a:xfrm>
            <a:off x="2971800" y="4038600"/>
            <a:ext cx="231775" cy="276225"/>
          </a:xfrm>
          <a:prstGeom prst="rect">
            <a:avLst/>
          </a:prstGeom>
          <a:noFill/>
          <a:ln w="28575">
            <a:solidFill>
              <a:schemeClr val="tx1"/>
            </a:solidFill>
            <a:miter lim="800000"/>
            <a:headEnd/>
            <a:tailEnd/>
          </a:ln>
          <a:effectLst/>
        </p:spPr>
        <p:txBody>
          <a:bodyPr wrap="none" anchor="ctr"/>
          <a:lstStyle/>
          <a:p>
            <a:r>
              <a:rPr lang="en-US" dirty="0" smtClean="0"/>
              <a:t>3</a:t>
            </a:r>
            <a:endParaRPr lang="en-US" dirty="0"/>
          </a:p>
        </p:txBody>
      </p:sp>
      <p:sp>
        <p:nvSpPr>
          <p:cNvPr id="33" name="Rectangle 42"/>
          <p:cNvSpPr>
            <a:spLocks noChangeArrowheads="1"/>
          </p:cNvSpPr>
          <p:nvPr/>
        </p:nvSpPr>
        <p:spPr bwMode="auto">
          <a:xfrm>
            <a:off x="3276600" y="4038600"/>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
        <p:nvSpPr>
          <p:cNvPr id="34" name="Rectangle 43"/>
          <p:cNvSpPr>
            <a:spLocks noChangeArrowheads="1"/>
          </p:cNvSpPr>
          <p:nvPr/>
        </p:nvSpPr>
        <p:spPr bwMode="auto">
          <a:xfrm>
            <a:off x="3578225" y="4038600"/>
            <a:ext cx="231775" cy="276225"/>
          </a:xfrm>
          <a:prstGeom prst="rect">
            <a:avLst/>
          </a:prstGeom>
          <a:noFill/>
          <a:ln w="28575">
            <a:solidFill>
              <a:schemeClr val="tx1"/>
            </a:solidFill>
            <a:miter lim="800000"/>
            <a:headEnd/>
            <a:tailEnd/>
          </a:ln>
          <a:effectLst/>
        </p:spPr>
        <p:txBody>
          <a:bodyPr wrap="none" anchor="ctr"/>
          <a:lstStyle/>
          <a:p>
            <a:r>
              <a:rPr lang="en-US" dirty="0" smtClean="0"/>
              <a:t>2</a:t>
            </a:r>
            <a:endParaRPr lang="en-US" dirty="0"/>
          </a:p>
        </p:txBody>
      </p:sp>
      <p:sp>
        <p:nvSpPr>
          <p:cNvPr id="35" name="Rectangle 44"/>
          <p:cNvSpPr>
            <a:spLocks noChangeArrowheads="1"/>
          </p:cNvSpPr>
          <p:nvPr/>
        </p:nvSpPr>
        <p:spPr bwMode="auto">
          <a:xfrm>
            <a:off x="3879850" y="4038600"/>
            <a:ext cx="231775" cy="276225"/>
          </a:xfrm>
          <a:prstGeom prst="rect">
            <a:avLst/>
          </a:prstGeom>
          <a:noFill/>
          <a:ln w="28575">
            <a:solidFill>
              <a:schemeClr val="tx1"/>
            </a:solidFill>
            <a:miter lim="800000"/>
            <a:headEnd/>
            <a:tailEnd/>
          </a:ln>
          <a:effectLst/>
        </p:spPr>
        <p:txBody>
          <a:bodyPr wrap="none" anchor="ctr"/>
          <a:lstStyle/>
          <a:p>
            <a:r>
              <a:rPr lang="en-US" dirty="0" smtClean="0"/>
              <a:t>4</a:t>
            </a:r>
            <a:endParaRPr lang="en-US" dirty="0"/>
          </a:p>
        </p:txBody>
      </p:sp>
      <p:sp>
        <p:nvSpPr>
          <p:cNvPr id="36" name="Rectangle 45"/>
          <p:cNvSpPr>
            <a:spLocks noChangeArrowheads="1"/>
          </p:cNvSpPr>
          <p:nvPr/>
        </p:nvSpPr>
        <p:spPr bwMode="auto">
          <a:xfrm>
            <a:off x="4343400" y="4038600"/>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
        <p:nvSpPr>
          <p:cNvPr id="37" name="Rectangle 46"/>
          <p:cNvSpPr>
            <a:spLocks noChangeArrowheads="1"/>
          </p:cNvSpPr>
          <p:nvPr/>
        </p:nvSpPr>
        <p:spPr bwMode="auto">
          <a:xfrm>
            <a:off x="4645025" y="4038600"/>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
        <p:nvSpPr>
          <p:cNvPr id="38" name="Rectangle 43"/>
          <p:cNvSpPr>
            <a:spLocks noChangeArrowheads="1"/>
          </p:cNvSpPr>
          <p:nvPr/>
        </p:nvSpPr>
        <p:spPr bwMode="auto">
          <a:xfrm>
            <a:off x="4959350" y="4038600"/>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
        <p:nvSpPr>
          <p:cNvPr id="39" name="Rectangle 44"/>
          <p:cNvSpPr>
            <a:spLocks noChangeArrowheads="1"/>
          </p:cNvSpPr>
          <p:nvPr/>
        </p:nvSpPr>
        <p:spPr bwMode="auto">
          <a:xfrm>
            <a:off x="5260975" y="4038600"/>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
        <p:nvSpPr>
          <p:cNvPr id="40" name="Rectangle 45"/>
          <p:cNvSpPr>
            <a:spLocks noChangeArrowheads="1"/>
          </p:cNvSpPr>
          <p:nvPr/>
        </p:nvSpPr>
        <p:spPr bwMode="auto">
          <a:xfrm>
            <a:off x="5562600" y="4038600"/>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
        <p:nvSpPr>
          <p:cNvPr id="41" name="Rectangle 46"/>
          <p:cNvSpPr>
            <a:spLocks noChangeArrowheads="1"/>
          </p:cNvSpPr>
          <p:nvPr/>
        </p:nvSpPr>
        <p:spPr bwMode="auto">
          <a:xfrm>
            <a:off x="5864225" y="4038600"/>
            <a:ext cx="231775" cy="276225"/>
          </a:xfrm>
          <a:prstGeom prst="rect">
            <a:avLst/>
          </a:prstGeom>
          <a:noFill/>
          <a:ln w="28575">
            <a:solidFill>
              <a:schemeClr val="tx1"/>
            </a:solidFill>
            <a:miter lim="800000"/>
            <a:headEnd/>
            <a:tailEnd/>
          </a:ln>
          <a:effectLst/>
        </p:spPr>
        <p:txBody>
          <a:bodyPr wrap="none" anchor="ctr"/>
          <a:lstStyle/>
          <a:p>
            <a:r>
              <a:rPr lang="en-US" dirty="0" smtClean="0"/>
              <a:t>0</a:t>
            </a:r>
            <a:endParaRPr lang="en-US" dirty="0"/>
          </a:p>
        </p:txBody>
      </p:sp>
      <p:sp>
        <p:nvSpPr>
          <p:cNvPr id="42" name="Text Box 10"/>
          <p:cNvSpPr txBox="1">
            <a:spLocks noChangeArrowheads="1"/>
          </p:cNvSpPr>
          <p:nvPr/>
        </p:nvSpPr>
        <p:spPr bwMode="auto">
          <a:xfrm>
            <a:off x="268288" y="4441546"/>
            <a:ext cx="2819399" cy="707886"/>
          </a:xfrm>
          <a:prstGeom prst="rect">
            <a:avLst/>
          </a:prstGeom>
          <a:noFill/>
          <a:ln w="9525">
            <a:noFill/>
            <a:miter lim="800000"/>
            <a:headEnd/>
            <a:tailEnd/>
          </a:ln>
          <a:effectLst/>
        </p:spPr>
        <p:txBody>
          <a:bodyPr wrap="square">
            <a:spAutoFit/>
          </a:bodyPr>
          <a:lstStyle/>
          <a:p>
            <a:r>
              <a:rPr lang="en-US" sz="2000" dirty="0" smtClean="0"/>
              <a:t>Two challenges: (open graph, open cycle)</a:t>
            </a:r>
          </a:p>
        </p:txBody>
      </p:sp>
      <p:grpSp>
        <p:nvGrpSpPr>
          <p:cNvPr id="2" name="Group 9"/>
          <p:cNvGrpSpPr>
            <a:grpSpLocks/>
          </p:cNvGrpSpPr>
          <p:nvPr/>
        </p:nvGrpSpPr>
        <p:grpSpPr bwMode="auto">
          <a:xfrm>
            <a:off x="3200402" y="4572000"/>
            <a:ext cx="2959103" cy="400050"/>
            <a:chOff x="1976" y="3121"/>
            <a:chExt cx="1864" cy="252"/>
          </a:xfrm>
        </p:grpSpPr>
        <p:sp>
          <p:nvSpPr>
            <p:cNvPr id="52" name="Line 11"/>
            <p:cNvSpPr>
              <a:spLocks noChangeShapeType="1"/>
            </p:cNvSpPr>
            <p:nvPr/>
          </p:nvSpPr>
          <p:spPr bwMode="auto">
            <a:xfrm flipH="1">
              <a:off x="1976" y="3348"/>
              <a:ext cx="1728" cy="0"/>
            </a:xfrm>
            <a:prstGeom prst="line">
              <a:avLst/>
            </a:prstGeom>
            <a:noFill/>
            <a:ln w="19050">
              <a:solidFill>
                <a:schemeClr val="tx1"/>
              </a:solidFill>
              <a:round/>
              <a:headEnd type="triangle" w="med" len="med"/>
              <a:tailEnd/>
            </a:ln>
            <a:effectLst/>
          </p:spPr>
          <p:txBody>
            <a:bodyPr wrap="none" anchor="ctr"/>
            <a:lstStyle/>
            <a:p>
              <a:endParaRPr lang="en-US"/>
            </a:p>
          </p:txBody>
        </p:sp>
        <p:sp>
          <p:nvSpPr>
            <p:cNvPr id="53" name="Rectangle 12"/>
            <p:cNvSpPr>
              <a:spLocks noChangeArrowheads="1"/>
            </p:cNvSpPr>
            <p:nvPr/>
          </p:nvSpPr>
          <p:spPr bwMode="auto">
            <a:xfrm>
              <a:off x="1976" y="3121"/>
              <a:ext cx="1864" cy="252"/>
            </a:xfrm>
            <a:prstGeom prst="rect">
              <a:avLst/>
            </a:prstGeom>
            <a:noFill/>
            <a:ln w="19050">
              <a:noFill/>
              <a:miter lim="800000"/>
              <a:headEnd/>
              <a:tailEnd/>
            </a:ln>
            <a:effectLst/>
          </p:spPr>
          <p:txBody>
            <a:bodyPr wrap="none">
              <a:spAutoFit/>
            </a:bodyPr>
            <a:lstStyle/>
            <a:p>
              <a:r>
                <a:rPr lang="en-US" sz="2000" dirty="0" smtClean="0">
                  <a:latin typeface="Times New Roman" pitchFamily="18" charset="0"/>
                </a:rPr>
                <a:t>(open graph</a:t>
              </a:r>
              <a:r>
                <a:rPr lang="en-US" sz="2000" i="1" dirty="0" smtClean="0">
                  <a:latin typeface="Times New Roman" pitchFamily="18" charset="0"/>
                </a:rPr>
                <a:t> or </a:t>
              </a:r>
              <a:r>
                <a:rPr lang="en-US" sz="2000" dirty="0" smtClean="0">
                  <a:latin typeface="Times New Roman" pitchFamily="18" charset="0"/>
                </a:rPr>
                <a:t>open cycle)</a:t>
              </a:r>
              <a:endParaRPr lang="en-US" sz="1800" i="1" dirty="0"/>
            </a:p>
          </p:txBody>
        </p:sp>
      </p:grpSp>
      <p:sp>
        <p:nvSpPr>
          <p:cNvPr id="54" name="Line 64"/>
          <p:cNvSpPr>
            <a:spLocks noChangeShapeType="1"/>
          </p:cNvSpPr>
          <p:nvPr/>
        </p:nvSpPr>
        <p:spPr bwMode="auto">
          <a:xfrm flipH="1" flipV="1">
            <a:off x="3200400" y="5562600"/>
            <a:ext cx="2679700" cy="0"/>
          </a:xfrm>
          <a:prstGeom prst="line">
            <a:avLst/>
          </a:prstGeom>
          <a:noFill/>
          <a:ln w="19050">
            <a:solidFill>
              <a:schemeClr val="tx1"/>
            </a:solidFill>
            <a:round/>
            <a:headEnd/>
            <a:tailEnd type="triangle" w="med" len="med"/>
          </a:ln>
          <a:effectLst/>
        </p:spPr>
        <p:txBody>
          <a:bodyPr wrap="none" anchor="ctr"/>
          <a:lstStyle/>
          <a:p>
            <a:endParaRPr lang="en-US"/>
          </a:p>
        </p:txBody>
      </p:sp>
      <p:pic>
        <p:nvPicPr>
          <p:cNvPr id="55" name="Picture 65"/>
          <p:cNvPicPr>
            <a:picLocks noChangeAspect="1" noChangeArrowheads="1"/>
          </p:cNvPicPr>
          <p:nvPr/>
        </p:nvPicPr>
        <p:blipFill>
          <a:blip r:embed="rId8" cstate="print"/>
          <a:srcRect/>
          <a:stretch>
            <a:fillRect/>
          </a:stretch>
        </p:blipFill>
        <p:spPr bwMode="auto">
          <a:xfrm>
            <a:off x="4025900" y="5124450"/>
            <a:ext cx="685800" cy="311150"/>
          </a:xfrm>
          <a:prstGeom prst="rect">
            <a:avLst/>
          </a:prstGeom>
          <a:noFill/>
          <a:ln w="9525">
            <a:noFill/>
            <a:miter lim="800000"/>
            <a:headEnd/>
            <a:tailEnd/>
          </a:ln>
          <a:effectLst/>
        </p:spPr>
      </p:pic>
      <p:pic>
        <p:nvPicPr>
          <p:cNvPr id="59" name="Picture 66"/>
          <p:cNvPicPr>
            <a:picLocks noChangeAspect="1" noChangeArrowheads="1"/>
          </p:cNvPicPr>
          <p:nvPr/>
        </p:nvPicPr>
        <p:blipFill>
          <a:blip r:embed="rId8" cstate="print"/>
          <a:srcRect/>
          <a:stretch>
            <a:fillRect/>
          </a:stretch>
        </p:blipFill>
        <p:spPr bwMode="auto">
          <a:xfrm>
            <a:off x="4787900" y="5124450"/>
            <a:ext cx="685800" cy="311150"/>
          </a:xfrm>
          <a:prstGeom prst="rect">
            <a:avLst/>
          </a:prstGeom>
          <a:noFill/>
          <a:ln w="9525">
            <a:noFill/>
            <a:miter lim="800000"/>
            <a:headEnd/>
            <a:tailEnd/>
          </a:ln>
          <a:effectLst/>
        </p:spPr>
      </p:pic>
      <p:sp>
        <p:nvSpPr>
          <p:cNvPr id="60" name="Text Box 63"/>
          <p:cNvSpPr txBox="1">
            <a:spLocks noChangeArrowheads="1"/>
          </p:cNvSpPr>
          <p:nvPr/>
        </p:nvSpPr>
        <p:spPr bwMode="auto">
          <a:xfrm>
            <a:off x="6400800" y="5334000"/>
            <a:ext cx="2133599" cy="707886"/>
          </a:xfrm>
          <a:prstGeom prst="rect">
            <a:avLst/>
          </a:prstGeom>
          <a:noFill/>
          <a:ln w="9525">
            <a:noFill/>
            <a:miter lim="800000"/>
            <a:headEnd/>
            <a:tailEnd/>
          </a:ln>
          <a:effectLst/>
        </p:spPr>
        <p:txBody>
          <a:bodyPr wrap="square">
            <a:spAutoFit/>
          </a:bodyPr>
          <a:lstStyle/>
          <a:p>
            <a:pPr marL="457200" indent="-457200"/>
            <a:r>
              <a:rPr lang="en-US" sz="2000" dirty="0" smtClean="0">
                <a:sym typeface="Symbol" pitchFamily="18" charset="2"/>
              </a:rPr>
              <a:t>Send keys to open the box.</a:t>
            </a:r>
            <a:endParaRPr lang="en-US" sz="2000" dirty="0">
              <a:latin typeface="Times New Roman" pitchFamily="18" charset="0"/>
              <a:sym typeface="Symbol" pitchFamily="18" charset="2"/>
            </a:endParaRPr>
          </a:p>
        </p:txBody>
      </p:sp>
      <p:sp>
        <p:nvSpPr>
          <p:cNvPr id="62" name="TextBox 61"/>
          <p:cNvSpPr txBox="1"/>
          <p:nvPr/>
        </p:nvSpPr>
        <p:spPr>
          <a:xfrm>
            <a:off x="2971800" y="3733800"/>
            <a:ext cx="1371600" cy="369332"/>
          </a:xfrm>
          <a:prstGeom prst="rect">
            <a:avLst/>
          </a:prstGeom>
          <a:noFill/>
        </p:spPr>
        <p:txBody>
          <a:bodyPr wrap="square" rtlCol="0">
            <a:spAutoFit/>
          </a:bodyPr>
          <a:lstStyle/>
          <a:p>
            <a:r>
              <a:rPr lang="en-US" dirty="0" smtClean="0"/>
              <a:t>A   B   C    D  </a:t>
            </a:r>
            <a:endParaRPr lang="en-US" dirty="0"/>
          </a:p>
        </p:txBody>
      </p:sp>
      <p:sp>
        <p:nvSpPr>
          <p:cNvPr id="63" name="TextBox 62"/>
          <p:cNvSpPr txBox="1"/>
          <p:nvPr/>
        </p:nvSpPr>
        <p:spPr>
          <a:xfrm>
            <a:off x="4267200" y="3745468"/>
            <a:ext cx="2057400" cy="369332"/>
          </a:xfrm>
          <a:prstGeom prst="rect">
            <a:avLst/>
          </a:prstGeom>
          <a:noFill/>
        </p:spPr>
        <p:txBody>
          <a:bodyPr wrap="square" rtlCol="0">
            <a:spAutoFit/>
          </a:bodyPr>
          <a:lstStyle/>
          <a:p>
            <a:r>
              <a:rPr lang="en-US" dirty="0" smtClean="0"/>
              <a:t>AB AC AD BC BD CD  </a:t>
            </a:r>
            <a:endParaRPr lang="en-US" dirty="0"/>
          </a:p>
        </p:txBody>
      </p:sp>
      <p:sp>
        <p:nvSpPr>
          <p:cNvPr id="44" name="Text Box 10"/>
          <p:cNvSpPr txBox="1">
            <a:spLocks noChangeArrowheads="1"/>
          </p:cNvSpPr>
          <p:nvPr/>
        </p:nvSpPr>
        <p:spPr bwMode="auto">
          <a:xfrm>
            <a:off x="304800" y="5257800"/>
            <a:ext cx="2971800" cy="1015663"/>
          </a:xfrm>
          <a:prstGeom prst="rect">
            <a:avLst/>
          </a:prstGeom>
          <a:noFill/>
          <a:ln w="9525">
            <a:noFill/>
            <a:miter lim="800000"/>
            <a:headEnd/>
            <a:tailEnd/>
          </a:ln>
          <a:effectLst/>
        </p:spPr>
        <p:txBody>
          <a:bodyPr wrap="square">
            <a:spAutoFit/>
          </a:bodyPr>
          <a:lstStyle/>
          <a:p>
            <a:r>
              <a:rPr lang="en-US" sz="2000" dirty="0" smtClean="0"/>
              <a:t>Either an original graph or </a:t>
            </a:r>
          </a:p>
          <a:p>
            <a:r>
              <a:rPr lang="en-US" sz="2000" dirty="0" smtClean="0"/>
              <a:t>only edges constituting the cycle (AC, CB, BD, DA).</a:t>
            </a:r>
          </a:p>
        </p:txBody>
      </p:sp>
      <p:sp>
        <p:nvSpPr>
          <p:cNvPr id="45" name="Rectangle 46"/>
          <p:cNvSpPr>
            <a:spLocks noChangeArrowheads="1"/>
          </p:cNvSpPr>
          <p:nvPr/>
        </p:nvSpPr>
        <p:spPr bwMode="auto">
          <a:xfrm>
            <a:off x="4645024" y="4038600"/>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
        <p:nvSpPr>
          <p:cNvPr id="46" name="Rectangle 44"/>
          <p:cNvSpPr>
            <a:spLocks noChangeArrowheads="1"/>
          </p:cNvSpPr>
          <p:nvPr/>
        </p:nvSpPr>
        <p:spPr bwMode="auto">
          <a:xfrm>
            <a:off x="5254625" y="4038599"/>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
        <p:nvSpPr>
          <p:cNvPr id="47" name="Rectangle 45"/>
          <p:cNvSpPr>
            <a:spLocks noChangeArrowheads="1"/>
          </p:cNvSpPr>
          <p:nvPr/>
        </p:nvSpPr>
        <p:spPr bwMode="auto">
          <a:xfrm>
            <a:off x="5562600" y="4038600"/>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
        <p:nvSpPr>
          <p:cNvPr id="48" name="Rectangle 45"/>
          <p:cNvSpPr>
            <a:spLocks noChangeArrowheads="1"/>
          </p:cNvSpPr>
          <p:nvPr/>
        </p:nvSpPr>
        <p:spPr bwMode="auto">
          <a:xfrm>
            <a:off x="4959349" y="4026586"/>
            <a:ext cx="231775" cy="276225"/>
          </a:xfrm>
          <a:prstGeom prst="rect">
            <a:avLst/>
          </a:prstGeom>
          <a:noFill/>
          <a:ln w="28575">
            <a:solidFill>
              <a:schemeClr val="tx1"/>
            </a:solidFill>
            <a:miter lim="800000"/>
            <a:headEnd/>
            <a:tailEnd/>
          </a:ln>
          <a:effectLst/>
        </p:spPr>
        <p:txBody>
          <a:bodyPr wrap="none" anchor="ctr"/>
          <a:lstStyle/>
          <a:p>
            <a:r>
              <a:rPr lang="en-US" dirty="0" smtClean="0"/>
              <a:t>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2.77778E-7 -4.38483E-6 L -0.35399 0.32401 " pathEditMode="relative" rAng="0" ptsTypes="AA">
                                      <p:cBhvr>
                                        <p:cTn id="26" dur="2000" fill="hold"/>
                                        <p:tgtEl>
                                          <p:spTgt spid="45"/>
                                        </p:tgtEl>
                                        <p:attrNameLst>
                                          <p:attrName>ppt_x</p:attrName>
                                          <p:attrName>ppt_y</p:attrName>
                                        </p:attrNameLst>
                                      </p:cBhvr>
                                      <p:rCtr x="-17708" y="16189"/>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3.61111E-6 -4.38483E-6 L -0.37066 0.32401 " pathEditMode="relative" rAng="0" ptsTypes="AA">
                                      <p:cBhvr>
                                        <p:cTn id="30" dur="2000" fill="hold"/>
                                        <p:tgtEl>
                                          <p:spTgt spid="46"/>
                                        </p:tgtEl>
                                        <p:attrNameLst>
                                          <p:attrName>ppt_x</p:attrName>
                                          <p:attrName>ppt_y</p:attrName>
                                        </p:attrNameLst>
                                      </p:cBhvr>
                                      <p:rCtr x="-18542" y="16189"/>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3.05556E-6 -4.38483E-6 L -0.36268 0.32401 " pathEditMode="relative" rAng="0" ptsTypes="AA">
                                      <p:cBhvr>
                                        <p:cTn id="34" dur="2000" fill="hold"/>
                                        <p:tgtEl>
                                          <p:spTgt spid="47"/>
                                        </p:tgtEl>
                                        <p:attrNameLst>
                                          <p:attrName>ppt_x</p:attrName>
                                          <p:attrName>ppt_y</p:attrName>
                                        </p:attrNameLst>
                                      </p:cBhvr>
                                      <p:rCtr x="-18142" y="16189"/>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4.72222E-6 -4.24607E-6 L -0.2467 0.32586 " pathEditMode="relative" rAng="0" ptsTypes="AA">
                                      <p:cBhvr>
                                        <p:cTn id="38" dur="2000" fill="hold"/>
                                        <p:tgtEl>
                                          <p:spTgt spid="48"/>
                                        </p:tgtEl>
                                        <p:attrNameLst>
                                          <p:attrName>ppt_x</p:attrName>
                                          <p:attrName>ppt_y</p:attrName>
                                        </p:attrNameLst>
                                      </p:cBhvr>
                                      <p:rCtr x="-12344" y="162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4" grpId="0" animBg="1"/>
      <p:bldP spid="60" grpId="0"/>
      <p:bldP spid="44" grpId="0"/>
      <p:bldP spid="45" grpId="0" animBg="1"/>
      <p:bldP spid="46" grpId="0" animBg="1"/>
      <p:bldP spid="47" grpId="0" animBg="1"/>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tx2"/>
                </a:solidFill>
              </a:rPr>
              <a:t>Computer Security</a:t>
            </a:r>
          </a:p>
          <a:p>
            <a:pPr>
              <a:buFont typeface="Wingdings" pitchFamily="2" charset="2"/>
              <a:buChar char="ü"/>
            </a:pPr>
            <a:r>
              <a:rPr lang="en-US" dirty="0" smtClean="0">
                <a:solidFill>
                  <a:schemeClr val="tx2"/>
                </a:solidFill>
              </a:rPr>
              <a:t>Zero Knowledge Proof</a:t>
            </a:r>
          </a:p>
          <a:p>
            <a:pPr>
              <a:buFont typeface="Wingdings" pitchFamily="2" charset="2"/>
              <a:buChar char="ü"/>
            </a:pPr>
            <a:r>
              <a:rPr lang="en-US" dirty="0" smtClean="0">
                <a:solidFill>
                  <a:schemeClr val="tx2"/>
                </a:solidFill>
              </a:rPr>
              <a:t>Zero Knowledge Proof Examples</a:t>
            </a:r>
          </a:p>
          <a:p>
            <a:r>
              <a:rPr lang="en-US" dirty="0" smtClean="0"/>
              <a:t>Zero Knowledge Proof Applications</a:t>
            </a:r>
          </a:p>
          <a:p>
            <a:r>
              <a:rPr lang="en-US" dirty="0" smtClean="0"/>
              <a:t>Future Direction</a:t>
            </a:r>
          </a:p>
          <a:p>
            <a:endParaRPr lang="en-US" dirty="0"/>
          </a:p>
        </p:txBody>
      </p:sp>
      <p:sp>
        <p:nvSpPr>
          <p:cNvPr id="4" name="Date Placeholder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Slide Number Placeholder 4"/>
          <p:cNvSpPr>
            <a:spLocks noGrp="1"/>
          </p:cNvSpPr>
          <p:nvPr>
            <p:ph type="sldNum" sz="quarter" idx="12"/>
          </p:nvPr>
        </p:nvSpPr>
        <p:spPr/>
        <p:txBody>
          <a:bodyPr/>
          <a:lstStyle/>
          <a:p>
            <a:fld id="{9A0C3B12-4EFF-4AE9-AAE7-B6069E47C7C7}" type="slidenum">
              <a:rPr lang="en-US" smtClean="0"/>
              <a:pPr/>
              <a:t>27</a:t>
            </a:fld>
            <a:endParaRPr lang="en-US"/>
          </a:p>
        </p:txBody>
      </p:sp>
    </p:spTree>
    <p:extLst>
      <p:ext uri="{BB962C8B-B14F-4D97-AF65-F5344CB8AC3E}">
        <p14:creationId xmlns:p14="http://schemas.microsoft.com/office/powerpoint/2010/main" xmlns="" val="32735453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ZKP Application</a:t>
            </a:r>
            <a:endParaRPr lang="en-US" dirty="0"/>
          </a:p>
        </p:txBody>
      </p:sp>
      <p:sp>
        <p:nvSpPr>
          <p:cNvPr id="3" name="内容占位符 2"/>
          <p:cNvSpPr>
            <a:spLocks noGrp="1"/>
          </p:cNvSpPr>
          <p:nvPr>
            <p:ph idx="1"/>
          </p:nvPr>
        </p:nvSpPr>
        <p:spPr/>
        <p:txBody>
          <a:bodyPr>
            <a:normAutofit/>
          </a:bodyPr>
          <a:lstStyle/>
          <a:p>
            <a:r>
              <a:rPr lang="en-US" dirty="0" smtClean="0"/>
              <a:t>Enforce honest behavior while maintaining privacy</a:t>
            </a:r>
          </a:p>
          <a:p>
            <a:r>
              <a:rPr lang="en-US" dirty="0"/>
              <a:t>E</a:t>
            </a:r>
            <a:r>
              <a:rPr lang="en-US" dirty="0" smtClean="0"/>
              <a:t>ach party</a:t>
            </a:r>
            <a:r>
              <a:rPr lang="en-US" dirty="0"/>
              <a:t> </a:t>
            </a:r>
            <a:r>
              <a:rPr lang="en-US" dirty="0" smtClean="0"/>
              <a:t>has a secret key and a public key</a:t>
            </a:r>
            <a:endParaRPr lang="en-US" dirty="0"/>
          </a:p>
          <a:p>
            <a:endParaRPr lang="en-US" dirty="0"/>
          </a:p>
        </p:txBody>
      </p:sp>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28</a:t>
            </a:fld>
            <a:endParaRPr lang="en-US"/>
          </a:p>
        </p:txBody>
      </p:sp>
      <p:pic>
        <p:nvPicPr>
          <p:cNvPr id="71684" name="Picture 4" descr="C:\Users\lfqt5\Dropbox\Research\2016spring\CaptialUniversity\MultiPartyComp.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38700" y="3657600"/>
            <a:ext cx="3733800" cy="234796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defTabSz="457200" rtl="0">
              <a:spcBef>
                <a:spcPct val="0"/>
              </a:spcBef>
            </a:pPr>
            <a:r>
              <a:rPr lang="en-US" sz="4000" dirty="0" smtClean="0"/>
              <a:t>Fiat-Shamir ZK Identification Protocol </a:t>
            </a:r>
            <a:endParaRPr lang="en-US" sz="4000"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pPr marL="514350" indent="-457200"/>
                <a:r>
                  <a:rPr lang="en-US" dirty="0" smtClean="0"/>
                  <a:t>The </a:t>
                </a:r>
                <a:r>
                  <a:rPr lang="en-US" dirty="0"/>
                  <a:t>prover has to convince the verifier that he knows the </a:t>
                </a:r>
                <a:r>
                  <a:rPr lang="en-US" dirty="0">
                    <a:solidFill>
                      <a:srgbClr val="FF0000"/>
                    </a:solidFill>
                  </a:rPr>
                  <a:t>secret key </a:t>
                </a:r>
                <a14:m>
                  <m:oMath xmlns:m="http://schemas.openxmlformats.org/officeDocument/2006/math">
                    <m:r>
                      <a:rPr lang="en-US" b="1" i="1" dirty="0">
                        <a:solidFill>
                          <a:srgbClr val="FF0000"/>
                        </a:solidFill>
                        <a:latin typeface="Cambria Math"/>
                      </a:rPr>
                      <m:t>𝒔</m:t>
                    </m:r>
                  </m:oMath>
                </a14:m>
                <a:r>
                  <a:rPr lang="en-US" dirty="0">
                    <a:solidFill>
                      <a:srgbClr val="FF0000"/>
                    </a:solidFill>
                  </a:rPr>
                  <a:t> </a:t>
                </a:r>
                <a:r>
                  <a:rPr lang="en-US" dirty="0"/>
                  <a:t>corresponding to the </a:t>
                </a:r>
                <a:r>
                  <a:rPr lang="en-US" dirty="0">
                    <a:solidFill>
                      <a:schemeClr val="accent1"/>
                    </a:solidFill>
                  </a:rPr>
                  <a:t>public </a:t>
                </a:r>
                <a:r>
                  <a:rPr lang="en-US" dirty="0" smtClean="0">
                    <a:solidFill>
                      <a:schemeClr val="accent1"/>
                    </a:solidFill>
                  </a:rPr>
                  <a:t>keys </a:t>
                </a:r>
                <a14:m>
                  <m:oMath xmlns:m="http://schemas.openxmlformats.org/officeDocument/2006/math">
                    <m:r>
                      <a:rPr lang="en-US" b="1" i="1" dirty="0">
                        <a:solidFill>
                          <a:schemeClr val="accent1"/>
                        </a:solidFill>
                        <a:latin typeface="Cambria Math"/>
                      </a:rPr>
                      <m:t>(</m:t>
                    </m:r>
                    <m:r>
                      <a:rPr lang="en-US" b="1" i="1" dirty="0">
                        <a:solidFill>
                          <a:schemeClr val="accent1"/>
                        </a:solidFill>
                        <a:latin typeface="Cambria Math"/>
                      </a:rPr>
                      <m:t>𝒏</m:t>
                    </m:r>
                    <m:r>
                      <a:rPr lang="en-US" b="1" i="1" dirty="0">
                        <a:solidFill>
                          <a:schemeClr val="accent1"/>
                        </a:solidFill>
                        <a:latin typeface="Cambria Math"/>
                      </a:rPr>
                      <m:t>, </m:t>
                    </m:r>
                    <m:r>
                      <a:rPr lang="en-US" b="1" i="1" dirty="0">
                        <a:solidFill>
                          <a:schemeClr val="accent1"/>
                        </a:solidFill>
                        <a:latin typeface="Cambria Math"/>
                      </a:rPr>
                      <m:t>𝒗</m:t>
                    </m:r>
                    <m:r>
                      <a:rPr lang="en-US" b="1" i="1" dirty="0">
                        <a:solidFill>
                          <a:schemeClr val="accent1"/>
                        </a:solidFill>
                        <a:latin typeface="Cambria Math"/>
                      </a:rPr>
                      <m:t>) </m:t>
                    </m:r>
                  </m:oMath>
                </a14:m>
                <a:r>
                  <a:rPr lang="en-US" dirty="0"/>
                  <a:t>without revealing </a:t>
                </a:r>
                <a14:m>
                  <m:oMath xmlns:m="http://schemas.openxmlformats.org/officeDocument/2006/math">
                    <m:r>
                      <a:rPr lang="en-US" b="1" i="1" dirty="0" smtClean="0">
                        <a:solidFill>
                          <a:srgbClr val="FF0000"/>
                        </a:solidFill>
                        <a:latin typeface="Cambria Math"/>
                      </a:rPr>
                      <m:t>𝒔</m:t>
                    </m:r>
                  </m:oMath>
                </a14:m>
                <a:r>
                  <a:rPr lang="en-US" dirty="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t="-187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Slide Number Placeholder 4"/>
          <p:cNvSpPr>
            <a:spLocks noGrp="1"/>
          </p:cNvSpPr>
          <p:nvPr>
            <p:ph type="sldNum" sz="quarter" idx="12"/>
          </p:nvPr>
        </p:nvSpPr>
        <p:spPr/>
        <p:txBody>
          <a:bodyPr/>
          <a:lstStyle/>
          <a:p>
            <a:fld id="{9A0C3B12-4EFF-4AE9-AAE7-B6069E47C7C7}" type="slidenum">
              <a:rPr lang="en-US" smtClean="0"/>
              <a:pPr/>
              <a:t>29</a:t>
            </a:fld>
            <a:endParaRPr lang="en-US"/>
          </a:p>
        </p:txBody>
      </p:sp>
    </p:spTree>
    <p:extLst>
      <p:ext uri="{BB962C8B-B14F-4D97-AF65-F5344CB8AC3E}">
        <p14:creationId xmlns:p14="http://schemas.microsoft.com/office/powerpoint/2010/main" xmlns="" val="971017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Publications</a:t>
            </a:r>
            <a:endParaRPr lang="en-US" dirty="0"/>
          </a:p>
        </p:txBody>
      </p:sp>
      <p:sp>
        <p:nvSpPr>
          <p:cNvPr id="3" name="内容占位符 2"/>
          <p:cNvSpPr>
            <a:spLocks noGrp="1"/>
          </p:cNvSpPr>
          <p:nvPr>
            <p:ph idx="1"/>
          </p:nvPr>
        </p:nvSpPr>
        <p:spPr/>
        <p:txBody>
          <a:bodyPr>
            <a:normAutofit fontScale="62500" lnSpcReduction="20000"/>
          </a:bodyPr>
          <a:lstStyle/>
          <a:p>
            <a:r>
              <a:rPr lang="en-US" b="1" u="sng" dirty="0" smtClean="0"/>
              <a:t>Li Feng</a:t>
            </a:r>
            <a:r>
              <a:rPr lang="en-US" dirty="0" smtClean="0"/>
              <a:t>, Bruce </a:t>
            </a:r>
            <a:r>
              <a:rPr lang="en-US" dirty="0" err="1" smtClean="0"/>
              <a:t>McMillin</a:t>
            </a:r>
            <a:r>
              <a:rPr lang="en-US" dirty="0" smtClean="0"/>
              <a:t>, </a:t>
            </a:r>
            <a:r>
              <a:rPr lang="en-US" dirty="0" err="1" smtClean="0"/>
              <a:t>Tamal</a:t>
            </a:r>
            <a:r>
              <a:rPr lang="en-US" dirty="0" smtClean="0"/>
              <a:t> Paul, Thomas Roth and Jonathan Kimball, “Information Flow Quantification in Cyber Physical Systems,” </a:t>
            </a:r>
            <a:r>
              <a:rPr lang="en-US" i="1" dirty="0" smtClean="0"/>
              <a:t>prepare for submit to Dependable and Secure Computing, IEEE Transactions on</a:t>
            </a:r>
            <a:r>
              <a:rPr lang="en-US" b="1" dirty="0" smtClean="0"/>
              <a:t> </a:t>
            </a:r>
            <a:endParaRPr lang="en-US" dirty="0" smtClean="0"/>
          </a:p>
          <a:p>
            <a:r>
              <a:rPr lang="en-US" b="1" u="sng" dirty="0" smtClean="0"/>
              <a:t>Li </a:t>
            </a:r>
            <a:r>
              <a:rPr lang="en-US" b="1" u="sng" dirty="0" err="1" smtClean="0"/>
              <a:t>Feng</a:t>
            </a:r>
            <a:r>
              <a:rPr lang="en-US" dirty="0" smtClean="0"/>
              <a:t> and Bruce </a:t>
            </a:r>
            <a:r>
              <a:rPr lang="en-US" dirty="0" err="1" smtClean="0"/>
              <a:t>McMillin</a:t>
            </a:r>
            <a:r>
              <a:rPr lang="en-US" dirty="0" smtClean="0"/>
              <a:t>, “Information Flow Quantification Framework for Cyber Physical System with Constrained Resources,” </a:t>
            </a:r>
            <a:r>
              <a:rPr lang="en-US" i="1" dirty="0" smtClean="0"/>
              <a:t>Computer Software and Applications Conference (COMPSAC), 2015 IEEE 38th International</a:t>
            </a:r>
            <a:r>
              <a:rPr lang="en-US" dirty="0" smtClean="0"/>
              <a:t>, 1-5 July 2015, pp. 50-59, (Acceptance Rate: 20%)</a:t>
            </a:r>
            <a:r>
              <a:rPr lang="en-US" b="1" dirty="0" smtClean="0"/>
              <a:t>	</a:t>
            </a:r>
            <a:endParaRPr lang="en-US" dirty="0" smtClean="0"/>
          </a:p>
          <a:p>
            <a:r>
              <a:rPr lang="en-US" b="1" u="sng" dirty="0" smtClean="0"/>
              <a:t>Li </a:t>
            </a:r>
            <a:r>
              <a:rPr lang="en-US" b="1" u="sng" dirty="0" err="1" smtClean="0"/>
              <a:t>Feng</a:t>
            </a:r>
            <a:r>
              <a:rPr lang="en-US" dirty="0" smtClean="0"/>
              <a:t>, Bruce </a:t>
            </a:r>
            <a:r>
              <a:rPr lang="en-US" dirty="0" err="1" smtClean="0"/>
              <a:t>McMillin</a:t>
            </a:r>
            <a:r>
              <a:rPr lang="en-US" dirty="0" smtClean="0"/>
              <a:t>, Anthony Perez Santiago, and </a:t>
            </a:r>
            <a:r>
              <a:rPr lang="en-US" dirty="0" err="1" smtClean="0"/>
              <a:t>Ziang</a:t>
            </a:r>
            <a:r>
              <a:rPr lang="en-US" dirty="0" smtClean="0"/>
              <a:t> Zhang, “Incremental Cost Consensus (ICC) and Leaderless ICC Implementations in FREEDM</a:t>
            </a:r>
            <a:r>
              <a:rPr lang="en-US" i="1" dirty="0" smtClean="0"/>
              <a:t>,” Sixth Conference on Innovative Smart Grid Technologies (ISGT2015)</a:t>
            </a:r>
            <a:r>
              <a:rPr lang="en-US" dirty="0" smtClean="0"/>
              <a:t>, February 17-20, 2015, pp. 1-5</a:t>
            </a:r>
            <a:r>
              <a:rPr lang="en-US" b="1" dirty="0" smtClean="0"/>
              <a:t>		</a:t>
            </a:r>
            <a:endParaRPr lang="en-US" dirty="0" smtClean="0"/>
          </a:p>
          <a:p>
            <a:r>
              <a:rPr lang="en-US" b="1" u="sng" dirty="0" smtClean="0"/>
              <a:t>Li </a:t>
            </a:r>
            <a:r>
              <a:rPr lang="en-US" b="1" u="sng" dirty="0" err="1" smtClean="0"/>
              <a:t>Feng</a:t>
            </a:r>
            <a:r>
              <a:rPr lang="en-US" dirty="0" smtClean="0"/>
              <a:t> and Bruce </a:t>
            </a:r>
            <a:r>
              <a:rPr lang="en-US" dirty="0" err="1" smtClean="0"/>
              <a:t>McMillin</a:t>
            </a:r>
            <a:r>
              <a:rPr lang="en-US" dirty="0" smtClean="0"/>
              <a:t>, “Quantification of Information Flow in a Smart Grid,” </a:t>
            </a:r>
            <a:r>
              <a:rPr lang="en-US" i="1" dirty="0" smtClean="0"/>
              <a:t>Computer Software and Applications Conference Workshops (COMPSACW), 2014 IEEE 38th International</a:t>
            </a:r>
            <a:r>
              <a:rPr lang="en-US" dirty="0" smtClean="0"/>
              <a:t>, 21-25 July 2014, pp.140-145</a:t>
            </a:r>
          </a:p>
          <a:p>
            <a:r>
              <a:rPr lang="en-US" b="1" u="sng" dirty="0" smtClean="0"/>
              <a:t>Li </a:t>
            </a:r>
            <a:r>
              <a:rPr lang="en-US" b="1" u="sng" dirty="0" err="1" smtClean="0"/>
              <a:t>Feng</a:t>
            </a:r>
            <a:r>
              <a:rPr lang="en-US" dirty="0" smtClean="0"/>
              <a:t> and Bruce </a:t>
            </a:r>
            <a:r>
              <a:rPr lang="en-US" dirty="0" err="1" smtClean="0"/>
              <a:t>McMillin</a:t>
            </a:r>
            <a:r>
              <a:rPr lang="en-US" dirty="0" smtClean="0"/>
              <a:t>, “A Survey on Zero-Knowledge Proofs,” Book Chapter, </a:t>
            </a:r>
            <a:r>
              <a:rPr lang="en-US" i="1" dirty="0" smtClean="0"/>
              <a:t>Advances in Computers</a:t>
            </a:r>
            <a:r>
              <a:rPr lang="en-US" dirty="0" smtClean="0"/>
              <a:t>, 2014, pp. 25-69</a:t>
            </a:r>
          </a:p>
        </p:txBody>
      </p:sp>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3</a:t>
            </a:fld>
            <a:endParaRPr lang="en-US"/>
          </a:p>
        </p:txBody>
      </p:sp>
    </p:spTree>
    <p:extLst>
      <p:ext uri="{BB962C8B-B14F-4D97-AF65-F5344CB8AC3E}">
        <p14:creationId xmlns:p14="http://schemas.microsoft.com/office/powerpoint/2010/main" xmlns="" val="1132429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Fiat-Shamir ZK Identification Protocol</a:t>
            </a:r>
            <a:endParaRPr lang="en-US" dirty="0"/>
          </a:p>
        </p:txBody>
      </p:sp>
      <p:pic>
        <p:nvPicPr>
          <p:cNvPr id="6" name="内容占位符 5" descr="Fiat-Shamir_identification_protocol.png"/>
          <p:cNvPicPr>
            <a:picLocks noGrp="1" noChangeAspect="1"/>
          </p:cNvPicPr>
          <p:nvPr>
            <p:ph idx="1"/>
          </p:nvPr>
        </p:nvPicPr>
        <p:blipFill>
          <a:blip r:embed="rId3" cstate="print"/>
          <a:stretch>
            <a:fillRect/>
          </a:stretch>
        </p:blipFill>
        <p:spPr>
          <a:xfrm>
            <a:off x="2590800" y="2514600"/>
            <a:ext cx="4443329" cy="4221163"/>
          </a:xfrm>
        </p:spPr>
      </p:pic>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30</a:t>
            </a:fld>
            <a:endParaRPr lang="en-US"/>
          </a:p>
        </p:txBody>
      </p:sp>
      <p:sp>
        <p:nvSpPr>
          <p:cNvPr id="7" name="矩形 6"/>
          <p:cNvSpPr/>
          <p:nvPr/>
        </p:nvSpPr>
        <p:spPr>
          <a:xfrm>
            <a:off x="2819400" y="1752600"/>
            <a:ext cx="39624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Trusted Party:</a:t>
            </a:r>
          </a:p>
          <a:p>
            <a:pPr algn="ctr"/>
            <a:r>
              <a:rPr lang="en-US" sz="2000" b="1" dirty="0" smtClean="0">
                <a:solidFill>
                  <a:schemeClr val="tx1"/>
                </a:solidFill>
              </a:rPr>
              <a:t>Private: p, q        Public: n = p*q </a:t>
            </a:r>
            <a:endParaRPr lang="en-US" sz="2000" b="1" dirty="0">
              <a:solidFill>
                <a:schemeClr val="tx1"/>
              </a:solidFill>
            </a:endParaRPr>
          </a:p>
        </p:txBody>
      </p:sp>
      <mc:AlternateContent xmlns:mc="http://schemas.openxmlformats.org/markup-compatibility/2006">
        <mc:Choice xmlns:a14="http://schemas.microsoft.com/office/drawing/2010/main" xmlns="" Requires="a14">
          <p:sp>
            <p:nvSpPr>
              <p:cNvPr id="8" name="椭圆形标注 7"/>
              <p:cNvSpPr/>
              <p:nvPr/>
            </p:nvSpPr>
            <p:spPr>
              <a:xfrm>
                <a:off x="76200" y="1905000"/>
                <a:ext cx="1676400" cy="1219200"/>
              </a:xfrm>
              <a:prstGeom prst="wedgeEllipseCallout">
                <a:avLst>
                  <a:gd name="adj1" fmla="val 95585"/>
                  <a:gd name="adj2" fmla="val 3003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I know a </a:t>
                </a:r>
                <a:r>
                  <a:rPr lang="en-US" b="1" dirty="0" smtClean="0">
                    <a:solidFill>
                      <a:srgbClr val="FF0000"/>
                    </a:solidFill>
                  </a:rPr>
                  <a:t>secret </a:t>
                </a:r>
                <a14:m>
                  <m:oMath xmlns:m="http://schemas.openxmlformats.org/officeDocument/2006/math">
                    <m:r>
                      <a:rPr lang="en-US" b="1" i="1" dirty="0" smtClean="0">
                        <a:solidFill>
                          <a:srgbClr val="FF0000"/>
                        </a:solidFill>
                        <a:latin typeface="Cambria Math"/>
                      </a:rPr>
                      <m:t>𝒔</m:t>
                    </m:r>
                  </m:oMath>
                </a14:m>
                <a:r>
                  <a:rPr lang="en-US" b="1" dirty="0" smtClean="0">
                    <a:solidFill>
                      <a:srgbClr val="FF0000"/>
                    </a:solidFill>
                  </a:rPr>
                  <a:t>.</a:t>
                </a:r>
                <a:endParaRPr lang="en-US" b="1" dirty="0">
                  <a:solidFill>
                    <a:srgbClr val="FF0000"/>
                  </a:solidFill>
                </a:endParaRPr>
              </a:p>
            </p:txBody>
          </p:sp>
        </mc:Choice>
        <mc:Fallback>
          <p:sp>
            <p:nvSpPr>
              <p:cNvPr id="8" name="椭圆形标注 7"/>
              <p:cNvSpPr>
                <a:spLocks noRot="1" noChangeAspect="1" noMove="1" noResize="1" noEditPoints="1" noAdjustHandles="1" noChangeArrowheads="1" noChangeShapeType="1" noTextEdit="1"/>
              </p:cNvSpPr>
              <p:nvPr/>
            </p:nvSpPr>
            <p:spPr>
              <a:xfrm>
                <a:off x="76200" y="1905000"/>
                <a:ext cx="1676400" cy="1219200"/>
              </a:xfrm>
              <a:prstGeom prst="wedgeEllipseCallout">
                <a:avLst>
                  <a:gd name="adj1" fmla="val 95585"/>
                  <a:gd name="adj2" fmla="val 30038"/>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9" name="圆角矩形 8"/>
              <p:cNvSpPr/>
              <p:nvPr/>
            </p:nvSpPr>
            <p:spPr>
              <a:xfrm>
                <a:off x="76200" y="3200400"/>
                <a:ext cx="25146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a:rPr>
                        <m:t>𝑣</m:t>
                      </m:r>
                      <m:r>
                        <a:rPr lang="en-US" i="1" dirty="0" smtClean="0">
                          <a:solidFill>
                            <a:schemeClr val="tx1"/>
                          </a:solidFill>
                          <a:latin typeface="Cambria Math"/>
                        </a:rPr>
                        <m:t> = </m:t>
                      </m:r>
                      <m:sSup>
                        <m:sSupPr>
                          <m:ctrlPr>
                            <a:rPr lang="en-US" i="1" dirty="0" smtClean="0">
                              <a:solidFill>
                                <a:schemeClr val="tx1"/>
                              </a:solidFill>
                              <a:latin typeface="Cambria Math"/>
                            </a:rPr>
                          </m:ctrlPr>
                        </m:sSupPr>
                        <m:e>
                          <m:r>
                            <a:rPr lang="en-US" b="1" i="1" dirty="0" smtClean="0">
                              <a:solidFill>
                                <a:srgbClr val="FF0000"/>
                              </a:solidFill>
                              <a:latin typeface="Cambria Math"/>
                            </a:rPr>
                            <m:t>𝒔</m:t>
                          </m:r>
                        </m:e>
                        <m:sup>
                          <m:r>
                            <a:rPr lang="en-US" b="0" i="1" dirty="0" smtClean="0">
                              <a:solidFill>
                                <a:schemeClr val="tx1"/>
                              </a:solidFill>
                              <a:latin typeface="Cambria Math"/>
                            </a:rPr>
                            <m:t>2</m:t>
                          </m:r>
                        </m:sup>
                      </m:sSup>
                      <m:r>
                        <a:rPr lang="en-US" i="1" dirty="0" smtClean="0">
                          <a:solidFill>
                            <a:schemeClr val="tx1"/>
                          </a:solidFill>
                          <a:latin typeface="Cambria Math"/>
                        </a:rPr>
                        <m:t> </m:t>
                      </m:r>
                      <m:r>
                        <a:rPr lang="en-US" i="1" dirty="0" smtClean="0">
                          <a:solidFill>
                            <a:schemeClr val="tx1"/>
                          </a:solidFill>
                          <a:latin typeface="Cambria Math"/>
                        </a:rPr>
                        <m:t>𝑚𝑜𝑑</m:t>
                      </m:r>
                      <m:r>
                        <a:rPr lang="en-US" i="1" dirty="0" smtClean="0">
                          <a:solidFill>
                            <a:schemeClr val="tx1"/>
                          </a:solidFill>
                          <a:latin typeface="Cambria Math"/>
                        </a:rPr>
                        <m:t> </m:t>
                      </m:r>
                      <m:r>
                        <a:rPr lang="en-US" i="1" dirty="0" smtClean="0">
                          <a:solidFill>
                            <a:schemeClr val="tx1"/>
                          </a:solidFill>
                          <a:latin typeface="Cambria Math"/>
                        </a:rPr>
                        <m:t>𝑛</m:t>
                      </m:r>
                    </m:oMath>
                  </m:oMathPara>
                </a14:m>
                <a:endParaRPr lang="en-US" dirty="0" smtClean="0">
                  <a:solidFill>
                    <a:schemeClr val="tx1"/>
                  </a:solidFill>
                </a:endParaRPr>
              </a:p>
              <a:p>
                <a:pPr algn="ctr"/>
                <a:r>
                  <a:rPr lang="en-US" dirty="0" smtClean="0">
                    <a:solidFill>
                      <a:schemeClr val="tx1"/>
                    </a:solidFill>
                  </a:rPr>
                  <a:t>Send </a:t>
                </a:r>
                <a14:m>
                  <m:oMath xmlns:m="http://schemas.openxmlformats.org/officeDocument/2006/math">
                    <m:r>
                      <a:rPr lang="en-US" i="1" dirty="0" smtClean="0">
                        <a:solidFill>
                          <a:schemeClr val="tx1"/>
                        </a:solidFill>
                        <a:latin typeface="Cambria Math"/>
                      </a:rPr>
                      <m:t>𝑣</m:t>
                    </m:r>
                  </m:oMath>
                </a14:m>
                <a:r>
                  <a:rPr lang="en-US" dirty="0" smtClean="0">
                    <a:solidFill>
                      <a:schemeClr val="tx1"/>
                    </a:solidFill>
                  </a:rPr>
                  <a:t> to Trusted Party </a:t>
                </a:r>
                <a:endParaRPr lang="en-US" dirty="0">
                  <a:solidFill>
                    <a:schemeClr val="tx1"/>
                  </a:solidFill>
                </a:endParaRPr>
              </a:p>
            </p:txBody>
          </p:sp>
        </mc:Choice>
        <mc:Fallback>
          <p:sp>
            <p:nvSpPr>
              <p:cNvPr id="9" name="圆角矩形 8"/>
              <p:cNvSpPr>
                <a:spLocks noRot="1" noChangeAspect="1" noMove="1" noResize="1" noEditPoints="1" noAdjustHandles="1" noChangeArrowheads="1" noChangeShapeType="1" noTextEdit="1"/>
              </p:cNvSpPr>
              <p:nvPr/>
            </p:nvSpPr>
            <p:spPr>
              <a:xfrm>
                <a:off x="76200" y="3200400"/>
                <a:ext cx="2514600" cy="685800"/>
              </a:xfrm>
              <a:prstGeom prst="roundRect">
                <a:avLst/>
              </a:prstGeom>
              <a:blipFill rotWithShape="1">
                <a:blip r:embed="rId5"/>
                <a:stretch>
                  <a:fillRect/>
                </a:stretch>
              </a:blipFill>
            </p:spPr>
            <p:txBody>
              <a:bodyPr/>
              <a:lstStyle/>
              <a:p>
                <a:r>
                  <a:rPr lang="en-US">
                    <a:noFill/>
                  </a:rPr>
                  <a:t> </a:t>
                </a:r>
              </a:p>
            </p:txBody>
          </p:sp>
        </mc:Fallback>
      </mc:AlternateContent>
      <p:sp>
        <p:nvSpPr>
          <p:cNvPr id="21" name="TextBox 20"/>
          <p:cNvSpPr txBox="1"/>
          <p:nvPr/>
        </p:nvSpPr>
        <p:spPr>
          <a:xfrm>
            <a:off x="6096000" y="3886200"/>
            <a:ext cx="381000" cy="584775"/>
          </a:xfrm>
          <a:prstGeom prst="rect">
            <a:avLst/>
          </a:prstGeom>
          <a:noFill/>
        </p:spPr>
        <p:txBody>
          <a:bodyPr wrap="square" rtlCol="0">
            <a:spAutoFit/>
          </a:bodyPr>
          <a:lstStyle/>
          <a:p>
            <a:r>
              <a:rPr lang="en-US" sz="3200" b="1" dirty="0" smtClean="0">
                <a:solidFill>
                  <a:schemeClr val="accent1"/>
                </a:solidFill>
              </a:rPr>
              <a:t>x</a:t>
            </a:r>
            <a:endParaRPr lang="en-US" sz="3200" b="1" dirty="0">
              <a:solidFill>
                <a:schemeClr val="accent1"/>
              </a:solidFill>
            </a:endParaRPr>
          </a:p>
        </p:txBody>
      </p:sp>
      <p:sp>
        <p:nvSpPr>
          <p:cNvPr id="22" name="TextBox 21"/>
          <p:cNvSpPr txBox="1"/>
          <p:nvPr/>
        </p:nvSpPr>
        <p:spPr>
          <a:xfrm>
            <a:off x="3200400" y="4572000"/>
            <a:ext cx="381000" cy="584775"/>
          </a:xfrm>
          <a:prstGeom prst="rect">
            <a:avLst/>
          </a:prstGeom>
          <a:noFill/>
        </p:spPr>
        <p:txBody>
          <a:bodyPr wrap="square" rtlCol="0">
            <a:spAutoFit/>
          </a:bodyPr>
          <a:lstStyle/>
          <a:p>
            <a:r>
              <a:rPr lang="en-US" sz="3200" b="1" dirty="0" smtClean="0">
                <a:solidFill>
                  <a:schemeClr val="accent1"/>
                </a:solidFill>
              </a:rPr>
              <a:t>e</a:t>
            </a:r>
            <a:endParaRPr lang="en-US" sz="3200" b="1" dirty="0">
              <a:solidFill>
                <a:schemeClr val="accent1"/>
              </a:solidFill>
            </a:endParaRPr>
          </a:p>
        </p:txBody>
      </p:sp>
      <p:sp>
        <p:nvSpPr>
          <p:cNvPr id="23" name="TextBox 22"/>
          <p:cNvSpPr txBox="1"/>
          <p:nvPr/>
        </p:nvSpPr>
        <p:spPr>
          <a:xfrm>
            <a:off x="6858568" y="2996625"/>
            <a:ext cx="837631" cy="584775"/>
          </a:xfrm>
          <a:prstGeom prst="rect">
            <a:avLst/>
          </a:prstGeom>
          <a:noFill/>
        </p:spPr>
        <p:txBody>
          <a:bodyPr wrap="square" rtlCol="0">
            <a:spAutoFit/>
          </a:bodyPr>
          <a:lstStyle/>
          <a:p>
            <a:r>
              <a:rPr lang="en-US" sz="3200" b="1" dirty="0" err="1" smtClean="0">
                <a:solidFill>
                  <a:schemeClr val="accent1"/>
                </a:solidFill>
              </a:rPr>
              <a:t>n,v</a:t>
            </a:r>
            <a:endParaRPr lang="en-US" sz="3200" b="1" dirty="0">
              <a:solidFill>
                <a:schemeClr val="accent1"/>
              </a:solidFill>
            </a:endParaRPr>
          </a:p>
        </p:txBody>
      </p:sp>
      <p:sp>
        <p:nvSpPr>
          <p:cNvPr id="14" name="TextBox 13"/>
          <p:cNvSpPr txBox="1"/>
          <p:nvPr/>
        </p:nvSpPr>
        <p:spPr>
          <a:xfrm>
            <a:off x="4610100" y="2539425"/>
            <a:ext cx="381000" cy="584775"/>
          </a:xfrm>
          <a:prstGeom prst="rect">
            <a:avLst/>
          </a:prstGeom>
          <a:noFill/>
        </p:spPr>
        <p:txBody>
          <a:bodyPr wrap="square" rtlCol="0">
            <a:spAutoFit/>
          </a:bodyPr>
          <a:lstStyle/>
          <a:p>
            <a:r>
              <a:rPr lang="en-US" sz="3200" b="1" dirty="0" smtClean="0">
                <a:solidFill>
                  <a:schemeClr val="accent1"/>
                </a:solidFill>
              </a:rPr>
              <a:t>v</a:t>
            </a:r>
            <a:endParaRPr lang="en-US" sz="3200" b="1" dirty="0">
              <a:solidFill>
                <a:schemeClr val="accent1"/>
              </a:solidFill>
            </a:endParaRPr>
          </a:p>
        </p:txBody>
      </p:sp>
      <p:cxnSp>
        <p:nvCxnSpPr>
          <p:cNvPr id="12" name="Elbow Connector 11"/>
          <p:cNvCxnSpPr>
            <a:stCxn id="7" idx="3"/>
          </p:cNvCxnSpPr>
          <p:nvPr/>
        </p:nvCxnSpPr>
        <p:spPr>
          <a:xfrm>
            <a:off x="6781800" y="2095500"/>
            <a:ext cx="457769" cy="1028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6781800" y="3124200"/>
            <a:ext cx="45776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3"/>
          </p:cNvCxnSpPr>
          <p:nvPr/>
        </p:nvCxnSpPr>
        <p:spPr>
          <a:xfrm>
            <a:off x="2590800" y="3543300"/>
            <a:ext cx="2209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4" idx="0"/>
          </p:cNvCxnSpPr>
          <p:nvPr/>
        </p:nvCxnSpPr>
        <p:spPr>
          <a:xfrm flipV="1">
            <a:off x="4800600" y="2539425"/>
            <a:ext cx="0" cy="1003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096000" y="5257800"/>
            <a:ext cx="381000" cy="584775"/>
          </a:xfrm>
          <a:prstGeom prst="rect">
            <a:avLst/>
          </a:prstGeom>
          <a:noFill/>
        </p:spPr>
        <p:txBody>
          <a:bodyPr wrap="square" rtlCol="0">
            <a:spAutoFit/>
          </a:bodyPr>
          <a:lstStyle/>
          <a:p>
            <a:r>
              <a:rPr lang="en-US" sz="3200" b="1" dirty="0" smtClean="0">
                <a:solidFill>
                  <a:schemeClr val="accent1"/>
                </a:solidFill>
              </a:rPr>
              <a:t>y</a:t>
            </a:r>
            <a:endParaRPr lang="en-US" sz="3200" b="1" dirty="0">
              <a:solidFill>
                <a:schemeClr val="accent1"/>
              </a:solidFill>
            </a:endParaRPr>
          </a:p>
        </p:txBody>
      </p:sp>
      <mc:AlternateContent xmlns:mc="http://schemas.openxmlformats.org/markup-compatibility/2006">
        <mc:Choice xmlns:a14="http://schemas.microsoft.com/office/drawing/2010/main" xmlns="" Requires="a14">
          <p:sp>
            <p:nvSpPr>
              <p:cNvPr id="18" name="圆角矩形 8"/>
              <p:cNvSpPr/>
              <p:nvPr/>
            </p:nvSpPr>
            <p:spPr>
              <a:xfrm>
                <a:off x="914400" y="5253251"/>
                <a:ext cx="25146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a:rPr>
                        <m:t>𝑦</m:t>
                      </m:r>
                      <m:r>
                        <a:rPr lang="en-US" i="1" dirty="0" smtClean="0">
                          <a:solidFill>
                            <a:schemeClr val="tx1"/>
                          </a:solidFill>
                          <a:latin typeface="Cambria Math"/>
                        </a:rPr>
                        <m:t> =</m:t>
                      </m:r>
                      <m:r>
                        <a:rPr lang="en-US" i="1" dirty="0" smtClean="0">
                          <a:solidFill>
                            <a:schemeClr val="tx1"/>
                          </a:solidFill>
                          <a:latin typeface="Cambria Math"/>
                        </a:rPr>
                        <m:t>𝑟</m:t>
                      </m:r>
                      <m:r>
                        <a:rPr lang="en-US" i="1" dirty="0" smtClean="0">
                          <a:solidFill>
                            <a:schemeClr val="tx1"/>
                          </a:solidFill>
                          <a:latin typeface="Cambria Math"/>
                        </a:rPr>
                        <m:t> </m:t>
                      </m:r>
                      <m:r>
                        <a:rPr lang="en-US" i="1" dirty="0" smtClean="0">
                          <a:solidFill>
                            <a:schemeClr val="tx1"/>
                          </a:solidFill>
                          <a:latin typeface="Cambria Math"/>
                        </a:rPr>
                        <m:t>𝑚𝑜𝑑</m:t>
                      </m:r>
                      <m:r>
                        <a:rPr lang="en-US" i="1" dirty="0" smtClean="0">
                          <a:solidFill>
                            <a:schemeClr val="tx1"/>
                          </a:solidFill>
                          <a:latin typeface="Cambria Math"/>
                        </a:rPr>
                        <m:t> </m:t>
                      </m:r>
                      <m:r>
                        <a:rPr lang="en-US" i="1" dirty="0" smtClean="0">
                          <a:solidFill>
                            <a:schemeClr val="tx1"/>
                          </a:solidFill>
                          <a:latin typeface="Cambria Math"/>
                        </a:rPr>
                        <m:t>𝑛</m:t>
                      </m:r>
                    </m:oMath>
                  </m:oMathPara>
                </a14:m>
                <a:endParaRPr lang="en-US" dirty="0">
                  <a:solidFill>
                    <a:schemeClr val="tx1"/>
                  </a:solidFill>
                </a:endParaRPr>
              </a:p>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𝑦</m:t>
                      </m:r>
                      <m:r>
                        <a:rPr lang="en-US" i="1" dirty="0">
                          <a:solidFill>
                            <a:schemeClr val="tx1"/>
                          </a:solidFill>
                          <a:latin typeface="Cambria Math"/>
                        </a:rPr>
                        <m:t> =</m:t>
                      </m:r>
                      <m:r>
                        <a:rPr lang="en-US" i="1" dirty="0">
                          <a:solidFill>
                            <a:schemeClr val="tx1"/>
                          </a:solidFill>
                          <a:latin typeface="Cambria Math"/>
                        </a:rPr>
                        <m:t>𝑟</m:t>
                      </m:r>
                      <m:r>
                        <a:rPr lang="en-US" i="1" dirty="0" smtClean="0">
                          <a:solidFill>
                            <a:schemeClr val="tx1"/>
                          </a:solidFill>
                          <a:latin typeface="Cambria Math"/>
                          <a:ea typeface="Cambria Math"/>
                        </a:rPr>
                        <m:t>∙</m:t>
                      </m:r>
                      <m:r>
                        <a:rPr lang="en-US" b="0" i="1" dirty="0" smtClean="0">
                          <a:solidFill>
                            <a:srgbClr val="FF0000"/>
                          </a:solidFill>
                          <a:latin typeface="Cambria Math"/>
                          <a:ea typeface="Cambria Math"/>
                        </a:rPr>
                        <m:t>𝑠</m:t>
                      </m:r>
                      <m:r>
                        <a:rPr lang="en-US" i="1" dirty="0">
                          <a:solidFill>
                            <a:schemeClr val="tx1"/>
                          </a:solidFill>
                          <a:latin typeface="Cambria Math"/>
                        </a:rPr>
                        <m:t> </m:t>
                      </m:r>
                      <m:r>
                        <a:rPr lang="en-US" i="1" dirty="0">
                          <a:solidFill>
                            <a:schemeClr val="tx1"/>
                          </a:solidFill>
                          <a:latin typeface="Cambria Math"/>
                        </a:rPr>
                        <m:t>𝑚𝑜𝑑</m:t>
                      </m:r>
                      <m:r>
                        <a:rPr lang="en-US" i="1" dirty="0">
                          <a:solidFill>
                            <a:schemeClr val="tx1"/>
                          </a:solidFill>
                          <a:latin typeface="Cambria Math"/>
                        </a:rPr>
                        <m:t> </m:t>
                      </m:r>
                      <m:r>
                        <a:rPr lang="en-US" i="1" dirty="0">
                          <a:solidFill>
                            <a:schemeClr val="tx1"/>
                          </a:solidFill>
                          <a:latin typeface="Cambria Math"/>
                        </a:rPr>
                        <m:t>𝑛</m:t>
                      </m:r>
                    </m:oMath>
                  </m:oMathPara>
                </a14:m>
                <a:endParaRPr lang="en-US" dirty="0">
                  <a:solidFill>
                    <a:schemeClr val="tx1"/>
                  </a:solidFill>
                </a:endParaRPr>
              </a:p>
            </p:txBody>
          </p:sp>
        </mc:Choice>
        <mc:Fallback>
          <p:sp>
            <p:nvSpPr>
              <p:cNvPr id="18" name="圆角矩形 8"/>
              <p:cNvSpPr>
                <a:spLocks noRot="1" noChangeAspect="1" noMove="1" noResize="1" noEditPoints="1" noAdjustHandles="1" noChangeArrowheads="1" noChangeShapeType="1" noTextEdit="1"/>
              </p:cNvSpPr>
              <p:nvPr/>
            </p:nvSpPr>
            <p:spPr>
              <a:xfrm>
                <a:off x="914400" y="5253251"/>
                <a:ext cx="2514600" cy="685800"/>
              </a:xfrm>
              <a:prstGeom prst="round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9" name="圆角矩形 8"/>
              <p:cNvSpPr/>
              <p:nvPr/>
            </p:nvSpPr>
            <p:spPr>
              <a:xfrm>
                <a:off x="6438899" y="5207287"/>
                <a:ext cx="25146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dirty="0" smtClean="0">
                              <a:solidFill>
                                <a:schemeClr val="tx1"/>
                              </a:solidFill>
                              <a:latin typeface="Cambria Math"/>
                            </a:rPr>
                          </m:ctrlPr>
                        </m:sSupPr>
                        <m:e>
                          <m:r>
                            <a:rPr lang="en-US" b="0" i="1" dirty="0" smtClean="0">
                              <a:solidFill>
                                <a:schemeClr val="tx1"/>
                              </a:solidFill>
                              <a:latin typeface="Cambria Math"/>
                            </a:rPr>
                            <m:t>𝑦</m:t>
                          </m:r>
                        </m:e>
                        <m:sup>
                          <m:r>
                            <a:rPr lang="en-US" b="0" i="1" dirty="0" smtClean="0">
                              <a:solidFill>
                                <a:schemeClr val="tx1"/>
                              </a:solidFill>
                              <a:latin typeface="Cambria Math"/>
                            </a:rPr>
                            <m:t>2</m:t>
                          </m:r>
                        </m:sup>
                      </m:sSup>
                      <m:r>
                        <a:rPr lang="en-US" i="1" dirty="0" smtClean="0">
                          <a:solidFill>
                            <a:schemeClr val="tx1"/>
                          </a:solidFill>
                          <a:latin typeface="Cambria Math"/>
                        </a:rPr>
                        <m:t> =</m:t>
                      </m:r>
                      <m:r>
                        <a:rPr lang="en-US" i="1" dirty="0" smtClean="0">
                          <a:solidFill>
                            <a:schemeClr val="tx1"/>
                          </a:solidFill>
                          <a:latin typeface="Cambria Math"/>
                        </a:rPr>
                        <m:t>𝑥</m:t>
                      </m:r>
                      <m:r>
                        <a:rPr lang="en-US" i="1" dirty="0" smtClean="0">
                          <a:solidFill>
                            <a:schemeClr val="tx1"/>
                          </a:solidFill>
                          <a:latin typeface="Cambria Math"/>
                        </a:rPr>
                        <m:t> </m:t>
                      </m:r>
                      <m:r>
                        <a:rPr lang="en-US" i="1" dirty="0" smtClean="0">
                          <a:solidFill>
                            <a:schemeClr val="tx1"/>
                          </a:solidFill>
                          <a:latin typeface="Cambria Math"/>
                        </a:rPr>
                        <m:t>𝑚𝑜𝑑</m:t>
                      </m:r>
                      <m:r>
                        <a:rPr lang="en-US" i="1" dirty="0" smtClean="0">
                          <a:solidFill>
                            <a:schemeClr val="tx1"/>
                          </a:solidFill>
                          <a:latin typeface="Cambria Math"/>
                        </a:rPr>
                        <m:t> </m:t>
                      </m:r>
                      <m:r>
                        <a:rPr lang="en-US" i="1" dirty="0" smtClean="0">
                          <a:solidFill>
                            <a:schemeClr val="tx1"/>
                          </a:solidFill>
                          <a:latin typeface="Cambria Math"/>
                        </a:rPr>
                        <m:t>𝑛</m:t>
                      </m:r>
                    </m:oMath>
                  </m:oMathPara>
                </a14:m>
                <a:endParaRPr lang="en-US" dirty="0">
                  <a:solidFill>
                    <a:schemeClr val="tx1"/>
                  </a:solidFill>
                </a:endParaRPr>
              </a:p>
              <a:p>
                <a:pPr algn="ctr"/>
                <a14:m>
                  <m:oMathPara xmlns:m="http://schemas.openxmlformats.org/officeDocument/2006/math">
                    <m:oMathParaPr>
                      <m:jc m:val="centerGroup"/>
                    </m:oMathParaPr>
                    <m:oMath xmlns:m="http://schemas.openxmlformats.org/officeDocument/2006/math">
                      <m:sSup>
                        <m:sSupPr>
                          <m:ctrlPr>
                            <a:rPr lang="en-US" i="1" dirty="0" smtClean="0">
                              <a:solidFill>
                                <a:schemeClr val="tx1"/>
                              </a:solidFill>
                              <a:latin typeface="Cambria Math"/>
                            </a:rPr>
                          </m:ctrlPr>
                        </m:sSupPr>
                        <m:e>
                          <m:r>
                            <a:rPr lang="en-US" b="0" i="1" dirty="0" smtClean="0">
                              <a:solidFill>
                                <a:schemeClr val="tx1"/>
                              </a:solidFill>
                              <a:latin typeface="Cambria Math"/>
                            </a:rPr>
                            <m:t>𝑦</m:t>
                          </m:r>
                        </m:e>
                        <m:sup>
                          <m:r>
                            <a:rPr lang="en-US" b="0" i="1" dirty="0" smtClean="0">
                              <a:solidFill>
                                <a:schemeClr val="tx1"/>
                              </a:solidFill>
                              <a:latin typeface="Cambria Math"/>
                            </a:rPr>
                            <m:t>2</m:t>
                          </m:r>
                        </m:sup>
                      </m:sSup>
                      <m:r>
                        <a:rPr lang="en-US" i="1" dirty="0">
                          <a:solidFill>
                            <a:schemeClr val="tx1"/>
                          </a:solidFill>
                          <a:latin typeface="Cambria Math"/>
                        </a:rPr>
                        <m:t>=</m:t>
                      </m:r>
                      <m:r>
                        <a:rPr lang="en-US" b="0" i="1" dirty="0" smtClean="0">
                          <a:solidFill>
                            <a:schemeClr val="tx1"/>
                          </a:solidFill>
                          <a:latin typeface="Cambria Math"/>
                        </a:rPr>
                        <m:t>𝑥</m:t>
                      </m:r>
                      <m:r>
                        <a:rPr lang="en-US" i="1" dirty="0" smtClean="0">
                          <a:solidFill>
                            <a:schemeClr val="tx1"/>
                          </a:solidFill>
                          <a:latin typeface="Cambria Math"/>
                          <a:ea typeface="Cambria Math"/>
                        </a:rPr>
                        <m:t>∙</m:t>
                      </m:r>
                      <m:r>
                        <a:rPr lang="en-US" b="0" i="1" dirty="0" smtClean="0">
                          <a:solidFill>
                            <a:schemeClr val="tx1"/>
                          </a:solidFill>
                          <a:latin typeface="Cambria Math"/>
                          <a:ea typeface="Cambria Math"/>
                        </a:rPr>
                        <m:t>𝑣</m:t>
                      </m:r>
                      <m:r>
                        <a:rPr lang="en-US" i="1" dirty="0">
                          <a:solidFill>
                            <a:schemeClr val="tx1"/>
                          </a:solidFill>
                          <a:latin typeface="Cambria Math"/>
                        </a:rPr>
                        <m:t> </m:t>
                      </m:r>
                      <m:r>
                        <a:rPr lang="en-US" i="1" dirty="0">
                          <a:solidFill>
                            <a:schemeClr val="tx1"/>
                          </a:solidFill>
                          <a:latin typeface="Cambria Math"/>
                        </a:rPr>
                        <m:t>𝑚𝑜𝑑</m:t>
                      </m:r>
                      <m:r>
                        <a:rPr lang="en-US" i="1" dirty="0">
                          <a:solidFill>
                            <a:schemeClr val="tx1"/>
                          </a:solidFill>
                          <a:latin typeface="Cambria Math"/>
                        </a:rPr>
                        <m:t> </m:t>
                      </m:r>
                      <m:r>
                        <a:rPr lang="en-US" i="1" dirty="0">
                          <a:solidFill>
                            <a:schemeClr val="tx1"/>
                          </a:solidFill>
                          <a:latin typeface="Cambria Math"/>
                        </a:rPr>
                        <m:t>𝑛</m:t>
                      </m:r>
                    </m:oMath>
                  </m:oMathPara>
                </a14:m>
                <a:endParaRPr lang="en-US" dirty="0">
                  <a:solidFill>
                    <a:schemeClr val="tx1"/>
                  </a:solidFill>
                </a:endParaRPr>
              </a:p>
            </p:txBody>
          </p:sp>
        </mc:Choice>
        <mc:Fallback>
          <p:sp>
            <p:nvSpPr>
              <p:cNvPr id="19" name="圆角矩形 8"/>
              <p:cNvSpPr>
                <a:spLocks noRot="1" noChangeAspect="1" noMove="1" noResize="1" noEditPoints="1" noAdjustHandles="1" noChangeArrowheads="1" noChangeShapeType="1" noTextEdit="1"/>
              </p:cNvSpPr>
              <p:nvPr/>
            </p:nvSpPr>
            <p:spPr>
              <a:xfrm>
                <a:off x="6438899" y="5207287"/>
                <a:ext cx="2514600" cy="685800"/>
              </a:xfrm>
              <a:prstGeom prst="roundRect">
                <a:avLst/>
              </a:prstGeom>
              <a:blipFill rotWithShape="1">
                <a:blip r:embed="rId7"/>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1" grpId="0"/>
      <p:bldP spid="22" grpId="0"/>
      <p:bldP spid="23" grpId="0"/>
      <p:bldP spid="14" grpId="0"/>
      <p:bldP spid="25" grpId="0"/>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ZKP Application</a:t>
            </a:r>
            <a:endParaRPr lang="en-US" dirty="0"/>
          </a:p>
        </p:txBody>
      </p:sp>
      <p:sp>
        <p:nvSpPr>
          <p:cNvPr id="3" name="内容占位符 2"/>
          <p:cNvSpPr>
            <a:spLocks noGrp="1"/>
          </p:cNvSpPr>
          <p:nvPr>
            <p:ph idx="1"/>
          </p:nvPr>
        </p:nvSpPr>
        <p:spPr/>
        <p:txBody>
          <a:bodyPr>
            <a:normAutofit/>
          </a:bodyPr>
          <a:lstStyle/>
          <a:p>
            <a:r>
              <a:rPr lang="en-US" sz="2800" dirty="0" smtClean="0">
                <a:cs typeface="Times New Roman" charset="0"/>
              </a:rPr>
              <a:t>Watermark Verification, e-voting, e-cash, etc.</a:t>
            </a:r>
          </a:p>
          <a:p>
            <a:r>
              <a:rPr lang="en-US" sz="2800" dirty="0" smtClean="0">
                <a:cs typeface="Times New Roman" charset="0"/>
              </a:rPr>
              <a:t>Question for fun: </a:t>
            </a:r>
            <a:r>
              <a:rPr lang="en-US" sz="2800" dirty="0" smtClean="0">
                <a:solidFill>
                  <a:schemeClr val="tx2"/>
                </a:solidFill>
                <a:cs typeface="Times New Roman" charset="0"/>
              </a:rPr>
              <a:t>Can you design a ZKP for convincing a color-blind friend that two socks are different colors without revealing the colors?</a:t>
            </a:r>
          </a:p>
          <a:p>
            <a:endParaRPr lang="en-US" dirty="0"/>
          </a:p>
        </p:txBody>
      </p:sp>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31</a:t>
            </a:fld>
            <a:endParaRPr lang="en-US"/>
          </a:p>
        </p:txBody>
      </p:sp>
      <p:pic>
        <p:nvPicPr>
          <p:cNvPr id="70658" name="Picture 2" descr="C:\Users\lfqt5\Dropbox\Research\2016spring\CaptialUniversity\greensock.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09412" y="4038600"/>
            <a:ext cx="2224087" cy="2224087"/>
          </a:xfrm>
          <a:prstGeom prst="rect">
            <a:avLst/>
          </a:prstGeom>
          <a:noFill/>
          <a:extLst>
            <a:ext uri="{909E8E84-426E-40DD-AFC4-6F175D3DCCD1}">
              <a14:hiddenFill xmlns:a14="http://schemas.microsoft.com/office/drawing/2010/main" xmlns="">
                <a:solidFill>
                  <a:srgbClr val="FFFFFF"/>
                </a:solidFill>
              </a14:hiddenFill>
            </a:ext>
          </a:extLst>
        </p:spPr>
      </p:pic>
      <p:pic>
        <p:nvPicPr>
          <p:cNvPr id="70660" name="Picture 4" descr="C:\Users\lfqt5\Dropbox\Research\2016spring\CaptialUniversity\redsoc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4015" y="4038600"/>
            <a:ext cx="1316207" cy="222408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tx2"/>
                </a:solidFill>
              </a:rPr>
              <a:t>Computer Security</a:t>
            </a:r>
          </a:p>
          <a:p>
            <a:pPr>
              <a:buFont typeface="Wingdings" pitchFamily="2" charset="2"/>
              <a:buChar char="ü"/>
            </a:pPr>
            <a:r>
              <a:rPr lang="en-US" dirty="0" smtClean="0">
                <a:solidFill>
                  <a:schemeClr val="tx2"/>
                </a:solidFill>
              </a:rPr>
              <a:t>Zero Knowledge Proof</a:t>
            </a:r>
          </a:p>
          <a:p>
            <a:pPr>
              <a:buFont typeface="Wingdings" pitchFamily="2" charset="2"/>
              <a:buChar char="ü"/>
            </a:pPr>
            <a:r>
              <a:rPr lang="en-US" dirty="0" smtClean="0">
                <a:solidFill>
                  <a:schemeClr val="tx2"/>
                </a:solidFill>
              </a:rPr>
              <a:t>Zero Knowledge Proof Examples</a:t>
            </a:r>
          </a:p>
          <a:p>
            <a:pPr>
              <a:buFont typeface="Wingdings" pitchFamily="2" charset="2"/>
              <a:buChar char="ü"/>
            </a:pPr>
            <a:r>
              <a:rPr lang="en-US" dirty="0" smtClean="0">
                <a:solidFill>
                  <a:schemeClr val="tx2"/>
                </a:solidFill>
              </a:rPr>
              <a:t>Zero Knowledge Proof Applications</a:t>
            </a:r>
          </a:p>
          <a:p>
            <a:r>
              <a:rPr lang="en-US" dirty="0" smtClean="0"/>
              <a:t>Future Direction</a:t>
            </a:r>
          </a:p>
          <a:p>
            <a:endParaRPr lang="en-US" dirty="0"/>
          </a:p>
        </p:txBody>
      </p:sp>
      <p:sp>
        <p:nvSpPr>
          <p:cNvPr id="4" name="Date Placeholder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Slide Number Placeholder 4"/>
          <p:cNvSpPr>
            <a:spLocks noGrp="1"/>
          </p:cNvSpPr>
          <p:nvPr>
            <p:ph type="sldNum" sz="quarter" idx="12"/>
          </p:nvPr>
        </p:nvSpPr>
        <p:spPr/>
        <p:txBody>
          <a:bodyPr/>
          <a:lstStyle/>
          <a:p>
            <a:fld id="{9A0C3B12-4EFF-4AE9-AAE7-B6069E47C7C7}" type="slidenum">
              <a:rPr lang="en-US" smtClean="0"/>
              <a:pPr/>
              <a:t>32</a:t>
            </a:fld>
            <a:endParaRPr lang="en-US"/>
          </a:p>
        </p:txBody>
      </p:sp>
    </p:spTree>
    <p:extLst>
      <p:ext uri="{BB962C8B-B14F-4D97-AF65-F5344CB8AC3E}">
        <p14:creationId xmlns:p14="http://schemas.microsoft.com/office/powerpoint/2010/main" xmlns="" val="32735453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Future Direction</a:t>
            </a:r>
            <a:endParaRPr lang="en-US" dirty="0"/>
          </a:p>
        </p:txBody>
      </p:sp>
      <p:sp>
        <p:nvSpPr>
          <p:cNvPr id="3" name="内容占位符 2"/>
          <p:cNvSpPr>
            <a:spLocks noGrp="1"/>
          </p:cNvSpPr>
          <p:nvPr>
            <p:ph idx="1"/>
          </p:nvPr>
        </p:nvSpPr>
        <p:spPr/>
        <p:txBody>
          <a:bodyPr/>
          <a:lstStyle/>
          <a:p>
            <a:r>
              <a:rPr lang="en-US" dirty="0" smtClean="0"/>
              <a:t>Migrating data in the cloud</a:t>
            </a:r>
          </a:p>
          <a:p>
            <a:r>
              <a:rPr lang="en-US" dirty="0" smtClean="0"/>
              <a:t>Delegating computation in the cloud</a:t>
            </a:r>
          </a:p>
          <a:p>
            <a:r>
              <a:rPr lang="en-US" dirty="0" smtClean="0"/>
              <a:t>Verify correctness of remote storage and computation</a:t>
            </a:r>
            <a:endParaRPr lang="en-US" dirty="0"/>
          </a:p>
        </p:txBody>
      </p:sp>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33</a:t>
            </a:fld>
            <a:endParaRPr lang="en-US"/>
          </a:p>
        </p:txBody>
      </p:sp>
      <p:grpSp>
        <p:nvGrpSpPr>
          <p:cNvPr id="6" name="组合 13"/>
          <p:cNvGrpSpPr/>
          <p:nvPr/>
        </p:nvGrpSpPr>
        <p:grpSpPr>
          <a:xfrm>
            <a:off x="590550" y="4038600"/>
            <a:ext cx="8553450" cy="2286000"/>
            <a:chOff x="609600" y="3124200"/>
            <a:chExt cx="8553450" cy="2286000"/>
          </a:xfrm>
        </p:grpSpPr>
        <p:pic>
          <p:nvPicPr>
            <p:cNvPr id="66562" name="Picture 2" descr="C:\Users\Lily\Documents\2016spring\cellphone.jpg"/>
            <p:cNvPicPr>
              <a:picLocks noChangeAspect="1" noChangeArrowheads="1"/>
            </p:cNvPicPr>
            <p:nvPr/>
          </p:nvPicPr>
          <p:blipFill>
            <a:blip r:embed="rId3"/>
            <a:srcRect/>
            <a:stretch>
              <a:fillRect/>
            </a:stretch>
          </p:blipFill>
          <p:spPr bwMode="auto">
            <a:xfrm>
              <a:off x="6248400" y="3429000"/>
              <a:ext cx="2914650" cy="1619250"/>
            </a:xfrm>
            <a:prstGeom prst="rect">
              <a:avLst/>
            </a:prstGeom>
            <a:noFill/>
          </p:spPr>
        </p:pic>
        <p:sp>
          <p:nvSpPr>
            <p:cNvPr id="7" name="云形 6"/>
            <p:cNvSpPr/>
            <p:nvPr/>
          </p:nvSpPr>
          <p:spPr>
            <a:xfrm>
              <a:off x="609600" y="3124200"/>
              <a:ext cx="3810000" cy="22860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直接箭头连接符 8"/>
            <p:cNvCxnSpPr/>
            <p:nvPr/>
          </p:nvCxnSpPr>
          <p:spPr>
            <a:xfrm>
              <a:off x="4800600" y="4800600"/>
              <a:ext cx="1600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p:nvPr/>
          </p:nvCxnSpPr>
          <p:spPr>
            <a:xfrm>
              <a:off x="4800600" y="3886200"/>
              <a:ext cx="1600200"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pic>
          <p:nvPicPr>
            <p:cNvPr id="66564" name="Picture 4" descr="C:\Users\Lily\Documents\2016spring\codesample.jpg"/>
            <p:cNvPicPr>
              <a:picLocks noChangeAspect="1" noChangeArrowheads="1"/>
            </p:cNvPicPr>
            <p:nvPr/>
          </p:nvPicPr>
          <p:blipFill>
            <a:blip r:embed="rId4"/>
            <a:srcRect/>
            <a:stretch>
              <a:fillRect/>
            </a:stretch>
          </p:blipFill>
          <p:spPr bwMode="auto">
            <a:xfrm>
              <a:off x="1600200" y="3733799"/>
              <a:ext cx="1981200" cy="1318399"/>
            </a:xfrm>
            <a:prstGeom prst="rect">
              <a:avLst/>
            </a:prstGeom>
            <a:noFill/>
          </p:spPr>
        </p:pic>
        <p:sp>
          <p:nvSpPr>
            <p:cNvPr id="16" name="TextBox 15"/>
            <p:cNvSpPr txBox="1"/>
            <p:nvPr/>
          </p:nvSpPr>
          <p:spPr>
            <a:xfrm>
              <a:off x="4724400" y="3505200"/>
              <a:ext cx="1905000" cy="369332"/>
            </a:xfrm>
            <a:prstGeom prst="rect">
              <a:avLst/>
            </a:prstGeom>
            <a:noFill/>
          </p:spPr>
          <p:txBody>
            <a:bodyPr wrap="square" rtlCol="0">
              <a:spAutoFit/>
            </a:bodyPr>
            <a:lstStyle/>
            <a:p>
              <a:r>
                <a:rPr lang="en-US" dirty="0" smtClean="0"/>
                <a:t>Encryption[Data]</a:t>
              </a:r>
              <a:endParaRPr lang="en-US" dirty="0"/>
            </a:p>
          </p:txBody>
        </p:sp>
        <p:sp>
          <p:nvSpPr>
            <p:cNvPr id="17" name="TextBox 16"/>
            <p:cNvSpPr txBox="1"/>
            <p:nvPr/>
          </p:nvSpPr>
          <p:spPr>
            <a:xfrm>
              <a:off x="4724400" y="4154269"/>
              <a:ext cx="2057400" cy="646331"/>
            </a:xfrm>
            <a:prstGeom prst="rect">
              <a:avLst/>
            </a:prstGeom>
            <a:noFill/>
          </p:spPr>
          <p:txBody>
            <a:bodyPr wrap="square" rtlCol="0">
              <a:spAutoFit/>
            </a:bodyPr>
            <a:lstStyle/>
            <a:p>
              <a:r>
                <a:rPr lang="en-US" dirty="0" smtClean="0"/>
                <a:t>Encryption[Result of program on data]</a:t>
              </a:r>
              <a:endParaRPr lang="en-US" dirty="0"/>
            </a:p>
          </p:txBody>
        </p:sp>
        <p:sp>
          <p:nvSpPr>
            <p:cNvPr id="18" name="TextBox 17"/>
            <p:cNvSpPr txBox="1"/>
            <p:nvPr/>
          </p:nvSpPr>
          <p:spPr>
            <a:xfrm>
              <a:off x="990600" y="3352800"/>
              <a:ext cx="3505200" cy="646331"/>
            </a:xfrm>
            <a:prstGeom prst="rect">
              <a:avLst/>
            </a:prstGeom>
            <a:noFill/>
          </p:spPr>
          <p:txBody>
            <a:bodyPr wrap="square" rtlCol="0">
              <a:spAutoFit/>
            </a:bodyPr>
            <a:lstStyle/>
            <a:p>
              <a:r>
                <a:rPr lang="en-US" dirty="0" smtClean="0"/>
                <a:t>Program can work on encrypted data</a:t>
              </a:r>
              <a:endParaRPr lang="en-US"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lnSpcReduction="10000"/>
              </a:bodyPr>
              <a:lstStyle/>
              <a:p>
                <a:r>
                  <a:rPr lang="en-US" dirty="0"/>
                  <a:t>Could we obtain the benefits without </a:t>
                </a:r>
                <a:r>
                  <a:rPr lang="en-US" dirty="0" smtClean="0"/>
                  <a:t>compromising </a:t>
                </a:r>
                <a:r>
                  <a:rPr lang="en-US" dirty="0"/>
                  <a:t>the risks</a:t>
                </a:r>
                <a:r>
                  <a:rPr lang="en-US" dirty="0" smtClean="0"/>
                  <a:t>?</a:t>
                </a:r>
              </a:p>
              <a:p>
                <a:endParaRPr lang="en-US" dirty="0"/>
              </a:p>
              <a:p>
                <a:endParaRPr lang="en-US" dirty="0" smtClean="0"/>
              </a:p>
              <a:p>
                <a:endParaRPr lang="en-US" dirty="0"/>
              </a:p>
              <a:p>
                <a:r>
                  <a:rPr lang="en-US" dirty="0" smtClean="0"/>
                  <a:t>Magic of the Cryptography:</a:t>
                </a:r>
              </a:p>
              <a:p>
                <a:pPr lvl="1"/>
                <a:r>
                  <a:rPr lang="en-US" dirty="0" smtClean="0"/>
                  <a:t>Verification of the Proof </a:t>
                </a:r>
                <a14:m>
                  <m:oMath xmlns:m="http://schemas.openxmlformats.org/officeDocument/2006/math">
                    <m:r>
                      <a:rPr lang="en-US" i="1" smtClean="0">
                        <a:latin typeface="Cambria Math"/>
                        <a:ea typeface="Cambria Math"/>
                      </a:rPr>
                      <m:t>⇏</m:t>
                    </m:r>
                  </m:oMath>
                </a14:m>
                <a:r>
                  <a:rPr lang="en-US" dirty="0" smtClean="0"/>
                  <a:t> Seeing the Proof</a:t>
                </a:r>
              </a:p>
              <a:p>
                <a:pPr lvl="1"/>
                <a:r>
                  <a:rPr lang="en-US" dirty="0" smtClean="0"/>
                  <a:t>Computation on data </a:t>
                </a:r>
                <a14:m>
                  <m:oMath xmlns:m="http://schemas.openxmlformats.org/officeDocument/2006/math">
                    <m:r>
                      <a:rPr lang="en-US" i="1">
                        <a:latin typeface="Cambria Math"/>
                        <a:ea typeface="Cambria Math"/>
                      </a:rPr>
                      <m:t>⇏</m:t>
                    </m:r>
                  </m:oMath>
                </a14:m>
                <a:r>
                  <a:rPr lang="en-US" dirty="0" smtClean="0"/>
                  <a:t> Seeing the data</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303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Slide Number Placeholder 4"/>
          <p:cNvSpPr>
            <a:spLocks noGrp="1"/>
          </p:cNvSpPr>
          <p:nvPr>
            <p:ph type="sldNum" sz="quarter" idx="12"/>
          </p:nvPr>
        </p:nvSpPr>
        <p:spPr/>
        <p:txBody>
          <a:bodyPr/>
          <a:lstStyle/>
          <a:p>
            <a:fld id="{9A0C3B12-4EFF-4AE9-AAE7-B6069E47C7C7}" type="slidenum">
              <a:rPr lang="en-US" smtClean="0"/>
              <a:pPr/>
              <a:t>34</a:t>
            </a:fld>
            <a:endParaRPr lang="en-US"/>
          </a:p>
        </p:txBody>
      </p:sp>
      <p:pic>
        <p:nvPicPr>
          <p:cNvPr id="6" name="Picture 2" descr="C:\Users\lfqt5\Dropbox\Research\2016spring\CaptialUniversity\Cloud-Computing-cap.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08260" y="2438400"/>
            <a:ext cx="2422478" cy="242247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808260" y="2389496"/>
            <a:ext cx="3107140" cy="2435326"/>
          </a:xfrm>
          <a:prstGeom prst="rect">
            <a:avLst/>
          </a:prstGeom>
        </p:spPr>
      </p:pic>
    </p:spTree>
    <p:extLst>
      <p:ext uri="{BB962C8B-B14F-4D97-AF65-F5344CB8AC3E}">
        <p14:creationId xmlns:p14="http://schemas.microsoft.com/office/powerpoint/2010/main" xmlns="" val="91372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Future Direction</a:t>
            </a:r>
            <a:endParaRPr lang="en-US" dirty="0"/>
          </a:p>
        </p:txBody>
      </p:sp>
      <p:sp>
        <p:nvSpPr>
          <p:cNvPr id="3" name="内容占位符 2"/>
          <p:cNvSpPr>
            <a:spLocks noGrp="1"/>
          </p:cNvSpPr>
          <p:nvPr>
            <p:ph idx="1"/>
          </p:nvPr>
        </p:nvSpPr>
        <p:spPr/>
        <p:txBody>
          <a:bodyPr>
            <a:normAutofit/>
          </a:bodyPr>
          <a:lstStyle/>
          <a:p>
            <a:r>
              <a:rPr lang="en-US" dirty="0" smtClean="0"/>
              <a:t>If a zero knowledge proof is not applicable, then we need a way to measure, bound and prove the bound on the amount of knowledge released in the system: </a:t>
            </a:r>
            <a:r>
              <a:rPr lang="en-US" dirty="0" smtClean="0">
                <a:solidFill>
                  <a:schemeClr val="accent1"/>
                </a:solidFill>
              </a:rPr>
              <a:t>Quantify Information Leakage</a:t>
            </a:r>
            <a:r>
              <a:rPr lang="en-US" dirty="0" smtClean="0"/>
              <a:t>.</a:t>
            </a:r>
            <a:endParaRPr lang="en-US" dirty="0"/>
          </a:p>
        </p:txBody>
      </p:sp>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
        <p:nvSpPr>
          <p:cNvPr id="5" name="Subtitle 4"/>
          <p:cNvSpPr>
            <a:spLocks noGrp="1"/>
          </p:cNvSpPr>
          <p:nvPr>
            <p:ph type="subTitle" idx="1"/>
          </p:nvPr>
        </p:nvSpPr>
        <p:spPr/>
        <p:txBody>
          <a:bodyPr/>
          <a:lstStyle/>
          <a:p>
            <a:r>
              <a:rPr lang="en-US" dirty="0" smtClean="0"/>
              <a:t>Thanks</a:t>
            </a:r>
            <a:endParaRPr lang="en-US" dirty="0"/>
          </a:p>
        </p:txBody>
      </p:sp>
      <p:sp>
        <p:nvSpPr>
          <p:cNvPr id="6" name="日期占位符 5"/>
          <p:cNvSpPr>
            <a:spLocks noGrp="1"/>
          </p:cNvSpPr>
          <p:nvPr>
            <p:ph type="dt" sz="half" idx="10"/>
          </p:nvPr>
        </p:nvSpPr>
        <p:spPr/>
        <p:txBody>
          <a:bodyPr/>
          <a:lstStyle/>
          <a:p>
            <a:fld id="{CC43EC51-50A4-4DDD-BC65-BB058D07A25A}" type="datetime1">
              <a:rPr lang="en-US" smtClean="0"/>
              <a:pPr/>
              <a:t>2/10/2016</a:t>
            </a:fld>
            <a:endParaRPr lang="en-US"/>
          </a:p>
        </p:txBody>
      </p:sp>
      <p:sp>
        <p:nvSpPr>
          <p:cNvPr id="7" name="灯片编号占位符 6"/>
          <p:cNvSpPr>
            <a:spLocks noGrp="1"/>
          </p:cNvSpPr>
          <p:nvPr>
            <p:ph type="sldNum" sz="quarter" idx="12"/>
          </p:nvPr>
        </p:nvSpPr>
        <p:spPr/>
        <p:txBody>
          <a:bodyPr/>
          <a:lstStyle/>
          <a:p>
            <a:fld id="{9A0C3B12-4EFF-4AE9-AAE7-B6069E47C7C7}" type="slidenum">
              <a:rPr lang="en-US" smtClean="0"/>
              <a:pPr/>
              <a:t>36</a:t>
            </a:fld>
            <a:endParaRPr lang="en-US"/>
          </a:p>
        </p:txBody>
      </p:sp>
    </p:spTree>
    <p:extLst>
      <p:ext uri="{BB962C8B-B14F-4D97-AF65-F5344CB8AC3E}">
        <p14:creationId xmlns:p14="http://schemas.microsoft.com/office/powerpoint/2010/main" xmlns="" val="649940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Computer Security</a:t>
            </a:r>
          </a:p>
          <a:p>
            <a:r>
              <a:rPr lang="en-US" dirty="0" smtClean="0"/>
              <a:t>Zero Knowledge Proof</a:t>
            </a:r>
          </a:p>
          <a:p>
            <a:r>
              <a:rPr lang="en-US" dirty="0" smtClean="0"/>
              <a:t>Zero Knowledge Proof Examples</a:t>
            </a:r>
          </a:p>
          <a:p>
            <a:r>
              <a:rPr lang="en-US" dirty="0" smtClean="0"/>
              <a:t>Zero Knowledge Proof Applications</a:t>
            </a:r>
          </a:p>
          <a:p>
            <a:r>
              <a:rPr lang="en-US" dirty="0" smtClean="0"/>
              <a:t>Future Direction</a:t>
            </a:r>
          </a:p>
          <a:p>
            <a:endParaRPr lang="en-US" dirty="0"/>
          </a:p>
        </p:txBody>
      </p:sp>
      <p:sp>
        <p:nvSpPr>
          <p:cNvPr id="4" name="Date Placeholder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Slide Number Placeholder 4"/>
          <p:cNvSpPr>
            <a:spLocks noGrp="1"/>
          </p:cNvSpPr>
          <p:nvPr>
            <p:ph type="sldNum" sz="quarter" idx="12"/>
          </p:nvPr>
        </p:nvSpPr>
        <p:spPr/>
        <p:txBody>
          <a:bodyPr/>
          <a:lstStyle/>
          <a:p>
            <a:fld id="{9A0C3B12-4EFF-4AE9-AAE7-B6069E47C7C7}" type="slidenum">
              <a:rPr lang="en-US" smtClean="0"/>
              <a:pPr/>
              <a:t>4</a:t>
            </a:fld>
            <a:endParaRPr lang="en-US"/>
          </a:p>
        </p:txBody>
      </p:sp>
    </p:spTree>
    <p:extLst>
      <p:ext uri="{BB962C8B-B14F-4D97-AF65-F5344CB8AC3E}">
        <p14:creationId xmlns:p14="http://schemas.microsoft.com/office/powerpoint/2010/main" xmlns="" val="3273545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Security</a:t>
            </a:r>
            <a:endParaRPr lang="en-US" dirty="0"/>
          </a:p>
        </p:txBody>
      </p:sp>
      <p:sp>
        <p:nvSpPr>
          <p:cNvPr id="4" name="Date Placeholder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Slide Number Placeholder 4"/>
          <p:cNvSpPr>
            <a:spLocks noGrp="1"/>
          </p:cNvSpPr>
          <p:nvPr>
            <p:ph type="sldNum" sz="quarter" idx="12"/>
          </p:nvPr>
        </p:nvSpPr>
        <p:spPr/>
        <p:txBody>
          <a:bodyPr/>
          <a:lstStyle/>
          <a:p>
            <a:fld id="{9A0C3B12-4EFF-4AE9-AAE7-B6069E47C7C7}" type="slidenum">
              <a:rPr lang="en-US" smtClean="0"/>
              <a:pPr/>
              <a:t>5</a:t>
            </a:fld>
            <a:endParaRPr lang="en-US"/>
          </a:p>
        </p:txBody>
      </p:sp>
      <p:grpSp>
        <p:nvGrpSpPr>
          <p:cNvPr id="3" name="Group 14"/>
          <p:cNvGrpSpPr/>
          <p:nvPr/>
        </p:nvGrpSpPr>
        <p:grpSpPr>
          <a:xfrm>
            <a:off x="271598" y="1923241"/>
            <a:ext cx="8491402" cy="4020359"/>
            <a:chOff x="206521" y="1214526"/>
            <a:chExt cx="8491402" cy="4020359"/>
          </a:xfrm>
        </p:grpSpPr>
        <p:pic>
          <p:nvPicPr>
            <p:cNvPr id="12" name="Picture 12" descr="C:\Users\Lily\Documents\2015fall\3MT\wireless-images.png"/>
            <p:cNvPicPr>
              <a:picLocks noChangeAspect="1" noChangeArrowheads="1"/>
            </p:cNvPicPr>
            <p:nvPr/>
          </p:nvPicPr>
          <p:blipFill>
            <a:blip r:embed="rId2"/>
            <a:srcRect/>
            <a:stretch>
              <a:fillRect/>
            </a:stretch>
          </p:blipFill>
          <p:spPr bwMode="auto">
            <a:xfrm>
              <a:off x="4495800" y="1214526"/>
              <a:ext cx="2520280" cy="2520280"/>
            </a:xfrm>
            <a:prstGeom prst="rect">
              <a:avLst/>
            </a:prstGeom>
            <a:noFill/>
          </p:spPr>
        </p:pic>
        <p:grpSp>
          <p:nvGrpSpPr>
            <p:cNvPr id="6" name="组合 22"/>
            <p:cNvGrpSpPr/>
            <p:nvPr/>
          </p:nvGrpSpPr>
          <p:grpSpPr>
            <a:xfrm>
              <a:off x="206521" y="1348685"/>
              <a:ext cx="4688539" cy="3809999"/>
              <a:chOff x="149050" y="478904"/>
              <a:chExt cx="4688539" cy="3809999"/>
            </a:xfrm>
          </p:grpSpPr>
          <p:pic>
            <p:nvPicPr>
              <p:cNvPr id="7" name="Picture 9" descr="C:\Users\Lily\Documents\2015fall\3MT\small-cloud.jpg"/>
              <p:cNvPicPr>
                <a:picLocks noChangeAspect="1" noChangeArrowheads="1"/>
              </p:cNvPicPr>
              <p:nvPr/>
            </p:nvPicPr>
            <p:blipFill>
              <a:blip r:embed="rId3"/>
              <a:srcRect/>
              <a:stretch>
                <a:fillRect/>
              </a:stretch>
            </p:blipFill>
            <p:spPr bwMode="auto">
              <a:xfrm>
                <a:off x="149050" y="478904"/>
                <a:ext cx="4688539" cy="3809999"/>
              </a:xfrm>
              <a:prstGeom prst="rect">
                <a:avLst/>
              </a:prstGeom>
              <a:noFill/>
            </p:spPr>
          </p:pic>
          <p:pic>
            <p:nvPicPr>
              <p:cNvPr id="8" name="Picture 4" descr="C:\Users\Lily\Documents\2015fall\3MT\medical-info-security.jpg"/>
              <p:cNvPicPr>
                <a:picLocks noChangeAspect="1" noChangeArrowheads="1"/>
              </p:cNvPicPr>
              <p:nvPr/>
            </p:nvPicPr>
            <p:blipFill>
              <a:blip r:embed="rId4"/>
              <a:srcRect/>
              <a:stretch>
                <a:fillRect/>
              </a:stretch>
            </p:blipFill>
            <p:spPr bwMode="auto">
              <a:xfrm>
                <a:off x="755576" y="1196752"/>
                <a:ext cx="1447544" cy="1008111"/>
              </a:xfrm>
              <a:prstGeom prst="rect">
                <a:avLst/>
              </a:prstGeom>
              <a:noFill/>
            </p:spPr>
          </p:pic>
          <p:pic>
            <p:nvPicPr>
              <p:cNvPr id="9" name="Picture 5" descr="C:\Users\Lily\Documents\2015fall\3MT\financial-info-security.jpg"/>
              <p:cNvPicPr>
                <a:picLocks noChangeAspect="1" noChangeArrowheads="1"/>
              </p:cNvPicPr>
              <p:nvPr/>
            </p:nvPicPr>
            <p:blipFill>
              <a:blip r:embed="rId5"/>
              <a:srcRect/>
              <a:stretch>
                <a:fillRect/>
              </a:stretch>
            </p:blipFill>
            <p:spPr bwMode="auto">
              <a:xfrm>
                <a:off x="2411760" y="1412776"/>
                <a:ext cx="1602505" cy="864096"/>
              </a:xfrm>
              <a:prstGeom prst="rect">
                <a:avLst/>
              </a:prstGeom>
              <a:noFill/>
            </p:spPr>
          </p:pic>
          <p:pic>
            <p:nvPicPr>
              <p:cNvPr id="10" name="Picture 7" descr="C:\Users\Lily\Documents\2015fall\3MT\surveilance-liberty.jpg"/>
              <p:cNvPicPr>
                <a:picLocks noChangeAspect="1" noChangeArrowheads="1"/>
              </p:cNvPicPr>
              <p:nvPr/>
            </p:nvPicPr>
            <p:blipFill>
              <a:blip r:embed="rId6"/>
              <a:srcRect/>
              <a:stretch>
                <a:fillRect/>
              </a:stretch>
            </p:blipFill>
            <p:spPr bwMode="auto">
              <a:xfrm>
                <a:off x="639452" y="2734816"/>
                <a:ext cx="1190297" cy="792088"/>
              </a:xfrm>
              <a:prstGeom prst="rect">
                <a:avLst/>
              </a:prstGeom>
              <a:noFill/>
            </p:spPr>
          </p:pic>
          <p:pic>
            <p:nvPicPr>
              <p:cNvPr id="11" name="Picture 8" descr="C:\Users\Lily\Documents\2015fall\3MT\social-media-security.jpg"/>
              <p:cNvPicPr>
                <a:picLocks noChangeAspect="1" noChangeArrowheads="1"/>
              </p:cNvPicPr>
              <p:nvPr/>
            </p:nvPicPr>
            <p:blipFill>
              <a:blip r:embed="rId7"/>
              <a:srcRect/>
              <a:stretch>
                <a:fillRect/>
              </a:stretch>
            </p:blipFill>
            <p:spPr bwMode="auto">
              <a:xfrm>
                <a:off x="2195736" y="2348880"/>
                <a:ext cx="1567916" cy="1080120"/>
              </a:xfrm>
              <a:prstGeom prst="rect">
                <a:avLst/>
              </a:prstGeom>
              <a:noFill/>
            </p:spPr>
          </p:pic>
        </p:grpSp>
        <p:pic>
          <p:nvPicPr>
            <p:cNvPr id="13" name="Picture 11" descr="C:\Users\Lily\Documents\2015fall\3MT\remotedevice.jpg"/>
            <p:cNvPicPr>
              <a:picLocks noChangeAspect="1" noChangeArrowheads="1"/>
            </p:cNvPicPr>
            <p:nvPr/>
          </p:nvPicPr>
          <p:blipFill>
            <a:blip r:embed="rId8"/>
            <a:srcRect/>
            <a:stretch>
              <a:fillRect/>
            </a:stretch>
          </p:blipFill>
          <p:spPr bwMode="auto">
            <a:xfrm>
              <a:off x="5169531" y="3834710"/>
              <a:ext cx="3267075" cy="1400175"/>
            </a:xfrm>
            <a:prstGeom prst="rect">
              <a:avLst/>
            </a:prstGeom>
            <a:noFill/>
          </p:spPr>
        </p:pic>
        <p:pic>
          <p:nvPicPr>
            <p:cNvPr id="14" name="Picture 10" descr="C:\Users\Lily\Documents\2015fall\3MT\hacker.jpg"/>
            <p:cNvPicPr>
              <a:picLocks noChangeAspect="1" noChangeArrowheads="1"/>
            </p:cNvPicPr>
            <p:nvPr/>
          </p:nvPicPr>
          <p:blipFill>
            <a:blip r:embed="rId9"/>
            <a:srcRect/>
            <a:stretch>
              <a:fillRect/>
            </a:stretch>
          </p:blipFill>
          <p:spPr bwMode="auto">
            <a:xfrm>
              <a:off x="6393667" y="2498581"/>
              <a:ext cx="2304256" cy="948036"/>
            </a:xfrm>
            <a:prstGeom prst="rect">
              <a:avLst/>
            </a:prstGeom>
            <a:noFill/>
          </p:spPr>
        </p:pic>
      </p:grpSp>
      <p:sp>
        <p:nvSpPr>
          <p:cNvPr id="16" name="TextBox 15"/>
          <p:cNvSpPr txBox="1"/>
          <p:nvPr/>
        </p:nvSpPr>
        <p:spPr>
          <a:xfrm>
            <a:off x="609600" y="2450068"/>
            <a:ext cx="1828800" cy="369332"/>
          </a:xfrm>
          <a:prstGeom prst="rect">
            <a:avLst/>
          </a:prstGeom>
          <a:noFill/>
        </p:spPr>
        <p:txBody>
          <a:bodyPr wrap="square" rtlCol="0">
            <a:spAutoFit/>
          </a:bodyPr>
          <a:lstStyle/>
          <a:p>
            <a:r>
              <a:rPr lang="en-US" b="1" i="1" dirty="0" smtClean="0"/>
              <a:t>Medical Record</a:t>
            </a:r>
            <a:endParaRPr lang="en-US" b="1" i="1" dirty="0"/>
          </a:p>
        </p:txBody>
      </p:sp>
      <p:sp>
        <p:nvSpPr>
          <p:cNvPr id="17" name="TextBox 16"/>
          <p:cNvSpPr txBox="1"/>
          <p:nvPr/>
        </p:nvSpPr>
        <p:spPr>
          <a:xfrm>
            <a:off x="2362200" y="2325469"/>
            <a:ext cx="1600200" cy="646331"/>
          </a:xfrm>
          <a:prstGeom prst="rect">
            <a:avLst/>
          </a:prstGeom>
          <a:noFill/>
        </p:spPr>
        <p:txBody>
          <a:bodyPr wrap="square" rtlCol="0">
            <a:spAutoFit/>
          </a:bodyPr>
          <a:lstStyle/>
          <a:p>
            <a:r>
              <a:rPr lang="en-US" b="1" i="1" dirty="0" smtClean="0"/>
              <a:t>Financial Information</a:t>
            </a:r>
            <a:endParaRPr lang="en-US" b="1" i="1" dirty="0"/>
          </a:p>
        </p:txBody>
      </p:sp>
      <p:sp>
        <p:nvSpPr>
          <p:cNvPr id="18" name="TextBox 17"/>
          <p:cNvSpPr txBox="1"/>
          <p:nvPr/>
        </p:nvSpPr>
        <p:spPr>
          <a:xfrm>
            <a:off x="762000" y="3733800"/>
            <a:ext cx="1828800" cy="646331"/>
          </a:xfrm>
          <a:prstGeom prst="rect">
            <a:avLst/>
          </a:prstGeom>
          <a:noFill/>
        </p:spPr>
        <p:txBody>
          <a:bodyPr wrap="square" rtlCol="0">
            <a:spAutoFit/>
          </a:bodyPr>
          <a:lstStyle/>
          <a:p>
            <a:r>
              <a:rPr lang="en-US" b="1" i="1" dirty="0" smtClean="0"/>
              <a:t>Surveillance Photos</a:t>
            </a:r>
            <a:endParaRPr lang="en-US" b="1" i="1" dirty="0"/>
          </a:p>
        </p:txBody>
      </p:sp>
      <p:sp>
        <p:nvSpPr>
          <p:cNvPr id="19" name="TextBox 18"/>
          <p:cNvSpPr txBox="1"/>
          <p:nvPr/>
        </p:nvSpPr>
        <p:spPr>
          <a:xfrm>
            <a:off x="2667000" y="4953000"/>
            <a:ext cx="1828800" cy="646331"/>
          </a:xfrm>
          <a:prstGeom prst="rect">
            <a:avLst/>
          </a:prstGeom>
          <a:noFill/>
        </p:spPr>
        <p:txBody>
          <a:bodyPr wrap="square" rtlCol="0">
            <a:spAutoFit/>
          </a:bodyPr>
          <a:lstStyle/>
          <a:p>
            <a:r>
              <a:rPr lang="en-US" b="1" i="1" dirty="0" smtClean="0"/>
              <a:t>Social Media Actions</a:t>
            </a:r>
            <a:endParaRPr lang="en-US" b="1" i="1" dirty="0"/>
          </a:p>
        </p:txBody>
      </p:sp>
    </p:spTree>
    <p:extLst>
      <p:ext uri="{BB962C8B-B14F-4D97-AF65-F5344CB8AC3E}">
        <p14:creationId xmlns:p14="http://schemas.microsoft.com/office/powerpoint/2010/main" xmlns="" val="2223379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symmetricencryption.jpg"/>
          <p:cNvPicPr>
            <a:picLocks noChangeAspect="1"/>
          </p:cNvPicPr>
          <p:nvPr/>
        </p:nvPicPr>
        <p:blipFill>
          <a:blip r:embed="rId3" cstate="print"/>
          <a:stretch>
            <a:fillRect/>
          </a:stretch>
        </p:blipFill>
        <p:spPr>
          <a:xfrm>
            <a:off x="5029200" y="3733800"/>
            <a:ext cx="3745181" cy="2209800"/>
          </a:xfrm>
          <a:prstGeom prst="rect">
            <a:avLst/>
          </a:prstGeom>
          <a:ln>
            <a:noFill/>
          </a:ln>
          <a:effectLst>
            <a:outerShdw blurRad="292100" dist="139700" dir="2700000" algn="tl" rotWithShape="0">
              <a:srgbClr val="333333">
                <a:alpha val="65000"/>
              </a:srgbClr>
            </a:outerShdw>
          </a:effectLst>
        </p:spPr>
      </p:pic>
      <p:sp>
        <p:nvSpPr>
          <p:cNvPr id="2" name="标题 1"/>
          <p:cNvSpPr>
            <a:spLocks noGrp="1"/>
          </p:cNvSpPr>
          <p:nvPr>
            <p:ph type="title"/>
          </p:nvPr>
        </p:nvSpPr>
        <p:spPr/>
        <p:txBody>
          <a:bodyPr/>
          <a:lstStyle/>
          <a:p>
            <a:r>
              <a:rPr lang="en-US" dirty="0" smtClean="0"/>
              <a:t>Standard Security Mechanisms</a:t>
            </a:r>
            <a:endParaRPr lang="en-US" dirty="0"/>
          </a:p>
        </p:txBody>
      </p:sp>
      <p:sp>
        <p:nvSpPr>
          <p:cNvPr id="3" name="内容占位符 2"/>
          <p:cNvSpPr>
            <a:spLocks noGrp="1"/>
          </p:cNvSpPr>
          <p:nvPr>
            <p:ph idx="1"/>
          </p:nvPr>
        </p:nvSpPr>
        <p:spPr/>
        <p:txBody>
          <a:bodyPr>
            <a:normAutofit/>
          </a:bodyPr>
          <a:lstStyle/>
          <a:p>
            <a:r>
              <a:rPr lang="en-US" dirty="0" smtClean="0"/>
              <a:t>Access control</a:t>
            </a:r>
          </a:p>
          <a:p>
            <a:r>
              <a:rPr lang="en-US" dirty="0" smtClean="0"/>
              <a:t>Firewall</a:t>
            </a:r>
          </a:p>
          <a:p>
            <a:r>
              <a:rPr lang="en-US" dirty="0" smtClean="0"/>
              <a:t>Encryption  </a:t>
            </a:r>
          </a:p>
          <a:p>
            <a:r>
              <a:rPr lang="en-US" dirty="0" smtClean="0"/>
              <a:t>Antivirus software</a:t>
            </a:r>
          </a:p>
          <a:p>
            <a:r>
              <a:rPr lang="en-US" dirty="0" smtClean="0"/>
              <a:t>……</a:t>
            </a:r>
          </a:p>
          <a:p>
            <a:endParaRPr lang="en-US" dirty="0" smtClean="0"/>
          </a:p>
        </p:txBody>
      </p:sp>
      <p:sp>
        <p:nvSpPr>
          <p:cNvPr id="4" name="日期占位符 3"/>
          <p:cNvSpPr>
            <a:spLocks noGrp="1"/>
          </p:cNvSpPr>
          <p:nvPr>
            <p:ph type="dt" sz="half" idx="10"/>
          </p:nvPr>
        </p:nvSpPr>
        <p:spPr/>
        <p:txBody>
          <a:bodyPr/>
          <a:lstStyle/>
          <a:p>
            <a:fld id="{12A73E60-73E7-4DBF-A017-7A73FDF7DB2C}"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6</a:t>
            </a:fld>
            <a:endParaRPr lang="en-US"/>
          </a:p>
        </p:txBody>
      </p:sp>
      <p:pic>
        <p:nvPicPr>
          <p:cNvPr id="7" name="图片 6" descr="AccessControl.jpg"/>
          <p:cNvPicPr>
            <a:picLocks noChangeAspect="1"/>
          </p:cNvPicPr>
          <p:nvPr/>
        </p:nvPicPr>
        <p:blipFill>
          <a:blip r:embed="rId4"/>
          <a:stretch>
            <a:fillRect/>
          </a:stretch>
        </p:blipFill>
        <p:spPr>
          <a:xfrm>
            <a:off x="3886200" y="1600199"/>
            <a:ext cx="2057400" cy="1993769"/>
          </a:xfrm>
          <a:prstGeom prst="rect">
            <a:avLst/>
          </a:prstGeom>
        </p:spPr>
      </p:pic>
      <p:pic>
        <p:nvPicPr>
          <p:cNvPr id="8" name="图片 7" descr="firewall.jpg"/>
          <p:cNvPicPr>
            <a:picLocks noChangeAspect="1"/>
          </p:cNvPicPr>
          <p:nvPr/>
        </p:nvPicPr>
        <p:blipFill>
          <a:blip r:embed="rId5"/>
          <a:stretch>
            <a:fillRect/>
          </a:stretch>
        </p:blipFill>
        <p:spPr>
          <a:xfrm>
            <a:off x="6324600" y="1752600"/>
            <a:ext cx="2449871" cy="1524000"/>
          </a:xfrm>
          <a:prstGeom prst="rect">
            <a:avLst/>
          </a:prstGeom>
        </p:spPr>
      </p:pic>
      <p:pic>
        <p:nvPicPr>
          <p:cNvPr id="9" name="图片 8" descr="antivirus.jpg"/>
          <p:cNvPicPr>
            <a:picLocks noChangeAspect="1"/>
          </p:cNvPicPr>
          <p:nvPr/>
        </p:nvPicPr>
        <p:blipFill>
          <a:blip r:embed="rId6"/>
          <a:stretch>
            <a:fillRect/>
          </a:stretch>
        </p:blipFill>
        <p:spPr>
          <a:xfrm>
            <a:off x="2057400" y="4724400"/>
            <a:ext cx="2790825" cy="1905000"/>
          </a:xfrm>
          <a:prstGeom prst="rect">
            <a:avLst/>
          </a:prstGeom>
        </p:spPr>
      </p:pic>
    </p:spTree>
    <p:extLst>
      <p:ext uri="{BB962C8B-B14F-4D97-AF65-F5344CB8AC3E}">
        <p14:creationId xmlns:p14="http://schemas.microsoft.com/office/powerpoint/2010/main" xmlns="" val="826642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34000" y="1392072"/>
            <a:ext cx="2438400" cy="1828800"/>
          </a:xfrm>
          <a:prstGeom prst="rect">
            <a:avLst/>
          </a:prstGeom>
        </p:spPr>
      </p:pic>
      <p:sp>
        <p:nvSpPr>
          <p:cNvPr id="2" name="标题 1"/>
          <p:cNvSpPr>
            <a:spLocks noGrp="1"/>
          </p:cNvSpPr>
          <p:nvPr>
            <p:ph type="title"/>
          </p:nvPr>
        </p:nvSpPr>
        <p:spPr/>
        <p:txBody>
          <a:bodyPr/>
          <a:lstStyle/>
          <a:p>
            <a:r>
              <a:rPr lang="en-US" dirty="0" smtClean="0"/>
              <a:t>Challenge and Motivation</a:t>
            </a:r>
            <a:endParaRPr lang="en-US" dirty="0"/>
          </a:p>
        </p:txBody>
      </p:sp>
      <p:sp>
        <p:nvSpPr>
          <p:cNvPr id="3" name="内容占位符 2"/>
          <p:cNvSpPr>
            <a:spLocks noGrp="1"/>
          </p:cNvSpPr>
          <p:nvPr>
            <p:ph sz="half" idx="1"/>
          </p:nvPr>
        </p:nvSpPr>
        <p:spPr/>
        <p:txBody>
          <a:bodyPr>
            <a:normAutofit/>
          </a:bodyPr>
          <a:lstStyle/>
          <a:p>
            <a:r>
              <a:rPr lang="en-US" dirty="0" smtClean="0"/>
              <a:t>Authentication:</a:t>
            </a:r>
          </a:p>
          <a:p>
            <a:pPr lvl="1"/>
            <a:r>
              <a:rPr lang="en-US" dirty="0" smtClean="0"/>
              <a:t>Something that you have</a:t>
            </a:r>
          </a:p>
          <a:p>
            <a:pPr lvl="1"/>
            <a:r>
              <a:rPr lang="en-US" dirty="0" smtClean="0"/>
              <a:t>Something that you know</a:t>
            </a:r>
          </a:p>
          <a:p>
            <a:pPr lvl="1"/>
            <a:r>
              <a:rPr lang="en-US" dirty="0" smtClean="0"/>
              <a:t>Something that you are</a:t>
            </a:r>
          </a:p>
          <a:p>
            <a:r>
              <a:rPr lang="en-US" dirty="0" smtClean="0"/>
              <a:t>For any reasonably complex protocol, what happens if the applicants misbehave? </a:t>
            </a:r>
          </a:p>
        </p:txBody>
      </p:sp>
      <p:pic>
        <p:nvPicPr>
          <p:cNvPr id="8" name="内容占位符 7" descr="fingerprint.jpg"/>
          <p:cNvPicPr>
            <a:picLocks noGrp="1" noChangeAspect="1"/>
          </p:cNvPicPr>
          <p:nvPr>
            <p:ph sz="half" idx="2"/>
          </p:nvPr>
        </p:nvPicPr>
        <p:blipFill>
          <a:blip r:embed="rId4"/>
          <a:stretch>
            <a:fillRect/>
          </a:stretch>
        </p:blipFill>
        <p:spPr>
          <a:xfrm>
            <a:off x="5181600" y="4495800"/>
            <a:ext cx="2981325" cy="1533525"/>
          </a:xfrm>
        </p:spPr>
      </p:pic>
      <p:sp>
        <p:nvSpPr>
          <p:cNvPr id="4" name="日期占位符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灯片编号占位符 4"/>
          <p:cNvSpPr>
            <a:spLocks noGrp="1"/>
          </p:cNvSpPr>
          <p:nvPr>
            <p:ph type="sldNum" sz="quarter" idx="12"/>
          </p:nvPr>
        </p:nvSpPr>
        <p:spPr/>
        <p:txBody>
          <a:bodyPr/>
          <a:lstStyle/>
          <a:p>
            <a:fld id="{9A0C3B12-4EFF-4AE9-AAE7-B6069E47C7C7}" type="slidenum">
              <a:rPr lang="en-US" smtClean="0"/>
              <a:pPr/>
              <a:t>7</a:t>
            </a:fld>
            <a:endParaRPr lang="en-US"/>
          </a:p>
        </p:txBody>
      </p:sp>
      <p:pic>
        <p:nvPicPr>
          <p:cNvPr id="11" name="图片 10" descr="password.jpg"/>
          <p:cNvPicPr>
            <a:picLocks noChangeAspect="1"/>
          </p:cNvPicPr>
          <p:nvPr/>
        </p:nvPicPr>
        <p:blipFill>
          <a:blip r:embed="rId5"/>
          <a:stretch>
            <a:fillRect/>
          </a:stretch>
        </p:blipFill>
        <p:spPr>
          <a:xfrm>
            <a:off x="5181600" y="3200400"/>
            <a:ext cx="2895600" cy="114685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Challenge and Motivation</a:t>
            </a:r>
            <a:endParaRPr lang="en-US" dirty="0"/>
          </a:p>
        </p:txBody>
      </p:sp>
      <p:sp>
        <p:nvSpPr>
          <p:cNvPr id="3" name="内容占位符 2"/>
          <p:cNvSpPr>
            <a:spLocks noGrp="1"/>
          </p:cNvSpPr>
          <p:nvPr>
            <p:ph idx="1"/>
          </p:nvPr>
        </p:nvSpPr>
        <p:spPr/>
        <p:txBody>
          <a:bodyPr>
            <a:normAutofit/>
          </a:bodyPr>
          <a:lstStyle/>
          <a:p>
            <a:r>
              <a:rPr lang="en-US" dirty="0" smtClean="0"/>
              <a:t>Secure Multi-party computation: </a:t>
            </a:r>
          </a:p>
          <a:p>
            <a:endParaRPr lang="en-US" dirty="0"/>
          </a:p>
          <a:p>
            <a:pPr marL="0" indent="0">
              <a:buNone/>
            </a:pPr>
            <a:endParaRPr lang="en-US" dirty="0" smtClean="0"/>
          </a:p>
          <a:p>
            <a:pPr marL="0" indent="0">
              <a:buNone/>
            </a:pPr>
            <a:endParaRPr lang="en-US" dirty="0" smtClean="0"/>
          </a:p>
          <a:p>
            <a:pPr lvl="1"/>
            <a:endParaRPr lang="en-US" dirty="0" smtClean="0"/>
          </a:p>
          <a:p>
            <a:pPr lvl="1"/>
            <a:r>
              <a:rPr lang="en-US" dirty="0" smtClean="0"/>
              <a:t>How to share information while maintaining your advantage (privacy)</a:t>
            </a:r>
          </a:p>
          <a:p>
            <a:pPr lvl="1"/>
            <a:r>
              <a:rPr lang="en-US" dirty="0" smtClean="0"/>
              <a:t>How to enforce correct behavior</a:t>
            </a:r>
          </a:p>
          <a:p>
            <a:pPr lvl="1"/>
            <a:endParaRPr lang="en-US" dirty="0" smtClean="0"/>
          </a:p>
          <a:p>
            <a:endParaRPr lang="en-US" dirty="0"/>
          </a:p>
        </p:txBody>
      </p:sp>
      <p:sp>
        <p:nvSpPr>
          <p:cNvPr id="5" name="日期占位符 4"/>
          <p:cNvSpPr>
            <a:spLocks noGrp="1"/>
          </p:cNvSpPr>
          <p:nvPr>
            <p:ph type="dt" sz="half" idx="10"/>
          </p:nvPr>
        </p:nvSpPr>
        <p:spPr/>
        <p:txBody>
          <a:bodyPr/>
          <a:lstStyle/>
          <a:p>
            <a:fld id="{8116B5FE-D7A3-4AFA-971F-C1DC25158ADF}" type="datetime1">
              <a:rPr lang="en-US" smtClean="0"/>
              <a:pPr/>
              <a:t>2/10/2016</a:t>
            </a:fld>
            <a:endParaRPr lang="en-US"/>
          </a:p>
        </p:txBody>
      </p:sp>
      <p:sp>
        <p:nvSpPr>
          <p:cNvPr id="6" name="灯片编号占位符 5"/>
          <p:cNvSpPr>
            <a:spLocks noGrp="1"/>
          </p:cNvSpPr>
          <p:nvPr>
            <p:ph type="sldNum" sz="quarter" idx="12"/>
          </p:nvPr>
        </p:nvSpPr>
        <p:spPr/>
        <p:txBody>
          <a:bodyPr/>
          <a:lstStyle/>
          <a:p>
            <a:fld id="{9A0C3B12-4EFF-4AE9-AAE7-B6069E47C7C7}" type="slidenum">
              <a:rPr lang="en-US" smtClean="0"/>
              <a:pPr/>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62418" y="2304260"/>
            <a:ext cx="2699982" cy="21153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257800" y="2286000"/>
            <a:ext cx="2826366" cy="221435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tx2"/>
                </a:solidFill>
              </a:rPr>
              <a:t>Computer Security</a:t>
            </a:r>
          </a:p>
          <a:p>
            <a:r>
              <a:rPr lang="en-US" dirty="0" smtClean="0"/>
              <a:t>Zero Knowledge Proof</a:t>
            </a:r>
          </a:p>
          <a:p>
            <a:r>
              <a:rPr lang="en-US" dirty="0" smtClean="0"/>
              <a:t>Zero Knowledge Proof Examples</a:t>
            </a:r>
          </a:p>
          <a:p>
            <a:r>
              <a:rPr lang="en-US" dirty="0" smtClean="0"/>
              <a:t>Zero Knowledge Proof Applications</a:t>
            </a:r>
          </a:p>
          <a:p>
            <a:r>
              <a:rPr lang="en-US" dirty="0" smtClean="0"/>
              <a:t>Future Direction</a:t>
            </a:r>
          </a:p>
          <a:p>
            <a:endParaRPr lang="en-US" dirty="0"/>
          </a:p>
        </p:txBody>
      </p:sp>
      <p:sp>
        <p:nvSpPr>
          <p:cNvPr id="4" name="Date Placeholder 3"/>
          <p:cNvSpPr>
            <a:spLocks noGrp="1"/>
          </p:cNvSpPr>
          <p:nvPr>
            <p:ph type="dt" sz="half" idx="10"/>
          </p:nvPr>
        </p:nvSpPr>
        <p:spPr/>
        <p:txBody>
          <a:bodyPr/>
          <a:lstStyle/>
          <a:p>
            <a:fld id="{E9AD6BCD-B023-46B6-98C4-291A3256E192}" type="datetime1">
              <a:rPr lang="en-US" smtClean="0"/>
              <a:pPr/>
              <a:t>2/10/2016</a:t>
            </a:fld>
            <a:endParaRPr lang="en-US" dirty="0"/>
          </a:p>
        </p:txBody>
      </p:sp>
      <p:sp>
        <p:nvSpPr>
          <p:cNvPr id="5" name="Slide Number Placeholder 4"/>
          <p:cNvSpPr>
            <a:spLocks noGrp="1"/>
          </p:cNvSpPr>
          <p:nvPr>
            <p:ph type="sldNum" sz="quarter" idx="12"/>
          </p:nvPr>
        </p:nvSpPr>
        <p:spPr/>
        <p:txBody>
          <a:bodyPr/>
          <a:lstStyle/>
          <a:p>
            <a:fld id="{9A0C3B12-4EFF-4AE9-AAE7-B6069E47C7C7}" type="slidenum">
              <a:rPr lang="en-US" smtClean="0"/>
              <a:pPr/>
              <a:t>9</a:t>
            </a:fld>
            <a:endParaRPr lang="en-US"/>
          </a:p>
        </p:txBody>
      </p:sp>
    </p:spTree>
    <p:extLst>
      <p:ext uri="{BB962C8B-B14F-4D97-AF65-F5344CB8AC3E}">
        <p14:creationId xmlns:p14="http://schemas.microsoft.com/office/powerpoint/2010/main" xmlns="" val="3273545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1776</TotalTime>
  <Words>2858</Words>
  <Application>Microsoft Office PowerPoint</Application>
  <PresentationFormat>全屏显示(4:3)</PresentationFormat>
  <Paragraphs>468</Paragraphs>
  <Slides>36</Slides>
  <Notes>26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38" baseType="lpstr">
      <vt:lpstr>Office Theme</vt:lpstr>
      <vt:lpstr>Clip</vt:lpstr>
      <vt:lpstr>幻灯片 1</vt:lpstr>
      <vt:lpstr>Biography</vt:lpstr>
      <vt:lpstr>Publications</vt:lpstr>
      <vt:lpstr>Agenda</vt:lpstr>
      <vt:lpstr>Computer Security</vt:lpstr>
      <vt:lpstr>Standard Security Mechanisms</vt:lpstr>
      <vt:lpstr>Challenge and Motivation</vt:lpstr>
      <vt:lpstr>Challenge and Motivation</vt:lpstr>
      <vt:lpstr>Agenda</vt:lpstr>
      <vt:lpstr>Zero Knowledge Proof (ZKP)</vt:lpstr>
      <vt:lpstr>Knowledge</vt:lpstr>
      <vt:lpstr>Proof</vt:lpstr>
      <vt:lpstr>A very simple ZKP: AliBaba’s Cave</vt:lpstr>
      <vt:lpstr>A very simple ZKP: AliBaba’s Cave</vt:lpstr>
      <vt:lpstr>New Ingredients</vt:lpstr>
      <vt:lpstr>ZKP Illustration</vt:lpstr>
      <vt:lpstr>Agenda</vt:lpstr>
      <vt:lpstr>Graph 3-Colorability</vt:lpstr>
      <vt:lpstr>ZKP for G3C</vt:lpstr>
      <vt:lpstr>ZKP for G3C</vt:lpstr>
      <vt:lpstr>ZKP for G3C</vt:lpstr>
      <vt:lpstr>ZKP Properties for G3C</vt:lpstr>
      <vt:lpstr>ZKP Properties for G3C</vt:lpstr>
      <vt:lpstr>Hamiltonian Cycle</vt:lpstr>
      <vt:lpstr>ZKP for Hamiltonian Cycle</vt:lpstr>
      <vt:lpstr>ZKP for Hamiltonian Cycle</vt:lpstr>
      <vt:lpstr>Agenda</vt:lpstr>
      <vt:lpstr>ZKP Application</vt:lpstr>
      <vt:lpstr>Fiat-Shamir ZK Identification Protocol </vt:lpstr>
      <vt:lpstr>Fiat-Shamir ZK Identification Protocol</vt:lpstr>
      <vt:lpstr>ZKP Application</vt:lpstr>
      <vt:lpstr>Agenda</vt:lpstr>
      <vt:lpstr>Future Direction</vt:lpstr>
      <vt:lpstr>Future Direction</vt:lpstr>
      <vt:lpstr>Future Direction</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Nondeducible Attacks on the Smart Grid</dc:title>
  <dc:creator>Roth, Thomas P. (S&amp;T-Student)</dc:creator>
  <cp:lastModifiedBy>Lily</cp:lastModifiedBy>
  <cp:revision>269</cp:revision>
  <dcterms:created xsi:type="dcterms:W3CDTF">2006-08-16T00:00:00Z</dcterms:created>
  <dcterms:modified xsi:type="dcterms:W3CDTF">2016-02-10T13:51:24Z</dcterms:modified>
</cp:coreProperties>
</file>