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75" r:id="rId4"/>
    <p:sldId id="273" r:id="rId5"/>
    <p:sldId id="285" r:id="rId6"/>
    <p:sldId id="264" r:id="rId7"/>
    <p:sldId id="267" r:id="rId8"/>
    <p:sldId id="277" r:id="rId9"/>
    <p:sldId id="259" r:id="rId10"/>
    <p:sldId id="269" r:id="rId11"/>
    <p:sldId id="270" r:id="rId12"/>
    <p:sldId id="271" r:id="rId13"/>
    <p:sldId id="272" r:id="rId14"/>
    <p:sldId id="263" r:id="rId15"/>
    <p:sldId id="284" r:id="rId16"/>
    <p:sldId id="287" r:id="rId17"/>
    <p:sldId id="286" r:id="rId18"/>
    <p:sldId id="288" r:id="rId19"/>
    <p:sldId id="280" r:id="rId20"/>
    <p:sldId id="293" r:id="rId21"/>
    <p:sldId id="294" r:id="rId22"/>
    <p:sldId id="290" r:id="rId23"/>
    <p:sldId id="296" r:id="rId24"/>
    <p:sldId id="295" r:id="rId25"/>
    <p:sldId id="298" r:id="rId26"/>
    <p:sldId id="299" r:id="rId27"/>
    <p:sldId id="300" r:id="rId28"/>
    <p:sldId id="297" r:id="rId29"/>
    <p:sldId id="291" r:id="rId30"/>
    <p:sldId id="301" r:id="rId31"/>
    <p:sldId id="302" r:id="rId32"/>
    <p:sldId id="292" r:id="rId33"/>
    <p:sldId id="303" r:id="rId34"/>
    <p:sldId id="304" r:id="rId35"/>
    <p:sldId id="281" r:id="rId36"/>
    <p:sldId id="289" r:id="rId37"/>
    <p:sldId id="282" r:id="rId38"/>
    <p:sldId id="278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FF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1/12/2014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dirty="0" smtClean="0"/>
              <a:t>Clique no ícone para adicionar clip-art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GAED – Gerenciamento de Atividade Escolar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Siqueira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Luis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Favaretto</a:t>
            </a:r>
          </a:p>
          <a:p>
            <a:r>
              <a:rPr lang="pt-BR" dirty="0" smtClean="0"/>
              <a:t>                Waldinei Pereira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Gestor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500174"/>
            <a:ext cx="4200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Secretaria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857232"/>
            <a:ext cx="5610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857232"/>
            <a:ext cx="45339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 e/ou responsável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214546" y="2000240"/>
            <a:ext cx="5940425" cy="43204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4258816" cy="4061048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Consultar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          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responsável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ocorrências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ocorrências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64696" y="1988840"/>
            <a:ext cx="4079304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ocorrências</a:t>
            </a: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en-US" sz="2800" kern="0" baseline="0" dirty="0" err="1" smtClean="0">
                <a:latin typeface="+mn-lt"/>
              </a:rPr>
              <a:t>Consultar</a:t>
            </a:r>
            <a:r>
              <a:rPr lang="en-US" sz="2800" kern="0" dirty="0" smtClean="0">
                <a:latin typeface="+mn-lt"/>
              </a:rPr>
              <a:t> </a:t>
            </a:r>
            <a:r>
              <a:rPr lang="en-US" sz="2800" kern="0" dirty="0" err="1" smtClean="0">
                <a:latin typeface="+mn-lt"/>
              </a:rPr>
              <a:t>ocorrências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Inserir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boletim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boletim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Consultar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boletim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Modelo conceitual </a:t>
            </a:r>
          </a:p>
        </p:txBody>
      </p:sp>
    </p:spTree>
    <p:extLst>
      <p:ext uri="{BB962C8B-B14F-4D97-AF65-F5344CB8AC3E}">
        <p14:creationId xmlns=""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1F6-8B5E-4806-8953-5BE925CFD9F7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5" name="Imagem 4" descr="C:\Documents and Settings\User\Meus documentos\Downloads\CONCEITUAL_2014_v5_1811201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496944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Modelo lógico</a:t>
            </a:r>
            <a:endParaRPr lang="pt-BR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C:\Documents and Settings\User\Meus documentos\Downloads\LOGICO_2014_v5_1811201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748464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</a:t>
            </a:r>
            <a:r>
              <a:rPr lang="pt-BR" dirty="0" smtClean="0"/>
              <a:t>: </a:t>
            </a:r>
            <a:r>
              <a:rPr lang="pt-BR" i="1" dirty="0" smtClean="0"/>
              <a:t>Menu </a:t>
            </a:r>
            <a:r>
              <a:rPr lang="pt-BR" i="1" dirty="0" smtClean="0"/>
              <a:t>de imersão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O </a:t>
            </a:r>
            <a:r>
              <a:rPr lang="pt-BR" dirty="0" smtClean="0"/>
              <a:t>menu deve ficar imerso no conteúdo que é oferecido, ocupando um espaço mínimo da tela, porém estando sempre visível para o </a:t>
            </a:r>
            <a:r>
              <a:rPr lang="pt-BR" dirty="0" smtClean="0"/>
              <a:t>usuário</a:t>
            </a:r>
          </a:p>
          <a:p>
            <a:endParaRPr lang="en-US" b="1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2</a:t>
            </a:r>
            <a:r>
              <a:rPr lang="pt-BR" dirty="0" smtClean="0"/>
              <a:t>: </a:t>
            </a:r>
            <a:r>
              <a:rPr lang="pt-BR" i="1" dirty="0" smtClean="0"/>
              <a:t>Consistência </a:t>
            </a:r>
            <a:r>
              <a:rPr lang="pt-BR" i="1" dirty="0" smtClean="0"/>
              <a:t>e padrões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Todas </a:t>
            </a:r>
            <a:r>
              <a:rPr lang="pt-BR" dirty="0" smtClean="0"/>
              <a:t>as telas devem manter o mesmo padrão da tela inicial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GAED – sistema </a:t>
            </a:r>
            <a:r>
              <a:rPr lang="pt-BR" dirty="0" smtClean="0"/>
              <a:t>para </a:t>
            </a:r>
            <a:r>
              <a:rPr lang="pt-BR" dirty="0" smtClean="0"/>
              <a:t>o </a:t>
            </a:r>
            <a:r>
              <a:rPr lang="pt-BR" dirty="0" smtClean="0"/>
              <a:t>processo de gestão, </a:t>
            </a:r>
            <a:r>
              <a:rPr lang="pt-BR" dirty="0" smtClean="0"/>
              <a:t>escolar, que registra e comunica dados e informações de alunos.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just"/>
            <a:r>
              <a:rPr lang="pt-BR" dirty="0" smtClean="0"/>
              <a:t>Maior comprometimento com o processo escolar dos alunos, pela transparência e agilidade na comunicação de notas, faltas, ocorrências e tarefas escolares, entre alunos, professores, pais/responsáveis.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3</a:t>
            </a:r>
            <a:r>
              <a:rPr lang="pt-BR" dirty="0" smtClean="0"/>
              <a:t>: </a:t>
            </a:r>
            <a:r>
              <a:rPr lang="pt-BR" i="1" dirty="0" smtClean="0"/>
              <a:t>Prevenção </a:t>
            </a:r>
            <a:r>
              <a:rPr lang="pt-BR" i="1" dirty="0" smtClean="0"/>
              <a:t>de erros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Por </a:t>
            </a:r>
            <a:r>
              <a:rPr lang="pt-BR" dirty="0" smtClean="0"/>
              <a:t>causa de algum dado digitado incorreto num cadastro, não for possível inseri-lo e ocorrer erro, o sistema deve retornar a tela de cadastro, informar precisamente o erro, permitir ao usuário corrigir o dado sem que seja preciso preencher todas as informações novamente.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4</a:t>
            </a:r>
            <a:r>
              <a:rPr lang="pt-BR" dirty="0" smtClean="0"/>
              <a:t>: </a:t>
            </a:r>
            <a:r>
              <a:rPr lang="pt-BR" i="1" dirty="0" smtClean="0"/>
              <a:t>Estrutura </a:t>
            </a:r>
            <a:r>
              <a:rPr lang="pt-BR" i="1" dirty="0" smtClean="0"/>
              <a:t>de página </a:t>
            </a:r>
            <a:r>
              <a:rPr lang="pt-BR" i="1" dirty="0" smtClean="0"/>
              <a:t>– </a:t>
            </a:r>
            <a:r>
              <a:rPr lang="pt-BR" i="1" dirty="0" smtClean="0"/>
              <a:t>Geral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Limita </a:t>
            </a:r>
            <a:r>
              <a:rPr lang="pt-BR" dirty="0" smtClean="0"/>
              <a:t>a quantia de espaço em branco (área sem texto, gráfico, etc.) em páginas que são usadas para leitura rápida e procura. Facilita a habilidade de usuários para entender a informação limitando a quantia de espaço branco.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</a:t>
            </a:r>
            <a:r>
              <a:rPr lang="pt-BR" i="1" dirty="0" smtClean="0"/>
              <a:t>5</a:t>
            </a:r>
            <a:r>
              <a:rPr lang="pt-BR" dirty="0" smtClean="0"/>
              <a:t>:</a:t>
            </a:r>
            <a:r>
              <a:rPr lang="pt-BR" i="1" dirty="0" smtClean="0"/>
              <a:t>Padrões </a:t>
            </a:r>
            <a:r>
              <a:rPr lang="pt-BR" i="1" dirty="0" smtClean="0"/>
              <a:t>comuns ao Usuário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Assegura </a:t>
            </a:r>
            <a:r>
              <a:rPr lang="pt-BR" dirty="0" smtClean="0"/>
              <a:t>que o formato de artigos comuns seja consistente de uma página para outra.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6</a:t>
            </a:r>
            <a:r>
              <a:rPr lang="pt-BR" dirty="0" smtClean="0"/>
              <a:t>: </a:t>
            </a:r>
            <a:r>
              <a:rPr lang="pt-BR" i="1" dirty="0" smtClean="0"/>
              <a:t>Textos </a:t>
            </a:r>
            <a:r>
              <a:rPr lang="pt-BR" i="1" dirty="0" smtClean="0"/>
              <a:t>e estilos para consistência visual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Assegura </a:t>
            </a:r>
            <a:r>
              <a:rPr lang="pt-BR" dirty="0" smtClean="0"/>
              <a:t>consistência visual de elementos de site da Web dentro e entre </a:t>
            </a:r>
            <a:r>
              <a:rPr lang="pt-BR" dirty="0" err="1" smtClean="0"/>
              <a:t>webpages</a:t>
            </a:r>
            <a:r>
              <a:rPr lang="pt-BR" b="1" dirty="0" smtClean="0"/>
              <a:t>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i="1" dirty="0" smtClean="0"/>
              <a:t>   </a:t>
            </a:r>
            <a:r>
              <a:rPr lang="pt-BR" i="1" dirty="0" smtClean="0"/>
              <a:t>Guideline7</a:t>
            </a:r>
            <a:r>
              <a:rPr lang="pt-BR" dirty="0" smtClean="0"/>
              <a:t>: </a:t>
            </a:r>
            <a:r>
              <a:rPr lang="pt-BR" i="1" dirty="0" err="1" smtClean="0"/>
              <a:t>Scrolling</a:t>
            </a:r>
            <a:r>
              <a:rPr lang="pt-BR" i="1" dirty="0" smtClean="0"/>
              <a:t> </a:t>
            </a:r>
            <a:r>
              <a:rPr lang="pt-BR" i="1" dirty="0" smtClean="0"/>
              <a:t>e </a:t>
            </a:r>
            <a:r>
              <a:rPr lang="pt-BR" i="1" dirty="0" err="1" smtClean="0"/>
              <a:t>Paging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Se precisar de tempo, </a:t>
            </a:r>
            <a:r>
              <a:rPr lang="pt-BR" dirty="0" smtClean="0"/>
              <a:t>abrindo e mudando de páginas quando os usuários estiverem lendo para </a:t>
            </a:r>
            <a:r>
              <a:rPr lang="pt-BR" dirty="0" smtClean="0"/>
              <a:t>compreensão, usar barra de rolagem.</a:t>
            </a:r>
            <a:endParaRPr lang="pt-B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smtClean="0"/>
              <a:t>   </a:t>
            </a:r>
            <a:r>
              <a:rPr lang="pt-BR" i="1" dirty="0" err="1" smtClean="0"/>
              <a:t>Guideline</a:t>
            </a:r>
            <a:r>
              <a:rPr lang="pt-BR" i="1" dirty="0" smtClean="0"/>
              <a:t> </a:t>
            </a:r>
            <a:r>
              <a:rPr lang="pt-BR" i="1" dirty="0" smtClean="0"/>
              <a:t>8</a:t>
            </a:r>
            <a:r>
              <a:rPr lang="pt-BR" i="1" dirty="0" smtClean="0"/>
              <a:t>: </a:t>
            </a:r>
            <a:r>
              <a:rPr lang="pt-BR" i="1" dirty="0" err="1" smtClean="0"/>
              <a:t>Scrolling</a:t>
            </a:r>
            <a:r>
              <a:rPr lang="pt-BR" i="1" dirty="0" smtClean="0"/>
              <a:t> </a:t>
            </a:r>
            <a:r>
              <a:rPr lang="pt-BR" i="1" dirty="0" smtClean="0"/>
              <a:t>e </a:t>
            </a:r>
            <a:r>
              <a:rPr lang="pt-BR" i="1" dirty="0" err="1" smtClean="0"/>
              <a:t>Paging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Se </a:t>
            </a:r>
            <a:r>
              <a:rPr lang="pt-BR" dirty="0" smtClean="0"/>
              <a:t>os tempos de resposta de sistema de usuários forem razoavelmente rápidos, </a:t>
            </a:r>
            <a:r>
              <a:rPr lang="pt-BR" dirty="0" smtClean="0"/>
              <a:t>usar </a:t>
            </a:r>
            <a:r>
              <a:rPr lang="pt-BR" dirty="0" err="1" smtClean="0"/>
              <a:t>folheação</a:t>
            </a:r>
            <a:r>
              <a:rPr lang="pt-BR" dirty="0" smtClean="0"/>
              <a:t> em lugar de usar a barra de rolagem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9</a:t>
            </a:r>
            <a:r>
              <a:rPr lang="pt-BR" i="1" dirty="0" smtClean="0"/>
              <a:t>: Cabeçalho</a:t>
            </a:r>
            <a:r>
              <a:rPr lang="pt-BR" i="1" dirty="0" smtClean="0"/>
              <a:t>, títulos e rótulos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Use </a:t>
            </a:r>
            <a:r>
              <a:rPr lang="pt-BR" dirty="0" smtClean="0"/>
              <a:t>títulos descritivos livremente ao longo da página Web.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</a:t>
            </a:r>
            <a:r>
              <a:rPr lang="pt-BR" i="1" dirty="0" smtClean="0"/>
              <a:t>10</a:t>
            </a:r>
            <a:r>
              <a:rPr lang="pt-BR" i="1" dirty="0" smtClean="0"/>
              <a:t>:  Gráficos </a:t>
            </a:r>
            <a:r>
              <a:rPr lang="pt-BR" i="1" dirty="0" smtClean="0"/>
              <a:t>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Coloque </a:t>
            </a:r>
            <a:r>
              <a:rPr lang="pt-BR" dirty="0" smtClean="0"/>
              <a:t>o logotipo de sua organização em um lugar consistente em todas as páginas.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11</a:t>
            </a:r>
            <a:r>
              <a:rPr lang="pt-BR" i="1" dirty="0" smtClean="0"/>
              <a:t>: Links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Use </a:t>
            </a:r>
            <a:r>
              <a:rPr lang="pt-BR" dirty="0" smtClean="0"/>
              <a:t>textos como links em vez de links somente com imagens.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12</a:t>
            </a:r>
            <a:r>
              <a:rPr lang="pt-BR" i="1" dirty="0" smtClean="0"/>
              <a:t>: Organização </a:t>
            </a:r>
            <a:r>
              <a:rPr lang="pt-BR" i="1" dirty="0" smtClean="0"/>
              <a:t>Conteúdo Web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Permitir aos </a:t>
            </a:r>
            <a:r>
              <a:rPr lang="pt-BR" dirty="0" smtClean="0"/>
              <a:t>usuários achar o que eles querem eficazmente, projeta  de forma que as tarefas mais comuns podem ser completadas facilmente com menos números de </a:t>
            </a:r>
            <a:r>
              <a:rPr lang="pt-BR" dirty="0" err="1" smtClean="0"/>
              <a:t>clics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</a:t>
            </a:r>
            <a:r>
              <a:rPr lang="pt-BR" i="1" dirty="0" smtClean="0"/>
              <a:t>14</a:t>
            </a:r>
            <a:r>
              <a:rPr lang="pt-BR" i="1" dirty="0" smtClean="0"/>
              <a:t>: Gráficos </a:t>
            </a:r>
            <a:r>
              <a:rPr lang="pt-BR" i="1" dirty="0" smtClean="0"/>
              <a:t>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Fotografias </a:t>
            </a:r>
            <a:r>
              <a:rPr lang="pt-BR" dirty="0" smtClean="0"/>
              <a:t>das pessoas podem ou não ajudar construir confiança em locais de Web.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15</a:t>
            </a:r>
            <a:r>
              <a:rPr lang="pt-BR" i="1" dirty="0" smtClean="0"/>
              <a:t>: Gráficos </a:t>
            </a:r>
            <a:r>
              <a:rPr lang="pt-BR" i="1" dirty="0" smtClean="0"/>
              <a:t>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Não </a:t>
            </a:r>
            <a:r>
              <a:rPr lang="pt-BR" dirty="0" smtClean="0"/>
              <a:t>faça imagens importantes se parecer com anúncios de bandeira ou decorações gratuitas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pt-BR" b="1" i="1" dirty="0" smtClean="0"/>
              <a:t>   </a:t>
            </a:r>
          </a:p>
          <a:p>
            <a:pPr>
              <a:buNone/>
            </a:pPr>
            <a:r>
              <a:rPr lang="pt-BR" b="1" i="1" dirty="0" smtClean="0"/>
              <a:t> </a:t>
            </a:r>
            <a:r>
              <a:rPr lang="pt-BR" b="1" i="1" dirty="0" smtClean="0"/>
              <a:t>  </a:t>
            </a:r>
            <a:r>
              <a:rPr lang="pt-BR" i="1" dirty="0" err="1" smtClean="0"/>
              <a:t>Guideline</a:t>
            </a:r>
            <a:r>
              <a:rPr lang="pt-BR" i="1" dirty="0" smtClean="0"/>
              <a:t> 16</a:t>
            </a:r>
            <a:r>
              <a:rPr lang="pt-BR" dirty="0" smtClean="0"/>
              <a:t>: </a:t>
            </a:r>
            <a:r>
              <a:rPr lang="pt-BR" i="1" dirty="0" smtClean="0"/>
              <a:t>Layout </a:t>
            </a:r>
            <a:r>
              <a:rPr lang="pt-BR" i="1" dirty="0" smtClean="0"/>
              <a:t>responsivo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Apresentar </a:t>
            </a:r>
            <a:r>
              <a:rPr lang="pt-BR" dirty="0" smtClean="0"/>
              <a:t>a informação do site de forma acessível e confortável para diversos meios de acesso. Disponibilizando uma boa resolução em qualquer tamanho da tela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9</a:t>
            </a:r>
            <a:r>
              <a:rPr lang="pt-BR" i="1" dirty="0" smtClean="0"/>
              <a:t>: Cabeçalho</a:t>
            </a:r>
            <a:r>
              <a:rPr lang="pt-BR" i="1" dirty="0" smtClean="0"/>
              <a:t>, títulos e rótulos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Use </a:t>
            </a:r>
            <a:r>
              <a:rPr lang="pt-BR" dirty="0" smtClean="0"/>
              <a:t>títulos descritivos livremente ao longo da página Web.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</a:t>
            </a:r>
            <a:r>
              <a:rPr lang="pt-BR" i="1" dirty="0" smtClean="0"/>
              <a:t>10</a:t>
            </a:r>
            <a:r>
              <a:rPr lang="pt-BR" i="1" dirty="0" smtClean="0"/>
              <a:t>:  Gráficos </a:t>
            </a:r>
            <a:r>
              <a:rPr lang="pt-BR" i="1" dirty="0" smtClean="0"/>
              <a:t>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Coloque </a:t>
            </a:r>
            <a:r>
              <a:rPr lang="pt-BR" dirty="0" smtClean="0"/>
              <a:t>o logotipo de sua organização em um lugar consistente em todas as páginas.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baixa fidelidade</a:t>
            </a:r>
            <a:endParaRPr lang="pt-BR" dirty="0"/>
          </a:p>
        </p:txBody>
      </p:sp>
      <p:pic>
        <p:nvPicPr>
          <p:cNvPr id="4" name="Espaço Reservado para Conteúdo 3" descr="C:\Documents and Settings\User\Configurações locais\Temp\Rar$DI20.6360\Baixa_Login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705678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 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/>
          <a:p>
            <a:pPr algn="just"/>
            <a:r>
              <a:rPr lang="pt-BR" dirty="0" smtClean="0"/>
              <a:t>Em visitas às escolas, encontramos alguns problemas, dentre eles, dificuldade no processo de gestão. Há excesso de tarefas e controle manual, gerando lentidão nas atividades.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Os professores têm muitos afazeres e atividades a serem realizadas. Com esse excesso de serviço, muitos professores não conseguem ter um controle satisfatório do processo de ensino de cada aluno.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baixa fidelidade</a:t>
            </a:r>
            <a:endParaRPr lang="pt-BR" dirty="0"/>
          </a:p>
        </p:txBody>
      </p:sp>
      <p:pic>
        <p:nvPicPr>
          <p:cNvPr id="7" name="Espaço Reservado para Conteúdo 6" descr="C:\Documents and Settings\User\Configurações locais\Temp\Rar$DI16.6704\Baixa_Home_Prof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12879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baixa fidelidade</a:t>
            </a:r>
            <a:endParaRPr lang="pt-BR" dirty="0"/>
          </a:p>
        </p:txBody>
      </p:sp>
      <p:pic>
        <p:nvPicPr>
          <p:cNvPr id="6" name="Espaço Reservado para Conteúdo 5" descr="C:\Documents and Settings\User\Configurações locais\Temp\Rar$DI15.5922\Baixa_Home_Aluno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7"/>
            <a:ext cx="712879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alta fidelidade</a:t>
            </a:r>
            <a:endParaRPr lang="pt-BR" dirty="0"/>
          </a:p>
        </p:txBody>
      </p:sp>
      <p:pic>
        <p:nvPicPr>
          <p:cNvPr id="4" name="Espaço Reservado para Conteúdo 3" descr="C:\Documents and Settings\User\Configurações locais\Temp\Rar$DI11.5094\Alta_Login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992887" cy="48531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alta fidelidade</a:t>
            </a:r>
            <a:endParaRPr lang="pt-BR" dirty="0"/>
          </a:p>
        </p:txBody>
      </p:sp>
      <p:pic>
        <p:nvPicPr>
          <p:cNvPr id="4" name="Espaço Reservado para Conteúdo 3" descr="C:\Documents and Settings\User\Meus documentos\Downloads\Alta_Home_Aluno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61" y="1600200"/>
            <a:ext cx="7809695" cy="47811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alta fidelidade</a:t>
            </a:r>
            <a:endParaRPr lang="pt-BR" dirty="0"/>
          </a:p>
        </p:txBody>
      </p:sp>
      <p:pic>
        <p:nvPicPr>
          <p:cNvPr id="6" name="Espaço Reservado para Conteúdo 5" descr="C:\Documents and Settings\User\Meus documentos\Downloads\Alta_Home_Professor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992888" cy="4752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itens são agrupados por pacotes, segundo critérios funcionais de negócio. Os padrões utilizados são estruturais e comportamentais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 As decisões de projeto tomadas são Caso de Negócio, Avaliação de Iteração, Plano de Iteração, Registro de Revisão, Lista de Riscos e Avaliação de </a:t>
            </a:r>
            <a:r>
              <a:rPr lang="pt-BR" dirty="0" smtClean="0"/>
              <a:t>Status.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 Estamos utilizando o framework </a:t>
            </a:r>
            <a:r>
              <a:rPr lang="pt-BR" dirty="0" err="1" smtClean="0"/>
              <a:t>Struts</a:t>
            </a:r>
            <a:r>
              <a:rPr lang="pt-BR" dirty="0" smtClean="0"/>
              <a:t>, que engloba a Java </a:t>
            </a:r>
            <a:r>
              <a:rPr lang="pt-BR" dirty="0" err="1" smtClean="0"/>
              <a:t>Servlets</a:t>
            </a:r>
            <a:r>
              <a:rPr lang="pt-BR" dirty="0" smtClean="0"/>
              <a:t> com a camada de visualização JSP e uso do </a:t>
            </a:r>
            <a:r>
              <a:rPr lang="pt-BR" dirty="0" err="1" smtClean="0"/>
              <a:t>JavaScript</a:t>
            </a:r>
            <a:r>
              <a:rPr lang="pt-BR" dirty="0" smtClean="0"/>
              <a:t> para validação de campos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BoletimVisualiza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260648"/>
            <a:ext cx="8424935" cy="6597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Descrever os resultados da inspeção de usabilidade.</a:t>
            </a:r>
          </a:p>
          <a:p>
            <a:r>
              <a:rPr lang="pt-BR" dirty="0" smtClean="0"/>
              <a:t>No caso de terem sido usadas heurísticas, citar as heurísticas utilizadas.</a:t>
            </a:r>
          </a:p>
          <a:p>
            <a:endParaRPr lang="pt-BR" dirty="0"/>
          </a:p>
          <a:p>
            <a:r>
              <a:rPr lang="pt-BR" dirty="0"/>
              <a:t>Máximo 2 </a:t>
            </a:r>
            <a:r>
              <a:rPr lang="pt-BR" dirty="0" smtClean="0"/>
              <a:t>slides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37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ferramenta para melhorar o </a:t>
            </a:r>
            <a:r>
              <a:rPr lang="pt-BR" dirty="0" smtClean="0"/>
              <a:t>acompanhamento </a:t>
            </a:r>
            <a:r>
              <a:rPr lang="pt-BR" dirty="0" smtClean="0"/>
              <a:t>de </a:t>
            </a:r>
            <a:r>
              <a:rPr lang="pt-BR" dirty="0" smtClean="0"/>
              <a:t>pais/responsáveis na vida escolar de seus </a:t>
            </a:r>
            <a:r>
              <a:rPr lang="pt-BR" dirty="0" smtClean="0"/>
              <a:t>filhos.</a:t>
            </a: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/>
              <a:t>páginas são intuitivas, de fácil navegação, não necessitando de </a:t>
            </a:r>
            <a:r>
              <a:rPr lang="pt-BR" dirty="0" smtClean="0"/>
              <a:t>treinamento. 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Introduzir </a:t>
            </a:r>
            <a:r>
              <a:rPr lang="pt-BR" dirty="0" smtClean="0"/>
              <a:t>novas funcionalidades no sistema, </a:t>
            </a:r>
            <a:r>
              <a:rPr lang="pt-BR" dirty="0" smtClean="0"/>
              <a:t>como: inserção </a:t>
            </a:r>
            <a:r>
              <a:rPr lang="pt-BR" dirty="0" smtClean="0"/>
              <a:t>de tarefas pelos </a:t>
            </a:r>
            <a:r>
              <a:rPr lang="pt-BR" dirty="0" smtClean="0"/>
              <a:t>professores,  organização da apresentação das tarefas em cronogramas, informar quando os pais acessarem informações.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 e Específicos.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Implementar o GAED nas escolas que utilizam o processo manual de gestão.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Oferecer um sistema intuitivo, simples, e elegante para garantir a qualidade, usabilidade, e satisfação do cliente.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 e Específicos.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Gaed</a:t>
            </a:r>
            <a:r>
              <a:rPr lang="pt-BR" dirty="0" smtClean="0"/>
              <a:t> dever ser um sistema que  facilite e estimule a comunicação entre a escola, os alunos e seus </a:t>
            </a:r>
            <a:r>
              <a:rPr lang="pt-BR" dirty="0" smtClean="0"/>
              <a:t>responsáveis</a:t>
            </a:r>
          </a:p>
          <a:p>
            <a:pPr>
              <a:buNone/>
            </a:pPr>
            <a:endParaRPr lang="pt-BR" sz="900" dirty="0" smtClean="0"/>
          </a:p>
          <a:p>
            <a:r>
              <a:rPr lang="en-US" dirty="0" err="1" smtClean="0"/>
              <a:t>Estimule</a:t>
            </a:r>
            <a:r>
              <a:rPr lang="en-US" dirty="0" smtClean="0"/>
              <a:t> a </a:t>
            </a:r>
            <a:r>
              <a:rPr lang="en-US" dirty="0" err="1" smtClean="0"/>
              <a:t>organização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com </a:t>
            </a:r>
            <a:r>
              <a:rPr lang="en-US" dirty="0" err="1" smtClean="0"/>
              <a:t>tarefas</a:t>
            </a:r>
            <a:r>
              <a:rPr lang="en-US" dirty="0" smtClean="0"/>
              <a:t> e </a:t>
            </a:r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prazos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dirty="0" err="1" smtClean="0"/>
              <a:t>Mantenha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interações</a:t>
            </a:r>
            <a:r>
              <a:rPr lang="en-US" dirty="0" smtClean="0"/>
              <a:t>, </a:t>
            </a:r>
            <a:r>
              <a:rPr lang="en-US" dirty="0" err="1" smtClean="0"/>
              <a:t>diariamente</a:t>
            </a:r>
            <a:endParaRPr lang="en-US" dirty="0" smtClean="0"/>
          </a:p>
          <a:p>
            <a:endParaRPr lang="en-US" sz="1050" dirty="0" smtClean="0"/>
          </a:p>
          <a:p>
            <a:r>
              <a:rPr lang="en-US" dirty="0" err="1" smtClean="0"/>
              <a:t>Possibilidade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dados</a:t>
            </a:r>
            <a:r>
              <a:rPr lang="en-US" dirty="0" smtClean="0"/>
              <a:t>.</a:t>
            </a:r>
          </a:p>
          <a:p>
            <a:endParaRPr lang="en-US" sz="800" dirty="0" smtClean="0"/>
          </a:p>
          <a:p>
            <a:r>
              <a:rPr lang="en-US" dirty="0" err="1" smtClean="0"/>
              <a:t>Aproveitar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internet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 Gestores: diretores e coordenadores.</a:t>
            </a:r>
          </a:p>
          <a:p>
            <a:endParaRPr lang="pt-BR" sz="1000" dirty="0" smtClean="0"/>
          </a:p>
          <a:p>
            <a:r>
              <a:rPr lang="pt-BR" dirty="0" smtClean="0"/>
              <a:t>Secretaria: agentes escolares</a:t>
            </a:r>
          </a:p>
          <a:p>
            <a:endParaRPr lang="en-US" sz="1000" dirty="0" smtClean="0"/>
          </a:p>
          <a:p>
            <a:endParaRPr lang="pt-BR" sz="1000" dirty="0" smtClean="0"/>
          </a:p>
          <a:p>
            <a:r>
              <a:rPr lang="pt-BR" b="1" dirty="0" smtClean="0"/>
              <a:t>Professores</a:t>
            </a:r>
            <a:r>
              <a:rPr lang="pt-BR" dirty="0" smtClean="0"/>
              <a:t>: Planejam, ensinam e </a:t>
            </a:r>
          </a:p>
          <a:p>
            <a:pPr>
              <a:buNone/>
            </a:pPr>
            <a:r>
              <a:rPr lang="en-US" dirty="0" err="1" smtClean="0"/>
              <a:t>acompanham</a:t>
            </a:r>
            <a:r>
              <a:rPr lang="en-US" dirty="0" smtClean="0"/>
              <a:t> a </a:t>
            </a:r>
            <a:r>
              <a:rPr lang="en-US" dirty="0" err="1" smtClean="0"/>
              <a:t>aprendizagem</a:t>
            </a:r>
            <a:r>
              <a:rPr lang="en-US" dirty="0" smtClean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alunos</a:t>
            </a:r>
            <a:endParaRPr lang="en-US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- Registram notas, faltas, ocorrências e atividades curriculares como tarefa, trabalho e avaliação  </a:t>
            </a:r>
          </a:p>
          <a:p>
            <a:pPr>
              <a:buNone/>
            </a:pPr>
            <a:endParaRPr lang="pt-BR" sz="1000" dirty="0" smtClean="0"/>
          </a:p>
          <a:p>
            <a:pPr>
              <a:buNone/>
            </a:pPr>
            <a:r>
              <a:rPr lang="pt-BR" dirty="0" smtClean="0"/>
              <a:t>   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b="1" dirty="0" smtClean="0"/>
              <a:t>Pais e/ou responsáveis</a:t>
            </a:r>
            <a:r>
              <a:rPr lang="pt-BR" dirty="0" smtClean="0"/>
              <a:t> dos alunos</a:t>
            </a:r>
          </a:p>
          <a:p>
            <a:pPr algn="ctr">
              <a:buNone/>
            </a:pPr>
            <a:r>
              <a:rPr lang="pt-BR" dirty="0" smtClean="0"/>
              <a:t>Verificam e acompanham: notas, frequência, ocorrências, comunicados e convites e notícias da escola.</a:t>
            </a:r>
          </a:p>
          <a:p>
            <a:pPr algn="ctr">
              <a:buNone/>
            </a:pPr>
            <a:endParaRPr lang="pt-BR" sz="1400" dirty="0" smtClean="0"/>
          </a:p>
          <a:p>
            <a:r>
              <a:rPr lang="pt-BR" b="1" dirty="0" smtClean="0"/>
              <a:t>Alunos</a:t>
            </a:r>
            <a:r>
              <a:rPr lang="pt-BR" dirty="0" smtClean="0"/>
              <a:t>: </a:t>
            </a:r>
            <a:r>
              <a:rPr lang="pt-BR" sz="2400" dirty="0" smtClean="0"/>
              <a:t>O mais importante cliente do sistema </a:t>
            </a:r>
          </a:p>
          <a:p>
            <a:pPr algn="ctr">
              <a:buNone/>
            </a:pPr>
            <a:endParaRPr lang="pt-BR" sz="800" dirty="0" smtClean="0"/>
          </a:p>
          <a:p>
            <a:pPr>
              <a:buNone/>
            </a:pPr>
            <a:r>
              <a:rPr lang="pt-BR" dirty="0" smtClean="0"/>
              <a:t>    Acompanham e verificam:</a:t>
            </a:r>
          </a:p>
          <a:p>
            <a:pPr>
              <a:buNone/>
            </a:pPr>
            <a:r>
              <a:rPr lang="pt-BR" dirty="0" smtClean="0"/>
              <a:t>   notas, frequência, datas e dados de </a:t>
            </a:r>
            <a:r>
              <a:rPr lang="en-US" dirty="0" err="1" smtClean="0"/>
              <a:t>tarefas</a:t>
            </a:r>
            <a:r>
              <a:rPr lang="en-US" dirty="0" smtClean="0"/>
              <a:t>, </a:t>
            </a:r>
            <a:r>
              <a:rPr lang="en-US" dirty="0" err="1" smtClean="0"/>
              <a:t>seminários</a:t>
            </a:r>
            <a:r>
              <a:rPr lang="en-US" dirty="0" smtClean="0"/>
              <a:t>, </a:t>
            </a:r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solicitados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professor.</a:t>
            </a:r>
            <a:endParaRPr lang="pt-BR" dirty="0" smtClean="0"/>
          </a:p>
          <a:p>
            <a:pPr algn="ctr"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</a:t>
            </a:r>
            <a:r>
              <a:rPr lang="pt-BR" dirty="0" smtClean="0"/>
              <a:t>opções no mercado são inúmeras e requerem uma pesquisa apurada, comparando o que a escola necessita e o que os sistemas oferecem</a:t>
            </a:r>
            <a:r>
              <a:rPr lang="pt-BR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internet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processos</a:t>
            </a:r>
            <a:r>
              <a:rPr lang="en-US" dirty="0" smtClean="0"/>
              <a:t> e </a:t>
            </a: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e </a:t>
            </a:r>
            <a:r>
              <a:rPr lang="en-US" dirty="0" err="1" smtClean="0"/>
              <a:t>horário</a:t>
            </a:r>
            <a:r>
              <a:rPr lang="en-US" dirty="0" smtClean="0"/>
              <a:t>, </a:t>
            </a:r>
            <a:r>
              <a:rPr lang="en-US" dirty="0" err="1" smtClean="0"/>
              <a:t>proporcionando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opção</a:t>
            </a:r>
            <a:r>
              <a:rPr lang="en-US" dirty="0" smtClean="0"/>
              <a:t> de </a:t>
            </a:r>
            <a:r>
              <a:rPr lang="en-US" dirty="0" err="1" smtClean="0"/>
              <a:t>interação</a:t>
            </a:r>
            <a:r>
              <a:rPr lang="en-US" dirty="0" smtClean="0"/>
              <a:t> entre </a:t>
            </a:r>
            <a:r>
              <a:rPr lang="en-US" dirty="0" err="1" smtClean="0"/>
              <a:t>escola</a:t>
            </a:r>
            <a:r>
              <a:rPr lang="en-US" dirty="0" smtClean="0"/>
              <a:t> e </a:t>
            </a:r>
            <a:r>
              <a:rPr lang="en-US" dirty="0" err="1" smtClean="0"/>
              <a:t>comunidade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ALUNO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55776" y="1628800"/>
            <a:ext cx="5832648" cy="46060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666</TotalTime>
  <Words>1184</Words>
  <Application>Microsoft Office PowerPoint</Application>
  <PresentationFormat>Apresentação na tela (4:3)</PresentationFormat>
  <Paragraphs>215</Paragraphs>
  <Slides>38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Presentation</vt:lpstr>
      <vt:lpstr>GAED – Gerenciamento de Atividade Escolar Digital</vt:lpstr>
      <vt:lpstr>Apresentação do Sistema</vt:lpstr>
      <vt:lpstr>Problematização e contexto</vt:lpstr>
      <vt:lpstr>Objetivos Gerais e Específicos.</vt:lpstr>
      <vt:lpstr>Objetivos Gerais e Específicos.</vt:lpstr>
      <vt:lpstr>Usuários </vt:lpstr>
      <vt:lpstr>Usuários </vt:lpstr>
      <vt:lpstr>Alternativas e Concorrência</vt:lpstr>
      <vt:lpstr>Diagrama Caso Uso</vt:lpstr>
      <vt:lpstr>Diagrama Caso Uso</vt:lpstr>
      <vt:lpstr>Diagrama Caso Uso</vt:lpstr>
      <vt:lpstr>Diagrama Caso Uso</vt:lpstr>
      <vt:lpstr>Diagrama Caso Uso</vt:lpstr>
      <vt:lpstr>Escopo</vt:lpstr>
      <vt:lpstr>Banco de Dados</vt:lpstr>
      <vt:lpstr>Slide 16</vt:lpstr>
      <vt:lpstr>Banco de Dados</vt:lpstr>
      <vt:lpstr>Slide 18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Protótipos de baixa fidelidade</vt:lpstr>
      <vt:lpstr>Protótipos de baixa fidelidade</vt:lpstr>
      <vt:lpstr>Protótipos de baixa fidelidade</vt:lpstr>
      <vt:lpstr>Protótipos de alta fidelidade</vt:lpstr>
      <vt:lpstr>Protótipos de alta fidelidade</vt:lpstr>
      <vt:lpstr>Protótipos de alta fidelidade</vt:lpstr>
      <vt:lpstr>Arquitetura do Software</vt:lpstr>
      <vt:lpstr>Slide 36</vt:lpstr>
      <vt:lpstr>Inspeção de Usabilidade</vt:lpstr>
      <vt:lpstr>Conclusão</vt:lpstr>
    </vt:vector>
  </TitlesOfParts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Helio</dc:creator>
  <cp:lastModifiedBy>User</cp:lastModifiedBy>
  <cp:revision>111</cp:revision>
  <dcterms:created xsi:type="dcterms:W3CDTF">2010-09-13T02:18:34Z</dcterms:created>
  <dcterms:modified xsi:type="dcterms:W3CDTF">2014-12-02T00:49:59Z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