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75" r:id="rId4"/>
    <p:sldId id="273" r:id="rId5"/>
    <p:sldId id="285" r:id="rId6"/>
    <p:sldId id="264" r:id="rId7"/>
    <p:sldId id="267" r:id="rId8"/>
    <p:sldId id="277" r:id="rId9"/>
    <p:sldId id="259" r:id="rId10"/>
    <p:sldId id="269" r:id="rId11"/>
    <p:sldId id="270" r:id="rId12"/>
    <p:sldId id="271" r:id="rId13"/>
    <p:sldId id="272" r:id="rId14"/>
    <p:sldId id="263" r:id="rId15"/>
    <p:sldId id="284" r:id="rId16"/>
    <p:sldId id="287" r:id="rId17"/>
    <p:sldId id="286" r:id="rId18"/>
    <p:sldId id="288" r:id="rId19"/>
    <p:sldId id="280" r:id="rId20"/>
    <p:sldId id="293" r:id="rId21"/>
    <p:sldId id="294" r:id="rId22"/>
    <p:sldId id="290" r:id="rId23"/>
    <p:sldId id="296" r:id="rId24"/>
    <p:sldId id="295" r:id="rId25"/>
    <p:sldId id="298" r:id="rId26"/>
    <p:sldId id="299" r:id="rId27"/>
    <p:sldId id="300" r:id="rId28"/>
    <p:sldId id="291" r:id="rId29"/>
    <p:sldId id="305" r:id="rId30"/>
    <p:sldId id="301" r:id="rId31"/>
    <p:sldId id="306" r:id="rId32"/>
    <p:sldId id="302" r:id="rId33"/>
    <p:sldId id="303" r:id="rId34"/>
    <p:sldId id="307" r:id="rId35"/>
    <p:sldId id="308" r:id="rId36"/>
    <p:sldId id="289" r:id="rId37"/>
    <p:sldId id="282" r:id="rId38"/>
    <p:sldId id="309" r:id="rId39"/>
    <p:sldId id="278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04/12/2014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dirty="0" smtClean="0"/>
              <a:t>Clique no ícone para adicionar clip-art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Atividade Escolar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Luis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Waldinei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500174"/>
            <a:ext cx="4200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857232"/>
            <a:ext cx="5610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857232"/>
            <a:ext cx="45339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 e/ou 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14546" y="2000240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produto 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4258816" cy="4061048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          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ocorrências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ocorrências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64696" y="1988840"/>
            <a:ext cx="4079304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ocorrências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en-US" sz="2800" kern="0" baseline="0" dirty="0" err="1" smtClean="0">
                <a:latin typeface="+mn-lt"/>
              </a:rPr>
              <a:t>Consultar</a:t>
            </a:r>
            <a:r>
              <a:rPr lang="en-US" sz="2800" kern="0" dirty="0" smtClean="0">
                <a:latin typeface="+mn-lt"/>
              </a:rPr>
              <a:t> </a:t>
            </a:r>
            <a:r>
              <a:rPr lang="en-US" sz="2800" kern="0" dirty="0" err="1" smtClean="0">
                <a:latin typeface="+mn-lt"/>
              </a:rPr>
              <a:t>ocorrências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Inserir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Modelo conceitual </a:t>
            </a:r>
          </a:p>
        </p:txBody>
      </p:sp>
    </p:spTree>
    <p:extLst>
      <p:ext uri="{BB962C8B-B14F-4D97-AF65-F5344CB8AC3E}">
        <p14:creationId xmlns=""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r>
              <a:rPr lang="pt-BR" dirty="0" smtClean="0"/>
              <a:t> 05/12/2014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1F6-8B5E-4806-8953-5BE925CFD9F7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5" name="Imagem 4" descr="C:\Documents and Settings\User\Meus documentos\Downloads\CONCEITUAL_2014_v5_1811201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49694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Modelo lógico</a:t>
            </a:r>
          </a:p>
        </p:txBody>
      </p:sp>
    </p:spTree>
    <p:extLst>
      <p:ext uri="{BB962C8B-B14F-4D97-AF65-F5344CB8AC3E}">
        <p14:creationId xmlns=""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C:\Documents and Settings\User\Meus documentos\Downloads\LOGICO_2014_v5_1811201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748464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</a:t>
            </a:r>
            <a:r>
              <a:rPr lang="pt-BR" dirty="0" smtClean="0"/>
              <a:t>: </a:t>
            </a:r>
            <a:r>
              <a:rPr lang="pt-BR" i="1" dirty="0" smtClean="0"/>
              <a:t>Menu de imersão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O menu deve ficar imerso no conteúdo que é oferecido, ocupando um espaço mínimo da tela, porém estando sempre visível para o usuário</a:t>
            </a:r>
          </a:p>
          <a:p>
            <a:endParaRPr lang="en-US" b="1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2</a:t>
            </a:r>
            <a:r>
              <a:rPr lang="pt-BR" dirty="0" smtClean="0"/>
              <a:t>: </a:t>
            </a:r>
            <a:r>
              <a:rPr lang="pt-BR" i="1" dirty="0" smtClean="0"/>
              <a:t>Consistência e padrões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Todas as telas devem manter o mesmo padrão da tela inicial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GAED – sistema para o processo de gestão, escolar, que registra e comunica dados e informações de alunos.</a:t>
            </a:r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Maior comprometimento com o processo escolar dos alunos, pela transparência e agilidade na comunicação de notas, faltas, ocorrências e tarefas escolares, entre alunos, professores, pais/responsáveis.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3</a:t>
            </a:r>
            <a:r>
              <a:rPr lang="pt-BR" dirty="0" smtClean="0"/>
              <a:t>: </a:t>
            </a:r>
            <a:r>
              <a:rPr lang="pt-BR" i="1" dirty="0" smtClean="0"/>
              <a:t>Prevenção de erros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 Por causa de algum dado digitado incorreto num cadastro, não for possível inseri-lo e ocorrer erro, o sistema deve retornar a tela de cadastro, informar precisamente o erro, permitir ao usuário corrigir o dado sem que seja preciso preencher todas as informações novamente.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4</a:t>
            </a:r>
            <a:r>
              <a:rPr lang="pt-BR" dirty="0" smtClean="0"/>
              <a:t>: </a:t>
            </a:r>
            <a:r>
              <a:rPr lang="pt-BR" i="1" dirty="0" smtClean="0"/>
              <a:t>Estrutura de página – Geral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 Limita a quantia de espaço em branco (área sem texto, gráfico, etc.) em páginas que são usadas para leitura rápida e procura. Facilita a habilidade de usuários para entender a informação limitando a quantia de espaço branco.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5</a:t>
            </a:r>
            <a:r>
              <a:rPr lang="pt-BR" dirty="0" smtClean="0"/>
              <a:t>:    </a:t>
            </a:r>
            <a:r>
              <a:rPr lang="pt-BR" i="1" dirty="0" smtClean="0"/>
              <a:t>Padrões comuns ao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Assegura que o formato de artigos comuns seja consistente de uma página para outra.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6</a:t>
            </a:r>
            <a:r>
              <a:rPr lang="pt-BR" dirty="0" smtClean="0"/>
              <a:t>: </a:t>
            </a:r>
          </a:p>
          <a:p>
            <a:pPr>
              <a:buNone/>
            </a:pPr>
            <a:r>
              <a:rPr lang="pt-BR" i="1" dirty="0" smtClean="0"/>
              <a:t>           Textos e estilos para consistência visual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Assegura consistência visual de elementos de site da Web dentro e entre </a:t>
            </a:r>
            <a:r>
              <a:rPr lang="pt-BR" dirty="0" err="1" smtClean="0"/>
              <a:t>webpages</a:t>
            </a:r>
            <a:r>
              <a:rPr lang="pt-BR" b="1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i="1" dirty="0" smtClean="0"/>
              <a:t>   </a:t>
            </a:r>
            <a:r>
              <a:rPr lang="pt-BR" i="1" dirty="0" smtClean="0"/>
              <a:t>Guideline7</a:t>
            </a:r>
            <a:r>
              <a:rPr lang="pt-BR" dirty="0" smtClean="0"/>
              <a:t>: </a:t>
            </a:r>
            <a:r>
              <a:rPr lang="pt-BR" i="1" dirty="0" err="1" smtClean="0"/>
              <a:t>Scrolling</a:t>
            </a:r>
            <a:r>
              <a:rPr lang="pt-BR" i="1" dirty="0" smtClean="0"/>
              <a:t> e </a:t>
            </a:r>
            <a:r>
              <a:rPr lang="pt-BR" i="1" dirty="0" err="1" smtClean="0"/>
              <a:t>Paging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Se precisar de tempo, abrindo e mudando de páginas quando os usuários estiverem lendo para compreensão, usar barra de rolagem.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smtClean="0"/>
              <a:t>   </a:t>
            </a:r>
            <a:r>
              <a:rPr lang="pt-BR" i="1" dirty="0" err="1" smtClean="0"/>
              <a:t>Guideline</a:t>
            </a:r>
            <a:r>
              <a:rPr lang="pt-BR" i="1" dirty="0" smtClean="0"/>
              <a:t> 8: </a:t>
            </a:r>
            <a:r>
              <a:rPr lang="pt-BR" i="1" dirty="0" err="1" smtClean="0"/>
              <a:t>Scrolling</a:t>
            </a:r>
            <a:r>
              <a:rPr lang="pt-BR" i="1" dirty="0" smtClean="0"/>
              <a:t> e </a:t>
            </a:r>
            <a:r>
              <a:rPr lang="pt-BR" i="1" dirty="0" err="1" smtClean="0"/>
              <a:t>Paging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Se os tempos de resposta de sistema de usuários forem razoavelmente rápidos, usar </a:t>
            </a:r>
            <a:r>
              <a:rPr lang="pt-BR" dirty="0" err="1" smtClean="0"/>
              <a:t>folheação</a:t>
            </a:r>
            <a:r>
              <a:rPr lang="pt-BR" dirty="0" smtClean="0"/>
              <a:t> em lugar de usar a barra de rolagem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9: Cabeçalho, títulos e rótulos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Uso de títulos descritivos livremente ao longo da página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10:  Gráficos 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Uso do logotipo de sua organização em um lugar consistente em todas as páginas.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11: Links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Uso de textos como links em vez de links somente com imagens.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12: Organização Conteúdo Web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Permitir aos usuários achar o que eles querem eficazmente, projeta  de forma que as tarefas mais comuns podem ser completadas facilmente com menos números de </a:t>
            </a:r>
            <a:r>
              <a:rPr lang="pt-BR" dirty="0" err="1" smtClean="0"/>
              <a:t>clics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14: Gráficos 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Fotografias das pessoas podem ou não ajudar construir confiança em locais de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15: Gráficos 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Não faça imagens importantes se parecer com anúncios de bandeira ou decorações gratuitas.</a:t>
            </a:r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b="1" i="1" dirty="0" smtClean="0"/>
              <a:t>   </a:t>
            </a:r>
          </a:p>
          <a:p>
            <a:pPr>
              <a:buNone/>
            </a:pPr>
            <a:r>
              <a:rPr lang="pt-BR" b="1" i="1" dirty="0" smtClean="0"/>
              <a:t>   </a:t>
            </a:r>
            <a:r>
              <a:rPr lang="pt-BR" i="1" dirty="0" err="1" smtClean="0"/>
              <a:t>Guideline</a:t>
            </a:r>
            <a:r>
              <a:rPr lang="pt-BR" i="1" dirty="0" smtClean="0"/>
              <a:t> 16</a:t>
            </a:r>
            <a:r>
              <a:rPr lang="pt-BR" dirty="0" smtClean="0"/>
              <a:t>: </a:t>
            </a:r>
            <a:r>
              <a:rPr lang="pt-BR" i="1" dirty="0" smtClean="0"/>
              <a:t>Layout responsivo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</a:p>
          <a:p>
            <a:pPr algn="just">
              <a:buNone/>
            </a:pPr>
            <a:r>
              <a:rPr lang="pt-BR" dirty="0" smtClean="0"/>
              <a:t>    Apresentar a informação do site de forma acessível e confortável para diversos meios de acesso. Disponibilizando uma boa resolução em qualquer tamanho da tela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Configurações locais\Temp\Rar$DI20.6360\Baixa_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705678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Configurações locais\Temp\Rar$DI11.5094\Alta_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92887" cy="48531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 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/>
          <a:p>
            <a:pPr algn="just"/>
            <a:r>
              <a:rPr lang="pt-BR" dirty="0" smtClean="0"/>
              <a:t>Em visitas às escolas, encontramos alguns problemas, dentre eles, dificuldade no processo de gestão. Há excesso de tarefas e controle manual, gerando lentidão nas atividades.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professores têm muitos afazeres e atividades a serem realizadas, complicando o controle satisfatório do processo de ensino de cada aluno.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7" name="Espaço Reservado para Conteúdo 6" descr="C:\Documents and Settings\User\Configurações locais\Temp\Rar$DI16.6704\Baixa_Home_Prof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2879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6" name="Espaço Reservado para Conteúdo 5" descr="C:\Documents and Settings\User\Meus documentos\Downloads\Alta_Home_Professor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92888" cy="4752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6" name="Espaço Reservado para Conteúdo 5" descr="C:\Documents and Settings\User\Configurações locais\Temp\Rar$DI15.5922\Baixa_Home_Alun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7"/>
            <a:ext cx="71287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Meus documentos\Downloads\Alta_Home_Alun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61" y="1600200"/>
            <a:ext cx="7809695" cy="47811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itens são agrupados por pacotes, segundo critérios funcionais de negócio. Os padrões utilizados são estruturais e comportamentais.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- Estamos utilizando o framework </a:t>
            </a:r>
            <a:r>
              <a:rPr lang="pt-BR" dirty="0" err="1" smtClean="0"/>
              <a:t>Bootstrap</a:t>
            </a:r>
            <a:r>
              <a:rPr lang="pt-BR" dirty="0" smtClean="0"/>
              <a:t>, para criação de páginas Web.- Camada Cliente </a:t>
            </a:r>
          </a:p>
          <a:p>
            <a:pPr>
              <a:buNone/>
            </a:pPr>
            <a:r>
              <a:rPr lang="pt-BR" dirty="0" smtClean="0"/>
              <a:t>    - Páginas em Java </a:t>
            </a:r>
            <a:r>
              <a:rPr lang="pt-BR" dirty="0" err="1" smtClean="0"/>
              <a:t>Servlets</a:t>
            </a:r>
            <a:r>
              <a:rPr lang="pt-BR" dirty="0" smtClean="0"/>
              <a:t>, com camada de visualização JSP e uso do </a:t>
            </a:r>
            <a:r>
              <a:rPr lang="pt-BR" dirty="0" err="1" smtClean="0"/>
              <a:t>JavaScript</a:t>
            </a:r>
            <a:r>
              <a:rPr lang="pt-BR" dirty="0" smtClean="0"/>
              <a:t> para validação de campos, </a:t>
            </a:r>
          </a:p>
          <a:p>
            <a:pPr>
              <a:buNone/>
            </a:pPr>
            <a:r>
              <a:rPr lang="pt-BR" dirty="0" smtClean="0"/>
              <a:t>    - DAOS e VO para acesso a camada de dados.</a:t>
            </a:r>
          </a:p>
        </p:txBody>
      </p:sp>
    </p:spTree>
    <p:extLst>
      <p:ext uri="{BB962C8B-B14F-4D97-AF65-F5344CB8AC3E}">
        <p14:creationId xmlns=""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998766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98766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pic>
        <p:nvPicPr>
          <p:cNvPr id="1026" name="Picture 2" descr="Camadas numa aplicação J2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76247"/>
            <a:ext cx="4199756" cy="487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BOLETIMInse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88640"/>
            <a:ext cx="8748463" cy="64807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     Ao salvar o boletim, o sistema não permite imprimir o documento.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Inserir  função: gerar </a:t>
            </a:r>
            <a:r>
              <a:rPr lang="pt-BR" dirty="0" err="1" smtClean="0"/>
              <a:t>pdf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Ao inserir uma nota com casa decimal, não há mensagem de erro ao usuário.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Adicionar</a:t>
            </a:r>
            <a:r>
              <a:rPr lang="en-US" dirty="0" smtClean="0"/>
              <a:t> msn </a:t>
            </a:r>
            <a:r>
              <a:rPr lang="en-US" dirty="0" err="1" smtClean="0"/>
              <a:t>corretiva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004048" y="1700808"/>
            <a:ext cx="361074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pt-BR" sz="2800" kern="0" dirty="0" smtClean="0"/>
              <a:t>Heurística:   3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2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kern="0" dirty="0" smtClean="0"/>
              <a:t>  </a:t>
            </a: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 Heurística:  1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3 </a:t>
            </a:r>
          </a:p>
        </p:txBody>
      </p:sp>
    </p:spTree>
    <p:extLst>
      <p:ext uri="{BB962C8B-B14F-4D97-AF65-F5344CB8AC3E}">
        <p14:creationId xmlns="" xmlns:p14="http://schemas.microsoft.com/office/powerpoint/2010/main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   Nas etapas de finalização de edição de nota e falta não há possibilidade de voltar.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Adicionar links de voltar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Login</a:t>
            </a:r>
            <a:r>
              <a:rPr lang="pt-BR" dirty="0" smtClean="0"/>
              <a:t> não oferece link para relembrar a senha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Adicionar</a:t>
            </a:r>
            <a:r>
              <a:rPr lang="en-US" dirty="0" smtClean="0"/>
              <a:t> link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004048" y="1700808"/>
            <a:ext cx="361074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pt-BR" sz="2800" kern="0" dirty="0" smtClean="0"/>
              <a:t>Heurística:   3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2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kern="0" dirty="0" smtClean="0"/>
              <a:t> 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 Heurística:  5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3 </a:t>
            </a:r>
          </a:p>
        </p:txBody>
      </p:sp>
    </p:spTree>
    <p:extLst>
      <p:ext uri="{BB962C8B-B14F-4D97-AF65-F5344CB8AC3E}">
        <p14:creationId xmlns="" xmlns:p14="http://schemas.microsoft.com/office/powerpoint/2010/main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472005"/>
          </a:xfrm>
        </p:spPr>
        <p:txBody>
          <a:bodyPr/>
          <a:lstStyle/>
          <a:p>
            <a:r>
              <a:rPr lang="pt-BR" dirty="0" smtClean="0"/>
              <a:t>Uma ferramenta melhorar a gestão escolar.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Páginas intuitivas com fácil navegação, sem necessidade de treinamento.</a:t>
            </a:r>
          </a:p>
          <a:p>
            <a:pPr>
              <a:buNone/>
            </a:pPr>
            <a:endParaRPr lang="pt-BR" sz="1400" dirty="0" smtClean="0"/>
          </a:p>
          <a:p>
            <a:r>
              <a:rPr lang="pt-BR" dirty="0" smtClean="0"/>
              <a:t> Introduzir novas funcionalidades no sistema, como: inserção de tarefas pelos professores,  organização da apresentação das tarefas em cronogramas, informar quando os pais acessarem informações.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 smtClean="0"/>
              <a:t>Implementar o GAED nas escolas que utilizam o processo manual de gestão.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pt-BR" sz="3200" dirty="0" smtClean="0"/>
          </a:p>
          <a:p>
            <a:pPr algn="just"/>
            <a:r>
              <a:rPr lang="pt-BR" sz="3200" dirty="0" smtClean="0"/>
              <a:t>Oferecer um sistema intuitivo, simples, e elegante para garantir a qualidade, usabilidade, e satisfação do cliente. 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e Específicos.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69160"/>
          </a:xfrm>
        </p:spPr>
        <p:txBody>
          <a:bodyPr/>
          <a:lstStyle/>
          <a:p>
            <a:r>
              <a:rPr lang="pt-BR" dirty="0" smtClean="0"/>
              <a:t>Promover um sistema que  facilite e estimule a comunicação entre escola, alunos e seus responsáveis;</a:t>
            </a:r>
          </a:p>
          <a:p>
            <a:pPr>
              <a:buNone/>
            </a:pPr>
            <a:endParaRPr lang="pt-BR" sz="900" dirty="0" smtClean="0"/>
          </a:p>
          <a:p>
            <a:r>
              <a:rPr lang="en-US" dirty="0" err="1" smtClean="0"/>
              <a:t>Estimular</a:t>
            </a:r>
            <a:r>
              <a:rPr lang="en-US" dirty="0" smtClean="0"/>
              <a:t> </a:t>
            </a:r>
            <a:r>
              <a:rPr lang="en-US" dirty="0" err="1" smtClean="0"/>
              <a:t>acompanhamento</a:t>
            </a:r>
            <a:r>
              <a:rPr lang="en-US" dirty="0" smtClean="0"/>
              <a:t> dos alunos </a:t>
            </a:r>
            <a:r>
              <a:rPr lang="en-US" dirty="0" err="1" smtClean="0"/>
              <a:t>pelos</a:t>
            </a:r>
            <a:r>
              <a:rPr lang="en-US" dirty="0" smtClean="0"/>
              <a:t> pais, </a:t>
            </a:r>
            <a:r>
              <a:rPr lang="en-US" dirty="0" err="1" smtClean="0"/>
              <a:t>através</a:t>
            </a:r>
            <a:r>
              <a:rPr lang="en-US" dirty="0" smtClean="0"/>
              <a:t> do sistema on-line;</a:t>
            </a:r>
          </a:p>
          <a:p>
            <a:endParaRPr lang="en-US" sz="1000" dirty="0" smtClean="0"/>
          </a:p>
          <a:p>
            <a:r>
              <a:rPr lang="en-US" dirty="0" err="1" smtClean="0"/>
              <a:t>Manter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digital das </a:t>
            </a:r>
            <a:r>
              <a:rPr lang="en-US" dirty="0" err="1" smtClean="0"/>
              <a:t>informações</a:t>
            </a:r>
            <a:r>
              <a:rPr lang="en-US" dirty="0" smtClean="0"/>
              <a:t>;</a:t>
            </a:r>
          </a:p>
          <a:p>
            <a:endParaRPr lang="en-US" sz="1050" dirty="0" smtClean="0"/>
          </a:p>
          <a:p>
            <a:endParaRPr lang="en-US" sz="800" dirty="0" smtClean="0"/>
          </a:p>
          <a:p>
            <a:r>
              <a:rPr lang="en-US" dirty="0" err="1" smtClean="0"/>
              <a:t>Aproveitar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Gestores: diretores e coordenadores.</a:t>
            </a:r>
          </a:p>
          <a:p>
            <a:endParaRPr lang="pt-BR" sz="1000" dirty="0" smtClean="0"/>
          </a:p>
          <a:p>
            <a:r>
              <a:rPr lang="pt-BR" b="1" dirty="0" smtClean="0"/>
              <a:t>Secretaria</a:t>
            </a:r>
            <a:r>
              <a:rPr lang="pt-BR" dirty="0" smtClean="0"/>
              <a:t>: agentes escolares</a:t>
            </a:r>
          </a:p>
          <a:p>
            <a:pPr>
              <a:buNone/>
            </a:pPr>
            <a:r>
              <a:rPr lang="en-US" dirty="0" smtClean="0"/>
              <a:t>      -  </a:t>
            </a:r>
            <a:r>
              <a:rPr lang="en-US" dirty="0" err="1" smtClean="0"/>
              <a:t>Inserem</a:t>
            </a:r>
            <a:r>
              <a:rPr lang="en-US" dirty="0" smtClean="0"/>
              <a:t>  alunos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, </a:t>
            </a:r>
            <a:r>
              <a:rPr lang="en-US" dirty="0" err="1" smtClean="0"/>
              <a:t>turmas</a:t>
            </a:r>
            <a:r>
              <a:rPr lang="en-US" dirty="0" smtClean="0"/>
              <a:t> e </a:t>
            </a:r>
            <a:r>
              <a:rPr lang="en-US" dirty="0" err="1" smtClean="0"/>
              <a:t>boletim</a:t>
            </a:r>
            <a:endParaRPr lang="pt-BR" dirty="0" smtClean="0"/>
          </a:p>
          <a:p>
            <a:endParaRPr lang="en-US" sz="1000" dirty="0" smtClean="0"/>
          </a:p>
          <a:p>
            <a:endParaRPr lang="pt-BR" sz="1000" dirty="0" smtClean="0"/>
          </a:p>
          <a:p>
            <a:r>
              <a:rPr lang="pt-BR" b="1" dirty="0" smtClean="0"/>
              <a:t>Professores</a:t>
            </a:r>
            <a:r>
              <a:rPr lang="pt-BR" dirty="0" smtClean="0"/>
              <a:t>: Planejam, ensinam e avaliam os alunos </a:t>
            </a:r>
          </a:p>
          <a:p>
            <a:pPr>
              <a:buNone/>
            </a:pPr>
            <a:r>
              <a:rPr lang="pt-BR" dirty="0" smtClean="0"/>
              <a:t>       -  Registram notas, faltas e ocorrências </a:t>
            </a:r>
          </a:p>
          <a:p>
            <a:pPr>
              <a:buNone/>
            </a:pPr>
            <a:endParaRPr lang="pt-BR" sz="1000" dirty="0" smtClean="0"/>
          </a:p>
          <a:p>
            <a:pPr>
              <a:buNone/>
            </a:pPr>
            <a:r>
              <a:rPr lang="pt-BR" dirty="0" smtClean="0"/>
              <a:t>   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b="1" dirty="0" smtClean="0"/>
              <a:t>Pais e/ou responsáveis</a:t>
            </a:r>
            <a:r>
              <a:rPr lang="pt-BR" dirty="0" smtClean="0"/>
              <a:t> dos alunos</a:t>
            </a:r>
          </a:p>
          <a:p>
            <a:pPr algn="ctr">
              <a:buNone/>
            </a:pPr>
            <a:r>
              <a:rPr lang="pt-BR" dirty="0" smtClean="0"/>
              <a:t>Verificam e acompanham: notas, frequência, ocorrências, comunicados e convites e notícias da escola.</a:t>
            </a:r>
          </a:p>
          <a:p>
            <a:pPr algn="ctr">
              <a:buNone/>
            </a:pPr>
            <a:endParaRPr lang="pt-BR" sz="1400" dirty="0" smtClean="0"/>
          </a:p>
          <a:p>
            <a:r>
              <a:rPr lang="pt-BR" b="1" dirty="0" smtClean="0"/>
              <a:t>Alunos</a:t>
            </a:r>
            <a:r>
              <a:rPr lang="pt-BR" dirty="0" smtClean="0"/>
              <a:t>: </a:t>
            </a:r>
            <a:r>
              <a:rPr lang="pt-BR" sz="2400" dirty="0" smtClean="0"/>
              <a:t>O mais importante cliente do sistema </a:t>
            </a:r>
          </a:p>
          <a:p>
            <a:pPr algn="ctr">
              <a:buNone/>
            </a:pPr>
            <a:endParaRPr lang="pt-BR" sz="800" dirty="0" smtClean="0"/>
          </a:p>
          <a:p>
            <a:pPr>
              <a:buNone/>
            </a:pPr>
            <a:r>
              <a:rPr lang="pt-BR" dirty="0" smtClean="0"/>
              <a:t>    Acompanham e verificam:  notas, frequência, datas e comunicados e   convites e notícias da escola.</a:t>
            </a:r>
          </a:p>
          <a:p>
            <a:pPr algn="ctr"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opções no mercado são inúmeras e requerem uma pesquisa apurada, que compare o que a escola necessita e o que os sistemas oferecem.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 GAED inova ao aliar um sistema de gestão escolar voltado para atender o cliente: pais/</a:t>
            </a:r>
            <a:r>
              <a:rPr lang="en-US" dirty="0" err="1" smtClean="0"/>
              <a:t>responsáveis</a:t>
            </a:r>
            <a:r>
              <a:rPr lang="en-US" dirty="0" smtClean="0"/>
              <a:t> dos alunos.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770</TotalTime>
  <Words>1184</Words>
  <Application>Microsoft Office PowerPoint</Application>
  <PresentationFormat>Apresentação na tela (4:3)</PresentationFormat>
  <Paragraphs>236</Paragraphs>
  <Slides>39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Presentation</vt:lpstr>
      <vt:lpstr>GAED – Gerenciamento de Atividade Escolar Digital</vt:lpstr>
      <vt:lpstr>Apresentação do Sistema</vt:lpstr>
      <vt:lpstr>Problematização e contexto</vt:lpstr>
      <vt:lpstr>Objetivos Gerais</vt:lpstr>
      <vt:lpstr>Objetivos Gerais e Específicos.</vt:lpstr>
      <vt:lpstr>Usuários </vt:lpstr>
      <vt:lpstr>Usuários </vt:lpstr>
      <vt:lpstr>Alternativas e Concorrência</vt:lpstr>
      <vt:lpstr>Diagrama Caso Uso</vt:lpstr>
      <vt:lpstr>Diagrama Caso Uso</vt:lpstr>
      <vt:lpstr>Diagrama Caso Uso</vt:lpstr>
      <vt:lpstr>Diagrama Caso Uso</vt:lpstr>
      <vt:lpstr>Diagrama Caso Uso</vt:lpstr>
      <vt:lpstr>Escopo do produto </vt:lpstr>
      <vt:lpstr>Banco de Dados</vt:lpstr>
      <vt:lpstr>Slide 16</vt:lpstr>
      <vt:lpstr>Banco de Dados</vt:lpstr>
      <vt:lpstr>Slide 18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Protótipos de baixa fidelidade</vt:lpstr>
      <vt:lpstr>Protótipos de alta fidelidade</vt:lpstr>
      <vt:lpstr>Protótipos de baixa fidelidade</vt:lpstr>
      <vt:lpstr>Protótipos de alta fidelidade</vt:lpstr>
      <vt:lpstr>Protótipos de baixa fidelidade</vt:lpstr>
      <vt:lpstr>Protótipos de alta fidelidade</vt:lpstr>
      <vt:lpstr>Arquitetura do Software</vt:lpstr>
      <vt:lpstr>Arquitetura do Software</vt:lpstr>
      <vt:lpstr>Slide 36</vt:lpstr>
      <vt:lpstr>Inspeção de Usabilidade</vt:lpstr>
      <vt:lpstr>Inspeção de Usabilidade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Diney</cp:lastModifiedBy>
  <cp:revision>123</cp:revision>
  <dcterms:created xsi:type="dcterms:W3CDTF">2010-09-13T02:18:34Z</dcterms:created>
  <dcterms:modified xsi:type="dcterms:W3CDTF">2014-12-05T01:44:48Z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