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75" r:id="rId4"/>
    <p:sldId id="273" r:id="rId5"/>
    <p:sldId id="285" r:id="rId6"/>
    <p:sldId id="264" r:id="rId7"/>
    <p:sldId id="267" r:id="rId8"/>
    <p:sldId id="277" r:id="rId9"/>
    <p:sldId id="259" r:id="rId10"/>
    <p:sldId id="269" r:id="rId11"/>
    <p:sldId id="270" r:id="rId12"/>
    <p:sldId id="271" r:id="rId13"/>
    <p:sldId id="272" r:id="rId14"/>
    <p:sldId id="263" r:id="rId15"/>
    <p:sldId id="284" r:id="rId16"/>
    <p:sldId id="287" r:id="rId17"/>
    <p:sldId id="286" r:id="rId18"/>
    <p:sldId id="288" r:id="rId19"/>
    <p:sldId id="280" r:id="rId20"/>
    <p:sldId id="293" r:id="rId21"/>
    <p:sldId id="294" r:id="rId22"/>
    <p:sldId id="290" r:id="rId23"/>
    <p:sldId id="296" r:id="rId24"/>
    <p:sldId id="295" r:id="rId25"/>
    <p:sldId id="298" r:id="rId26"/>
    <p:sldId id="299" r:id="rId27"/>
    <p:sldId id="300" r:id="rId28"/>
    <p:sldId id="291" r:id="rId29"/>
    <p:sldId id="305" r:id="rId30"/>
    <p:sldId id="301" r:id="rId31"/>
    <p:sldId id="306" r:id="rId32"/>
    <p:sldId id="302" r:id="rId33"/>
    <p:sldId id="303" r:id="rId34"/>
    <p:sldId id="307" r:id="rId35"/>
    <p:sldId id="308" r:id="rId36"/>
    <p:sldId id="289" r:id="rId37"/>
    <p:sldId id="282" r:id="rId38"/>
    <p:sldId id="309" r:id="rId39"/>
    <p:sldId id="278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FF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3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DC7E4-63C1-42C9-AC56-2D8DD4349572}" type="datetimeFigureOut">
              <a:rPr lang="pt-BR" smtClean="0"/>
              <a:pPr/>
              <a:t>05/12/2014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6537-07AC-4177-B5F6-97A105396F3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907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texto principal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pt-BR" dirty="0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CDF747-6B03-43FD-890D-DE2B24B867D8}" type="slidenum">
              <a:rPr lang="pt-BR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53547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0342A-3CF5-4641-AE73-53ED6E38460C}" type="slidenum">
              <a:rPr lang="pt-BR"/>
              <a:pPr/>
              <a:t>1</a:t>
            </a:fld>
            <a:endParaRPr lang="pt-BR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 dirty="0" smtClean="0"/>
              <a:t>“Nome do sistema”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000"/>
            </a:lvl1pPr>
          </a:lstStyle>
          <a:p>
            <a:r>
              <a:rPr lang="pt-BR" dirty="0" smtClean="0"/>
              <a:t>Grupo 1:</a:t>
            </a:r>
          </a:p>
          <a:p>
            <a:r>
              <a:rPr lang="pt-BR" dirty="0" smtClean="0"/>
              <a:t>Aluno1</a:t>
            </a:r>
          </a:p>
          <a:p>
            <a:r>
              <a:rPr lang="pt-BR" dirty="0" smtClean="0"/>
              <a:t>Aluno2</a:t>
            </a:r>
          </a:p>
          <a:p>
            <a:r>
              <a:rPr lang="pt-BR" dirty="0" smtClean="0"/>
              <a:t>Aluno3</a:t>
            </a:r>
          </a:p>
          <a:p>
            <a:r>
              <a:rPr lang="pt-BR" dirty="0" smtClean="0"/>
              <a:t>Aluno4</a:t>
            </a:r>
          </a:p>
          <a:p>
            <a:r>
              <a:rPr lang="pt-BR" dirty="0" smtClean="0"/>
              <a:t>Aluno5</a:t>
            </a:r>
          </a:p>
          <a:p>
            <a:endParaRPr lang="pt-BR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</a:t>
            </a:r>
          </a:p>
          <a:p>
            <a:r>
              <a:rPr lang="pt-BR" dirty="0" smtClean="0"/>
              <a:t>TCM/3ADS</a:t>
            </a:r>
            <a:endParaRPr lang="pt-B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DFEABE1-62D5-4319-9726-5E193DF406A5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909FE-0E52-4F65-AA73-038FBC40A12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6BFFE-D709-4F6A-AE5A-77CA40EA898D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8E0408-3128-40C3-96D1-264D791C2AAA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pt-BR" dirty="0" smtClean="0"/>
              <a:t>Clique no ícone para adicionar clip-art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EAC9DD1-678A-4219-9016-AE68202C0FBF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476CB-12D4-456A-BCEE-8469A8C40045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5AA3B-8CE8-4362-A7E6-8A1B06A7BAA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B5D27-F527-4F73-8065-6311621068F3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95557-E7B0-4510-B5EF-16A2B7DD855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1C6CB-5731-462D-B772-81AA9D82DBE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81F6-8B5E-4806-8953-5BE925CFD9F7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4081B-0C46-4C70-96C4-1644BA637DE1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1DDEE-07A7-4DC2-8A7A-0E372E42DFE2}" type="slidenum">
              <a:rPr lang="pt-BR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principal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texto principal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pt-BR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r>
              <a:rPr lang="pt-BR" dirty="0" smtClean="0"/>
              <a:t>Veris Faculdades TCM/3ADS</a:t>
            </a:r>
            <a:endParaRPr lang="pt-BR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1322D7C-D5ED-4791-B72A-51B8CC4C8B8B}" type="slidenum">
              <a:rPr lang="pt-BR"/>
              <a:pPr/>
              <a:t>‹nº›</a:t>
            </a:fld>
            <a:endParaRPr lang="pt-BR" dirty="0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 dirty="0"/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pt-BR" sz="24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GAED – Gerenciamento de Atividade Escolar Digital</a:t>
            </a:r>
            <a:endParaRPr lang="pt-BR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 5:  Ana Siqueira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Luis Brandão</a:t>
            </a:r>
          </a:p>
          <a:p>
            <a:r>
              <a:rPr lang="pt-BR" dirty="0"/>
              <a:t> </a:t>
            </a:r>
            <a:r>
              <a:rPr lang="pt-BR" dirty="0" smtClean="0"/>
              <a:t>               Luiza Favaretto</a:t>
            </a:r>
          </a:p>
          <a:p>
            <a:r>
              <a:rPr lang="pt-BR" dirty="0" smtClean="0"/>
              <a:t>                Waldinei Pereira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FEABE1-62D5-4319-9726-5E193DF406A5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Gestor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500174"/>
            <a:ext cx="42005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79419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Secretaria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857232"/>
            <a:ext cx="56102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79419"/>
          </a:xfrm>
        </p:spPr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Professor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857232"/>
            <a:ext cx="45339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 e/ou responsável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214546" y="2000240"/>
            <a:ext cx="5940425" cy="43204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produto 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2143116"/>
            <a:ext cx="4258816" cy="4061048"/>
          </a:xfrm>
        </p:spPr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aluno</a:t>
            </a:r>
            <a:r>
              <a:rPr lang="en-US" dirty="0" smtClean="0"/>
              <a:t>  </a:t>
            </a:r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 smtClean="0"/>
              <a:t>Visualizar</a:t>
            </a:r>
            <a:r>
              <a:rPr lang="en-US" dirty="0" smtClean="0"/>
              <a:t> </a:t>
            </a:r>
            <a:r>
              <a:rPr lang="en-US" dirty="0" err="1" smtClean="0"/>
              <a:t>aluno</a:t>
            </a:r>
            <a:r>
              <a:rPr lang="en-US" dirty="0" smtClean="0"/>
              <a:t>            </a:t>
            </a:r>
            <a:endParaRPr lang="en-US" dirty="0" smtClean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responsável</a:t>
            </a:r>
            <a:endParaRPr lang="en-US" dirty="0" smtClean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err="1" smtClean="0"/>
              <a:t>Inserir</a:t>
            </a:r>
            <a:r>
              <a:rPr lang="en-US" dirty="0" smtClean="0"/>
              <a:t> </a:t>
            </a:r>
            <a:r>
              <a:rPr lang="en-US" dirty="0" err="1" smtClean="0"/>
              <a:t>ocorrências</a:t>
            </a:r>
            <a:endParaRPr lang="en-US" dirty="0" smtClean="0"/>
          </a:p>
          <a:p>
            <a:pPr>
              <a:spcAft>
                <a:spcPts val="600"/>
              </a:spcAft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43438" y="2143116"/>
            <a:ext cx="4079304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lang="en-US" sz="2800" kern="0" baseline="0" dirty="0" err="1" smtClean="0">
                <a:latin typeface="+mn-lt"/>
              </a:rPr>
              <a:t>Visualizar</a:t>
            </a:r>
            <a:r>
              <a:rPr lang="en-US" sz="2800" kern="0" baseline="0" dirty="0" smtClean="0">
                <a:latin typeface="+mn-lt"/>
              </a:rPr>
              <a:t> </a:t>
            </a:r>
            <a:r>
              <a:rPr lang="en-US" sz="2800" kern="0" dirty="0" err="1" smtClean="0">
                <a:latin typeface="+mn-lt"/>
              </a:rPr>
              <a:t>ocorrências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Inserir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boletim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boletim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Visualizar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boletim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Modelo conceitual </a:t>
            </a:r>
          </a:p>
        </p:txBody>
      </p:sp>
    </p:spTree>
    <p:extLst>
      <p:ext uri="{BB962C8B-B14F-4D97-AF65-F5344CB8AC3E}">
        <p14:creationId xmlns:p14="http://schemas.microsoft.com/office/powerpoint/2010/main" xmlns="" val="3218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 05/12/2014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Veris Faculdades TCM/3ADS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81F6-8B5E-4806-8953-5BE925CFD9F7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5" name="Imagem 4" descr="C:\Documents and Settings\User\Meus documentos\Downloads\CONCEITUAL_2014_v5_18112014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0"/>
            <a:ext cx="8496944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Modelo lógico</a:t>
            </a:r>
          </a:p>
        </p:txBody>
      </p:sp>
    </p:spTree>
    <p:extLst>
      <p:ext uri="{BB962C8B-B14F-4D97-AF65-F5344CB8AC3E}">
        <p14:creationId xmlns:p14="http://schemas.microsoft.com/office/powerpoint/2010/main" xmlns="" val="3218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C:\Documents and Settings\User\Meus documentos\Downloads\LOGICO_2014_v5_18112014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8748464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184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1</a:t>
            </a:r>
            <a:r>
              <a:rPr lang="pt-BR" dirty="0" smtClean="0"/>
              <a:t>: </a:t>
            </a:r>
            <a:r>
              <a:rPr lang="pt-BR" i="1" dirty="0" smtClean="0"/>
              <a:t>Menu de imersão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O menu deve ficar imerso no conteúdo que é oferecido, ocupando um espaço mínimo da tela, porém estando sempre visível para o usuário</a:t>
            </a:r>
          </a:p>
          <a:p>
            <a:endParaRPr lang="en-US" b="1" dirty="0" smtClean="0"/>
          </a:p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2</a:t>
            </a:r>
            <a:r>
              <a:rPr lang="pt-BR" dirty="0" smtClean="0"/>
              <a:t>: </a:t>
            </a:r>
            <a:r>
              <a:rPr lang="pt-BR" i="1" dirty="0" smtClean="0"/>
              <a:t>Consistência e padrões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Todas as telas devem manter o mesmo padrão da tela inicial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Sistema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GAED – sistema para o processo de </a:t>
            </a:r>
            <a:r>
              <a:rPr lang="pt-BR" dirty="0" smtClean="0"/>
              <a:t>gestão </a:t>
            </a:r>
            <a:r>
              <a:rPr lang="pt-BR" dirty="0" smtClean="0"/>
              <a:t>escolar, que registra e comunica dados e informações de alunos.</a:t>
            </a:r>
          </a:p>
          <a:p>
            <a:pPr>
              <a:buNone/>
            </a:pPr>
            <a:endParaRPr lang="pt-BR" dirty="0" smtClean="0"/>
          </a:p>
          <a:p>
            <a:pPr algn="just"/>
            <a:r>
              <a:rPr lang="pt-BR" dirty="0" smtClean="0"/>
              <a:t>Maior comprometimento com o processo escolar dos alunos, pela transparência e agilidade na comunicação de notas, </a:t>
            </a:r>
            <a:r>
              <a:rPr lang="pt-BR" dirty="0" smtClean="0"/>
              <a:t>faltas e ocorrências escolares</a:t>
            </a:r>
            <a:r>
              <a:rPr lang="pt-BR" dirty="0" smtClean="0"/>
              <a:t>, entre alunos, professores, pais/responsáveis.</a:t>
            </a:r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3</a:t>
            </a:r>
            <a:r>
              <a:rPr lang="pt-BR" dirty="0" smtClean="0"/>
              <a:t>: </a:t>
            </a:r>
            <a:r>
              <a:rPr lang="pt-BR" i="1" dirty="0" smtClean="0"/>
              <a:t>Prevenção de erros</a:t>
            </a:r>
            <a:endParaRPr lang="pt-BR" dirty="0" smtClean="0"/>
          </a:p>
          <a:p>
            <a:pPr algn="just">
              <a:buNone/>
            </a:pPr>
            <a:r>
              <a:rPr lang="pt-BR" dirty="0" smtClean="0"/>
              <a:t>    Por causa de algum dado digitado incorreto num cadastro, não for possível inseri-lo e ocorrer erro, o sistema deve retornar a tela de cadastro, informar precisamente o erro, permitir ao usuário corrigir o dado sem que seja preciso preencher todas as informações novamente.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4</a:t>
            </a:r>
            <a:r>
              <a:rPr lang="pt-BR" dirty="0" smtClean="0"/>
              <a:t>: </a:t>
            </a:r>
            <a:r>
              <a:rPr lang="pt-BR" i="1" dirty="0" smtClean="0"/>
              <a:t>Estrutura de página – Geral</a:t>
            </a:r>
            <a:endParaRPr lang="pt-BR" dirty="0" smtClean="0"/>
          </a:p>
          <a:p>
            <a:pPr algn="just">
              <a:buNone/>
            </a:pPr>
            <a:r>
              <a:rPr lang="pt-BR" dirty="0" smtClean="0"/>
              <a:t>    Limita a quantia de espaço em branco (área sem texto, gráfico, etc.) em páginas que são usadas para leitura rápida e procura. Facilita a habilidade de usuários para entender a informação limitando a quantia de espaço branco.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5</a:t>
            </a:r>
            <a:r>
              <a:rPr lang="pt-BR" dirty="0" smtClean="0"/>
              <a:t>:    </a:t>
            </a:r>
            <a:r>
              <a:rPr lang="pt-BR" i="1" dirty="0" smtClean="0"/>
              <a:t>Padrões comuns ao Usuário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Assegura que o formato de artigos comuns seja consistente de uma página para outra.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6</a:t>
            </a:r>
            <a:r>
              <a:rPr lang="pt-BR" dirty="0" smtClean="0"/>
              <a:t>: </a:t>
            </a:r>
          </a:p>
          <a:p>
            <a:pPr>
              <a:buNone/>
            </a:pPr>
            <a:r>
              <a:rPr lang="pt-BR" i="1" dirty="0" smtClean="0"/>
              <a:t>           Textos e estilos para consistência visual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Assegura consistência visual de elementos de site da Web dentro e entre </a:t>
            </a:r>
            <a:r>
              <a:rPr lang="pt-BR" dirty="0" err="1" smtClean="0"/>
              <a:t>webpages</a:t>
            </a:r>
            <a:r>
              <a:rPr lang="pt-BR" b="1" dirty="0" smtClean="0"/>
              <a:t>.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i="1" dirty="0" smtClean="0"/>
              <a:t>   </a:t>
            </a:r>
            <a:r>
              <a:rPr lang="pt-BR" i="1" dirty="0" smtClean="0"/>
              <a:t>Guideline7</a:t>
            </a:r>
            <a:r>
              <a:rPr lang="pt-BR" dirty="0" smtClean="0"/>
              <a:t>: </a:t>
            </a:r>
            <a:r>
              <a:rPr lang="pt-BR" i="1" dirty="0" err="1" smtClean="0"/>
              <a:t>Scrolling</a:t>
            </a:r>
            <a:r>
              <a:rPr lang="pt-BR" i="1" dirty="0" smtClean="0"/>
              <a:t> e </a:t>
            </a:r>
            <a:r>
              <a:rPr lang="pt-BR" i="1" dirty="0" err="1" smtClean="0"/>
              <a:t>Paging</a:t>
            </a:r>
            <a:endParaRPr lang="pt-BR" dirty="0" smtClean="0"/>
          </a:p>
          <a:p>
            <a:pPr algn="just">
              <a:buNone/>
            </a:pPr>
            <a:r>
              <a:rPr lang="pt-BR" dirty="0" smtClean="0"/>
              <a:t>   Se precisar de tempo, abrindo e mudando de páginas quando os usuários estiverem lendo para compreensão, usar barra de rolagem.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i="1" dirty="0" smtClean="0"/>
              <a:t>   </a:t>
            </a:r>
            <a:r>
              <a:rPr lang="pt-BR" i="1" dirty="0" err="1" smtClean="0"/>
              <a:t>Guideline</a:t>
            </a:r>
            <a:r>
              <a:rPr lang="pt-BR" i="1" dirty="0" smtClean="0"/>
              <a:t> 8: </a:t>
            </a:r>
            <a:r>
              <a:rPr lang="pt-BR" i="1" dirty="0" err="1" smtClean="0"/>
              <a:t>Scrolling</a:t>
            </a:r>
            <a:r>
              <a:rPr lang="pt-BR" i="1" dirty="0" smtClean="0"/>
              <a:t> e </a:t>
            </a:r>
            <a:r>
              <a:rPr lang="pt-BR" i="1" dirty="0" err="1" smtClean="0"/>
              <a:t>Paging</a:t>
            </a:r>
            <a:endParaRPr lang="pt-BR" dirty="0" smtClean="0"/>
          </a:p>
          <a:p>
            <a:pPr algn="just">
              <a:buNone/>
            </a:pPr>
            <a:r>
              <a:rPr lang="pt-BR" dirty="0" smtClean="0"/>
              <a:t>   Se os tempos de resposta de sistema de usuários forem razoavelmente rápidos, usar </a:t>
            </a:r>
            <a:r>
              <a:rPr lang="pt-BR" dirty="0" err="1" smtClean="0"/>
              <a:t>folheação</a:t>
            </a:r>
            <a:r>
              <a:rPr lang="pt-BR" dirty="0" smtClean="0"/>
              <a:t> em lugar de usar a barra de rolagem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9: Cabeçalho, títulos e rótulos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Uso de títulos descritivos livremente ao longo da página Web.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10:  Gráficos e Imagens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Uso do logotipo de sua organização em um lugar consistente em todas as páginas.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11: Links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Uso de textos como links em vez de links somente com imagens.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12: Organização Conteúdo Web</a:t>
            </a:r>
            <a:endParaRPr lang="pt-BR" dirty="0" smtClean="0"/>
          </a:p>
          <a:p>
            <a:pPr algn="just">
              <a:buNone/>
            </a:pPr>
            <a:r>
              <a:rPr lang="pt-BR" dirty="0" smtClean="0"/>
              <a:t>   Permitir aos usuários achar o que eles querem eficazmente, projeta  de forma que as tarefas mais comuns podem ser completadas facilmente com menos números de </a:t>
            </a:r>
            <a:r>
              <a:rPr lang="pt-BR" dirty="0" err="1" smtClean="0"/>
              <a:t>clics</a:t>
            </a:r>
            <a:r>
              <a:rPr lang="pt-BR" dirty="0" smtClean="0"/>
              <a:t>.</a:t>
            </a:r>
          </a:p>
          <a:p>
            <a:pPr algn="just">
              <a:buNone/>
            </a:pPr>
            <a:r>
              <a:rPr lang="pt-BR" dirty="0" smtClean="0"/>
              <a:t>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781128"/>
          </a:xfrm>
        </p:spPr>
        <p:txBody>
          <a:bodyPr/>
          <a:lstStyle/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14: Gráficos e Imagens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Fotografias das pessoas podem ou não ajudar construir confiança em locais de Web.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i="1" dirty="0" err="1" smtClean="0"/>
              <a:t>Guideline</a:t>
            </a:r>
            <a:r>
              <a:rPr lang="pt-BR" i="1" dirty="0" smtClean="0"/>
              <a:t> 15: Gráficos e Imagens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Não faça imagens importantes se parecer com anúncios de bandeira ou decorações gratuitas.</a:t>
            </a:r>
          </a:p>
        </p:txBody>
      </p:sp>
    </p:spTree>
    <p:extLst>
      <p:ext uri="{BB962C8B-B14F-4D97-AF65-F5344CB8AC3E}">
        <p14:creationId xmlns:p14="http://schemas.microsoft.com/office/powerpoint/2010/main" xmlns="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do Usuário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781128"/>
          </a:xfrm>
        </p:spPr>
        <p:txBody>
          <a:bodyPr/>
          <a:lstStyle/>
          <a:p>
            <a:pPr>
              <a:buNone/>
            </a:pPr>
            <a:r>
              <a:rPr lang="pt-BR" b="1" i="1" dirty="0" smtClean="0"/>
              <a:t>   </a:t>
            </a:r>
          </a:p>
          <a:p>
            <a:pPr>
              <a:buNone/>
            </a:pPr>
            <a:r>
              <a:rPr lang="pt-BR" b="1" i="1" dirty="0" smtClean="0"/>
              <a:t>   </a:t>
            </a:r>
            <a:r>
              <a:rPr lang="pt-BR" i="1" dirty="0" err="1" smtClean="0"/>
              <a:t>Guideline</a:t>
            </a:r>
            <a:r>
              <a:rPr lang="pt-BR" i="1" dirty="0" smtClean="0"/>
              <a:t> 16</a:t>
            </a:r>
            <a:r>
              <a:rPr lang="pt-BR" dirty="0" smtClean="0"/>
              <a:t>: </a:t>
            </a:r>
            <a:r>
              <a:rPr lang="pt-BR" i="1" dirty="0" smtClean="0"/>
              <a:t>Layout responsivo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</a:t>
            </a:r>
          </a:p>
          <a:p>
            <a:pPr algn="just">
              <a:buNone/>
            </a:pPr>
            <a:r>
              <a:rPr lang="pt-BR" dirty="0" smtClean="0"/>
              <a:t>    Apresentar a informação do site de forma acessível e confortável para diversos meios de acesso. Disponibilizando uma boa resolução em qualquer tamanho da tela</a:t>
            </a:r>
          </a:p>
          <a:p>
            <a:pPr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baixa fidelidade</a:t>
            </a:r>
            <a:endParaRPr lang="pt-BR" dirty="0"/>
          </a:p>
        </p:txBody>
      </p:sp>
      <p:pic>
        <p:nvPicPr>
          <p:cNvPr id="4" name="Espaço Reservado para Conteúdo 3" descr="C:\Documents and Settings\User\Configurações locais\Temp\Rar$DI20.6360\Baixa_Login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705678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alta fidelidade</a:t>
            </a:r>
            <a:endParaRPr lang="pt-BR" dirty="0"/>
          </a:p>
        </p:txBody>
      </p:sp>
      <p:pic>
        <p:nvPicPr>
          <p:cNvPr id="4" name="Espaço Reservado para Conteúdo 3" descr="C:\Documents and Settings\User\Configurações locais\Temp\Rar$DI11.5094\Alta_Login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7992887" cy="48531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Problematização e contexto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/>
          <a:p>
            <a:pPr algn="just"/>
            <a:r>
              <a:rPr lang="pt-BR" dirty="0" smtClean="0"/>
              <a:t>Em visitas às escolas, encontramos alguns problemas, dentre eles, dificuldade no processo de gestão. Há excesso de tarefas e controle manual, gerando lentidão nas atividades.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Os professores têm muitos afazeres e atividades a serem realizadas, complicando o controle satisfatório do processo de ensino de cada aluno.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baixa fidelidade</a:t>
            </a:r>
            <a:endParaRPr lang="pt-BR" dirty="0"/>
          </a:p>
        </p:txBody>
      </p:sp>
      <p:pic>
        <p:nvPicPr>
          <p:cNvPr id="7" name="Espaço Reservado para Conteúdo 6" descr="C:\Documents and Settings\User\Configurações locais\Temp\Rar$DI16.6704\Baixa_Home_Prof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128791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alta fidelidade</a:t>
            </a:r>
            <a:endParaRPr lang="pt-BR" dirty="0"/>
          </a:p>
        </p:txBody>
      </p:sp>
      <p:pic>
        <p:nvPicPr>
          <p:cNvPr id="6" name="Espaço Reservado para Conteúdo 5" descr="C:\Documents and Settings\User\Meus documentos\Downloads\Alta_Home_Professor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992888" cy="47525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baixa fidelidade</a:t>
            </a:r>
            <a:endParaRPr lang="pt-BR" dirty="0"/>
          </a:p>
        </p:txBody>
      </p:sp>
      <p:pic>
        <p:nvPicPr>
          <p:cNvPr id="6" name="Espaço Reservado para Conteúdo 5" descr="C:\Documents and Settings\User\Configurações locais\Temp\Rar$DI15.5922\Baixa_Home_Aluno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2817"/>
            <a:ext cx="712879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 de alta fidelidade</a:t>
            </a:r>
            <a:endParaRPr lang="pt-BR" dirty="0"/>
          </a:p>
        </p:txBody>
      </p:sp>
      <p:pic>
        <p:nvPicPr>
          <p:cNvPr id="4" name="Espaço Reservado para Conteúdo 3" descr="C:\Documents and Settings\User\Meus documentos\Downloads\Alta_Home_Aluno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61" y="1600200"/>
            <a:ext cx="7809695" cy="47811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918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itens são agrupados por pacotes, segundo critérios funcionais de negócio. Os padrões utilizados são estruturais e comportamentais.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- Estamos utilizando o framework </a:t>
            </a:r>
            <a:r>
              <a:rPr lang="pt-BR" dirty="0" err="1" smtClean="0"/>
              <a:t>Bootstrap</a:t>
            </a:r>
            <a:r>
              <a:rPr lang="pt-BR" dirty="0" smtClean="0"/>
              <a:t>, para criação de páginas Web.- Camada Cliente </a:t>
            </a:r>
          </a:p>
          <a:p>
            <a:pPr>
              <a:buNone/>
            </a:pPr>
            <a:r>
              <a:rPr lang="pt-BR" dirty="0" smtClean="0"/>
              <a:t>    - Páginas em Java </a:t>
            </a:r>
            <a:r>
              <a:rPr lang="pt-BR" dirty="0" err="1" smtClean="0"/>
              <a:t>Servlets</a:t>
            </a:r>
            <a:r>
              <a:rPr lang="pt-BR" dirty="0" smtClean="0"/>
              <a:t>, com camada de visualização JSP e uso do </a:t>
            </a:r>
            <a:r>
              <a:rPr lang="pt-BR" dirty="0" err="1" smtClean="0"/>
              <a:t>JavaScript</a:t>
            </a:r>
            <a:r>
              <a:rPr lang="pt-BR" dirty="0" smtClean="0"/>
              <a:t> para validação de campos, </a:t>
            </a:r>
          </a:p>
          <a:p>
            <a:pPr>
              <a:buNone/>
            </a:pPr>
            <a:r>
              <a:rPr lang="pt-BR" dirty="0" smtClean="0"/>
              <a:t>    - DAOS e VO para acesso a camada de dados.</a:t>
            </a:r>
          </a:p>
        </p:txBody>
      </p:sp>
    </p:spTree>
    <p:extLst>
      <p:ext uri="{BB962C8B-B14F-4D97-AF65-F5344CB8AC3E}">
        <p14:creationId xmlns:p14="http://schemas.microsoft.com/office/powerpoint/2010/main" xmlns="" val="23414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do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3998766" y="324433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998766" y="324433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bootstrap</a:t>
            </a:r>
            <a:endParaRPr lang="pt-BR" dirty="0"/>
          </a:p>
        </p:txBody>
      </p:sp>
      <p:pic>
        <p:nvPicPr>
          <p:cNvPr id="1026" name="Picture 2" descr="Camadas numa aplicação J2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476247"/>
            <a:ext cx="4199756" cy="4870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414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BOLETIMInsere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36" y="188640"/>
            <a:ext cx="8748463" cy="64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149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Inspeção de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8531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     Ao salvar o boletim, o sistema não permite imprimir o documento. 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Inserir  função: gerar </a:t>
            </a:r>
            <a:r>
              <a:rPr lang="pt-BR" dirty="0" err="1" smtClean="0"/>
              <a:t>pdf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Ao inserir uma nota com casa decimal, não há mensagem de erro ao usuário.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Adicionar</a:t>
            </a:r>
            <a:r>
              <a:rPr lang="en-US" dirty="0" smtClean="0"/>
              <a:t> msn </a:t>
            </a:r>
            <a:r>
              <a:rPr lang="en-US" dirty="0" err="1" smtClean="0"/>
              <a:t>corretiva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5004048" y="1700808"/>
            <a:ext cx="361074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pt-BR" sz="2800" kern="0" dirty="0" smtClean="0"/>
              <a:t>Heurística:   3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pt-BR" sz="2800" kern="0" dirty="0" smtClean="0"/>
              <a:t>     Severidade: 2 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pt-BR" sz="2800" kern="0" dirty="0" smtClean="0"/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pt-BR" sz="2800" kern="0" dirty="0" smtClean="0"/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2800" kern="0" dirty="0" smtClean="0"/>
              <a:t>  </a:t>
            </a:r>
            <a:endParaRPr lang="pt-BR" sz="2800" kern="0" dirty="0" smtClean="0"/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pt-BR" sz="2800" kern="0" dirty="0" smtClean="0"/>
              <a:t>      Heurística:  1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pt-BR" sz="2800" kern="0" dirty="0" smtClean="0"/>
              <a:t>     Severidade: 3 </a:t>
            </a:r>
          </a:p>
        </p:txBody>
      </p:sp>
    </p:spTree>
    <p:extLst>
      <p:ext uri="{BB962C8B-B14F-4D97-AF65-F5344CB8AC3E}">
        <p14:creationId xmlns:p14="http://schemas.microsoft.com/office/powerpoint/2010/main" xmlns="" val="4037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Inspeção de Usabilidade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    Nas etapas de finalização de edição de nota e falta não há possibilidade de voltar. 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Adicionar links de voltar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Login</a:t>
            </a:r>
            <a:r>
              <a:rPr lang="pt-BR" dirty="0" smtClean="0"/>
              <a:t> não oferece link para relembrar a senha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Adicionar</a:t>
            </a:r>
            <a:r>
              <a:rPr lang="en-US" dirty="0" smtClean="0"/>
              <a:t> link</a:t>
            </a:r>
            <a:endParaRPr lang="pt-BR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 bwMode="auto">
          <a:xfrm>
            <a:off x="5004048" y="1700808"/>
            <a:ext cx="361074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pt-BR" sz="2800" kern="0" dirty="0" smtClean="0"/>
              <a:t>Heurística:   3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pt-BR" sz="2800" kern="0" dirty="0" smtClean="0"/>
              <a:t>     Severidade: 2 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pt-BR" sz="2800" kern="0" dirty="0" smtClean="0"/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pt-BR" sz="2800" kern="0" dirty="0" smtClean="0"/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2800" kern="0" dirty="0" smtClean="0"/>
              <a:t>  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lang="pt-BR" sz="2800" kern="0" dirty="0" smtClean="0"/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pt-BR" sz="2800" kern="0" dirty="0" smtClean="0"/>
              <a:t>      Heurística:  5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pt-BR" sz="2800" kern="0" dirty="0" smtClean="0"/>
              <a:t>     Severidade: 3 </a:t>
            </a:r>
          </a:p>
        </p:txBody>
      </p:sp>
    </p:spTree>
    <p:extLst>
      <p:ext uri="{BB962C8B-B14F-4D97-AF65-F5344CB8AC3E}">
        <p14:creationId xmlns:p14="http://schemas.microsoft.com/office/powerpoint/2010/main" xmlns="" val="4037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472005"/>
          </a:xfrm>
        </p:spPr>
        <p:txBody>
          <a:bodyPr/>
          <a:lstStyle/>
          <a:p>
            <a:r>
              <a:rPr lang="pt-BR" dirty="0" smtClean="0"/>
              <a:t>Uma ferramenta melhorar a gestão escolar.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Páginas intuitivas com fácil navegação, sem necessidade de treinamento.</a:t>
            </a:r>
          </a:p>
          <a:p>
            <a:pPr>
              <a:buNone/>
            </a:pPr>
            <a:endParaRPr lang="pt-BR" sz="1400" dirty="0" smtClean="0"/>
          </a:p>
          <a:p>
            <a:r>
              <a:rPr lang="pt-BR" dirty="0" smtClean="0"/>
              <a:t> Introduzir novas funcionalidades no sistema, como: inserção de tarefas pelos professores,  organização da apresentação das tarefas em cronogramas, informar quando os pais acessarem informações.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dirty="0" smtClean="0"/>
              <a:t>Implantar </a:t>
            </a:r>
            <a:r>
              <a:rPr lang="pt-BR" sz="3200" dirty="0" smtClean="0"/>
              <a:t>o GAED nas escolas que utilizam o processo manual de gestão.</a:t>
            </a:r>
          </a:p>
          <a:p>
            <a:pPr algn="just">
              <a:buNone/>
            </a:pPr>
            <a:endParaRPr lang="en-US" sz="3200" dirty="0" smtClean="0"/>
          </a:p>
          <a:p>
            <a:pPr algn="just">
              <a:buNone/>
            </a:pPr>
            <a:endParaRPr lang="pt-BR" sz="3200" dirty="0" smtClean="0"/>
          </a:p>
          <a:p>
            <a:pPr algn="just"/>
            <a:r>
              <a:rPr lang="pt-BR" sz="3200" dirty="0" smtClean="0"/>
              <a:t>Oferecer um sistema </a:t>
            </a:r>
            <a:r>
              <a:rPr lang="pt-BR" sz="3200" dirty="0" smtClean="0"/>
              <a:t>intuitivo e simples garantindo a </a:t>
            </a:r>
            <a:r>
              <a:rPr lang="pt-BR" sz="3200" dirty="0" smtClean="0"/>
              <a:t>qualidade, </a:t>
            </a:r>
            <a:r>
              <a:rPr lang="pt-BR" sz="3200" dirty="0" smtClean="0"/>
              <a:t>usabilidade </a:t>
            </a:r>
            <a:r>
              <a:rPr lang="pt-BR" sz="3200" dirty="0" smtClean="0"/>
              <a:t>e satisfação do cliente. </a:t>
            </a:r>
            <a:endParaRPr lang="pt-BR" sz="32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 Gerais e Específicos.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69160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Promover </a:t>
            </a:r>
            <a:r>
              <a:rPr lang="pt-BR" dirty="0" smtClean="0"/>
              <a:t>um sistema que  facilite e estimule a comunicação entre </a:t>
            </a:r>
            <a:r>
              <a:rPr lang="pt-BR" dirty="0" smtClean="0"/>
              <a:t>professores, </a:t>
            </a:r>
            <a:r>
              <a:rPr lang="pt-BR" dirty="0" smtClean="0"/>
              <a:t>alunos e seus responsáveis;</a:t>
            </a:r>
          </a:p>
          <a:p>
            <a:pPr>
              <a:buNone/>
            </a:pPr>
            <a:endParaRPr lang="pt-BR" sz="900" dirty="0" smtClean="0"/>
          </a:p>
          <a:p>
            <a:r>
              <a:rPr lang="en-US" dirty="0" err="1" smtClean="0"/>
              <a:t>Estimular</a:t>
            </a:r>
            <a:r>
              <a:rPr lang="en-US" dirty="0" smtClean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acompanhamento</a:t>
            </a:r>
            <a:r>
              <a:rPr lang="en-US" dirty="0" smtClean="0"/>
              <a:t> </a:t>
            </a:r>
            <a:r>
              <a:rPr lang="en-US" dirty="0" smtClean="0"/>
              <a:t>dos alunos </a:t>
            </a:r>
            <a:r>
              <a:rPr lang="en-US" dirty="0" err="1" smtClean="0"/>
              <a:t>pelos</a:t>
            </a:r>
            <a:r>
              <a:rPr lang="en-US" dirty="0" smtClean="0"/>
              <a:t> pais, </a:t>
            </a:r>
            <a:r>
              <a:rPr lang="en-US" dirty="0" err="1" smtClean="0"/>
              <a:t>através</a:t>
            </a:r>
            <a:r>
              <a:rPr lang="en-US" dirty="0" smtClean="0"/>
              <a:t> do sistema on-line;</a:t>
            </a:r>
          </a:p>
          <a:p>
            <a:endParaRPr lang="en-US" sz="1000" dirty="0" smtClean="0"/>
          </a:p>
          <a:p>
            <a:r>
              <a:rPr lang="en-US" dirty="0" err="1" smtClean="0"/>
              <a:t>Manter</a:t>
            </a:r>
            <a:r>
              <a:rPr lang="en-US" dirty="0" smtClean="0"/>
              <a:t> o </a:t>
            </a:r>
            <a:r>
              <a:rPr lang="en-US" dirty="0" err="1" smtClean="0"/>
              <a:t>registro</a:t>
            </a:r>
            <a:r>
              <a:rPr lang="en-US" dirty="0" smtClean="0"/>
              <a:t> digital das </a:t>
            </a:r>
            <a:r>
              <a:rPr lang="en-US" dirty="0" err="1" smtClean="0"/>
              <a:t>informações</a:t>
            </a:r>
            <a:r>
              <a:rPr lang="en-US" dirty="0" smtClean="0"/>
              <a:t>;</a:t>
            </a:r>
          </a:p>
          <a:p>
            <a:endParaRPr lang="en-US" sz="1050" dirty="0" smtClean="0"/>
          </a:p>
          <a:p>
            <a:endParaRPr lang="en-US" sz="800" dirty="0" smtClean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dirty="0" smtClean="0"/>
              <a:t> </a:t>
            </a:r>
            <a:r>
              <a:rPr lang="pt-BR" b="1" dirty="0" smtClean="0"/>
              <a:t>Gestores</a:t>
            </a:r>
            <a:r>
              <a:rPr lang="pt-BR" dirty="0" smtClean="0"/>
              <a:t>: diretores e coordenadores.</a:t>
            </a:r>
          </a:p>
          <a:p>
            <a:endParaRPr lang="pt-BR" sz="1000" dirty="0" smtClean="0"/>
          </a:p>
          <a:p>
            <a:r>
              <a:rPr lang="pt-BR" b="1" dirty="0" smtClean="0"/>
              <a:t>Secretaria</a:t>
            </a:r>
            <a:r>
              <a:rPr lang="pt-BR" dirty="0" smtClean="0"/>
              <a:t>: agentes escolares</a:t>
            </a:r>
          </a:p>
          <a:p>
            <a:pPr>
              <a:buNone/>
            </a:pPr>
            <a:r>
              <a:rPr lang="en-US" dirty="0" smtClean="0"/>
              <a:t>      -  </a:t>
            </a:r>
            <a:r>
              <a:rPr lang="en-US" dirty="0" err="1" smtClean="0"/>
              <a:t>Inserem</a:t>
            </a:r>
            <a:r>
              <a:rPr lang="en-US" dirty="0" smtClean="0"/>
              <a:t>  alunos 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responsáveis</a:t>
            </a:r>
            <a:r>
              <a:rPr lang="en-US" dirty="0" smtClean="0"/>
              <a:t>, </a:t>
            </a:r>
            <a:r>
              <a:rPr lang="en-US" dirty="0" err="1" smtClean="0"/>
              <a:t>turmas</a:t>
            </a:r>
            <a:r>
              <a:rPr lang="en-US" dirty="0" smtClean="0"/>
              <a:t> e </a:t>
            </a:r>
            <a:r>
              <a:rPr lang="en-US" dirty="0" err="1" smtClean="0"/>
              <a:t>boletim</a:t>
            </a:r>
            <a:endParaRPr lang="pt-BR" dirty="0" smtClean="0"/>
          </a:p>
          <a:p>
            <a:endParaRPr lang="en-US" sz="1000" dirty="0" smtClean="0"/>
          </a:p>
          <a:p>
            <a:endParaRPr lang="pt-BR" sz="1000" dirty="0" smtClean="0"/>
          </a:p>
          <a:p>
            <a:r>
              <a:rPr lang="pt-BR" b="1" dirty="0" smtClean="0"/>
              <a:t>Professores</a:t>
            </a:r>
            <a:r>
              <a:rPr lang="pt-BR" dirty="0" smtClean="0"/>
              <a:t>: Planejam, ensinam e avaliam os alunos </a:t>
            </a:r>
          </a:p>
          <a:p>
            <a:pPr>
              <a:buNone/>
            </a:pPr>
            <a:r>
              <a:rPr lang="pt-BR" dirty="0" smtClean="0"/>
              <a:t>       -  Registram notas, faltas e ocorrências </a:t>
            </a:r>
          </a:p>
          <a:p>
            <a:pPr>
              <a:buNone/>
            </a:pPr>
            <a:endParaRPr lang="pt-BR" sz="1000" dirty="0" smtClean="0"/>
          </a:p>
          <a:p>
            <a:pPr>
              <a:buNone/>
            </a:pPr>
            <a:r>
              <a:rPr lang="pt-BR" dirty="0" smtClean="0"/>
              <a:t>   </a:t>
            </a:r>
          </a:p>
          <a:p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Usuários 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29600" cy="4530725"/>
          </a:xfrm>
        </p:spPr>
        <p:txBody>
          <a:bodyPr/>
          <a:lstStyle/>
          <a:p>
            <a:r>
              <a:rPr lang="pt-BR" b="1" dirty="0" smtClean="0"/>
              <a:t>Pais e/ou </a:t>
            </a:r>
            <a:r>
              <a:rPr lang="pt-BR" b="1" dirty="0" smtClean="0"/>
              <a:t>responsáveis:</a:t>
            </a:r>
            <a:r>
              <a:rPr lang="pt-BR" dirty="0" smtClean="0"/>
              <a:t> </a:t>
            </a:r>
            <a:r>
              <a:rPr lang="pt-BR" dirty="0" smtClean="0"/>
              <a:t>dos alunos</a:t>
            </a:r>
          </a:p>
          <a:p>
            <a:pPr algn="ctr">
              <a:buNone/>
            </a:pPr>
            <a:r>
              <a:rPr lang="pt-BR" dirty="0" smtClean="0"/>
              <a:t>Verificam e acompanham: notas, frequência, ocorrências, comunicados e convites e notícias da escola.</a:t>
            </a:r>
          </a:p>
          <a:p>
            <a:pPr algn="ctr">
              <a:buNone/>
            </a:pPr>
            <a:endParaRPr lang="pt-BR" sz="1400" dirty="0" smtClean="0"/>
          </a:p>
          <a:p>
            <a:r>
              <a:rPr lang="pt-BR" b="1" dirty="0" smtClean="0"/>
              <a:t>Alunos</a:t>
            </a:r>
            <a:r>
              <a:rPr lang="pt-BR" dirty="0" smtClean="0"/>
              <a:t>: </a:t>
            </a:r>
            <a:r>
              <a:rPr lang="pt-BR" dirty="0" smtClean="0"/>
              <a:t>acompanham </a:t>
            </a:r>
            <a:r>
              <a:rPr lang="pt-BR" dirty="0" smtClean="0"/>
              <a:t>e verificam:  notas, frequência, datas e comunicados e   convites e notícias da escola.</a:t>
            </a:r>
          </a:p>
          <a:p>
            <a:pPr algn="ctr">
              <a:buNone/>
            </a:pP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e Concorrência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opções no mercado são inúmeras e requerem uma pesquisa apurada, que compare o que a escola necessita e o que os sistemas oferecem.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O GAED inova ao aliar um sistema de gestão escolar voltado para atender o cliente: pais/</a:t>
            </a:r>
            <a:r>
              <a:rPr lang="en-US" dirty="0" err="1" smtClean="0"/>
              <a:t>responsáveis</a:t>
            </a:r>
            <a:r>
              <a:rPr lang="en-US" dirty="0" smtClean="0"/>
              <a:t> dos alunos.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Caso Uso</a:t>
            </a:r>
            <a:endParaRPr lang="pt-BR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ALUNO</a:t>
            </a:r>
            <a:endParaRPr lang="pt-BR" dirty="0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05/12/2014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476CB-12D4-456A-BCEE-8469A8C40045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Faculdade Metrocamp</a:t>
            </a:r>
          </a:p>
          <a:p>
            <a:r>
              <a:rPr lang="pt-BR" dirty="0" smtClean="0"/>
              <a:t>TCM/4ADS</a:t>
            </a:r>
          </a:p>
          <a:p>
            <a:endParaRPr lang="pt-BR" dirty="0"/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555776" y="1628800"/>
            <a:ext cx="5832648" cy="460603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_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presentation_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787</TotalTime>
  <Words>1159</Words>
  <Application>Microsoft Office PowerPoint</Application>
  <PresentationFormat>Apresentação na tela (4:3)</PresentationFormat>
  <Paragraphs>230</Paragraphs>
  <Slides>39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Presentation</vt:lpstr>
      <vt:lpstr>GAED – Gerenciamento de Atividade Escolar Digital</vt:lpstr>
      <vt:lpstr>Apresentação do Sistema</vt:lpstr>
      <vt:lpstr>Problematização e contexto</vt:lpstr>
      <vt:lpstr>Objetivos Gerais</vt:lpstr>
      <vt:lpstr>Objetivos Gerais e Específicos.</vt:lpstr>
      <vt:lpstr>Usuários </vt:lpstr>
      <vt:lpstr>Usuários </vt:lpstr>
      <vt:lpstr>Alternativas e Concorrência</vt:lpstr>
      <vt:lpstr>Diagrama Caso Uso</vt:lpstr>
      <vt:lpstr>Diagrama Caso Uso</vt:lpstr>
      <vt:lpstr>Diagrama Caso Uso</vt:lpstr>
      <vt:lpstr>Diagrama Caso Uso</vt:lpstr>
      <vt:lpstr>Diagrama Caso Uso</vt:lpstr>
      <vt:lpstr>Escopo do produto </vt:lpstr>
      <vt:lpstr>Banco de Dados</vt:lpstr>
      <vt:lpstr>Slide 16</vt:lpstr>
      <vt:lpstr>Banco de Dados</vt:lpstr>
      <vt:lpstr>Slide 18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Interface do Usuário</vt:lpstr>
      <vt:lpstr>Protótipos de baixa fidelidade</vt:lpstr>
      <vt:lpstr>Protótipos de alta fidelidade</vt:lpstr>
      <vt:lpstr>Protótipos de baixa fidelidade</vt:lpstr>
      <vt:lpstr>Protótipos de alta fidelidade</vt:lpstr>
      <vt:lpstr>Protótipos de baixa fidelidade</vt:lpstr>
      <vt:lpstr>Protótipos de alta fidelidade</vt:lpstr>
      <vt:lpstr>Arquitetura do Software</vt:lpstr>
      <vt:lpstr>Arquitetura do Software</vt:lpstr>
      <vt:lpstr>Slide 36</vt:lpstr>
      <vt:lpstr>Inspeção de Usabilidade</vt:lpstr>
      <vt:lpstr>Inspeção de Usabilidade</vt:lpstr>
      <vt:lpstr>Conclusão</vt:lpstr>
    </vt:vector>
  </TitlesOfParts>
  <Company>CTI - Renanto Archer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Helio</dc:creator>
  <cp:lastModifiedBy>Diney</cp:lastModifiedBy>
  <cp:revision>131</cp:revision>
  <dcterms:created xsi:type="dcterms:W3CDTF">2010-09-13T02:18:34Z</dcterms:created>
  <dcterms:modified xsi:type="dcterms:W3CDTF">2014-12-05T20:57:18Z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TC060874521046</vt:lpwstr>
  </property>
</Properties>
</file>