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jpeg" ContentType="image/jpeg"/>
  <Override PartName="/ppt/media/image11.jpeg" ContentType="image/jpeg"/>
  <Override PartName="/ppt/media/image8.jpeg" ContentType="image/jpeg"/>
  <Override PartName="/ppt/media/image2.gif" ContentType="image/gif"/>
  <Override PartName="/ppt/media/image5.png" ContentType="image/png"/>
  <Override PartName="/ppt/media/image6.jpeg" ContentType="image/jpeg"/>
  <Override PartName="/ppt/media/image10.png" ContentType="image/png"/>
  <Override PartName="/ppt/media/image13.gif" ContentType="image/gif"/>
  <Override PartName="/ppt/media/image16.jpeg" ContentType="image/jpeg"/>
  <Override PartName="/ppt/media/image4.jpeg" ContentType="image/jpeg"/>
  <Override PartName="/ppt/media/image21.jpeg" ContentType="image/jpeg"/>
  <Override PartName="/ppt/media/image19.jpeg" ContentType="image/jpeg"/>
  <Override PartName="/ppt/media/image15.png" ContentType="image/png"/>
  <Override PartName="/ppt/media/image23.gif" ContentType="image/gif"/>
  <Override PartName="/ppt/media/image17.jpeg" ContentType="image/jpeg"/>
  <Override PartName="/ppt/media/image1.jpeg" ContentType="image/jpeg"/>
  <Override PartName="/ppt/media/image22.jpeg" ContentType="image/jpeg"/>
  <Override PartName="/ppt/media/image14.jpeg" ContentType="image/jpeg"/>
  <Override PartName="/ppt/media/image20.png" ContentType="image/png"/>
  <Override PartName="/ppt/media/image18.png" ContentType="image/png"/>
  <Override PartName="/ppt/media/image7.jpeg" ContentType="image/jpeg"/>
  <Override PartName="/ppt/media/image12.jpeg" ContentType="image/jpeg"/>
  <Override PartName="/ppt/media/image3.gif" ContentType="image/gif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B00870D-EC84-410F-BE28-5AF10906837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gif"/><Relationship Id="rId3" Type="http://schemas.openxmlformats.org/officeDocument/2006/relationships/image" Target="../media/image3.gif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gif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gif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355320"/>
            <a:ext cx="907164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i="1" lang="en-US" sz="4400" spc="-1" strike="noStrike">
                <a:latin typeface="Baskerville"/>
              </a:rPr>
              <a:t>Topic Analysis on</a:t>
            </a:r>
            <a:br/>
            <a:r>
              <a:rPr b="1" i="1" lang="en-US" sz="4400" spc="-1" strike="noStrike">
                <a:latin typeface="Baskerville"/>
              </a:rPr>
              <a:t>Portions of the Bible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43812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Baskerville"/>
              </a:rPr>
              <a:t>CS 484-002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Baskerville"/>
              </a:rPr>
              <a:t>Final Project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Baskerville"/>
              </a:rPr>
              <a:t>Luis Ferrufino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7368840" y="1920240"/>
            <a:ext cx="1775160" cy="181944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1134000" y="1828800"/>
            <a:ext cx="1775160" cy="181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i="1" lang="en-US" sz="4400" spc="-1" strike="noStrike">
                <a:latin typeface="Baskerville"/>
              </a:rPr>
              <a:t>Time to go further…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52956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Baskerville"/>
              </a:rPr>
              <a:t>Repeat the process for different granularities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Baskerville"/>
              </a:rPr>
              <a:t>Verses (done :])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Baskerville"/>
              </a:rPr>
              <a:t>Chapters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Baskerville"/>
              </a:rPr>
              <a:t>Books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i="1" lang="en-US" sz="4400" spc="-1" strike="noStrike">
                <a:latin typeface="Baskerville"/>
              </a:rPr>
              <a:t>Results for Chapters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822960" y="4139640"/>
            <a:ext cx="7955280" cy="61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Baskerville"/>
              </a:rPr>
              <a:t>This model had a log likelihood of -1474580.3878700077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Baskerville"/>
              </a:rPr>
              <a:t>and a perplexity of 315.4817292314834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" y="1147680"/>
            <a:ext cx="10079640" cy="223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i="1" lang="en-US" sz="4400" spc="-1" strike="noStrike">
                <a:latin typeface="Baskerville"/>
              </a:rPr>
              <a:t>Results for Books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0" y="1084320"/>
            <a:ext cx="9607680" cy="1567440"/>
          </a:xfrm>
          <a:prstGeom prst="rect">
            <a:avLst/>
          </a:prstGeom>
          <a:ln w="0">
            <a:noFill/>
          </a:ln>
        </p:spPr>
      </p:pic>
      <p:sp>
        <p:nvSpPr>
          <p:cNvPr id="75" name=""/>
          <p:cNvSpPr txBox="1"/>
          <p:nvPr/>
        </p:nvSpPr>
        <p:spPr>
          <a:xfrm>
            <a:off x="274320" y="3017520"/>
            <a:ext cx="9326880" cy="61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Baskerville"/>
              </a:rPr>
              <a:t>This model had a log likelihood of -1378996.2824640663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Baskerville"/>
              </a:rPr>
              <a:t>and a perplexity of 420.6787366265977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i="1" lang="en-US" sz="4400" spc="-1" strike="noStrike">
                <a:latin typeface="Baskerville"/>
              </a:rPr>
              <a:t>Findings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52956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Baskerville"/>
              </a:rPr>
              <a:t>2 topics for Verses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Baskerville"/>
              </a:rPr>
              <a:t>13 topics for Chapters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Baskerville"/>
              </a:rPr>
              <a:t>6 topics for Books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Baskerville"/>
              </a:rPr>
              <a:t>Observation: the longer the document, the quicker the LDA model is built and the higher the log likelihood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i="1" lang="en-US" sz="4400" spc="-1" strike="noStrike">
                <a:latin typeface="Baskerville"/>
              </a:rPr>
              <a:t>Thanks for watching!!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286000" y="1371600"/>
            <a:ext cx="4852080" cy="342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i="1" lang="en-US" sz="4400" spc="-1" strike="noStrike">
                <a:latin typeface="Baskerville"/>
              </a:rPr>
              <a:t>Background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52956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Baskerville"/>
              </a:rPr>
              <a:t>Bible is the holy book of Christianity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Baskerville"/>
              </a:rPr>
              <a:t>66 books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Baskerville"/>
              </a:rPr>
              <a:t>1184 chapters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Baskerville"/>
              </a:rPr>
              <a:t>31103 verses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6675120" y="457560"/>
            <a:ext cx="3200040" cy="320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i="1" lang="en-US" sz="4400" spc="-1" strike="noStrike">
                <a:latin typeface="Baskerville"/>
              </a:rPr>
              <a:t>Our Goal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0" y="1530360"/>
            <a:ext cx="10080000" cy="3773160"/>
          </a:xfrm>
          <a:prstGeom prst="rect">
            <a:avLst/>
          </a:prstGeom>
        </p:spPr>
        <p:txBody>
          <a:bodyPr wrap="none" lIns="90000" rIns="90000" tIns="46800" bIns="46800" anchor="ctr" anchorCtr="1">
            <a:prstTxWarp prst="textDe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ln w="9360">
                  <a:solidFill>
                    <a:srgbClr val="000000"/>
                  </a:solidFill>
                  <a:miter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800000"/>
                    </a:gs>
                  </a:gsLst>
                  <a:path path="rect">
                    <a:fillToRect l="50000" t="50000" r="50000" b="50000"/>
                  </a:path>
                </a:gradFill>
                <a:latin typeface="Arial Black"/>
                <a:ea typeface="MS Gothic"/>
              </a:rPr>
              <a:t>Find Recurring Topics Across the Bible </a:t>
            </a:r>
            <a:endParaRPr b="0" lang="en-US" sz="2400" spc="-1" strike="noStrike">
              <a:ln w="9360">
                <a:solidFill>
                  <a:srgbClr val="000000"/>
                </a:solidFill>
                <a:miter/>
              </a:ln>
              <a:gradFill rotWithShape="0">
                <a:gsLst>
                  <a:gs pos="0">
                    <a:srgbClr val="ffff00"/>
                  </a:gs>
                  <a:gs pos="100000">
                    <a:srgbClr val="800000"/>
                  </a:gs>
                </a:gsLst>
                <a:path path="rect">
                  <a:fillToRect l="50000" t="50000" r="50000" b="50000"/>
                </a:path>
              </a:gra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 txBox="1"/>
          <p:nvPr/>
        </p:nvSpPr>
        <p:spPr>
          <a:xfrm>
            <a:off x="504000" y="333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i="1" lang="en-US" sz="4400" spc="-1" strike="noStrike">
                <a:latin typeface="Baskerville"/>
              </a:rPr>
              <a:t>The dataset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52956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Baskerville"/>
              </a:rPr>
              <a:t>Link: https://www.kaggle.com/oswinrh/bible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Baskerville"/>
              </a:rPr>
              <a:t>I went with the ASV (American Standard Version)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 rot="194400">
            <a:off x="3207600" y="3207600"/>
            <a:ext cx="3600000" cy="3600000"/>
          </a:xfrm>
          <a:prstGeom prst="rect">
            <a:avLst/>
          </a:prstGeom>
        </p:spPr>
        <p:txBody>
          <a:bodyPr wrap="none" fromWordArt="1" lIns="90000" rIns="90000" tIns="47160" bIns="47160" anchor="ctr" anchorCtr="1">
            <a:prstTxWarp prst="textButton">
              <a:avLst>
                <a:gd name="adj" fmla="val 1080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ln w="9360">
                  <a:noFill/>
                </a:ln>
                <a:gradFill rotWithShape="0">
                  <a:gsLst>
                    <a:gs pos="0">
                      <a:srgbClr val="ffff00"/>
                    </a:gs>
                    <a:gs pos="50000">
                      <a:srgbClr val="800080"/>
                    </a:gs>
                    <a:gs pos="100000">
                      <a:srgbClr val="800080"/>
                    </a:gs>
                  </a:gsLst>
                  <a:path path="rect">
                    <a:fillToRect l="60000" t="60000" r="40000" b="40000"/>
                  </a:path>
                </a:gradFill>
                <a:latin typeface="Times New Roman"/>
                <a:ea typeface="MS Gothic"/>
              </a:rPr>
              <a:t>A . S . V . </a:t>
            </a:r>
            <a:endParaRPr b="0" lang="en-US" sz="2400" spc="-1" strike="noStrike">
              <a:ln w="9360">
                <a:noFill/>
              </a:ln>
              <a:gradFill rotWithShape="0">
                <a:gsLst>
                  <a:gs pos="0">
                    <a:srgbClr val="ffff00"/>
                  </a:gs>
                  <a:gs pos="50000">
                    <a:srgbClr val="800080"/>
                  </a:gs>
                  <a:gs pos="100000">
                    <a:srgbClr val="800080"/>
                  </a:gs>
                </a:gsLst>
                <a:path path="rect">
                  <a:fillToRect l="60000" t="60000" r="40000" b="40000"/>
                </a:path>
              </a:gra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i="1" lang="en-US" sz="4400" spc="-1" strike="noStrike">
                <a:latin typeface="Baskerville"/>
              </a:rPr>
              <a:t>Key Ideas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6549120" y="3960360"/>
            <a:ext cx="3600720" cy="1800360"/>
          </a:xfrm>
          <a:prstGeom prst="rect">
            <a:avLst/>
          </a:prstGeom>
        </p:spPr>
        <p:txBody>
          <a:bodyPr wrap="none" fromWordArt="1" lIns="90000" rIns="90000" tIns="47160" bIns="47160" anchor="ctr" anchorCtr="1">
            <a:prstTxWarp prst="textArchUp">
              <a:avLst>
                <a:gd name="adj" fmla="val 1080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ln w="9360">
                  <a:noFill/>
                </a:ln>
                <a:gradFill rotWithShape="0">
                  <a:gsLst>
                    <a:gs pos="0">
                      <a:srgbClr val="ffff00"/>
                    </a:gs>
                    <a:gs pos="80000">
                      <a:srgbClr val="800000"/>
                    </a:gs>
                    <a:gs pos="100000">
                      <a:srgbClr val="800000"/>
                    </a:gs>
                  </a:gsLst>
                  <a:path path="circle">
                    <a:fillToRect l="30000" t="30000" r="70000" b="70000"/>
                  </a:path>
                </a:gradFill>
                <a:latin typeface="Times New Roman"/>
                <a:ea typeface="MS Gothic"/>
              </a:rPr>
              <a:t>L D A</a:t>
            </a:r>
            <a:endParaRPr b="0" lang="en-US" sz="2400" spc="-1" strike="noStrike">
              <a:ln w="9360">
                <a:noFill/>
              </a:ln>
              <a:gradFill rotWithShape="0">
                <a:gsLst>
                  <a:gs pos="0">
                    <a:srgbClr val="ffff00"/>
                  </a:gs>
                  <a:gs pos="80000">
                    <a:srgbClr val="800000"/>
                  </a:gs>
                  <a:gs pos="100000">
                    <a:srgbClr val="800000"/>
                  </a:gs>
                </a:gsLst>
                <a:path path="circle">
                  <a:fillToRect l="30000" t="30000" r="70000" b="70000"/>
                </a:path>
              </a:gra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52956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1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Baskerville"/>
              </a:rPr>
              <a:t>Latent Features: unobserved variables whose values are statistically inferred from other, observed variables.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Baskerville"/>
              </a:rPr>
              <a:t>Dirichlet Distribution: “multidimensional generalization of the Beta distribution where each dimension is governed by an alpha-parameter.”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Baskerville"/>
              </a:rPr>
              <a:t> “</a:t>
            </a:r>
            <a:r>
              <a:rPr b="0" lang="en-US" sz="2800" spc="-1" strike="noStrike">
                <a:latin typeface="Baskerville"/>
              </a:rPr>
              <a:t>Dirichlet.” Rdocumentation. URL: https://www.rdocumentation.org/packages/DirichletReg/versions/0.6-3/topics/Dirichlet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Baskerville"/>
              </a:rPr>
              <a:t>Put these two ideas together...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Baskerville"/>
              </a:rPr>
              <a:t>And you get LDA (Latent Drichlet Allocation)!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Baskerville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i="1" lang="en-US" sz="4400" spc="-1" strike="noStrike">
                <a:latin typeface="Baskerville"/>
              </a:rPr>
              <a:t>LDA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6549120" y="3960360"/>
            <a:ext cx="3600720" cy="1800360"/>
          </a:xfrm>
          <a:prstGeom prst="rect">
            <a:avLst/>
          </a:prstGeom>
        </p:spPr>
        <p:txBody>
          <a:bodyPr wrap="none" fromWordArt="1" lIns="90000" rIns="90000" tIns="47160" bIns="47160" anchor="ctr" anchorCtr="1">
            <a:prstTxWarp prst="textArchUp">
              <a:avLst>
                <a:gd name="adj" fmla="val 1080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ln w="9360">
                  <a:noFill/>
                </a:ln>
                <a:gradFill rotWithShape="0">
                  <a:gsLst>
                    <a:gs pos="0">
                      <a:srgbClr val="ffff00"/>
                    </a:gs>
                    <a:gs pos="80000">
                      <a:srgbClr val="800000"/>
                    </a:gs>
                    <a:gs pos="100000">
                      <a:srgbClr val="800000"/>
                    </a:gs>
                  </a:gsLst>
                  <a:path path="circle">
                    <a:fillToRect l="30000" t="30000" r="70000" b="70000"/>
                  </a:path>
                </a:gradFill>
                <a:latin typeface="Times New Roman"/>
                <a:ea typeface="MS Gothic"/>
              </a:rPr>
              <a:t>L D A</a:t>
            </a:r>
            <a:endParaRPr b="0" lang="en-US" sz="2400" spc="-1" strike="noStrike">
              <a:ln w="9360">
                <a:noFill/>
              </a:ln>
              <a:gradFill rotWithShape="0">
                <a:gsLst>
                  <a:gs pos="0">
                    <a:srgbClr val="ffff00"/>
                  </a:gs>
                  <a:gs pos="80000">
                    <a:srgbClr val="800000"/>
                  </a:gs>
                  <a:gs pos="100000">
                    <a:srgbClr val="800000"/>
                  </a:gs>
                </a:gsLst>
                <a:path path="circle">
                  <a:fillToRect l="30000" t="30000" r="70000" b="70000"/>
                </a:path>
              </a:gradFill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52956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Baskerville"/>
              </a:rPr>
              <a:t>In essence, a “three-level hierarchical Bayesian model.”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Baskerville"/>
              </a:rPr>
              <a:t>“</a:t>
            </a:r>
            <a:r>
              <a:rPr b="0" lang="en-US" sz="2800" spc="-1" strike="noStrike">
                <a:latin typeface="Baskerville"/>
              </a:rPr>
              <a:t>Latent Dirichlet Allocation” D. Blei, A. Ng, M. Jordan, 2003. pg. 1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Baskerville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-274320" y="3931920"/>
            <a:ext cx="6589800" cy="159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i="1" lang="en-US" sz="4400" spc="-1" strike="noStrike">
                <a:latin typeface="Baskerville"/>
              </a:rPr>
              <a:t>Process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52956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Baskerville"/>
              </a:rPr>
              <a:t>Preprocessing (feature extraction, trimming whitespace and removing punctuation and converting to all-lowercase)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Baskerville"/>
              </a:rPr>
              <a:t>Try to tune the parameter (number of topics)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Baskerville"/>
              </a:rPr>
              <a:t>Vectorise as a tf matrix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Baskerville"/>
              </a:rPr>
              <a:t>Fit into an LDA model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Baskerville"/>
              </a:rPr>
              <a:t>Maximise </a:t>
            </a:r>
            <a:r>
              <a:rPr b="0" lang="en-US" sz="2800" spc="-1" strike="noStrike">
                <a:solidFill>
                  <a:srgbClr val="ff0000"/>
                </a:solidFill>
                <a:latin typeface="Baskerville"/>
              </a:rPr>
              <a:t>log-likelihood</a:t>
            </a:r>
            <a:r>
              <a:rPr b="0" lang="en-US" sz="2800" spc="-1" strike="noStrike">
                <a:latin typeface="Baskerville"/>
              </a:rPr>
              <a:t> and minimise the </a:t>
            </a:r>
            <a:r>
              <a:rPr b="0" lang="en-US" sz="2800" spc="-1" strike="noStrike">
                <a:solidFill>
                  <a:srgbClr val="ff0000"/>
                </a:solidFill>
                <a:latin typeface="Baskerville"/>
              </a:rPr>
              <a:t>perplexity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Baskerville"/>
              </a:rPr>
              <a:t>Analyse results i.e. postprocessing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i="1" lang="en-US" sz="4400" spc="-1" strike="noStrike">
                <a:latin typeface="Baskerville"/>
              </a:rPr>
              <a:t>What we’ll need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43812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Baskerville"/>
              </a:rPr>
              <a:t>Python3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Baskerville"/>
              </a:rPr>
              <a:t>Numpy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Baskerville"/>
              </a:rPr>
              <a:t>Scikit-learn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5852160" y="1172520"/>
            <a:ext cx="2219040" cy="221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i="1" lang="en-US" sz="4400" spc="-1" strike="noStrike">
                <a:latin typeface="Baskerville"/>
              </a:rPr>
              <a:t>Results!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0" y="1077480"/>
            <a:ext cx="9692640" cy="1208520"/>
          </a:xfrm>
          <a:prstGeom prst="rect">
            <a:avLst/>
          </a:prstGeom>
          <a:ln w="0">
            <a:noFill/>
          </a:ln>
        </p:spPr>
      </p:pic>
      <p:sp>
        <p:nvSpPr>
          <p:cNvPr id="67" name=""/>
          <p:cNvSpPr txBox="1"/>
          <p:nvPr/>
        </p:nvSpPr>
        <p:spPr>
          <a:xfrm>
            <a:off x="365760" y="2651760"/>
            <a:ext cx="896112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Baskerville"/>
              </a:rPr>
              <a:t>This model had a log likelihood of -1530264.318963924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Baskerville"/>
              </a:rPr>
              <a:t>and perplexity of 392.0503785214204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Application>LibreOffice/7.1.5.2$Linux_X86_64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2020-05-08T12:42:03Z</dcterms:created>
  <dc:creator/>
  <dc:description/>
  <dc:language>en-US</dc:language>
  <cp:lastModifiedBy/>
  <dcterms:modified xsi:type="dcterms:W3CDTF">2021-08-30T18:42:02Z</dcterms:modified>
  <cp:revision>21</cp:revision>
  <dc:subject/>
  <dc:title/>
</cp:coreProperties>
</file>