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 id="273" r:id="rId18"/>
    <p:sldId id="274" r:id="rId19"/>
    <p:sldId id="275" r:id="rId20"/>
    <p:sldId id="276" r:id="rId21"/>
    <p:sldId id="277" r:id="rId22"/>
    <p:sldId id="285" r:id="rId23"/>
    <p:sldId id="289" r:id="rId24"/>
    <p:sldId id="278" r:id="rId25"/>
    <p:sldId id="259" r:id="rId26"/>
    <p:sldId id="279" r:id="rId27"/>
    <p:sldId id="280" r:id="rId28"/>
    <p:sldId id="281" r:id="rId29"/>
    <p:sldId id="282" r:id="rId30"/>
    <p:sldId id="283" r:id="rId31"/>
    <p:sldId id="284" r:id="rId32"/>
    <p:sldId id="286" r:id="rId33"/>
    <p:sldId id="287" r:id="rId34"/>
    <p:sldId id="288"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05" r:id="rId49"/>
    <p:sldId id="304" r:id="rId5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ביאל" initials="א" lastIdx="1" clrIdx="0">
    <p:extLst>
      <p:ext uri="{19B8F6BF-5375-455C-9EA6-DF929625EA0E}">
        <p15:presenceInfo xmlns:p15="http://schemas.microsoft.com/office/powerpoint/2012/main" userId="אביאל"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5-16T18:56:54.679"/>
    </inkml:context>
    <inkml:brush xml:id="br0">
      <inkml:brushProperty name="width" value="0.05" units="cm"/>
      <inkml:brushProperty name="height" value="0.05" units="cm"/>
      <inkml:brushProperty name="fitToCurve" value="1"/>
    </inkml:brush>
  </inkml:definitions>
  <inkml:trace contextRef="#ctx0" brushRef="#br0">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1C5C44-73C0-4F73-8119-F0241C40DE4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F708EA9-46D3-4D21-B648-1C8E25AA9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624F085C-B375-447A-BD10-47B9065860DF}"/>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AA332F28-9B2A-448F-86C4-5200DA8FB29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7400986-5A39-4DED-B161-6E4B44C0546E}"/>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44626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2011A9-72DB-405F-9FD3-77AE509AA1A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5EF133D-0CBC-42AC-86CC-9D53AC561ACE}"/>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B14E5AA-CB26-4430-98CF-39F8FBEA1D2B}"/>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498A45AB-6A6E-4992-A66F-994FC32B7C7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C00818F-4E9A-4835-8E95-BE3319AE819E}"/>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329423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E56BFD7-B4CE-4EDE-9F9F-51A8445D7D9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7ADFB88-A7E7-4018-A288-F3823C0CB047}"/>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CFE3ECA-699E-4781-9450-4E15A3D6AE68}"/>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F278D084-2C80-4610-A3C9-1E8B0E7ED51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FB27CA8-8369-434D-B949-5F63F5490766}"/>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205440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052D5A-ED08-4741-B5CF-E11D2C30252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4B50D40-3189-407F-B33D-BB5870880B18}"/>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4BCD348-AD67-4646-AD8E-D86B0BE03F66}"/>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FEA5AEFD-7973-454C-9BA3-7C7933E7DB6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38256FD-ABDC-4F1B-855E-A87234B29AED}"/>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215517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96633D-7259-41D8-AAD6-CDA0FF35766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67EA0E-C7D2-4D62-ADAF-860B6CB97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BB277DA8-4EC0-4B16-B90B-B644EAAABA25}"/>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942B2BA4-AB18-4CA3-9301-45B3AE773A3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9320421-1037-471E-B9DD-15DF93AA5EE5}"/>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426823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4D0647-A76F-4234-AE2C-1C548C09EE8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5CCC778-A9FA-4486-816E-8AA08C186F41}"/>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D25C1EC-41F2-4A1D-B28C-EE4E1C962629}"/>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DE63703-EDD8-4FA9-A837-A7CFE1633179}"/>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6" name="מציין מיקום של כותרת תחתונה 5">
            <a:extLst>
              <a:ext uri="{FF2B5EF4-FFF2-40B4-BE49-F238E27FC236}">
                <a16:creationId xmlns:a16="http://schemas.microsoft.com/office/drawing/2014/main" id="{173045C4-C6E0-4C36-A22C-628054D37FC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9AA6749-3DD6-4875-A5F9-CFE8BF331422}"/>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65680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1E594-0D88-4055-96A4-14205D2CD3D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10DAD6-4BFA-49BE-A7ED-0D6BB85E4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0D12323C-DC90-413C-993A-E5ACCE47A842}"/>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7BA7A198-BDEE-42CA-8348-38C1859A4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F7DD5DAF-E786-401F-9772-4E641EB89546}"/>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5904157-0548-4FC6-9734-DD2177D9FFC3}"/>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8" name="מציין מיקום של כותרת תחתונה 7">
            <a:extLst>
              <a:ext uri="{FF2B5EF4-FFF2-40B4-BE49-F238E27FC236}">
                <a16:creationId xmlns:a16="http://schemas.microsoft.com/office/drawing/2014/main" id="{B80652DA-5951-40BE-871F-AF8C84919AD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3800D7D-2DA6-4F5D-BA98-88009304F6F8}"/>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288440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BEDF30-60F9-46B9-89BE-80F4F78B75A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B1A31A4-49CF-4442-B5EA-3F6DC626BF9E}"/>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4" name="מציין מיקום של כותרת תחתונה 3">
            <a:extLst>
              <a:ext uri="{FF2B5EF4-FFF2-40B4-BE49-F238E27FC236}">
                <a16:creationId xmlns:a16="http://schemas.microsoft.com/office/drawing/2014/main" id="{FA693C0A-2E1B-43F7-8875-A64A37A467C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8C6AF2A-88B7-433E-9672-A61C2AFED67B}"/>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63238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E096A5E-9E99-4A96-A84A-CD088251348A}"/>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3" name="מציין מיקום של כותרת תחתונה 2">
            <a:extLst>
              <a:ext uri="{FF2B5EF4-FFF2-40B4-BE49-F238E27FC236}">
                <a16:creationId xmlns:a16="http://schemas.microsoft.com/office/drawing/2014/main" id="{0A5F9540-40F5-4AA5-B618-4E69DC348B4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B5C0231-938D-4D12-A74C-F002FCB66FF9}"/>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53844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445FF0-8C9E-498C-A567-A30C09F69DE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5168585-8471-427B-8A3A-F8679875C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CD4F8D0-EA67-4F14-BB16-DB5767A9F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D657CAC7-1F75-420A-877E-6693954F6ABA}"/>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6" name="מציין מיקום של כותרת תחתונה 5">
            <a:extLst>
              <a:ext uri="{FF2B5EF4-FFF2-40B4-BE49-F238E27FC236}">
                <a16:creationId xmlns:a16="http://schemas.microsoft.com/office/drawing/2014/main" id="{80AF97CB-9266-47DE-A2E4-63C3B6202B7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5DE0519-342A-460A-BC4F-7E0BF2E3677D}"/>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13475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37E90-A288-4170-83B7-92BA722CD82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E274BA0-1031-48D9-A6E9-A659617E5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6D4D1B0-4C33-432E-9FE7-216DF1DEA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1B971F46-B237-4872-BF29-47F3EE3EA6A6}"/>
              </a:ext>
            </a:extLst>
          </p:cNvPr>
          <p:cNvSpPr>
            <a:spLocks noGrp="1"/>
          </p:cNvSpPr>
          <p:nvPr>
            <p:ph type="dt" sz="half" idx="10"/>
          </p:nvPr>
        </p:nvSpPr>
        <p:spPr/>
        <p:txBody>
          <a:bodyPr/>
          <a:lstStyle/>
          <a:p>
            <a:fld id="{1539A044-41CD-432C-86B0-F57710A7CDC2}" type="datetimeFigureOut">
              <a:rPr lang="he-IL" smtClean="0"/>
              <a:t>ג'/תשרי/תשע"ט</a:t>
            </a:fld>
            <a:endParaRPr lang="he-IL"/>
          </a:p>
        </p:txBody>
      </p:sp>
      <p:sp>
        <p:nvSpPr>
          <p:cNvPr id="6" name="מציין מיקום של כותרת תחתונה 5">
            <a:extLst>
              <a:ext uri="{FF2B5EF4-FFF2-40B4-BE49-F238E27FC236}">
                <a16:creationId xmlns:a16="http://schemas.microsoft.com/office/drawing/2014/main" id="{8A19B105-28D1-417F-8279-D804674E9CF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A4D5D41-1878-4E1B-BF68-1069C85FC5CA}"/>
              </a:ext>
            </a:extLst>
          </p:cNvPr>
          <p:cNvSpPr>
            <a:spLocks noGrp="1"/>
          </p:cNvSpPr>
          <p:nvPr>
            <p:ph type="sldNum" sz="quarter" idx="12"/>
          </p:nvPr>
        </p:nvSpPr>
        <p:spPr/>
        <p:txBody>
          <a:bodyPr/>
          <a:lstStyle/>
          <a:p>
            <a:fld id="{B7960027-8094-4340-A224-A1B979AF190D}" type="slidenum">
              <a:rPr lang="he-IL" smtClean="0"/>
              <a:t>‹#›</a:t>
            </a:fld>
            <a:endParaRPr lang="he-IL"/>
          </a:p>
        </p:txBody>
      </p:sp>
    </p:spTree>
    <p:extLst>
      <p:ext uri="{BB962C8B-B14F-4D97-AF65-F5344CB8AC3E}">
        <p14:creationId xmlns:p14="http://schemas.microsoft.com/office/powerpoint/2010/main" val="124595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4EB0CBA-39B5-493D-B7ED-1C23DC41458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1F55D28-188D-4EC7-B1AD-5C19D97E668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AD6952-C7BC-4EEF-9A38-8833B2B6A8E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539A044-41CD-432C-86B0-F57710A7CDC2}" type="datetimeFigureOut">
              <a:rPr lang="he-IL" smtClean="0"/>
              <a:t>ג'/תשרי/תשע"ט</a:t>
            </a:fld>
            <a:endParaRPr lang="he-IL"/>
          </a:p>
        </p:txBody>
      </p:sp>
      <p:sp>
        <p:nvSpPr>
          <p:cNvPr id="5" name="מציין מיקום של כותרת תחתונה 4">
            <a:extLst>
              <a:ext uri="{FF2B5EF4-FFF2-40B4-BE49-F238E27FC236}">
                <a16:creationId xmlns:a16="http://schemas.microsoft.com/office/drawing/2014/main" id="{47FE82F0-2EA2-4263-94C7-A1259D958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03E40B5-1EF6-4ACB-A85E-FCF681403D7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7960027-8094-4340-A224-A1B979AF190D}" type="slidenum">
              <a:rPr lang="he-IL" smtClean="0"/>
              <a:t>‹#›</a:t>
            </a:fld>
            <a:endParaRPr lang="he-IL"/>
          </a:p>
        </p:txBody>
      </p:sp>
    </p:spTree>
    <p:extLst>
      <p:ext uri="{BB962C8B-B14F-4D97-AF65-F5344CB8AC3E}">
        <p14:creationId xmlns:p14="http://schemas.microsoft.com/office/powerpoint/2010/main" val="45209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6F6DF2-198A-4604-9D2C-2FD87556D855}"/>
              </a:ext>
            </a:extLst>
          </p:cNvPr>
          <p:cNvSpPr>
            <a:spLocks noGrp="1"/>
          </p:cNvSpPr>
          <p:nvPr>
            <p:ph type="ctrTitle"/>
          </p:nvPr>
        </p:nvSpPr>
        <p:spPr/>
        <p:txBody>
          <a:bodyPr/>
          <a:lstStyle/>
          <a:p>
            <a:r>
              <a:rPr lang="he-IL" dirty="0"/>
              <a:t>אפיון מוצר</a:t>
            </a:r>
          </a:p>
        </p:txBody>
      </p:sp>
      <p:sp>
        <p:nvSpPr>
          <p:cNvPr id="3" name="כותרת משנה 2">
            <a:extLst>
              <a:ext uri="{FF2B5EF4-FFF2-40B4-BE49-F238E27FC236}">
                <a16:creationId xmlns:a16="http://schemas.microsoft.com/office/drawing/2014/main" id="{D555C4E0-E1C5-4658-93BF-8CDE6C276EFC}"/>
              </a:ext>
            </a:extLst>
          </p:cNvPr>
          <p:cNvSpPr>
            <a:spLocks noGrp="1"/>
          </p:cNvSpPr>
          <p:nvPr>
            <p:ph type="subTitle" idx="1"/>
          </p:nvPr>
        </p:nvSpPr>
        <p:spPr/>
        <p:txBody>
          <a:bodyPr/>
          <a:lstStyle/>
          <a:p>
            <a:endParaRPr lang="he-IL" dirty="0"/>
          </a:p>
          <a:p>
            <a:r>
              <a:rPr lang="he-IL" dirty="0"/>
              <a:t>אפליקציה ראשונה - מצוות משלוחים</a:t>
            </a:r>
          </a:p>
        </p:txBody>
      </p:sp>
    </p:spTree>
    <p:extLst>
      <p:ext uri="{BB962C8B-B14F-4D97-AF65-F5344CB8AC3E}">
        <p14:creationId xmlns:p14="http://schemas.microsoft.com/office/powerpoint/2010/main" val="333277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079F9F-9457-40E8-8F6D-60D4C0B20FE6}"/>
              </a:ext>
            </a:extLst>
          </p:cNvPr>
          <p:cNvSpPr>
            <a:spLocks noGrp="1"/>
          </p:cNvSpPr>
          <p:nvPr>
            <p:ph type="title"/>
          </p:nvPr>
        </p:nvSpPr>
        <p:spPr>
          <a:xfrm>
            <a:off x="838200" y="365126"/>
            <a:ext cx="10515600" cy="627652"/>
          </a:xfrm>
        </p:spPr>
        <p:txBody>
          <a:bodyPr>
            <a:normAutofit fontScale="90000"/>
          </a:bodyPr>
          <a:lstStyle/>
          <a:p>
            <a:r>
              <a:rPr lang="he-IL" dirty="0"/>
              <a:t>6. מסך תצוגה -  תקלות</a:t>
            </a:r>
            <a:r>
              <a:rPr lang="en-US" dirty="0"/>
              <a:t>/</a:t>
            </a:r>
            <a:r>
              <a:rPr lang="he-IL" dirty="0"/>
              <a:t> איחורים</a:t>
            </a:r>
            <a:r>
              <a:rPr lang="en-US" dirty="0"/>
              <a:t>/</a:t>
            </a:r>
            <a:r>
              <a:rPr lang="he-IL" dirty="0"/>
              <a:t> עיכובים בזמן משמרת</a:t>
            </a:r>
          </a:p>
        </p:txBody>
      </p:sp>
      <p:graphicFrame>
        <p:nvGraphicFramePr>
          <p:cNvPr id="4" name="מציין מיקום תוכן 3">
            <a:extLst>
              <a:ext uri="{FF2B5EF4-FFF2-40B4-BE49-F238E27FC236}">
                <a16:creationId xmlns:a16="http://schemas.microsoft.com/office/drawing/2014/main" id="{03B57132-2AC1-4DDF-9795-FCB86BBB9908}"/>
              </a:ext>
            </a:extLst>
          </p:cNvPr>
          <p:cNvGraphicFramePr>
            <a:graphicFrameLocks noGrp="1"/>
          </p:cNvGraphicFramePr>
          <p:nvPr>
            <p:ph idx="1"/>
            <p:extLst>
              <p:ext uri="{D42A27DB-BD31-4B8C-83A1-F6EECF244321}">
                <p14:modId xmlns:p14="http://schemas.microsoft.com/office/powerpoint/2010/main" val="2186931153"/>
              </p:ext>
            </p:extLst>
          </p:nvPr>
        </p:nvGraphicFramePr>
        <p:xfrm>
          <a:off x="838200" y="992777"/>
          <a:ext cx="10515600" cy="8797399"/>
        </p:xfrm>
        <a:graphic>
          <a:graphicData uri="http://schemas.openxmlformats.org/drawingml/2006/table">
            <a:tbl>
              <a:tblPr rtl="1" firstRow="1" bandRow="1">
                <a:tableStyleId>{5C22544A-7EE6-4342-B048-85BDC9FD1C3A}</a:tableStyleId>
              </a:tblPr>
              <a:tblGrid>
                <a:gridCol w="5257800">
                  <a:extLst>
                    <a:ext uri="{9D8B030D-6E8A-4147-A177-3AD203B41FA5}">
                      <a16:colId xmlns:a16="http://schemas.microsoft.com/office/drawing/2014/main" val="2665390055"/>
                    </a:ext>
                  </a:extLst>
                </a:gridCol>
                <a:gridCol w="5257800">
                  <a:extLst>
                    <a:ext uri="{9D8B030D-6E8A-4147-A177-3AD203B41FA5}">
                      <a16:colId xmlns:a16="http://schemas.microsoft.com/office/drawing/2014/main" val="3928459492"/>
                    </a:ext>
                  </a:extLst>
                </a:gridCol>
              </a:tblGrid>
              <a:tr h="652272">
                <a:tc>
                  <a:txBody>
                    <a:bodyPr/>
                    <a:lstStyle/>
                    <a:p>
                      <a:pPr rtl="1"/>
                      <a:r>
                        <a:rPr lang="he-IL" dirty="0"/>
                        <a:t>    </a:t>
                      </a:r>
                      <a:r>
                        <a:rPr lang="he-IL" dirty="0">
                          <a:solidFill>
                            <a:schemeClr val="tx1"/>
                          </a:solidFill>
                        </a:rPr>
                        <a:t>עיכובים</a:t>
                      </a:r>
                      <a:r>
                        <a:rPr lang="he-IL" dirty="0"/>
                        <a:t> מסעדה: סינון לפי מסעדה </a:t>
                      </a:r>
                    </a:p>
                    <a:p>
                      <a:pPr rtl="1"/>
                      <a:r>
                        <a:rPr lang="he-IL" dirty="0"/>
                        <a:t>    מתאריך </a:t>
                      </a:r>
                      <a:r>
                        <a:rPr lang="he-IL" dirty="0">
                          <a:highlight>
                            <a:srgbClr val="000000"/>
                          </a:highlight>
                        </a:rPr>
                        <a:t> 15.5.18</a:t>
                      </a:r>
                      <a:r>
                        <a:rPr lang="he-IL" dirty="0"/>
                        <a:t> עד תאריך </a:t>
                      </a:r>
                      <a:r>
                        <a:rPr lang="he-IL" sz="1800" b="1" kern="1200" dirty="0">
                          <a:solidFill>
                            <a:schemeClr val="lt1"/>
                          </a:solidFill>
                          <a:latin typeface="+mn-lt"/>
                          <a:ea typeface="+mn-ea"/>
                          <a:cs typeface="+mn-cs"/>
                        </a:rPr>
                        <a:t> </a:t>
                      </a:r>
                      <a:r>
                        <a:rPr lang="he-IL" dirty="0">
                          <a:highlight>
                            <a:srgbClr val="000000"/>
                          </a:highlight>
                        </a:rPr>
                        <a:t>25.5.18</a:t>
                      </a:r>
                      <a:endParaRPr lang="he-IL" sz="1800" b="1" kern="1200" dirty="0">
                        <a:solidFill>
                          <a:schemeClr val="lt1"/>
                        </a:solidFill>
                        <a:latin typeface="+mn-lt"/>
                        <a:ea typeface="+mn-ea"/>
                        <a:cs typeface="+mn-cs"/>
                      </a:endParaRPr>
                    </a:p>
                  </a:txBody>
                  <a:tcPr/>
                </a:tc>
                <a:tc>
                  <a:txBody>
                    <a:bodyPr/>
                    <a:lstStyle/>
                    <a:p>
                      <a:pPr rtl="1"/>
                      <a:r>
                        <a:rPr lang="he-IL" dirty="0">
                          <a:solidFill>
                            <a:schemeClr val="tx1"/>
                          </a:solidFill>
                        </a:rPr>
                        <a:t>איחורים</a:t>
                      </a:r>
                      <a:r>
                        <a:rPr lang="he-IL" dirty="0"/>
                        <a:t> חברת משלוחים</a:t>
                      </a:r>
                    </a:p>
                    <a:p>
                      <a:pPr rtl="1"/>
                      <a:r>
                        <a:rPr lang="he-IL" dirty="0"/>
                        <a:t>מתאריך </a:t>
                      </a:r>
                      <a:r>
                        <a:rPr lang="he-IL" dirty="0">
                          <a:highlight>
                            <a:srgbClr val="000000"/>
                          </a:highlight>
                        </a:rPr>
                        <a:t> 15.5.18</a:t>
                      </a:r>
                      <a:r>
                        <a:rPr lang="he-IL" dirty="0"/>
                        <a:t> עד תאריך </a:t>
                      </a:r>
                      <a:r>
                        <a:rPr lang="he-IL" sz="1800" b="1" kern="1200" dirty="0">
                          <a:solidFill>
                            <a:schemeClr val="lt1"/>
                          </a:solidFill>
                          <a:latin typeface="+mn-lt"/>
                          <a:ea typeface="+mn-ea"/>
                          <a:cs typeface="+mn-cs"/>
                        </a:rPr>
                        <a:t> </a:t>
                      </a:r>
                      <a:r>
                        <a:rPr lang="he-IL" dirty="0">
                          <a:highlight>
                            <a:srgbClr val="000000"/>
                          </a:highlight>
                        </a:rPr>
                        <a:t>25.5.18</a:t>
                      </a:r>
                      <a:endParaRPr lang="he-IL" dirty="0"/>
                    </a:p>
                  </a:txBody>
                  <a:tcPr/>
                </a:tc>
                <a:extLst>
                  <a:ext uri="{0D108BD9-81ED-4DB2-BD59-A6C34878D82A}">
                    <a16:rowId xmlns:a16="http://schemas.microsoft.com/office/drawing/2014/main" val="2694102233"/>
                  </a:ext>
                </a:extLst>
              </a:tr>
              <a:tr h="37272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err="1"/>
                        <a:t>אושי</a:t>
                      </a:r>
                      <a:r>
                        <a:rPr lang="he-IL" dirty="0"/>
                        <a:t> </a:t>
                      </a:r>
                      <a:r>
                        <a:rPr lang="he-IL" dirty="0" err="1"/>
                        <a:t>אושי</a:t>
                      </a:r>
                      <a:r>
                        <a:rPr lang="he-IL" dirty="0"/>
                        <a:t> עיכוב שליח 3 דקות 15.5.18 </a:t>
                      </a:r>
                      <a:r>
                        <a:rPr lang="he-IL" dirty="0">
                          <a:solidFill>
                            <a:srgbClr val="FF0000"/>
                          </a:solidFill>
                        </a:rPr>
                        <a:t>#142525</a:t>
                      </a:r>
                    </a:p>
                  </a:txBody>
                  <a:tcPr/>
                </a:tc>
                <a:tc>
                  <a:txBody>
                    <a:bodyPr/>
                    <a:lstStyle/>
                    <a:p>
                      <a:pPr rtl="1"/>
                      <a:r>
                        <a:rPr lang="he-IL" dirty="0" err="1"/>
                        <a:t>אושי</a:t>
                      </a:r>
                      <a:r>
                        <a:rPr lang="he-IL" dirty="0"/>
                        <a:t> </a:t>
                      </a:r>
                      <a:r>
                        <a:rPr lang="he-IL" dirty="0" err="1"/>
                        <a:t>אושי</a:t>
                      </a:r>
                      <a:r>
                        <a:rPr lang="he-IL" dirty="0"/>
                        <a:t> איחור ללקוח 20 דקות 21.5.18</a:t>
                      </a:r>
                      <a:r>
                        <a:rPr lang="he-IL" dirty="0">
                          <a:solidFill>
                            <a:srgbClr val="FF0000"/>
                          </a:solidFill>
                        </a:rPr>
                        <a:t>#145625</a:t>
                      </a:r>
                      <a:endParaRPr lang="he-IL" dirty="0"/>
                    </a:p>
                  </a:txBody>
                  <a:tcPr/>
                </a:tc>
                <a:extLst>
                  <a:ext uri="{0D108BD9-81ED-4DB2-BD59-A6C34878D82A}">
                    <a16:rowId xmlns:a16="http://schemas.microsoft.com/office/drawing/2014/main" val="127072616"/>
                  </a:ext>
                </a:extLst>
              </a:tr>
              <a:tr h="372727">
                <a:tc>
                  <a:txBody>
                    <a:bodyPr/>
                    <a:lstStyle/>
                    <a:p>
                      <a:pPr rtl="1"/>
                      <a:r>
                        <a:rPr lang="he-IL" dirty="0"/>
                        <a:t>מייק בורגר עיכוב שליח 4 דקות תאריך 17.5.18  </a:t>
                      </a:r>
                    </a:p>
                    <a:p>
                      <a:pPr rtl="1"/>
                      <a:endParaRPr lang="he-IL" dirty="0"/>
                    </a:p>
                    <a:p>
                      <a:pPr rtl="1"/>
                      <a:r>
                        <a:rPr lang="he-IL" dirty="0"/>
                        <a:t>לחיצה על החץ הכחול תפתח לנו את ההזמנה </a:t>
                      </a:r>
                      <a:r>
                        <a:rPr lang="he-IL" dirty="0">
                          <a:highlight>
                            <a:srgbClr val="FF0000"/>
                          </a:highlight>
                        </a:rPr>
                        <a:t>במסך</a:t>
                      </a:r>
                    </a:p>
                    <a:p>
                      <a:pPr rtl="1"/>
                      <a:r>
                        <a:rPr lang="he-IL" dirty="0">
                          <a:highlight>
                            <a:srgbClr val="FF0000"/>
                          </a:highlight>
                        </a:rPr>
                        <a:t>חדש</a:t>
                      </a:r>
                      <a:r>
                        <a:rPr lang="he-IL" dirty="0"/>
                        <a:t>(לא כמו כאן) עם כל פרטיה, כך בכל הזמנה שנלחץ על החץ:</a:t>
                      </a:r>
                    </a:p>
                    <a:p>
                      <a:pPr rtl="1"/>
                      <a:endParaRPr lang="he-IL" dirty="0"/>
                    </a:p>
                    <a:p>
                      <a:pPr rtl="1"/>
                      <a:r>
                        <a:rPr lang="he-IL" dirty="0"/>
                        <a:t>הזמנה </a:t>
                      </a:r>
                      <a:r>
                        <a:rPr lang="he-IL" dirty="0">
                          <a:solidFill>
                            <a:srgbClr val="FF0000"/>
                          </a:solidFill>
                        </a:rPr>
                        <a:t>#142525 תאריך 15.5.18</a:t>
                      </a:r>
                      <a:endParaRPr lang="he-IL" dirty="0">
                        <a:solidFill>
                          <a:schemeClr val="tx1"/>
                        </a:solidFill>
                      </a:endParaRPr>
                    </a:p>
                    <a:p>
                      <a:pPr rtl="1"/>
                      <a:r>
                        <a:rPr lang="he-IL" dirty="0">
                          <a:solidFill>
                            <a:schemeClr val="tx1"/>
                          </a:solidFill>
                        </a:rPr>
                        <a:t>שליח אביאל </a:t>
                      </a:r>
                      <a:r>
                        <a:rPr lang="he-IL" dirty="0" err="1">
                          <a:solidFill>
                            <a:schemeClr val="tx1"/>
                          </a:solidFill>
                        </a:rPr>
                        <a:t>קוגן</a:t>
                      </a:r>
                      <a:r>
                        <a:rPr lang="he-IL" dirty="0">
                          <a:solidFill>
                            <a:schemeClr val="tx1"/>
                          </a:solidFill>
                        </a:rPr>
                        <a:t> טלפון שליח 0525641938</a:t>
                      </a:r>
                    </a:p>
                    <a:p>
                      <a:pPr rtl="1"/>
                      <a:r>
                        <a:rPr lang="he-IL" dirty="0">
                          <a:solidFill>
                            <a:schemeClr val="tx1"/>
                          </a:solidFill>
                        </a:rPr>
                        <a:t>מסעדת </a:t>
                      </a:r>
                      <a:r>
                        <a:rPr lang="he-IL" dirty="0" err="1">
                          <a:solidFill>
                            <a:schemeClr val="tx1"/>
                          </a:solidFill>
                        </a:rPr>
                        <a:t>אושי</a:t>
                      </a:r>
                      <a:r>
                        <a:rPr lang="he-IL" dirty="0">
                          <a:solidFill>
                            <a:schemeClr val="tx1"/>
                          </a:solidFill>
                        </a:rPr>
                        <a:t> </a:t>
                      </a:r>
                      <a:r>
                        <a:rPr lang="he-IL" dirty="0" err="1">
                          <a:solidFill>
                            <a:schemeClr val="tx1"/>
                          </a:solidFill>
                        </a:rPr>
                        <a:t>אושי</a:t>
                      </a:r>
                      <a:r>
                        <a:rPr lang="he-IL" dirty="0">
                          <a:solidFill>
                            <a:schemeClr val="tx1"/>
                          </a:solidFill>
                        </a:rPr>
                        <a:t>:</a:t>
                      </a:r>
                    </a:p>
                    <a:p>
                      <a:pPr rtl="1"/>
                      <a:r>
                        <a:rPr lang="he-IL" dirty="0">
                          <a:solidFill>
                            <a:schemeClr val="tx1"/>
                          </a:solidFill>
                        </a:rPr>
                        <a:t>כתובת המשלוח נחל צין 24 דירה 2 מודיעין.</a:t>
                      </a:r>
                    </a:p>
                    <a:p>
                      <a:pPr rtl="1"/>
                      <a:r>
                        <a:rPr lang="he-IL" dirty="0">
                          <a:solidFill>
                            <a:schemeClr val="tx1"/>
                          </a:solidFill>
                        </a:rPr>
                        <a:t>זמן יצירה הזמנה: 15:00</a:t>
                      </a:r>
                    </a:p>
                    <a:p>
                      <a:pPr rtl="1"/>
                      <a:r>
                        <a:rPr lang="he-IL" dirty="0">
                          <a:solidFill>
                            <a:schemeClr val="tx1"/>
                          </a:solidFill>
                        </a:rPr>
                        <a:t>זמן הכנת המשלוח 15:10</a:t>
                      </a:r>
                    </a:p>
                    <a:p>
                      <a:pPr rtl="1"/>
                      <a:r>
                        <a:rPr lang="he-IL" dirty="0">
                          <a:solidFill>
                            <a:schemeClr val="tx1"/>
                          </a:solidFill>
                        </a:rPr>
                        <a:t>זמן הגעת השליח 15:15</a:t>
                      </a:r>
                    </a:p>
                    <a:p>
                      <a:pPr rtl="1"/>
                      <a:r>
                        <a:rPr lang="he-IL" dirty="0">
                          <a:solidFill>
                            <a:schemeClr val="tx1"/>
                          </a:solidFill>
                        </a:rPr>
                        <a:t>זמן יציאת השליח 15:18</a:t>
                      </a:r>
                    </a:p>
                    <a:p>
                      <a:pPr rtl="1"/>
                      <a:r>
                        <a:rPr lang="he-IL" dirty="0">
                          <a:solidFill>
                            <a:schemeClr val="tx1"/>
                          </a:solidFill>
                        </a:rPr>
                        <a:t>זמן מסירת המשלוח 15:35</a:t>
                      </a:r>
                    </a:p>
                    <a:p>
                      <a:pPr rtl="1"/>
                      <a:endParaRPr lang="he-IL" dirty="0"/>
                    </a:p>
                  </a:txBody>
                  <a:tcPr/>
                </a:tc>
                <a:tc>
                  <a:txBody>
                    <a:bodyPr/>
                    <a:lstStyle/>
                    <a:p>
                      <a:pPr rtl="1"/>
                      <a:r>
                        <a:rPr lang="he-IL" dirty="0"/>
                        <a:t>פיצה שמש איחור ללקוח 18 דקות 24.5.18</a:t>
                      </a:r>
                    </a:p>
                    <a:p>
                      <a:pPr rtl="1"/>
                      <a:endParaRPr lang="he-IL" dirty="0"/>
                    </a:p>
                    <a:p>
                      <a:pPr rtl="1"/>
                      <a:endParaRPr lang="he-IL" dirty="0"/>
                    </a:p>
                    <a:p>
                      <a:pPr rtl="1"/>
                      <a:endParaRPr lang="he-IL" dirty="0"/>
                    </a:p>
                    <a:p>
                      <a:pPr rtl="1"/>
                      <a:endParaRPr lang="he-IL" dirty="0"/>
                    </a:p>
                    <a:p>
                      <a:pPr rtl="1"/>
                      <a:endParaRPr lang="he-IL" dirty="0"/>
                    </a:p>
                    <a:p>
                      <a:pPr rtl="1"/>
                      <a:r>
                        <a:rPr lang="he-IL" dirty="0"/>
                        <a:t>הזמנה </a:t>
                      </a:r>
                      <a:r>
                        <a:rPr lang="he-IL" dirty="0">
                          <a:solidFill>
                            <a:srgbClr val="FF0000"/>
                          </a:solidFill>
                        </a:rPr>
                        <a:t>#145625 תאריך 21.5.18</a:t>
                      </a:r>
                      <a:endParaRPr lang="he-IL" dirty="0">
                        <a:solidFill>
                          <a:schemeClr val="tx1"/>
                        </a:solidFill>
                      </a:endParaRPr>
                    </a:p>
                    <a:p>
                      <a:pPr rtl="1"/>
                      <a:r>
                        <a:rPr lang="he-IL" dirty="0">
                          <a:solidFill>
                            <a:schemeClr val="tx1"/>
                          </a:solidFill>
                        </a:rPr>
                        <a:t>שליח אביאל </a:t>
                      </a:r>
                      <a:r>
                        <a:rPr lang="he-IL" dirty="0" err="1">
                          <a:solidFill>
                            <a:schemeClr val="tx1"/>
                          </a:solidFill>
                        </a:rPr>
                        <a:t>קוגן</a:t>
                      </a:r>
                      <a:r>
                        <a:rPr lang="he-IL" dirty="0">
                          <a:solidFill>
                            <a:schemeClr val="tx1"/>
                          </a:solidFill>
                        </a:rPr>
                        <a:t> טלפון שליח 0525641938</a:t>
                      </a:r>
                    </a:p>
                    <a:p>
                      <a:pPr rtl="1"/>
                      <a:r>
                        <a:rPr lang="he-IL" dirty="0">
                          <a:solidFill>
                            <a:schemeClr val="tx1"/>
                          </a:solidFill>
                        </a:rPr>
                        <a:t>מסעדת </a:t>
                      </a:r>
                      <a:r>
                        <a:rPr lang="he-IL" dirty="0" err="1">
                          <a:solidFill>
                            <a:schemeClr val="tx1"/>
                          </a:solidFill>
                        </a:rPr>
                        <a:t>אושי</a:t>
                      </a:r>
                      <a:r>
                        <a:rPr lang="he-IL" dirty="0">
                          <a:solidFill>
                            <a:schemeClr val="tx1"/>
                          </a:solidFill>
                        </a:rPr>
                        <a:t> </a:t>
                      </a:r>
                      <a:r>
                        <a:rPr lang="he-IL" dirty="0" err="1">
                          <a:solidFill>
                            <a:schemeClr val="tx1"/>
                          </a:solidFill>
                        </a:rPr>
                        <a:t>אושי</a:t>
                      </a:r>
                      <a:r>
                        <a:rPr lang="he-IL" dirty="0">
                          <a:solidFill>
                            <a:schemeClr val="tx1"/>
                          </a:solidFill>
                        </a:rPr>
                        <a:t>:</a:t>
                      </a:r>
                    </a:p>
                    <a:p>
                      <a:pPr rtl="1"/>
                      <a:r>
                        <a:rPr lang="he-IL" dirty="0">
                          <a:solidFill>
                            <a:schemeClr val="tx1"/>
                          </a:solidFill>
                        </a:rPr>
                        <a:t>כתובת המשלוח נחל צין 24 דירה 2 מודיעין.</a:t>
                      </a:r>
                    </a:p>
                    <a:p>
                      <a:pPr rtl="1"/>
                      <a:r>
                        <a:rPr lang="he-IL" dirty="0">
                          <a:solidFill>
                            <a:schemeClr val="tx1"/>
                          </a:solidFill>
                        </a:rPr>
                        <a:t>זמן יצירה הזמנה: 15:00</a:t>
                      </a:r>
                    </a:p>
                    <a:p>
                      <a:pPr rtl="1"/>
                      <a:r>
                        <a:rPr lang="he-IL" dirty="0">
                          <a:solidFill>
                            <a:schemeClr val="tx1"/>
                          </a:solidFill>
                        </a:rPr>
                        <a:t>זמן הכנת המשלוח 15:10</a:t>
                      </a:r>
                    </a:p>
                    <a:p>
                      <a:pPr rtl="1"/>
                      <a:r>
                        <a:rPr lang="he-IL" dirty="0">
                          <a:solidFill>
                            <a:schemeClr val="tx1"/>
                          </a:solidFill>
                        </a:rPr>
                        <a:t>זמן הגעת השליח 15:15</a:t>
                      </a:r>
                    </a:p>
                    <a:p>
                      <a:pPr rtl="1"/>
                      <a:r>
                        <a:rPr lang="he-IL" dirty="0">
                          <a:solidFill>
                            <a:schemeClr val="tx1"/>
                          </a:solidFill>
                        </a:rPr>
                        <a:t>זמן יציאת השליח 15:15</a:t>
                      </a:r>
                    </a:p>
                    <a:p>
                      <a:pPr rtl="1"/>
                      <a:r>
                        <a:rPr lang="he-IL" dirty="0">
                          <a:solidFill>
                            <a:schemeClr val="tx1"/>
                          </a:solidFill>
                        </a:rPr>
                        <a:t>זמן מסירת המשלוח 16:20</a:t>
                      </a:r>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p>
                      <a:pPr rtl="1"/>
                      <a:endParaRPr lang="he-IL" dirty="0"/>
                    </a:p>
                  </a:txBody>
                  <a:tcPr/>
                </a:tc>
                <a:extLst>
                  <a:ext uri="{0D108BD9-81ED-4DB2-BD59-A6C34878D82A}">
                    <a16:rowId xmlns:a16="http://schemas.microsoft.com/office/drawing/2014/main" val="2433389979"/>
                  </a:ext>
                </a:extLst>
              </a:tr>
            </a:tbl>
          </a:graphicData>
        </a:graphic>
      </p:graphicFrame>
      <p:sp>
        <p:nvSpPr>
          <p:cNvPr id="6" name="חץ: ימינה 5">
            <a:extLst>
              <a:ext uri="{FF2B5EF4-FFF2-40B4-BE49-F238E27FC236}">
                <a16:creationId xmlns:a16="http://schemas.microsoft.com/office/drawing/2014/main" id="{480B2E79-AB26-46D6-B136-ED744306C533}"/>
              </a:ext>
            </a:extLst>
          </p:cNvPr>
          <p:cNvSpPr/>
          <p:nvPr/>
        </p:nvSpPr>
        <p:spPr>
          <a:xfrm rot="10800000">
            <a:off x="1295399" y="2111828"/>
            <a:ext cx="444137" cy="10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חץ: ימינה 6">
            <a:extLst>
              <a:ext uri="{FF2B5EF4-FFF2-40B4-BE49-F238E27FC236}">
                <a16:creationId xmlns:a16="http://schemas.microsoft.com/office/drawing/2014/main" id="{0C193002-A7F8-4078-8DAF-6BE662156003}"/>
              </a:ext>
            </a:extLst>
          </p:cNvPr>
          <p:cNvSpPr/>
          <p:nvPr/>
        </p:nvSpPr>
        <p:spPr>
          <a:xfrm rot="10800000">
            <a:off x="957943" y="1713412"/>
            <a:ext cx="444137" cy="241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חץ: ימינה 7">
            <a:extLst>
              <a:ext uri="{FF2B5EF4-FFF2-40B4-BE49-F238E27FC236}">
                <a16:creationId xmlns:a16="http://schemas.microsoft.com/office/drawing/2014/main" id="{BE91F100-1BD0-4CBE-BAB4-BEBB0EA33D5F}"/>
              </a:ext>
            </a:extLst>
          </p:cNvPr>
          <p:cNvSpPr/>
          <p:nvPr/>
        </p:nvSpPr>
        <p:spPr>
          <a:xfrm rot="10800000">
            <a:off x="6527074" y="2129245"/>
            <a:ext cx="444137" cy="10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ימינה 8">
            <a:extLst>
              <a:ext uri="{FF2B5EF4-FFF2-40B4-BE49-F238E27FC236}">
                <a16:creationId xmlns:a16="http://schemas.microsoft.com/office/drawing/2014/main" id="{8D113BA9-D41E-42DA-8AD9-B3273C68789F}"/>
              </a:ext>
            </a:extLst>
          </p:cNvPr>
          <p:cNvSpPr/>
          <p:nvPr/>
        </p:nvSpPr>
        <p:spPr>
          <a:xfrm rot="10800000">
            <a:off x="6344194" y="1734095"/>
            <a:ext cx="444137" cy="10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חץ: למטה 9">
            <a:extLst>
              <a:ext uri="{FF2B5EF4-FFF2-40B4-BE49-F238E27FC236}">
                <a16:creationId xmlns:a16="http://schemas.microsoft.com/office/drawing/2014/main" id="{09324407-50B1-4420-BAD7-47CC235458B4}"/>
              </a:ext>
            </a:extLst>
          </p:cNvPr>
          <p:cNvSpPr/>
          <p:nvPr/>
        </p:nvSpPr>
        <p:spPr>
          <a:xfrm>
            <a:off x="11536680" y="1713412"/>
            <a:ext cx="444137" cy="1746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ימינה 10">
            <a:extLst>
              <a:ext uri="{FF2B5EF4-FFF2-40B4-BE49-F238E27FC236}">
                <a16:creationId xmlns:a16="http://schemas.microsoft.com/office/drawing/2014/main" id="{F4975F17-11EF-4BB5-BB21-5116002F8A5E}"/>
              </a:ext>
            </a:extLst>
          </p:cNvPr>
          <p:cNvSpPr/>
          <p:nvPr/>
        </p:nvSpPr>
        <p:spPr>
          <a:xfrm rot="10800000">
            <a:off x="11342914" y="3516737"/>
            <a:ext cx="814252" cy="33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חץ: ימינה 11">
            <a:extLst>
              <a:ext uri="{FF2B5EF4-FFF2-40B4-BE49-F238E27FC236}">
                <a16:creationId xmlns:a16="http://schemas.microsoft.com/office/drawing/2014/main" id="{340F1CE4-F99A-4A3E-BCC3-9BE421192124}"/>
              </a:ext>
            </a:extLst>
          </p:cNvPr>
          <p:cNvSpPr/>
          <p:nvPr/>
        </p:nvSpPr>
        <p:spPr>
          <a:xfrm rot="5400000">
            <a:off x="-353137" y="2438837"/>
            <a:ext cx="1894985" cy="444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חץ: ימינה 12">
            <a:extLst>
              <a:ext uri="{FF2B5EF4-FFF2-40B4-BE49-F238E27FC236}">
                <a16:creationId xmlns:a16="http://schemas.microsoft.com/office/drawing/2014/main" id="{FAE60B94-25AD-403B-80FD-389E6AD06CA6}"/>
              </a:ext>
            </a:extLst>
          </p:cNvPr>
          <p:cNvSpPr/>
          <p:nvPr/>
        </p:nvSpPr>
        <p:spPr>
          <a:xfrm>
            <a:off x="945967" y="3429000"/>
            <a:ext cx="1587138" cy="3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4792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DDD643-06DF-4C09-9C1A-95E45E8BA99D}"/>
              </a:ext>
            </a:extLst>
          </p:cNvPr>
          <p:cNvSpPr>
            <a:spLocks noGrp="1"/>
          </p:cNvSpPr>
          <p:nvPr>
            <p:ph type="title"/>
          </p:nvPr>
        </p:nvSpPr>
        <p:spPr>
          <a:xfrm>
            <a:off x="838200" y="365125"/>
            <a:ext cx="10515600" cy="614589"/>
          </a:xfrm>
        </p:spPr>
        <p:txBody>
          <a:bodyPr>
            <a:normAutofit fontScale="90000"/>
          </a:bodyPr>
          <a:lstStyle/>
          <a:p>
            <a:r>
              <a:rPr lang="he-IL" dirty="0"/>
              <a:t>6. תקלות</a:t>
            </a:r>
            <a:r>
              <a:rPr lang="en-US" dirty="0"/>
              <a:t>/</a:t>
            </a:r>
            <a:r>
              <a:rPr lang="he-IL" dirty="0"/>
              <a:t> איחורים בזמן משמרת</a:t>
            </a:r>
          </a:p>
        </p:txBody>
      </p:sp>
      <p:sp>
        <p:nvSpPr>
          <p:cNvPr id="3" name="מציין מיקום תוכן 2">
            <a:extLst>
              <a:ext uri="{FF2B5EF4-FFF2-40B4-BE49-F238E27FC236}">
                <a16:creationId xmlns:a16="http://schemas.microsoft.com/office/drawing/2014/main" id="{C6F49E0B-10F0-4BC8-9AEF-A80D1859149F}"/>
              </a:ext>
            </a:extLst>
          </p:cNvPr>
          <p:cNvSpPr>
            <a:spLocks noGrp="1"/>
          </p:cNvSpPr>
          <p:nvPr>
            <p:ph idx="1"/>
          </p:nvPr>
        </p:nvSpPr>
        <p:spPr>
          <a:xfrm>
            <a:off x="838200" y="1110343"/>
            <a:ext cx="10515600" cy="5066620"/>
          </a:xfrm>
        </p:spPr>
        <p:txBody>
          <a:bodyPr/>
          <a:lstStyle/>
          <a:p>
            <a:r>
              <a:rPr lang="he-IL" sz="1800" dirty="0"/>
              <a:t>סה"כ עיכובים ואיחורים של המסעדות צריכות לעבור למערכת מידע אשר תחשב את סך דקות האיחורים של כל מסעדה לדוגמא:</a:t>
            </a:r>
          </a:p>
          <a:p>
            <a:r>
              <a:rPr lang="he-IL" dirty="0"/>
              <a:t>מתאריך                        עד תאריך</a:t>
            </a:r>
          </a:p>
          <a:p>
            <a:r>
              <a:rPr lang="he-IL" dirty="0"/>
              <a:t> </a:t>
            </a:r>
          </a:p>
          <a:p>
            <a:r>
              <a:rPr lang="he-IL" sz="1600" b="1" dirty="0"/>
              <a:t>עיכובים מסעדות:                                                איחורים חברת משלוחים עד ללקוח קצה:</a:t>
            </a:r>
          </a:p>
          <a:p>
            <a:r>
              <a:rPr lang="he-IL" sz="1200" dirty="0" err="1"/>
              <a:t>אושי</a:t>
            </a:r>
            <a:r>
              <a:rPr lang="he-IL" sz="1200" dirty="0"/>
              <a:t> </a:t>
            </a:r>
            <a:r>
              <a:rPr lang="he-IL" sz="1200" dirty="0" err="1"/>
              <a:t>אושי</a:t>
            </a:r>
            <a:r>
              <a:rPr lang="he-IL" sz="1200" dirty="0"/>
              <a:t> סה"כ עיכובים 200 דקות                                                 </a:t>
            </a:r>
            <a:r>
              <a:rPr lang="he-IL" sz="1200" dirty="0" err="1"/>
              <a:t>אושי</a:t>
            </a:r>
            <a:r>
              <a:rPr lang="he-IL" sz="1200" dirty="0"/>
              <a:t> </a:t>
            </a:r>
            <a:r>
              <a:rPr lang="he-IL" sz="1200" dirty="0" err="1"/>
              <a:t>אושי</a:t>
            </a:r>
            <a:r>
              <a:rPr lang="he-IL" sz="1200" dirty="0"/>
              <a:t> סה"כ איחורים 20 דקות</a:t>
            </a:r>
          </a:p>
          <a:p>
            <a:r>
              <a:rPr lang="he-IL" sz="1200" dirty="0"/>
              <a:t>מייק בורגר סה"כ עיכובים 140 דקות                                               מייק בורגר סה"כ איחורים 15 דקות</a:t>
            </a:r>
          </a:p>
          <a:p>
            <a:r>
              <a:rPr lang="he-IL" sz="1200" dirty="0"/>
              <a:t>פיצה שמש סה"כ עיכובים 100 דקות                                               פיצה שמש סה"כ איחורים 100 דקות </a:t>
            </a:r>
            <a:r>
              <a:rPr lang="he-IL" sz="1200" dirty="0" err="1"/>
              <a:t>וכו</a:t>
            </a:r>
            <a:r>
              <a:rPr lang="he-IL" sz="1200" dirty="0"/>
              <a:t>...</a:t>
            </a:r>
          </a:p>
          <a:p>
            <a:r>
              <a:rPr lang="he-IL" sz="1200" dirty="0" err="1"/>
              <a:t>פאנן</a:t>
            </a:r>
            <a:r>
              <a:rPr lang="he-IL" sz="1200" dirty="0"/>
              <a:t> סה"כ עיכובים 20 דקות</a:t>
            </a:r>
          </a:p>
          <a:p>
            <a:endParaRPr lang="he-IL" sz="1200" dirty="0"/>
          </a:p>
          <a:p>
            <a:endParaRPr lang="he-IL" sz="1800" dirty="0"/>
          </a:p>
          <a:p>
            <a:r>
              <a:rPr lang="he-IL" sz="1800" dirty="0">
                <a:solidFill>
                  <a:srgbClr val="FF0000"/>
                </a:solidFill>
              </a:rPr>
              <a:t>המסך הנ"ל אינו צריך להופיע באפליקציית המנהל אלא רק במערכת מידע.</a:t>
            </a:r>
          </a:p>
        </p:txBody>
      </p:sp>
      <p:sp>
        <p:nvSpPr>
          <p:cNvPr id="4" name="מלבן 3">
            <a:extLst>
              <a:ext uri="{FF2B5EF4-FFF2-40B4-BE49-F238E27FC236}">
                <a16:creationId xmlns:a16="http://schemas.microsoft.com/office/drawing/2014/main" id="{36FEE021-EB9E-4015-AA58-79188EE1EE35}"/>
              </a:ext>
            </a:extLst>
          </p:cNvPr>
          <p:cNvSpPr/>
          <p:nvPr/>
        </p:nvSpPr>
        <p:spPr>
          <a:xfrm>
            <a:off x="7803967" y="1867988"/>
            <a:ext cx="2050869" cy="261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1.5.18</a:t>
            </a:r>
          </a:p>
        </p:txBody>
      </p:sp>
      <p:sp>
        <p:nvSpPr>
          <p:cNvPr id="5" name="מלבן 4">
            <a:extLst>
              <a:ext uri="{FF2B5EF4-FFF2-40B4-BE49-F238E27FC236}">
                <a16:creationId xmlns:a16="http://schemas.microsoft.com/office/drawing/2014/main" id="{7A246C27-3AFB-41BB-A96F-907247495C84}"/>
              </a:ext>
            </a:extLst>
          </p:cNvPr>
          <p:cNvSpPr/>
          <p:nvPr/>
        </p:nvSpPr>
        <p:spPr>
          <a:xfrm>
            <a:off x="4045131" y="1867987"/>
            <a:ext cx="2050869" cy="261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31.5.18</a:t>
            </a:r>
          </a:p>
        </p:txBody>
      </p:sp>
    </p:spTree>
    <p:extLst>
      <p:ext uri="{BB962C8B-B14F-4D97-AF65-F5344CB8AC3E}">
        <p14:creationId xmlns:p14="http://schemas.microsoft.com/office/powerpoint/2010/main" val="199927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2D7DF5-CF18-472A-8B08-694586B8CC36}"/>
              </a:ext>
            </a:extLst>
          </p:cNvPr>
          <p:cNvSpPr>
            <a:spLocks noGrp="1"/>
          </p:cNvSpPr>
          <p:nvPr>
            <p:ph type="title"/>
          </p:nvPr>
        </p:nvSpPr>
        <p:spPr>
          <a:xfrm>
            <a:off x="838200" y="365126"/>
            <a:ext cx="10515600" cy="601526"/>
          </a:xfrm>
        </p:spPr>
        <p:txBody>
          <a:bodyPr>
            <a:normAutofit fontScale="90000"/>
          </a:bodyPr>
          <a:lstStyle/>
          <a:p>
            <a:r>
              <a:rPr lang="he-IL" dirty="0"/>
              <a:t>6. תקלות</a:t>
            </a:r>
            <a:r>
              <a:rPr lang="en-US" dirty="0"/>
              <a:t>/</a:t>
            </a:r>
            <a:r>
              <a:rPr lang="he-IL" dirty="0"/>
              <a:t> איחורים בזמן משמרת</a:t>
            </a:r>
          </a:p>
        </p:txBody>
      </p:sp>
      <p:sp>
        <p:nvSpPr>
          <p:cNvPr id="3" name="מציין מיקום תוכן 2">
            <a:extLst>
              <a:ext uri="{FF2B5EF4-FFF2-40B4-BE49-F238E27FC236}">
                <a16:creationId xmlns:a16="http://schemas.microsoft.com/office/drawing/2014/main" id="{FABA53F3-1CD7-4E79-8BD5-392B819B2CCE}"/>
              </a:ext>
            </a:extLst>
          </p:cNvPr>
          <p:cNvSpPr>
            <a:spLocks noGrp="1"/>
          </p:cNvSpPr>
          <p:nvPr>
            <p:ph idx="1"/>
          </p:nvPr>
        </p:nvSpPr>
        <p:spPr>
          <a:xfrm>
            <a:off x="838200" y="966652"/>
            <a:ext cx="10515600" cy="5210311"/>
          </a:xfrm>
        </p:spPr>
        <p:txBody>
          <a:bodyPr>
            <a:normAutofit/>
          </a:bodyPr>
          <a:lstStyle/>
          <a:p>
            <a:r>
              <a:rPr lang="he-IL" sz="1400" dirty="0">
                <a:solidFill>
                  <a:srgbClr val="FF0000"/>
                </a:solidFill>
              </a:rPr>
              <a:t>כל חריגה במשלוח אשר לא תהיה לפי תנאים מסוימים צריכה לעבור למסך התקלות</a:t>
            </a:r>
            <a:r>
              <a:rPr lang="en-US" sz="1400" dirty="0">
                <a:solidFill>
                  <a:srgbClr val="FF0000"/>
                </a:solidFill>
              </a:rPr>
              <a:t>/</a:t>
            </a:r>
            <a:r>
              <a:rPr lang="he-IL" sz="1400" dirty="0">
                <a:solidFill>
                  <a:srgbClr val="FF0000"/>
                </a:solidFill>
              </a:rPr>
              <a:t> איחורים</a:t>
            </a:r>
          </a:p>
          <a:p>
            <a:endParaRPr lang="he-IL" sz="1800" dirty="0"/>
          </a:p>
          <a:p>
            <a:pPr marL="0" indent="0">
              <a:buNone/>
            </a:pPr>
            <a:endParaRPr lang="he-IL" sz="1800" dirty="0"/>
          </a:p>
          <a:p>
            <a:pPr marL="0" indent="0">
              <a:buNone/>
            </a:pPr>
            <a:endParaRPr lang="he-IL" sz="1800" dirty="0"/>
          </a:p>
          <a:p>
            <a:pPr marL="342900" indent="-342900">
              <a:buAutoNum type="arabicPeriod"/>
            </a:pPr>
            <a:r>
              <a:rPr lang="he-IL" sz="1800" dirty="0"/>
              <a:t>זמן מוגדר להתחייבות כברירת מחדל עד שעה מרגע שההזמנה התקבלה – (דרך המערכת אנו נוכל לשנות את זמנים ההתחייבות של כל מסעדה)</a:t>
            </a:r>
          </a:p>
          <a:p>
            <a:pPr marL="342900" indent="-342900">
              <a:buAutoNum type="arabicPeriod"/>
            </a:pPr>
            <a:r>
              <a:rPr lang="he-IL" sz="1800" dirty="0"/>
              <a:t>זמן מוגדר במערכת להתחייבות כאשר השליח אוסף משלוח מהמסעדה המנה יכולה להיות עד 30 דקות מרגע יציאתו מהמסעדה עד הגעה ללקוח. – משמע כאשר אנו רואים שהשליח אוסף ב15:25 ומגיע ללקוח רק 16:50 משך זמן הנסיעה הינו שעה עשרים וחמש דקות עם המנה על השליח.</a:t>
            </a:r>
          </a:p>
          <a:p>
            <a:pPr marL="342900" indent="-342900">
              <a:buAutoNum type="arabicPeriod"/>
            </a:pPr>
            <a:r>
              <a:rPr lang="he-IL" sz="1800" dirty="0"/>
              <a:t>במידה ואחד מתנאים אלו לא היו תקינים מסך המשלוח צריך לעבור למסך התקלות</a:t>
            </a:r>
            <a:r>
              <a:rPr lang="en-US" sz="1800" dirty="0"/>
              <a:t>/</a:t>
            </a:r>
            <a:r>
              <a:rPr lang="he-IL" sz="1800" dirty="0"/>
              <a:t> איחורים</a:t>
            </a:r>
          </a:p>
          <a:p>
            <a:pPr marL="0" indent="0">
              <a:buNone/>
            </a:pPr>
            <a:r>
              <a:rPr lang="he-IL" sz="1800" dirty="0">
                <a:solidFill>
                  <a:srgbClr val="FF0000"/>
                </a:solidFill>
              </a:rPr>
              <a:t>הסבר: כאשר אנו רואים שהמשלוח יגיע ללקוח לאחר שעה וחמישים דקות וברירת המחדל היא התחייבות של עד שעה ללקוח מרגע יצירת המשלוח יש חריגה של 50 דקות, מה שצריך לקרות ההזמנה הנ"ל  צריכה לעבור באופן אוטומטי למסך תקלות</a:t>
            </a:r>
            <a:r>
              <a:rPr lang="en-US" sz="1800" dirty="0">
                <a:solidFill>
                  <a:srgbClr val="FF0000"/>
                </a:solidFill>
              </a:rPr>
              <a:t>/</a:t>
            </a:r>
            <a:r>
              <a:rPr lang="he-IL" sz="1800" dirty="0">
                <a:solidFill>
                  <a:srgbClr val="FF0000"/>
                </a:solidFill>
              </a:rPr>
              <a:t> איחורים בזמן משמרת.)</a:t>
            </a:r>
          </a:p>
          <a:p>
            <a:pPr marL="0" indent="0">
              <a:buNone/>
            </a:pPr>
            <a:r>
              <a:rPr lang="he-IL" sz="1800" dirty="0"/>
              <a:t>מסך זה צריך לעבור לאיחורים של חברת המשלוחים</a:t>
            </a:r>
          </a:p>
          <a:p>
            <a:pPr marL="0" indent="0">
              <a:buNone/>
            </a:pPr>
            <a:endParaRPr lang="he-IL" sz="1800" dirty="0"/>
          </a:p>
          <a:p>
            <a:pPr marL="0" indent="0">
              <a:buNone/>
            </a:pPr>
            <a:endParaRPr lang="he-IL" sz="1800" dirty="0"/>
          </a:p>
        </p:txBody>
      </p:sp>
      <p:sp>
        <p:nvSpPr>
          <p:cNvPr id="4" name="מלבן 3">
            <a:extLst>
              <a:ext uri="{FF2B5EF4-FFF2-40B4-BE49-F238E27FC236}">
                <a16:creationId xmlns:a16="http://schemas.microsoft.com/office/drawing/2014/main" id="{DC7BC87C-69C4-4121-AFA9-F98397730017}"/>
              </a:ext>
            </a:extLst>
          </p:cNvPr>
          <p:cNvSpPr/>
          <p:nvPr/>
        </p:nvSpPr>
        <p:spPr>
          <a:xfrm>
            <a:off x="1267097" y="1325880"/>
            <a:ext cx="1008670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dirty="0"/>
              <a:t>משלוח לדוגמא: 142424 #  הזמנה התקבלה </a:t>
            </a:r>
            <a:r>
              <a:rPr lang="he-IL" dirty="0">
                <a:solidFill>
                  <a:srgbClr val="FF0000"/>
                </a:solidFill>
              </a:rPr>
              <a:t>15:00  </a:t>
            </a:r>
            <a:r>
              <a:rPr lang="he-IL" dirty="0"/>
              <a:t>זמן הכנת המשלוח </a:t>
            </a:r>
            <a:r>
              <a:rPr lang="he-IL" dirty="0">
                <a:solidFill>
                  <a:srgbClr val="FF0000"/>
                </a:solidFill>
              </a:rPr>
              <a:t>15 דק</a:t>
            </a:r>
            <a:r>
              <a:rPr lang="en-US" dirty="0">
                <a:solidFill>
                  <a:srgbClr val="FF0000"/>
                </a:solidFill>
              </a:rPr>
              <a:t>'</a:t>
            </a:r>
            <a:r>
              <a:rPr lang="he-IL" dirty="0">
                <a:solidFill>
                  <a:srgbClr val="FF0000"/>
                </a:solidFill>
              </a:rPr>
              <a:t> – (שם השליח)</a:t>
            </a:r>
            <a:endParaRPr lang="he-IL" dirty="0"/>
          </a:p>
          <a:p>
            <a:r>
              <a:rPr lang="he-IL" b="1" dirty="0" err="1">
                <a:solidFill>
                  <a:schemeClr val="tx1"/>
                </a:solidFill>
              </a:rPr>
              <a:t>אושי</a:t>
            </a:r>
            <a:r>
              <a:rPr lang="he-IL" b="1" dirty="0">
                <a:solidFill>
                  <a:schemeClr val="tx1"/>
                </a:solidFill>
              </a:rPr>
              <a:t> </a:t>
            </a:r>
            <a:r>
              <a:rPr lang="he-IL" b="1" dirty="0" err="1">
                <a:solidFill>
                  <a:schemeClr val="tx1"/>
                </a:solidFill>
              </a:rPr>
              <a:t>אושי</a:t>
            </a:r>
            <a:r>
              <a:rPr lang="he-IL" b="1" dirty="0">
                <a:solidFill>
                  <a:schemeClr val="tx1"/>
                </a:solidFill>
              </a:rPr>
              <a:t> – נחל צין 24 מודיעין מכבים רעות</a:t>
            </a:r>
            <a:endParaRPr lang="he-IL" dirty="0">
              <a:solidFill>
                <a:srgbClr val="FF0000"/>
              </a:solidFill>
            </a:endParaRPr>
          </a:p>
          <a:p>
            <a:r>
              <a:rPr lang="he-IL" dirty="0"/>
              <a:t>זמן מוערך הגעת השליח למסעדה בשעה </a:t>
            </a:r>
            <a:r>
              <a:rPr lang="he-IL" dirty="0">
                <a:solidFill>
                  <a:srgbClr val="FF0000"/>
                </a:solidFill>
              </a:rPr>
              <a:t>15:25   </a:t>
            </a:r>
            <a:r>
              <a:rPr lang="he-IL" dirty="0"/>
              <a:t>זמן מוערך להגעת השליח ללקוח </a:t>
            </a:r>
            <a:r>
              <a:rPr lang="he-IL" dirty="0">
                <a:solidFill>
                  <a:srgbClr val="FF0000"/>
                </a:solidFill>
              </a:rPr>
              <a:t>16:50.</a:t>
            </a:r>
          </a:p>
          <a:p>
            <a:r>
              <a:rPr lang="he-IL" dirty="0">
                <a:solidFill>
                  <a:srgbClr val="FF0000"/>
                </a:solidFill>
              </a:rPr>
              <a:t> 5 חבילות                         </a:t>
            </a:r>
          </a:p>
        </p:txBody>
      </p:sp>
    </p:spTree>
    <p:extLst>
      <p:ext uri="{BB962C8B-B14F-4D97-AF65-F5344CB8AC3E}">
        <p14:creationId xmlns:p14="http://schemas.microsoft.com/office/powerpoint/2010/main" val="230896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786D25-15DF-4ADB-A909-AF0CF54D79A7}"/>
              </a:ext>
            </a:extLst>
          </p:cNvPr>
          <p:cNvSpPr>
            <a:spLocks noGrp="1"/>
          </p:cNvSpPr>
          <p:nvPr>
            <p:ph type="title"/>
          </p:nvPr>
        </p:nvSpPr>
        <p:spPr>
          <a:xfrm>
            <a:off x="838200" y="365125"/>
            <a:ext cx="10515600" cy="732155"/>
          </a:xfrm>
        </p:spPr>
        <p:txBody>
          <a:bodyPr/>
          <a:lstStyle/>
          <a:p>
            <a:r>
              <a:rPr lang="he-IL" dirty="0"/>
              <a:t>6. תקלות</a:t>
            </a:r>
            <a:r>
              <a:rPr lang="en-US" dirty="0"/>
              <a:t>/</a:t>
            </a:r>
            <a:r>
              <a:rPr lang="he-IL" dirty="0"/>
              <a:t> איחורים בזמן משמרת</a:t>
            </a:r>
          </a:p>
        </p:txBody>
      </p:sp>
      <p:sp>
        <p:nvSpPr>
          <p:cNvPr id="3" name="מציין מיקום תוכן 2">
            <a:extLst>
              <a:ext uri="{FF2B5EF4-FFF2-40B4-BE49-F238E27FC236}">
                <a16:creationId xmlns:a16="http://schemas.microsoft.com/office/drawing/2014/main" id="{95F58D0E-5C09-4EEC-91B0-7AD80E63E41E}"/>
              </a:ext>
            </a:extLst>
          </p:cNvPr>
          <p:cNvSpPr>
            <a:spLocks noGrp="1"/>
          </p:cNvSpPr>
          <p:nvPr>
            <p:ph idx="1"/>
          </p:nvPr>
        </p:nvSpPr>
        <p:spPr>
          <a:xfrm>
            <a:off x="838200" y="1097280"/>
            <a:ext cx="10515600" cy="5079683"/>
          </a:xfrm>
        </p:spPr>
        <p:txBody>
          <a:bodyPr>
            <a:normAutofit/>
          </a:bodyPr>
          <a:lstStyle/>
          <a:p>
            <a:r>
              <a:rPr lang="he-IL" sz="1600" dirty="0">
                <a:solidFill>
                  <a:srgbClr val="FF0000"/>
                </a:solidFill>
              </a:rPr>
              <a:t>דוגמא נוספת לתקלה אשר צריכה לעבור למסך התקלות</a:t>
            </a:r>
            <a:r>
              <a:rPr lang="en-US" sz="1600" dirty="0">
                <a:solidFill>
                  <a:srgbClr val="FF0000"/>
                </a:solidFill>
              </a:rPr>
              <a:t>/</a:t>
            </a:r>
            <a:r>
              <a:rPr lang="he-IL" sz="1600" dirty="0">
                <a:solidFill>
                  <a:srgbClr val="FF0000"/>
                </a:solidFill>
              </a:rPr>
              <a:t> איחורים</a:t>
            </a:r>
          </a:p>
          <a:p>
            <a:endParaRPr lang="he-IL" sz="1600" dirty="0">
              <a:solidFill>
                <a:srgbClr val="FF0000"/>
              </a:solidFill>
            </a:endParaRPr>
          </a:p>
          <a:p>
            <a:endParaRPr lang="he-IL" sz="1600" dirty="0">
              <a:solidFill>
                <a:srgbClr val="FF0000"/>
              </a:solidFill>
            </a:endParaRPr>
          </a:p>
          <a:p>
            <a:endParaRPr lang="he-IL" sz="1600" dirty="0">
              <a:solidFill>
                <a:srgbClr val="FF0000"/>
              </a:solidFill>
            </a:endParaRPr>
          </a:p>
          <a:p>
            <a:r>
              <a:rPr lang="he-IL" sz="1600" dirty="0"/>
              <a:t>אנו רואים לפי זמנים ההגעה שמרגע שההזמנה התקבלה עד למסירת המשלוח ללקוח הזמן הוא 45 דקות </a:t>
            </a:r>
            <a:r>
              <a:rPr lang="he-IL" sz="1600" dirty="0">
                <a:solidFill>
                  <a:srgbClr val="FF0000"/>
                </a:solidFill>
              </a:rPr>
              <a:t>זמן תקין</a:t>
            </a:r>
            <a:r>
              <a:rPr lang="he-IL" sz="1600" dirty="0"/>
              <a:t>.</a:t>
            </a:r>
          </a:p>
          <a:p>
            <a:r>
              <a:rPr lang="he-IL" sz="1600" dirty="0"/>
              <a:t>זמן מוערך של הגעת השליח למסעדה הוא בשעה 15:25 אם השליח הגיע למסעדה בשעה 15:25 והמשלוח לא מוכן ועקב כך</a:t>
            </a:r>
          </a:p>
          <a:p>
            <a:pPr marL="0" indent="0">
              <a:buNone/>
            </a:pPr>
            <a:r>
              <a:rPr lang="he-IL" sz="1600" dirty="0"/>
              <a:t>    השליח מתעכב ויצא מהמסעדה בשעה 15:27 משמע שהמסעדה לא עמדה בזמן ההכנה להגעת השליח. </a:t>
            </a:r>
          </a:p>
          <a:p>
            <a:pPr marL="0" indent="0">
              <a:buNone/>
            </a:pPr>
            <a:r>
              <a:rPr lang="he-IL" sz="1600" dirty="0"/>
              <a:t>מסך המשלוח הנ"ל צריך גם לעבור לתקלות</a:t>
            </a:r>
            <a:r>
              <a:rPr lang="en-US" sz="1600" dirty="0"/>
              <a:t>/</a:t>
            </a:r>
            <a:r>
              <a:rPr lang="he-IL" sz="1600" dirty="0"/>
              <a:t> איחורים של המסעדות</a:t>
            </a:r>
          </a:p>
          <a:p>
            <a:pPr marL="0" indent="0">
              <a:buNone/>
            </a:pPr>
            <a:endParaRPr lang="he-IL" sz="1600" dirty="0"/>
          </a:p>
          <a:p>
            <a:pPr marL="0" indent="0">
              <a:buNone/>
            </a:pPr>
            <a:r>
              <a:rPr lang="he-IL" sz="1600" dirty="0"/>
              <a:t>   </a:t>
            </a:r>
          </a:p>
          <a:p>
            <a:endParaRPr lang="he-IL" sz="1600" dirty="0">
              <a:solidFill>
                <a:srgbClr val="FF0000"/>
              </a:solidFill>
            </a:endParaRPr>
          </a:p>
        </p:txBody>
      </p:sp>
      <p:sp>
        <p:nvSpPr>
          <p:cNvPr id="5" name="מלבן 4">
            <a:extLst>
              <a:ext uri="{FF2B5EF4-FFF2-40B4-BE49-F238E27FC236}">
                <a16:creationId xmlns:a16="http://schemas.microsoft.com/office/drawing/2014/main" id="{5D1B4E2F-B952-4A1B-804A-5445FC042CCA}"/>
              </a:ext>
            </a:extLst>
          </p:cNvPr>
          <p:cNvSpPr/>
          <p:nvPr/>
        </p:nvSpPr>
        <p:spPr>
          <a:xfrm>
            <a:off x="1267097" y="1404257"/>
            <a:ext cx="10086703"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dirty="0"/>
              <a:t>משלוח לדוגמא: מסעדה </a:t>
            </a:r>
            <a:r>
              <a:rPr lang="he-IL" b="1" dirty="0" err="1">
                <a:solidFill>
                  <a:schemeClr val="tx1"/>
                </a:solidFill>
              </a:rPr>
              <a:t>אושי</a:t>
            </a:r>
            <a:r>
              <a:rPr lang="he-IL" b="1" dirty="0">
                <a:solidFill>
                  <a:schemeClr val="tx1"/>
                </a:solidFill>
              </a:rPr>
              <a:t> </a:t>
            </a:r>
            <a:r>
              <a:rPr lang="he-IL" b="1" dirty="0" err="1">
                <a:solidFill>
                  <a:schemeClr val="tx1"/>
                </a:solidFill>
              </a:rPr>
              <a:t>אושי</a:t>
            </a:r>
            <a:r>
              <a:rPr lang="he-IL" dirty="0"/>
              <a:t>: הזמנה התקבלה </a:t>
            </a:r>
            <a:r>
              <a:rPr lang="he-IL" dirty="0">
                <a:solidFill>
                  <a:srgbClr val="FF0000"/>
                </a:solidFill>
              </a:rPr>
              <a:t>15:00   </a:t>
            </a:r>
            <a:r>
              <a:rPr lang="he-IL" dirty="0"/>
              <a:t>זמן הכנת המשלוח </a:t>
            </a:r>
            <a:r>
              <a:rPr lang="he-IL" dirty="0">
                <a:solidFill>
                  <a:srgbClr val="FF0000"/>
                </a:solidFill>
              </a:rPr>
              <a:t>15 דקות </a:t>
            </a:r>
          </a:p>
          <a:p>
            <a:r>
              <a:rPr lang="he-IL" dirty="0"/>
              <a:t>                 זמן מוערך הגעת השליח למסעדה בשעה </a:t>
            </a:r>
            <a:r>
              <a:rPr lang="he-IL" dirty="0">
                <a:solidFill>
                  <a:srgbClr val="FF0000"/>
                </a:solidFill>
              </a:rPr>
              <a:t>15:25   </a:t>
            </a:r>
            <a:r>
              <a:rPr lang="he-IL" dirty="0"/>
              <a:t>זמן מוערך להגעת השליח ללקוח </a:t>
            </a:r>
            <a:r>
              <a:rPr lang="he-IL" dirty="0">
                <a:solidFill>
                  <a:srgbClr val="FF0000"/>
                </a:solidFill>
              </a:rPr>
              <a:t>15:45</a:t>
            </a:r>
          </a:p>
          <a:p>
            <a:r>
              <a:rPr lang="he-IL" dirty="0"/>
              <a:t>                          </a:t>
            </a:r>
          </a:p>
        </p:txBody>
      </p:sp>
      <p:sp>
        <p:nvSpPr>
          <p:cNvPr id="6" name="מלבן 5">
            <a:extLst>
              <a:ext uri="{FF2B5EF4-FFF2-40B4-BE49-F238E27FC236}">
                <a16:creationId xmlns:a16="http://schemas.microsoft.com/office/drawing/2014/main" id="{6C8DF3AE-CC39-4F60-BE12-3781139A5F47}"/>
              </a:ext>
            </a:extLst>
          </p:cNvPr>
          <p:cNvSpPr/>
          <p:nvPr/>
        </p:nvSpPr>
        <p:spPr>
          <a:xfrm>
            <a:off x="1267097" y="1325880"/>
            <a:ext cx="1008670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dirty="0"/>
              <a:t>משלוח לדוגמא: 142424 #  הזמנה התקבלה </a:t>
            </a:r>
            <a:r>
              <a:rPr lang="he-IL" dirty="0">
                <a:solidFill>
                  <a:srgbClr val="FF0000"/>
                </a:solidFill>
              </a:rPr>
              <a:t>15:00  </a:t>
            </a:r>
            <a:r>
              <a:rPr lang="he-IL" dirty="0"/>
              <a:t>זמן הכנת המשלוח </a:t>
            </a:r>
            <a:r>
              <a:rPr lang="he-IL" dirty="0">
                <a:solidFill>
                  <a:srgbClr val="FF0000"/>
                </a:solidFill>
              </a:rPr>
              <a:t>15 דק</a:t>
            </a:r>
            <a:r>
              <a:rPr lang="en-US" dirty="0">
                <a:solidFill>
                  <a:srgbClr val="FF0000"/>
                </a:solidFill>
              </a:rPr>
              <a:t>'</a:t>
            </a:r>
            <a:r>
              <a:rPr lang="he-IL" dirty="0">
                <a:solidFill>
                  <a:srgbClr val="FF0000"/>
                </a:solidFill>
              </a:rPr>
              <a:t> – (שם השליח)</a:t>
            </a:r>
            <a:endParaRPr lang="he-IL" dirty="0"/>
          </a:p>
          <a:p>
            <a:r>
              <a:rPr lang="he-IL" b="1" dirty="0" err="1">
                <a:solidFill>
                  <a:schemeClr val="tx1"/>
                </a:solidFill>
              </a:rPr>
              <a:t>אושי</a:t>
            </a:r>
            <a:r>
              <a:rPr lang="he-IL" b="1" dirty="0">
                <a:solidFill>
                  <a:schemeClr val="tx1"/>
                </a:solidFill>
              </a:rPr>
              <a:t> </a:t>
            </a:r>
            <a:r>
              <a:rPr lang="he-IL" b="1" dirty="0" err="1">
                <a:solidFill>
                  <a:schemeClr val="tx1"/>
                </a:solidFill>
              </a:rPr>
              <a:t>אושי</a:t>
            </a:r>
            <a:r>
              <a:rPr lang="he-IL" b="1" dirty="0">
                <a:solidFill>
                  <a:schemeClr val="tx1"/>
                </a:solidFill>
              </a:rPr>
              <a:t> – נחל צין 24 מודיעין מכבים רעות</a:t>
            </a:r>
            <a:endParaRPr lang="he-IL" dirty="0">
              <a:solidFill>
                <a:srgbClr val="FF0000"/>
              </a:solidFill>
            </a:endParaRPr>
          </a:p>
          <a:p>
            <a:r>
              <a:rPr lang="he-IL" dirty="0"/>
              <a:t>זמן מוערך הגעת השליח למסעדה בשעה </a:t>
            </a:r>
            <a:r>
              <a:rPr lang="he-IL" dirty="0">
                <a:solidFill>
                  <a:srgbClr val="FF0000"/>
                </a:solidFill>
              </a:rPr>
              <a:t>15:25   </a:t>
            </a:r>
            <a:r>
              <a:rPr lang="he-IL" dirty="0"/>
              <a:t>זמן מוערך להגעת השליח ללקוח </a:t>
            </a:r>
            <a:r>
              <a:rPr lang="he-IL" dirty="0">
                <a:solidFill>
                  <a:srgbClr val="FF0000"/>
                </a:solidFill>
              </a:rPr>
              <a:t>15:45.</a:t>
            </a:r>
          </a:p>
          <a:p>
            <a:r>
              <a:rPr lang="he-IL" dirty="0">
                <a:solidFill>
                  <a:srgbClr val="FF0000"/>
                </a:solidFill>
              </a:rPr>
              <a:t> 4 חבילות              </a:t>
            </a:r>
          </a:p>
        </p:txBody>
      </p:sp>
    </p:spTree>
    <p:extLst>
      <p:ext uri="{BB962C8B-B14F-4D97-AF65-F5344CB8AC3E}">
        <p14:creationId xmlns:p14="http://schemas.microsoft.com/office/powerpoint/2010/main" val="273413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7307DA-B2AF-4EF0-A9D2-C5E10738822A}"/>
              </a:ext>
            </a:extLst>
          </p:cNvPr>
          <p:cNvSpPr>
            <a:spLocks noGrp="1"/>
          </p:cNvSpPr>
          <p:nvPr>
            <p:ph type="title"/>
          </p:nvPr>
        </p:nvSpPr>
        <p:spPr/>
        <p:txBody>
          <a:bodyPr/>
          <a:lstStyle/>
          <a:p>
            <a:r>
              <a:rPr lang="he-IL" dirty="0"/>
              <a:t>7. כיבוי </a:t>
            </a:r>
            <a:r>
              <a:rPr lang="en-US" dirty="0"/>
              <a:t>/</a:t>
            </a:r>
            <a:r>
              <a:rPr lang="he-IL" dirty="0"/>
              <a:t> הפעלה התראות משלוחים</a:t>
            </a:r>
          </a:p>
        </p:txBody>
      </p:sp>
      <p:sp>
        <p:nvSpPr>
          <p:cNvPr id="3" name="מציין מיקום תוכן 2">
            <a:extLst>
              <a:ext uri="{FF2B5EF4-FFF2-40B4-BE49-F238E27FC236}">
                <a16:creationId xmlns:a16="http://schemas.microsoft.com/office/drawing/2014/main" id="{772C93AA-A566-4C55-8FAB-0DE463D246AF}"/>
              </a:ext>
            </a:extLst>
          </p:cNvPr>
          <p:cNvSpPr>
            <a:spLocks noGrp="1"/>
          </p:cNvSpPr>
          <p:nvPr>
            <p:ph idx="1"/>
          </p:nvPr>
        </p:nvSpPr>
        <p:spPr/>
        <p:txBody>
          <a:bodyPr/>
          <a:lstStyle/>
          <a:p>
            <a:r>
              <a:rPr lang="he-IL" sz="1600" dirty="0"/>
              <a:t>לחצן של כיבוי והפעלה כאשר נלחץ עליו לא יהיה צליל של הכנסת משלוח</a:t>
            </a:r>
          </a:p>
          <a:p>
            <a:r>
              <a:rPr lang="he-IL" sz="1600" dirty="0"/>
              <a:t>כך הלחצן פעיל –</a:t>
            </a:r>
          </a:p>
          <a:p>
            <a:endParaRPr lang="he-IL" sz="1600" dirty="0"/>
          </a:p>
          <a:p>
            <a:endParaRPr lang="he-IL" sz="1600" dirty="0"/>
          </a:p>
          <a:p>
            <a:r>
              <a:rPr lang="he-IL" sz="1600" dirty="0"/>
              <a:t>כך הלחצן מכובה -  </a:t>
            </a:r>
          </a:p>
          <a:p>
            <a:endParaRPr lang="he-IL" dirty="0"/>
          </a:p>
          <a:p>
            <a:endParaRPr lang="he-IL" dirty="0"/>
          </a:p>
        </p:txBody>
      </p:sp>
      <p:sp>
        <p:nvSpPr>
          <p:cNvPr id="4" name="מלבן: פינות מעוגלות 3">
            <a:extLst>
              <a:ext uri="{FF2B5EF4-FFF2-40B4-BE49-F238E27FC236}">
                <a16:creationId xmlns:a16="http://schemas.microsoft.com/office/drawing/2014/main" id="{E59B16E3-58BD-4698-BD4A-DED42F85A710}"/>
              </a:ext>
            </a:extLst>
          </p:cNvPr>
          <p:cNvSpPr/>
          <p:nvPr/>
        </p:nvSpPr>
        <p:spPr>
          <a:xfrm>
            <a:off x="6714308" y="2194564"/>
            <a:ext cx="2664823" cy="4702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a:extLst>
              <a:ext uri="{FF2B5EF4-FFF2-40B4-BE49-F238E27FC236}">
                <a16:creationId xmlns:a16="http://schemas.microsoft.com/office/drawing/2014/main" id="{65F16FA8-28C3-4DCC-820D-608342CE3D7D}"/>
              </a:ext>
            </a:extLst>
          </p:cNvPr>
          <p:cNvSpPr/>
          <p:nvPr/>
        </p:nvSpPr>
        <p:spPr>
          <a:xfrm>
            <a:off x="7010400" y="2259880"/>
            <a:ext cx="679269" cy="339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פינות מעוגלות 5">
            <a:extLst>
              <a:ext uri="{FF2B5EF4-FFF2-40B4-BE49-F238E27FC236}">
                <a16:creationId xmlns:a16="http://schemas.microsoft.com/office/drawing/2014/main" id="{26D56C7E-0D1B-4754-B8C2-EC4D1EDCDE38}"/>
              </a:ext>
            </a:extLst>
          </p:cNvPr>
          <p:cNvSpPr/>
          <p:nvPr/>
        </p:nvSpPr>
        <p:spPr>
          <a:xfrm>
            <a:off x="6714308" y="3193868"/>
            <a:ext cx="2664823" cy="4702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אליפסה 6">
            <a:extLst>
              <a:ext uri="{FF2B5EF4-FFF2-40B4-BE49-F238E27FC236}">
                <a16:creationId xmlns:a16="http://schemas.microsoft.com/office/drawing/2014/main" id="{AB1D0A88-7409-4DB8-9CBA-301DCF4B1F62}"/>
              </a:ext>
            </a:extLst>
          </p:cNvPr>
          <p:cNvSpPr/>
          <p:nvPr/>
        </p:nvSpPr>
        <p:spPr>
          <a:xfrm>
            <a:off x="8534400" y="3259184"/>
            <a:ext cx="679269" cy="339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0095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47214C-7231-4F21-BED9-2AFFAD94ED8B}"/>
              </a:ext>
            </a:extLst>
          </p:cNvPr>
          <p:cNvSpPr>
            <a:spLocks noGrp="1"/>
          </p:cNvSpPr>
          <p:nvPr>
            <p:ph type="title"/>
          </p:nvPr>
        </p:nvSpPr>
        <p:spPr/>
        <p:txBody>
          <a:bodyPr/>
          <a:lstStyle/>
          <a:p>
            <a:r>
              <a:rPr lang="he-IL" dirty="0"/>
              <a:t>8. הכנסת משלוח של תחנת דלק</a:t>
            </a:r>
          </a:p>
        </p:txBody>
      </p:sp>
      <p:sp>
        <p:nvSpPr>
          <p:cNvPr id="3" name="מציין מיקום תוכן 2">
            <a:extLst>
              <a:ext uri="{FF2B5EF4-FFF2-40B4-BE49-F238E27FC236}">
                <a16:creationId xmlns:a16="http://schemas.microsoft.com/office/drawing/2014/main" id="{C51E5710-807F-4DFE-8F41-C1D888AFAD12}"/>
              </a:ext>
            </a:extLst>
          </p:cNvPr>
          <p:cNvSpPr>
            <a:spLocks noGrp="1"/>
          </p:cNvSpPr>
          <p:nvPr>
            <p:ph idx="1"/>
          </p:nvPr>
        </p:nvSpPr>
        <p:spPr/>
        <p:txBody>
          <a:bodyPr>
            <a:normAutofit fontScale="92500" lnSpcReduction="10000"/>
          </a:bodyPr>
          <a:lstStyle/>
          <a:p>
            <a:r>
              <a:rPr lang="he-IL" dirty="0"/>
              <a:t>לחצן משלוח של תחנת דלק:</a:t>
            </a:r>
          </a:p>
          <a:p>
            <a:pPr marL="0" indent="0">
              <a:buNone/>
            </a:pPr>
            <a:r>
              <a:rPr lang="he-IL" dirty="0"/>
              <a:t>                                              </a:t>
            </a:r>
            <a:r>
              <a:rPr lang="he-IL" sz="1800" dirty="0"/>
              <a:t>מסך שליחים פעילים (10)                                                            </a:t>
            </a:r>
          </a:p>
          <a:p>
            <a:pPr marL="0" indent="0">
              <a:buNone/>
            </a:pPr>
            <a:r>
              <a:rPr lang="he-IL" sz="1600" dirty="0"/>
              <a:t>                                מעבר למסך השליחים הפעילים     אביאל </a:t>
            </a:r>
            <a:r>
              <a:rPr lang="he-IL" sz="1600" dirty="0" err="1"/>
              <a:t>קוגן</a:t>
            </a:r>
            <a:r>
              <a:rPr lang="he-IL" sz="1600" dirty="0"/>
              <a:t> </a:t>
            </a:r>
          </a:p>
          <a:p>
            <a:pPr marL="0" indent="0">
              <a:buNone/>
            </a:pPr>
            <a:r>
              <a:rPr lang="he-IL" sz="1600" dirty="0"/>
              <a:t>                                                                                אביגדור ליברמן   </a:t>
            </a:r>
          </a:p>
          <a:p>
            <a:pPr marL="0" indent="0">
              <a:buNone/>
            </a:pPr>
            <a:r>
              <a:rPr lang="he-IL" sz="1600" dirty="0"/>
              <a:t>                                                                                ביבי נתניהו   </a:t>
            </a:r>
          </a:p>
          <a:p>
            <a:pPr marL="0" indent="0">
              <a:buNone/>
            </a:pPr>
            <a:r>
              <a:rPr lang="he-IL" sz="1600" dirty="0"/>
              <a:t>                                                                                משה כחלון</a:t>
            </a:r>
          </a:p>
          <a:p>
            <a:pPr marL="0" indent="0">
              <a:buNone/>
            </a:pPr>
            <a:r>
              <a:rPr lang="he-IL" sz="1600" dirty="0"/>
              <a:t>                                                                                יאיר לפיד</a:t>
            </a:r>
          </a:p>
          <a:p>
            <a:pPr marL="0" indent="0">
              <a:buNone/>
            </a:pPr>
            <a:r>
              <a:rPr lang="he-IL" sz="1600" dirty="0"/>
              <a:t>                                                                                רוני גפני</a:t>
            </a:r>
          </a:p>
          <a:p>
            <a:pPr marL="0" indent="0">
              <a:buNone/>
            </a:pPr>
            <a:r>
              <a:rPr lang="he-IL" sz="1600" dirty="0"/>
              <a:t>                                                                                 אריה דרעי </a:t>
            </a:r>
          </a:p>
          <a:p>
            <a:pPr marL="0" indent="0">
              <a:buNone/>
            </a:pPr>
            <a:r>
              <a:rPr lang="he-IL" sz="1600" dirty="0"/>
              <a:t>                                                                                יצחק תשובה</a:t>
            </a:r>
          </a:p>
          <a:p>
            <a:pPr marL="0" indent="0">
              <a:buNone/>
            </a:pPr>
            <a:r>
              <a:rPr lang="he-IL" dirty="0"/>
              <a:t>                                              </a:t>
            </a:r>
            <a:r>
              <a:rPr lang="he-IL" sz="1600" dirty="0"/>
              <a:t>רמי לוי </a:t>
            </a:r>
            <a:r>
              <a:rPr lang="he-IL" sz="1600" dirty="0" err="1"/>
              <a:t>וכו</a:t>
            </a:r>
            <a:r>
              <a:rPr lang="he-IL" sz="1600" dirty="0"/>
              <a:t>..</a:t>
            </a:r>
          </a:p>
          <a:p>
            <a:pPr marL="0" indent="0">
              <a:buNone/>
            </a:pPr>
            <a:r>
              <a:rPr lang="he-IL" dirty="0"/>
              <a:t>  </a:t>
            </a:r>
            <a:r>
              <a:rPr lang="he-IL" sz="1700" dirty="0">
                <a:highlight>
                  <a:srgbClr val="FFFF00"/>
                </a:highlight>
              </a:rPr>
              <a:t>כאשר נלחץ על השליח הרצוי נוכל לשלוח אותו לתדלק עם זמני הגעה אשר יופיעו אצל מנהל המשלוחים</a:t>
            </a:r>
          </a:p>
        </p:txBody>
      </p:sp>
      <p:sp>
        <p:nvSpPr>
          <p:cNvPr id="4" name="אליפסה 3">
            <a:extLst>
              <a:ext uri="{FF2B5EF4-FFF2-40B4-BE49-F238E27FC236}">
                <a16:creationId xmlns:a16="http://schemas.microsoft.com/office/drawing/2014/main" id="{A0B674D0-33F2-441A-8BF6-1D87C9EB517E}"/>
              </a:ext>
            </a:extLst>
          </p:cNvPr>
          <p:cNvSpPr/>
          <p:nvPr/>
        </p:nvSpPr>
        <p:spPr>
          <a:xfrm>
            <a:off x="9428337" y="2256891"/>
            <a:ext cx="1267097" cy="855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6" name="תמונה 5">
            <a:extLst>
              <a:ext uri="{FF2B5EF4-FFF2-40B4-BE49-F238E27FC236}">
                <a16:creationId xmlns:a16="http://schemas.microsoft.com/office/drawing/2014/main" id="{C46E509D-DF03-4DF5-934E-610ECC4E0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545" y="2425162"/>
            <a:ext cx="768679" cy="605935"/>
          </a:xfrm>
          <a:prstGeom prst="rect">
            <a:avLst/>
          </a:prstGeom>
        </p:spPr>
      </p:pic>
      <p:sp>
        <p:nvSpPr>
          <p:cNvPr id="7" name="חץ: ימינה 6">
            <a:extLst>
              <a:ext uri="{FF2B5EF4-FFF2-40B4-BE49-F238E27FC236}">
                <a16:creationId xmlns:a16="http://schemas.microsoft.com/office/drawing/2014/main" id="{6FD5BC30-3080-4A39-81D5-2EA28DB1D722}"/>
              </a:ext>
            </a:extLst>
          </p:cNvPr>
          <p:cNvSpPr/>
          <p:nvPr/>
        </p:nvSpPr>
        <p:spPr>
          <a:xfrm rot="10800000">
            <a:off x="7333418" y="2425162"/>
            <a:ext cx="1554480" cy="248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0517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24786D-4AE9-4ED9-8872-3B9F5B68917C}"/>
              </a:ext>
            </a:extLst>
          </p:cNvPr>
          <p:cNvSpPr>
            <a:spLocks noGrp="1"/>
          </p:cNvSpPr>
          <p:nvPr>
            <p:ph type="title"/>
          </p:nvPr>
        </p:nvSpPr>
        <p:spPr>
          <a:xfrm>
            <a:off x="838200" y="365125"/>
            <a:ext cx="10515600" cy="523149"/>
          </a:xfrm>
        </p:spPr>
        <p:txBody>
          <a:bodyPr>
            <a:normAutofit fontScale="90000"/>
          </a:bodyPr>
          <a:lstStyle/>
          <a:p>
            <a:r>
              <a:rPr lang="he-IL" dirty="0"/>
              <a:t>9. חבילות</a:t>
            </a:r>
          </a:p>
        </p:txBody>
      </p:sp>
      <p:sp>
        <p:nvSpPr>
          <p:cNvPr id="3" name="מציין מיקום תוכן 2">
            <a:extLst>
              <a:ext uri="{FF2B5EF4-FFF2-40B4-BE49-F238E27FC236}">
                <a16:creationId xmlns:a16="http://schemas.microsoft.com/office/drawing/2014/main" id="{BAACC281-15E9-444E-A2DA-775F4E8AB132}"/>
              </a:ext>
            </a:extLst>
          </p:cNvPr>
          <p:cNvSpPr>
            <a:spLocks noGrp="1"/>
          </p:cNvSpPr>
          <p:nvPr>
            <p:ph idx="1"/>
          </p:nvPr>
        </p:nvSpPr>
        <p:spPr>
          <a:xfrm>
            <a:off x="838200" y="888275"/>
            <a:ext cx="10515600" cy="5604600"/>
          </a:xfrm>
        </p:spPr>
        <p:txBody>
          <a:bodyPr/>
          <a:lstStyle/>
          <a:p>
            <a:r>
              <a:rPr lang="he-IL" sz="1600" dirty="0"/>
              <a:t>מסך חבילות יציג רק את המשלוחים אשר הם לא מסעדות ונפתח להם משתמש דרך המערכת מידע למסך כל המשלוחים יופיעו באותו הפורמט אבל הגבלת זמן החלוקה תוגדר באופן שונה במערכת:</a:t>
            </a:r>
          </a:p>
          <a:p>
            <a:r>
              <a:rPr lang="he-IL" sz="1600" dirty="0"/>
              <a:t>המסך יציג את כל רשימת המשלוחים של החבילות לאורך</a:t>
            </a:r>
          </a:p>
          <a:p>
            <a:r>
              <a:rPr lang="he-IL" sz="1600" dirty="0"/>
              <a:t>דרך המערכת מידע נוכל לייצא את קובץ האקסל של משלוחי החבילות אשר תועבר למסך מנהל המשלוחים.</a:t>
            </a:r>
          </a:p>
          <a:p>
            <a:r>
              <a:rPr lang="he-IL" sz="1600" dirty="0"/>
              <a:t>לדוגמא 70 רשומות של לקוחות שהזמינו משלוח לבית:</a:t>
            </a:r>
          </a:p>
          <a:p>
            <a:endParaRPr lang="he-IL" sz="1600" dirty="0"/>
          </a:p>
          <a:p>
            <a:endParaRPr lang="he-IL" sz="1600" dirty="0"/>
          </a:p>
          <a:p>
            <a:endParaRPr lang="he-IL" sz="1600" dirty="0"/>
          </a:p>
          <a:p>
            <a:endParaRPr lang="he-IL" sz="1600" dirty="0"/>
          </a:p>
          <a:p>
            <a:endParaRPr lang="he-IL" sz="1600" dirty="0"/>
          </a:p>
          <a:p>
            <a:endParaRPr lang="he-IL" sz="1600" dirty="0"/>
          </a:p>
          <a:p>
            <a:endParaRPr lang="he-IL" sz="1600" dirty="0"/>
          </a:p>
          <a:p>
            <a:pPr marL="0" indent="0">
              <a:buNone/>
            </a:pPr>
            <a:endParaRPr lang="he-IL" sz="1600" dirty="0"/>
          </a:p>
          <a:p>
            <a:pPr marL="0" indent="0">
              <a:buNone/>
            </a:pPr>
            <a:r>
              <a:rPr lang="he-IL" sz="1600" dirty="0"/>
              <a:t>    במסך המשלוחים צריך שהסדר יוצג לפי סדר זמני ההגעה לבית הלקוח</a:t>
            </a:r>
          </a:p>
          <a:p>
            <a:r>
              <a:rPr lang="he-IL" sz="1400" dirty="0"/>
              <a:t>תיאום הגעה ללקוח צריך להתבצע באופן אוטומט לאחר שהקובץ הוכנס למערכת מידע והתיאום יתבצע ע"י </a:t>
            </a:r>
            <a:r>
              <a:rPr lang="en-US" sz="1400" dirty="0"/>
              <a:t> </a:t>
            </a:r>
            <a:r>
              <a:rPr lang="en-US" sz="1400" dirty="0" err="1"/>
              <a:t>sms</a:t>
            </a:r>
            <a:r>
              <a:rPr lang="en-US" sz="1400" dirty="0"/>
              <a:t> </a:t>
            </a:r>
            <a:r>
              <a:rPr lang="he-IL" sz="1400" dirty="0"/>
              <a:t>ללקוח, לאחר שהלקוח יגיב מתי הוא יכול לקבל את החבילה הזמן התעדכן אצל מנהל המשלוחים.</a:t>
            </a:r>
          </a:p>
          <a:p>
            <a:r>
              <a:rPr lang="he-IL" sz="1400" dirty="0"/>
              <a:t>יכול להיות מצב אשר לקוח לא ביצע תיאום ולמנהל המשלוחים לא יופיע תיאום הגעה ללקוח.</a:t>
            </a:r>
          </a:p>
        </p:txBody>
      </p:sp>
      <p:graphicFrame>
        <p:nvGraphicFramePr>
          <p:cNvPr id="5" name="טבלה 4">
            <a:extLst>
              <a:ext uri="{FF2B5EF4-FFF2-40B4-BE49-F238E27FC236}">
                <a16:creationId xmlns:a16="http://schemas.microsoft.com/office/drawing/2014/main" id="{02204C99-DE47-4C9C-8A0B-5660B5C2A7EF}"/>
              </a:ext>
            </a:extLst>
          </p:cNvPr>
          <p:cNvGraphicFramePr>
            <a:graphicFrameLocks noGrp="1"/>
          </p:cNvGraphicFramePr>
          <p:nvPr>
            <p:extLst>
              <p:ext uri="{D42A27DB-BD31-4B8C-83A1-F6EECF244321}">
                <p14:modId xmlns:p14="http://schemas.microsoft.com/office/powerpoint/2010/main" val="2911509520"/>
              </p:ext>
            </p:extLst>
          </p:nvPr>
        </p:nvGraphicFramePr>
        <p:xfrm>
          <a:off x="1567543" y="2574592"/>
          <a:ext cx="9519920" cy="2443480"/>
        </p:xfrm>
        <a:graphic>
          <a:graphicData uri="http://schemas.openxmlformats.org/drawingml/2006/table">
            <a:tbl>
              <a:tblPr rtl="1" firstRow="1" bandRow="1">
                <a:tableStyleId>{5C22544A-7EE6-4342-B048-85BDC9FD1C3A}</a:tableStyleId>
              </a:tblPr>
              <a:tblGrid>
                <a:gridCol w="1189990">
                  <a:extLst>
                    <a:ext uri="{9D8B030D-6E8A-4147-A177-3AD203B41FA5}">
                      <a16:colId xmlns:a16="http://schemas.microsoft.com/office/drawing/2014/main" val="2092238290"/>
                    </a:ext>
                  </a:extLst>
                </a:gridCol>
                <a:gridCol w="1189990">
                  <a:extLst>
                    <a:ext uri="{9D8B030D-6E8A-4147-A177-3AD203B41FA5}">
                      <a16:colId xmlns:a16="http://schemas.microsoft.com/office/drawing/2014/main" val="2666417716"/>
                    </a:ext>
                  </a:extLst>
                </a:gridCol>
                <a:gridCol w="1189990">
                  <a:extLst>
                    <a:ext uri="{9D8B030D-6E8A-4147-A177-3AD203B41FA5}">
                      <a16:colId xmlns:a16="http://schemas.microsoft.com/office/drawing/2014/main" val="2499579157"/>
                    </a:ext>
                  </a:extLst>
                </a:gridCol>
                <a:gridCol w="1189990">
                  <a:extLst>
                    <a:ext uri="{9D8B030D-6E8A-4147-A177-3AD203B41FA5}">
                      <a16:colId xmlns:a16="http://schemas.microsoft.com/office/drawing/2014/main" val="257789726"/>
                    </a:ext>
                  </a:extLst>
                </a:gridCol>
                <a:gridCol w="1189990">
                  <a:extLst>
                    <a:ext uri="{9D8B030D-6E8A-4147-A177-3AD203B41FA5}">
                      <a16:colId xmlns:a16="http://schemas.microsoft.com/office/drawing/2014/main" val="3253871022"/>
                    </a:ext>
                  </a:extLst>
                </a:gridCol>
                <a:gridCol w="1189990">
                  <a:extLst>
                    <a:ext uri="{9D8B030D-6E8A-4147-A177-3AD203B41FA5}">
                      <a16:colId xmlns:a16="http://schemas.microsoft.com/office/drawing/2014/main" val="750800892"/>
                    </a:ext>
                  </a:extLst>
                </a:gridCol>
                <a:gridCol w="1189990">
                  <a:extLst>
                    <a:ext uri="{9D8B030D-6E8A-4147-A177-3AD203B41FA5}">
                      <a16:colId xmlns:a16="http://schemas.microsoft.com/office/drawing/2014/main" val="1123299353"/>
                    </a:ext>
                  </a:extLst>
                </a:gridCol>
                <a:gridCol w="1189990">
                  <a:extLst>
                    <a:ext uri="{9D8B030D-6E8A-4147-A177-3AD203B41FA5}">
                      <a16:colId xmlns:a16="http://schemas.microsoft.com/office/drawing/2014/main" val="2858677675"/>
                    </a:ext>
                  </a:extLst>
                </a:gridCol>
              </a:tblGrid>
              <a:tr h="370840">
                <a:tc>
                  <a:txBody>
                    <a:bodyPr/>
                    <a:lstStyle/>
                    <a:p>
                      <a:pPr rtl="1"/>
                      <a:r>
                        <a:rPr lang="he-IL" dirty="0"/>
                        <a:t>שם לקוח</a:t>
                      </a:r>
                    </a:p>
                  </a:txBody>
                  <a:tcPr/>
                </a:tc>
                <a:tc>
                  <a:txBody>
                    <a:bodyPr/>
                    <a:lstStyle/>
                    <a:p>
                      <a:pPr rtl="1"/>
                      <a:r>
                        <a:rPr lang="he-IL" dirty="0"/>
                        <a:t>טלפון</a:t>
                      </a:r>
                    </a:p>
                  </a:txBody>
                  <a:tcPr/>
                </a:tc>
                <a:tc>
                  <a:txBody>
                    <a:bodyPr/>
                    <a:lstStyle/>
                    <a:p>
                      <a:pPr rtl="1"/>
                      <a:r>
                        <a:rPr lang="he-IL" dirty="0"/>
                        <a:t>עיר</a:t>
                      </a:r>
                    </a:p>
                  </a:txBody>
                  <a:tcPr/>
                </a:tc>
                <a:tc>
                  <a:txBody>
                    <a:bodyPr/>
                    <a:lstStyle/>
                    <a:p>
                      <a:pPr rtl="1"/>
                      <a:r>
                        <a:rPr lang="he-IL" dirty="0"/>
                        <a:t>רחוב</a:t>
                      </a:r>
                    </a:p>
                  </a:txBody>
                  <a:tcPr/>
                </a:tc>
                <a:tc>
                  <a:txBody>
                    <a:bodyPr/>
                    <a:lstStyle/>
                    <a:p>
                      <a:pPr rtl="1"/>
                      <a:r>
                        <a:rPr lang="he-IL" dirty="0"/>
                        <a:t>בית</a:t>
                      </a:r>
                    </a:p>
                  </a:txBody>
                  <a:tcPr/>
                </a:tc>
                <a:tc>
                  <a:txBody>
                    <a:bodyPr/>
                    <a:lstStyle/>
                    <a:p>
                      <a:pPr rtl="1"/>
                      <a:r>
                        <a:rPr lang="he-IL" dirty="0"/>
                        <a:t>דירה</a:t>
                      </a:r>
                    </a:p>
                  </a:txBody>
                  <a:tcPr/>
                </a:tc>
                <a:tc>
                  <a:txBody>
                    <a:bodyPr/>
                    <a:lstStyle/>
                    <a:p>
                      <a:pPr rtl="1"/>
                      <a:r>
                        <a:rPr lang="he-IL" dirty="0"/>
                        <a:t>תיאום</a:t>
                      </a:r>
                    </a:p>
                  </a:txBody>
                  <a:tcPr/>
                </a:tc>
                <a:tc>
                  <a:txBody>
                    <a:bodyPr/>
                    <a:lstStyle/>
                    <a:p>
                      <a:pPr rtl="1"/>
                      <a:r>
                        <a:rPr lang="he-IL" dirty="0"/>
                        <a:t>נמסר</a:t>
                      </a:r>
                    </a:p>
                  </a:txBody>
                  <a:tcPr/>
                </a:tc>
                <a:extLst>
                  <a:ext uri="{0D108BD9-81ED-4DB2-BD59-A6C34878D82A}">
                    <a16:rowId xmlns:a16="http://schemas.microsoft.com/office/drawing/2014/main" val="1562735728"/>
                  </a:ext>
                </a:extLst>
              </a:tr>
              <a:tr h="370840">
                <a:tc>
                  <a:txBody>
                    <a:bodyPr/>
                    <a:lstStyle/>
                    <a:p>
                      <a:pPr rtl="1"/>
                      <a:r>
                        <a:rPr lang="he-IL" sz="1400" dirty="0"/>
                        <a:t>אביאל </a:t>
                      </a:r>
                      <a:r>
                        <a:rPr lang="he-IL" sz="1400" dirty="0" err="1"/>
                        <a:t>קוגן</a:t>
                      </a:r>
                      <a:endParaRPr lang="he-IL" sz="1400" dirty="0"/>
                    </a:p>
                  </a:txBody>
                  <a:tcPr/>
                </a:tc>
                <a:tc>
                  <a:txBody>
                    <a:bodyPr/>
                    <a:lstStyle/>
                    <a:p>
                      <a:pPr rtl="1"/>
                      <a:r>
                        <a:rPr lang="he-IL" sz="1400" dirty="0"/>
                        <a:t>0525641938</a:t>
                      </a:r>
                    </a:p>
                  </a:txBody>
                  <a:tcPr/>
                </a:tc>
                <a:tc>
                  <a:txBody>
                    <a:bodyPr/>
                    <a:lstStyle/>
                    <a:p>
                      <a:pPr rtl="1"/>
                      <a:r>
                        <a:rPr lang="he-IL" sz="1400" dirty="0"/>
                        <a:t>מודיעין מכבים רעות</a:t>
                      </a:r>
                    </a:p>
                  </a:txBody>
                  <a:tcPr/>
                </a:tc>
                <a:tc>
                  <a:txBody>
                    <a:bodyPr/>
                    <a:lstStyle/>
                    <a:p>
                      <a:pPr rtl="1"/>
                      <a:r>
                        <a:rPr lang="he-IL" sz="1400" dirty="0"/>
                        <a:t>נחל צין</a:t>
                      </a:r>
                    </a:p>
                  </a:txBody>
                  <a:tcPr/>
                </a:tc>
                <a:tc>
                  <a:txBody>
                    <a:bodyPr/>
                    <a:lstStyle/>
                    <a:p>
                      <a:pPr rtl="1"/>
                      <a:r>
                        <a:rPr lang="he-IL" sz="1400" dirty="0"/>
                        <a:t>24</a:t>
                      </a:r>
                    </a:p>
                  </a:txBody>
                  <a:tcPr/>
                </a:tc>
                <a:tc>
                  <a:txBody>
                    <a:bodyPr/>
                    <a:lstStyle/>
                    <a:p>
                      <a:pPr rtl="1"/>
                      <a:r>
                        <a:rPr lang="he-IL" sz="1400" dirty="0"/>
                        <a:t>2</a:t>
                      </a:r>
                    </a:p>
                  </a:txBody>
                  <a:tcPr/>
                </a:tc>
                <a:tc>
                  <a:txBody>
                    <a:bodyPr/>
                    <a:lstStyle/>
                    <a:p>
                      <a:pPr rtl="1"/>
                      <a:r>
                        <a:rPr lang="he-IL" sz="1400" dirty="0"/>
                        <a:t>לשעה 12:00</a:t>
                      </a:r>
                    </a:p>
                  </a:txBody>
                  <a:tcPr/>
                </a:tc>
                <a:tc>
                  <a:txBody>
                    <a:bodyPr/>
                    <a:lstStyle/>
                    <a:p>
                      <a:pPr rtl="1"/>
                      <a:r>
                        <a:rPr lang="he-IL" sz="1400" dirty="0"/>
                        <a:t>14:10</a:t>
                      </a:r>
                    </a:p>
                    <a:p>
                      <a:pPr rtl="1"/>
                      <a:endParaRPr lang="he-IL" sz="1400" dirty="0"/>
                    </a:p>
                  </a:txBody>
                  <a:tcPr/>
                </a:tc>
                <a:extLst>
                  <a:ext uri="{0D108BD9-81ED-4DB2-BD59-A6C34878D82A}">
                    <a16:rowId xmlns:a16="http://schemas.microsoft.com/office/drawing/2014/main" val="4060633222"/>
                  </a:ext>
                </a:extLst>
              </a:tr>
              <a:tr h="370840">
                <a:tc>
                  <a:txBody>
                    <a:bodyPr/>
                    <a:lstStyle/>
                    <a:p>
                      <a:pPr rtl="1"/>
                      <a:r>
                        <a:rPr lang="he-IL" sz="1400" dirty="0"/>
                        <a:t>תומר סלמן</a:t>
                      </a:r>
                    </a:p>
                  </a:txBody>
                  <a:tcPr/>
                </a:tc>
                <a:tc>
                  <a:txBody>
                    <a:bodyPr/>
                    <a:lstStyle/>
                    <a:p>
                      <a:pPr rtl="1"/>
                      <a:r>
                        <a:rPr lang="he-IL" sz="1400" dirty="0"/>
                        <a:t>0525641938</a:t>
                      </a:r>
                    </a:p>
                  </a:txBody>
                  <a:tcPr/>
                </a:tc>
                <a:tc>
                  <a:txBody>
                    <a:bodyPr/>
                    <a:lstStyle/>
                    <a:p>
                      <a:pPr rtl="1"/>
                      <a:r>
                        <a:rPr lang="he-IL" sz="1400" dirty="0"/>
                        <a:t>מודיעין מכבים רעות</a:t>
                      </a:r>
                    </a:p>
                  </a:txBody>
                  <a:tcPr/>
                </a:tc>
                <a:tc>
                  <a:txBody>
                    <a:bodyPr/>
                    <a:lstStyle/>
                    <a:p>
                      <a:pPr rtl="1"/>
                      <a:r>
                        <a:rPr lang="he-IL" sz="1400" dirty="0"/>
                        <a:t>נחל צין</a:t>
                      </a:r>
                    </a:p>
                  </a:txBody>
                  <a:tcPr/>
                </a:tc>
                <a:tc>
                  <a:txBody>
                    <a:bodyPr/>
                    <a:lstStyle/>
                    <a:p>
                      <a:pPr rtl="1"/>
                      <a:r>
                        <a:rPr lang="he-IL" sz="1400" dirty="0"/>
                        <a:t>24</a:t>
                      </a:r>
                    </a:p>
                  </a:txBody>
                  <a:tcPr/>
                </a:tc>
                <a:tc>
                  <a:txBody>
                    <a:bodyPr/>
                    <a:lstStyle/>
                    <a:p>
                      <a:pPr rtl="1"/>
                      <a:r>
                        <a:rPr lang="he-IL" sz="1400" dirty="0"/>
                        <a:t>2</a:t>
                      </a:r>
                    </a:p>
                  </a:txBody>
                  <a:tcPr/>
                </a:tc>
                <a:tc>
                  <a:txBody>
                    <a:bodyPr/>
                    <a:lstStyle/>
                    <a:p>
                      <a:pPr rtl="1"/>
                      <a:r>
                        <a:rPr lang="he-IL" sz="1400" dirty="0"/>
                        <a:t>לשעה 14:00</a:t>
                      </a:r>
                    </a:p>
                  </a:txBody>
                  <a:tcPr/>
                </a:tc>
                <a:tc>
                  <a:txBody>
                    <a:bodyPr/>
                    <a:lstStyle/>
                    <a:p>
                      <a:pPr rtl="1"/>
                      <a:endParaRPr lang="he-IL" sz="1400" dirty="0"/>
                    </a:p>
                  </a:txBody>
                  <a:tcPr/>
                </a:tc>
                <a:extLst>
                  <a:ext uri="{0D108BD9-81ED-4DB2-BD59-A6C34878D82A}">
                    <a16:rowId xmlns:a16="http://schemas.microsoft.com/office/drawing/2014/main" val="1062450980"/>
                  </a:ext>
                </a:extLst>
              </a:tr>
              <a:tr h="370840">
                <a:tc>
                  <a:txBody>
                    <a:bodyPr/>
                    <a:lstStyle/>
                    <a:p>
                      <a:pPr rtl="1"/>
                      <a:r>
                        <a:rPr lang="he-IL" sz="1400" dirty="0" err="1"/>
                        <a:t>יוכי</a:t>
                      </a:r>
                      <a:r>
                        <a:rPr lang="he-IL" sz="1400" dirty="0"/>
                        <a:t> </a:t>
                      </a:r>
                      <a:r>
                        <a:rPr lang="he-IL" sz="1400" dirty="0" err="1"/>
                        <a:t>ברנדנס</a:t>
                      </a:r>
                      <a:endParaRPr lang="he-IL" sz="1400" dirty="0"/>
                    </a:p>
                  </a:txBody>
                  <a:tcPr/>
                </a:tc>
                <a:tc>
                  <a:txBody>
                    <a:bodyPr/>
                    <a:lstStyle/>
                    <a:p>
                      <a:pPr rtl="1"/>
                      <a:r>
                        <a:rPr lang="he-IL" sz="1400" dirty="0"/>
                        <a:t>0525641938</a:t>
                      </a:r>
                    </a:p>
                  </a:txBody>
                  <a:tcPr/>
                </a:tc>
                <a:tc>
                  <a:txBody>
                    <a:bodyPr/>
                    <a:lstStyle/>
                    <a:p>
                      <a:pPr rtl="1"/>
                      <a:r>
                        <a:rPr lang="he-IL" sz="1400" dirty="0"/>
                        <a:t>מודיעין מכבים רעות</a:t>
                      </a:r>
                    </a:p>
                  </a:txBody>
                  <a:tcPr/>
                </a:tc>
                <a:tc>
                  <a:txBody>
                    <a:bodyPr/>
                    <a:lstStyle/>
                    <a:p>
                      <a:pPr rtl="1"/>
                      <a:r>
                        <a:rPr lang="he-IL" sz="1400" dirty="0"/>
                        <a:t>נחל צין</a:t>
                      </a:r>
                    </a:p>
                  </a:txBody>
                  <a:tcPr/>
                </a:tc>
                <a:tc>
                  <a:txBody>
                    <a:bodyPr/>
                    <a:lstStyle/>
                    <a:p>
                      <a:pPr rtl="1"/>
                      <a:r>
                        <a:rPr lang="he-IL" sz="1400" dirty="0"/>
                        <a:t>24</a:t>
                      </a:r>
                    </a:p>
                  </a:txBody>
                  <a:tcPr/>
                </a:tc>
                <a:tc>
                  <a:txBody>
                    <a:bodyPr/>
                    <a:lstStyle/>
                    <a:p>
                      <a:pPr rtl="1"/>
                      <a:r>
                        <a:rPr lang="he-IL" sz="1400" dirty="0"/>
                        <a:t>2</a:t>
                      </a:r>
                    </a:p>
                  </a:txBody>
                  <a:tcPr/>
                </a:tc>
                <a:tc>
                  <a:txBody>
                    <a:bodyPr/>
                    <a:lstStyle/>
                    <a:p>
                      <a:pPr rtl="1"/>
                      <a:r>
                        <a:rPr lang="he-IL" sz="1400" dirty="0"/>
                        <a:t>לשעה 17:00</a:t>
                      </a:r>
                    </a:p>
                  </a:txBody>
                  <a:tcPr/>
                </a:tc>
                <a:tc>
                  <a:txBody>
                    <a:bodyPr/>
                    <a:lstStyle/>
                    <a:p>
                      <a:pPr rtl="1"/>
                      <a:endParaRPr lang="he-IL" sz="1400" dirty="0"/>
                    </a:p>
                  </a:txBody>
                  <a:tcPr/>
                </a:tc>
                <a:extLst>
                  <a:ext uri="{0D108BD9-81ED-4DB2-BD59-A6C34878D82A}">
                    <a16:rowId xmlns:a16="http://schemas.microsoft.com/office/drawing/2014/main" val="1134321995"/>
                  </a:ext>
                </a:extLst>
              </a:tr>
              <a:tr h="370840">
                <a:tc>
                  <a:txBody>
                    <a:bodyPr/>
                    <a:lstStyle/>
                    <a:p>
                      <a:pPr rtl="1"/>
                      <a:r>
                        <a:rPr lang="he-IL" sz="1400" dirty="0"/>
                        <a:t>ביבי נתניהו</a:t>
                      </a:r>
                    </a:p>
                  </a:txBody>
                  <a:tcPr/>
                </a:tc>
                <a:tc>
                  <a:txBody>
                    <a:bodyPr/>
                    <a:lstStyle/>
                    <a:p>
                      <a:pPr rtl="1"/>
                      <a:r>
                        <a:rPr lang="he-IL" sz="1400" dirty="0"/>
                        <a:t>0525641938</a:t>
                      </a:r>
                    </a:p>
                  </a:txBody>
                  <a:tcPr/>
                </a:tc>
                <a:tc>
                  <a:txBody>
                    <a:bodyPr/>
                    <a:lstStyle/>
                    <a:p>
                      <a:pPr rtl="1"/>
                      <a:r>
                        <a:rPr lang="he-IL" sz="1400" dirty="0"/>
                        <a:t>מודיעין מכבים רעות</a:t>
                      </a:r>
                    </a:p>
                  </a:txBody>
                  <a:tcPr/>
                </a:tc>
                <a:tc>
                  <a:txBody>
                    <a:bodyPr/>
                    <a:lstStyle/>
                    <a:p>
                      <a:pPr rtl="1"/>
                      <a:r>
                        <a:rPr lang="he-IL" sz="1400" dirty="0"/>
                        <a:t>נחל צין</a:t>
                      </a:r>
                    </a:p>
                  </a:txBody>
                  <a:tcPr/>
                </a:tc>
                <a:tc>
                  <a:txBody>
                    <a:bodyPr/>
                    <a:lstStyle/>
                    <a:p>
                      <a:pPr rtl="1"/>
                      <a:r>
                        <a:rPr lang="he-IL" sz="1400" dirty="0"/>
                        <a:t>24</a:t>
                      </a:r>
                    </a:p>
                  </a:txBody>
                  <a:tcPr/>
                </a:tc>
                <a:tc>
                  <a:txBody>
                    <a:bodyPr/>
                    <a:lstStyle/>
                    <a:p>
                      <a:pPr rtl="1"/>
                      <a:r>
                        <a:rPr lang="he-IL" sz="1400" dirty="0"/>
                        <a:t>2</a:t>
                      </a:r>
                    </a:p>
                  </a:txBody>
                  <a:tcPr/>
                </a:tc>
                <a:tc>
                  <a:txBody>
                    <a:bodyPr/>
                    <a:lstStyle/>
                    <a:p>
                      <a:pPr rtl="1"/>
                      <a:r>
                        <a:rPr lang="he-IL" sz="1400" dirty="0"/>
                        <a:t>לשעה 19:00</a:t>
                      </a:r>
                    </a:p>
                  </a:txBody>
                  <a:tcPr/>
                </a:tc>
                <a:tc>
                  <a:txBody>
                    <a:bodyPr/>
                    <a:lstStyle/>
                    <a:p>
                      <a:pPr rtl="1"/>
                      <a:endParaRPr lang="he-IL" sz="1400" dirty="0"/>
                    </a:p>
                  </a:txBody>
                  <a:tcPr/>
                </a:tc>
                <a:extLst>
                  <a:ext uri="{0D108BD9-81ED-4DB2-BD59-A6C34878D82A}">
                    <a16:rowId xmlns:a16="http://schemas.microsoft.com/office/drawing/2014/main" val="3215280004"/>
                  </a:ext>
                </a:extLst>
              </a:tr>
            </a:tbl>
          </a:graphicData>
        </a:graphic>
      </p:graphicFrame>
    </p:spTree>
    <p:extLst>
      <p:ext uri="{BB962C8B-B14F-4D97-AF65-F5344CB8AC3E}">
        <p14:creationId xmlns:p14="http://schemas.microsoft.com/office/powerpoint/2010/main" val="109756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64C4FF-7488-44CC-A0E8-9B228375856C}"/>
              </a:ext>
            </a:extLst>
          </p:cNvPr>
          <p:cNvSpPr>
            <a:spLocks noGrp="1"/>
          </p:cNvSpPr>
          <p:nvPr>
            <p:ph type="title"/>
          </p:nvPr>
        </p:nvSpPr>
        <p:spPr>
          <a:xfrm>
            <a:off x="838200" y="365125"/>
            <a:ext cx="10515600" cy="483961"/>
          </a:xfrm>
        </p:spPr>
        <p:txBody>
          <a:bodyPr>
            <a:normAutofit fontScale="90000"/>
          </a:bodyPr>
          <a:lstStyle/>
          <a:p>
            <a:r>
              <a:rPr lang="he-IL" dirty="0"/>
              <a:t>9. חבילות</a:t>
            </a:r>
          </a:p>
        </p:txBody>
      </p:sp>
      <p:sp>
        <p:nvSpPr>
          <p:cNvPr id="3" name="מציין מיקום תוכן 2">
            <a:extLst>
              <a:ext uri="{FF2B5EF4-FFF2-40B4-BE49-F238E27FC236}">
                <a16:creationId xmlns:a16="http://schemas.microsoft.com/office/drawing/2014/main" id="{45CA5F0E-F6EE-4314-A742-8A9485819ADA}"/>
              </a:ext>
            </a:extLst>
          </p:cNvPr>
          <p:cNvSpPr>
            <a:spLocks noGrp="1"/>
          </p:cNvSpPr>
          <p:nvPr>
            <p:ph idx="1"/>
          </p:nvPr>
        </p:nvSpPr>
        <p:spPr>
          <a:xfrm>
            <a:off x="838200" y="1123406"/>
            <a:ext cx="10515600" cy="5369469"/>
          </a:xfrm>
        </p:spPr>
        <p:txBody>
          <a:bodyPr>
            <a:normAutofit/>
          </a:bodyPr>
          <a:lstStyle/>
          <a:p>
            <a:r>
              <a:rPr lang="he-IL" sz="1400" dirty="0"/>
              <a:t>סמס לתיאום הגעת שליח:</a:t>
            </a:r>
          </a:p>
          <a:p>
            <a:r>
              <a:rPr lang="he-IL" sz="1400" dirty="0"/>
              <a:t>לקוח יקר! אנו רוצים למסור לך את החבילה אשר הזמנת.</a:t>
            </a:r>
          </a:p>
          <a:p>
            <a:r>
              <a:rPr lang="he-IL" sz="1400" dirty="0"/>
              <a:t>לתיאום הגעת שליח אנא לחץ על הקישור המצורף</a:t>
            </a:r>
            <a:r>
              <a:rPr lang="he-IL" sz="1400" dirty="0">
                <a:solidFill>
                  <a:srgbClr val="FF0000"/>
                </a:solidFill>
              </a:rPr>
              <a:t>: __קישור_______</a:t>
            </a:r>
          </a:p>
          <a:p>
            <a:r>
              <a:rPr lang="he-IL" sz="1400" dirty="0"/>
              <a:t>לאחר לחיצה על הקישור יפתח ללקוח רשימת שעות עם תאריך הגעה:</a:t>
            </a:r>
          </a:p>
          <a:p>
            <a:r>
              <a:rPr lang="he-IL" sz="1400" dirty="0">
                <a:solidFill>
                  <a:srgbClr val="FF0000"/>
                </a:solidFill>
              </a:rPr>
              <a:t>תאריך 15.5.18</a:t>
            </a:r>
          </a:p>
          <a:p>
            <a:r>
              <a:rPr lang="he-IL" sz="1400" dirty="0"/>
              <a:t>10:00 – 12:00</a:t>
            </a:r>
          </a:p>
          <a:p>
            <a:r>
              <a:rPr lang="he-IL" sz="1400" dirty="0"/>
              <a:t>11:00 – 13:00</a:t>
            </a:r>
          </a:p>
          <a:p>
            <a:r>
              <a:rPr lang="he-IL" sz="1400" dirty="0"/>
              <a:t>12:00 – 14:00</a:t>
            </a:r>
          </a:p>
          <a:p>
            <a:r>
              <a:rPr lang="he-IL" sz="1400" dirty="0"/>
              <a:t>13:00 – 15:00</a:t>
            </a:r>
          </a:p>
          <a:p>
            <a:r>
              <a:rPr lang="he-IL" sz="1400" dirty="0"/>
              <a:t>14:00 – 16:00</a:t>
            </a:r>
          </a:p>
          <a:p>
            <a:r>
              <a:rPr lang="he-IL" sz="1400" dirty="0"/>
              <a:t>15:00 – 17:00</a:t>
            </a:r>
          </a:p>
          <a:p>
            <a:r>
              <a:rPr lang="he-IL" sz="1400" dirty="0"/>
              <a:t>16:00 – 18:00</a:t>
            </a:r>
          </a:p>
          <a:p>
            <a:r>
              <a:rPr lang="he-IL" sz="1400" dirty="0"/>
              <a:t>17:00 – 19:00</a:t>
            </a:r>
          </a:p>
          <a:p>
            <a:r>
              <a:rPr lang="he-IL" sz="1400" dirty="0"/>
              <a:t>כאשר הלקוח ילחץ על שעה מסוימת אצלנו המערכת תתעדכן עם תיאום השעה.</a:t>
            </a:r>
          </a:p>
          <a:p>
            <a:r>
              <a:rPr lang="he-IL" sz="1400" dirty="0"/>
              <a:t>ללקוח תהיה אופציה לבצע תיאום לאותו שבוע ביום אחר, כאשר הלקוח יבחר תאריך אחר המשלוח אצלנו יוצג בלוז של המשלוחים של אותו השבוע.</a:t>
            </a:r>
          </a:p>
          <a:p>
            <a:r>
              <a:rPr lang="he-IL" sz="1600" dirty="0">
                <a:solidFill>
                  <a:srgbClr val="FF0000"/>
                </a:solidFill>
              </a:rPr>
              <a:t>משלוח דחויי שיוצג בלוז בשקופית מספר 6</a:t>
            </a:r>
          </a:p>
        </p:txBody>
      </p:sp>
    </p:spTree>
    <p:extLst>
      <p:ext uri="{BB962C8B-B14F-4D97-AF65-F5344CB8AC3E}">
        <p14:creationId xmlns:p14="http://schemas.microsoft.com/office/powerpoint/2010/main" val="356859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A1D79-1E25-4246-8625-57B628B61B26}"/>
              </a:ext>
            </a:extLst>
          </p:cNvPr>
          <p:cNvSpPr>
            <a:spLocks noGrp="1"/>
          </p:cNvSpPr>
          <p:nvPr>
            <p:ph type="title"/>
          </p:nvPr>
        </p:nvSpPr>
        <p:spPr>
          <a:xfrm>
            <a:off x="838200" y="365125"/>
            <a:ext cx="10515600" cy="549275"/>
          </a:xfrm>
        </p:spPr>
        <p:txBody>
          <a:bodyPr>
            <a:normAutofit fontScale="90000"/>
          </a:bodyPr>
          <a:lstStyle/>
          <a:p>
            <a:r>
              <a:rPr lang="he-IL" dirty="0"/>
              <a:t>10. דיוור</a:t>
            </a:r>
          </a:p>
        </p:txBody>
      </p:sp>
      <p:sp>
        <p:nvSpPr>
          <p:cNvPr id="3" name="מציין מיקום תוכן 2">
            <a:extLst>
              <a:ext uri="{FF2B5EF4-FFF2-40B4-BE49-F238E27FC236}">
                <a16:creationId xmlns:a16="http://schemas.microsoft.com/office/drawing/2014/main" id="{7B18BE15-0E29-4568-BD90-D3094D77F092}"/>
              </a:ext>
            </a:extLst>
          </p:cNvPr>
          <p:cNvSpPr>
            <a:spLocks noGrp="1"/>
          </p:cNvSpPr>
          <p:nvPr>
            <p:ph idx="1"/>
          </p:nvPr>
        </p:nvSpPr>
        <p:spPr>
          <a:xfrm>
            <a:off x="838200" y="914400"/>
            <a:ext cx="10515600" cy="5262563"/>
          </a:xfrm>
        </p:spPr>
        <p:txBody>
          <a:bodyPr/>
          <a:lstStyle/>
          <a:p>
            <a:r>
              <a:rPr lang="he-IL" sz="1400" dirty="0"/>
              <a:t>מסלול נקודות:</a:t>
            </a:r>
          </a:p>
          <a:p>
            <a:r>
              <a:rPr lang="he-IL" sz="1400" dirty="0"/>
              <a:t>מערכת המידע צריכה לייצא קובץ של כתובות אשר יוכנסו למפיץ של מערך הדיוור בדומה לחבילות.</a:t>
            </a:r>
          </a:p>
          <a:p>
            <a:r>
              <a:rPr lang="he-IL" sz="1400" dirty="0">
                <a:solidFill>
                  <a:srgbClr val="FF0000"/>
                </a:solidFill>
              </a:rPr>
              <a:t>השוני שאין זמן חלוקה ואין שם לקוח וטלפון</a:t>
            </a:r>
          </a:p>
          <a:p>
            <a:r>
              <a:rPr lang="he-IL" sz="1400" dirty="0"/>
              <a:t>מערך הדיוור הוא צריך ליצור אך ורק מסלול חלוקה.</a:t>
            </a:r>
          </a:p>
          <a:p>
            <a:r>
              <a:rPr lang="he-IL" sz="1400" dirty="0"/>
              <a:t>מרגע שהשליח ילחץ מסרתי נקודה המערכת תתחיל לחשב את זמן החלוקה עד הנקודה האחרונה שתימסר.</a:t>
            </a:r>
          </a:p>
          <a:p>
            <a:r>
              <a:rPr lang="he-IL" sz="1400" dirty="0"/>
              <a:t>מסך התצוגה אשר יופיע למנהל המשלוחים הוא כך:</a:t>
            </a:r>
          </a:p>
          <a:p>
            <a:endParaRPr lang="he-IL" dirty="0"/>
          </a:p>
          <a:p>
            <a:endParaRPr lang="he-IL" dirty="0"/>
          </a:p>
        </p:txBody>
      </p:sp>
      <p:graphicFrame>
        <p:nvGraphicFramePr>
          <p:cNvPr id="4" name="טבלה 3">
            <a:extLst>
              <a:ext uri="{FF2B5EF4-FFF2-40B4-BE49-F238E27FC236}">
                <a16:creationId xmlns:a16="http://schemas.microsoft.com/office/drawing/2014/main" id="{FD405EF0-AB26-4F03-AACD-D3B4D75458C9}"/>
              </a:ext>
            </a:extLst>
          </p:cNvPr>
          <p:cNvGraphicFramePr>
            <a:graphicFrameLocks noGrp="1"/>
          </p:cNvGraphicFramePr>
          <p:nvPr>
            <p:extLst>
              <p:ext uri="{D42A27DB-BD31-4B8C-83A1-F6EECF244321}">
                <p14:modId xmlns:p14="http://schemas.microsoft.com/office/powerpoint/2010/main" val="308957405"/>
              </p:ext>
            </p:extLst>
          </p:nvPr>
        </p:nvGraphicFramePr>
        <p:xfrm>
          <a:off x="838203" y="2989217"/>
          <a:ext cx="10419078" cy="2622006"/>
        </p:xfrm>
        <a:graphic>
          <a:graphicData uri="http://schemas.openxmlformats.org/drawingml/2006/table">
            <a:tbl>
              <a:tblPr rtl="1" firstRow="1" bandRow="1">
                <a:tableStyleId>{5C22544A-7EE6-4342-B048-85BDC9FD1C3A}</a:tableStyleId>
              </a:tblPr>
              <a:tblGrid>
                <a:gridCol w="1736513">
                  <a:extLst>
                    <a:ext uri="{9D8B030D-6E8A-4147-A177-3AD203B41FA5}">
                      <a16:colId xmlns:a16="http://schemas.microsoft.com/office/drawing/2014/main" val="253865869"/>
                    </a:ext>
                  </a:extLst>
                </a:gridCol>
                <a:gridCol w="1736513">
                  <a:extLst>
                    <a:ext uri="{9D8B030D-6E8A-4147-A177-3AD203B41FA5}">
                      <a16:colId xmlns:a16="http://schemas.microsoft.com/office/drawing/2014/main" val="3988826475"/>
                    </a:ext>
                  </a:extLst>
                </a:gridCol>
                <a:gridCol w="1736513">
                  <a:extLst>
                    <a:ext uri="{9D8B030D-6E8A-4147-A177-3AD203B41FA5}">
                      <a16:colId xmlns:a16="http://schemas.microsoft.com/office/drawing/2014/main" val="2339313555"/>
                    </a:ext>
                  </a:extLst>
                </a:gridCol>
                <a:gridCol w="1736513">
                  <a:extLst>
                    <a:ext uri="{9D8B030D-6E8A-4147-A177-3AD203B41FA5}">
                      <a16:colId xmlns:a16="http://schemas.microsoft.com/office/drawing/2014/main" val="2098904524"/>
                    </a:ext>
                  </a:extLst>
                </a:gridCol>
                <a:gridCol w="1736513">
                  <a:extLst>
                    <a:ext uri="{9D8B030D-6E8A-4147-A177-3AD203B41FA5}">
                      <a16:colId xmlns:a16="http://schemas.microsoft.com/office/drawing/2014/main" val="2180528309"/>
                    </a:ext>
                  </a:extLst>
                </a:gridCol>
                <a:gridCol w="1736513">
                  <a:extLst>
                    <a:ext uri="{9D8B030D-6E8A-4147-A177-3AD203B41FA5}">
                      <a16:colId xmlns:a16="http://schemas.microsoft.com/office/drawing/2014/main" val="1098988082"/>
                    </a:ext>
                  </a:extLst>
                </a:gridCol>
              </a:tblGrid>
              <a:tr h="370840">
                <a:tc>
                  <a:txBody>
                    <a:bodyPr/>
                    <a:lstStyle/>
                    <a:p>
                      <a:pPr rtl="1"/>
                      <a:r>
                        <a:rPr lang="he-IL" dirty="0"/>
                        <a:t>שם המפיץ</a:t>
                      </a:r>
                    </a:p>
                  </a:txBody>
                  <a:tcPr/>
                </a:tc>
                <a:tc>
                  <a:txBody>
                    <a:bodyPr/>
                    <a:lstStyle/>
                    <a:p>
                      <a:pPr rtl="1"/>
                      <a:r>
                        <a:rPr lang="he-IL" dirty="0"/>
                        <a:t>שכונה</a:t>
                      </a:r>
                    </a:p>
                  </a:txBody>
                  <a:tcPr/>
                </a:tc>
                <a:tc>
                  <a:txBody>
                    <a:bodyPr/>
                    <a:lstStyle/>
                    <a:p>
                      <a:r>
                        <a:rPr lang="he-IL" dirty="0"/>
                        <a:t>כמות נקודות לחלוקה</a:t>
                      </a:r>
                    </a:p>
                  </a:txBody>
                  <a:tcPr/>
                </a:tc>
                <a:tc>
                  <a:txBody>
                    <a:bodyPr/>
                    <a:lstStyle/>
                    <a:p>
                      <a:pPr rtl="1"/>
                      <a:r>
                        <a:rPr lang="he-IL" dirty="0"/>
                        <a:t>כמות שחלוקה</a:t>
                      </a:r>
                    </a:p>
                  </a:txBody>
                  <a:tcPr/>
                </a:tc>
                <a:tc>
                  <a:txBody>
                    <a:bodyPr/>
                    <a:lstStyle/>
                    <a:p>
                      <a:pPr rtl="1"/>
                      <a:r>
                        <a:rPr lang="he-IL" dirty="0"/>
                        <a:t>נותר לחלק</a:t>
                      </a:r>
                    </a:p>
                  </a:txBody>
                  <a:tcPr/>
                </a:tc>
                <a:tc>
                  <a:txBody>
                    <a:bodyPr/>
                    <a:lstStyle/>
                    <a:p>
                      <a:pPr rtl="1"/>
                      <a:r>
                        <a:rPr lang="he-IL" dirty="0"/>
                        <a:t>זמן התחלה</a:t>
                      </a:r>
                      <a:r>
                        <a:rPr lang="en-US" dirty="0"/>
                        <a:t>/</a:t>
                      </a:r>
                      <a:r>
                        <a:rPr lang="he-IL" dirty="0"/>
                        <a:t> סיום</a:t>
                      </a:r>
                    </a:p>
                  </a:txBody>
                  <a:tcPr/>
                </a:tc>
                <a:extLst>
                  <a:ext uri="{0D108BD9-81ED-4DB2-BD59-A6C34878D82A}">
                    <a16:rowId xmlns:a16="http://schemas.microsoft.com/office/drawing/2014/main" val="3987804236"/>
                  </a:ext>
                </a:extLst>
              </a:tr>
              <a:tr h="498566">
                <a:tc>
                  <a:txBody>
                    <a:bodyPr/>
                    <a:lstStyle/>
                    <a:p>
                      <a:pPr rtl="1"/>
                      <a:r>
                        <a:rPr lang="he-IL" dirty="0"/>
                        <a:t>אביאל </a:t>
                      </a:r>
                      <a:r>
                        <a:rPr lang="he-IL" dirty="0" err="1"/>
                        <a:t>קוגן</a:t>
                      </a:r>
                      <a:endParaRPr lang="he-IL" dirty="0"/>
                    </a:p>
                  </a:txBody>
                  <a:tcPr/>
                </a:tc>
                <a:tc>
                  <a:txBody>
                    <a:bodyPr/>
                    <a:lstStyle/>
                    <a:p>
                      <a:pPr rtl="1"/>
                      <a:r>
                        <a:rPr lang="he-IL" dirty="0"/>
                        <a:t>אבני חן</a:t>
                      </a:r>
                    </a:p>
                  </a:txBody>
                  <a:tcPr/>
                </a:tc>
                <a:tc>
                  <a:txBody>
                    <a:bodyPr/>
                    <a:lstStyle/>
                    <a:p>
                      <a:r>
                        <a:rPr lang="he-IL" dirty="0"/>
                        <a:t>80</a:t>
                      </a:r>
                    </a:p>
                  </a:txBody>
                  <a:tcPr/>
                </a:tc>
                <a:tc>
                  <a:txBody>
                    <a:bodyPr/>
                    <a:lstStyle/>
                    <a:p>
                      <a:pPr rtl="1"/>
                      <a:r>
                        <a:rPr lang="he-IL" dirty="0"/>
                        <a:t>40</a:t>
                      </a:r>
                    </a:p>
                  </a:txBody>
                  <a:tcPr/>
                </a:tc>
                <a:tc>
                  <a:txBody>
                    <a:bodyPr/>
                    <a:lstStyle/>
                    <a:p>
                      <a:pPr rtl="1"/>
                      <a:r>
                        <a:rPr lang="he-IL" dirty="0"/>
                        <a:t>80</a:t>
                      </a:r>
                      <a:r>
                        <a:rPr lang="en-US" sz="1800" kern="1200" dirty="0">
                          <a:solidFill>
                            <a:schemeClr val="dk1"/>
                          </a:solidFill>
                          <a:latin typeface="+mn-lt"/>
                          <a:ea typeface="+mn-ea"/>
                          <a:cs typeface="+mn-cs"/>
                        </a:rPr>
                        <a:t>40/</a:t>
                      </a:r>
                      <a:endParaRPr lang="he-IL" sz="1800" kern="1200" dirty="0">
                        <a:solidFill>
                          <a:schemeClr val="dk1"/>
                        </a:solidFill>
                        <a:latin typeface="+mn-lt"/>
                        <a:ea typeface="+mn-ea"/>
                        <a:cs typeface="+mn-cs"/>
                      </a:endParaRPr>
                    </a:p>
                  </a:txBody>
                  <a:tcPr/>
                </a:tc>
                <a:tc>
                  <a:txBody>
                    <a:bodyPr/>
                    <a:lstStyle/>
                    <a:p>
                      <a:pPr rtl="1"/>
                      <a:r>
                        <a:rPr lang="he-IL" dirty="0"/>
                        <a:t>14:00 – 16:00</a:t>
                      </a:r>
                    </a:p>
                  </a:txBody>
                  <a:tcPr/>
                </a:tc>
                <a:extLst>
                  <a:ext uri="{0D108BD9-81ED-4DB2-BD59-A6C34878D82A}">
                    <a16:rowId xmlns:a16="http://schemas.microsoft.com/office/drawing/2014/main" val="3459741901"/>
                  </a:ext>
                </a:extLst>
              </a:tr>
              <a:tr h="370840">
                <a:tc>
                  <a:txBody>
                    <a:bodyPr/>
                    <a:lstStyle/>
                    <a:p>
                      <a:pPr rtl="1"/>
                      <a:r>
                        <a:rPr lang="he-IL" dirty="0"/>
                        <a:t>ביבי נתניהו</a:t>
                      </a:r>
                    </a:p>
                  </a:txBody>
                  <a:tcPr/>
                </a:tc>
                <a:tc>
                  <a:txBody>
                    <a:bodyPr/>
                    <a:lstStyle/>
                    <a:p>
                      <a:pPr rtl="1"/>
                      <a:r>
                        <a:rPr lang="he-IL" dirty="0" err="1"/>
                        <a:t>מגינים</a:t>
                      </a:r>
                      <a:endParaRPr lang="he-IL" dirty="0"/>
                    </a:p>
                  </a:txBody>
                  <a:tcPr/>
                </a:tc>
                <a:tc>
                  <a:txBody>
                    <a:bodyPr/>
                    <a:lstStyle/>
                    <a:p>
                      <a:r>
                        <a:rPr lang="he-IL" dirty="0"/>
                        <a:t>120</a:t>
                      </a:r>
                    </a:p>
                  </a:txBody>
                  <a:tcPr/>
                </a:tc>
                <a:tc>
                  <a:txBody>
                    <a:bodyPr/>
                    <a:lstStyle/>
                    <a:p>
                      <a:pPr rtl="1"/>
                      <a:r>
                        <a:rPr lang="he-IL" dirty="0"/>
                        <a:t>89</a:t>
                      </a:r>
                    </a:p>
                  </a:txBody>
                  <a:tcPr/>
                </a:tc>
                <a:tc>
                  <a:txBody>
                    <a:bodyPr/>
                    <a:lstStyle/>
                    <a:p>
                      <a:pPr rtl="1"/>
                      <a:r>
                        <a:rPr lang="he-IL" dirty="0"/>
                        <a:t>120</a:t>
                      </a:r>
                      <a:r>
                        <a:rPr lang="en-US" dirty="0"/>
                        <a:t>31/</a:t>
                      </a:r>
                      <a:endParaRPr lang="he-IL" dirty="0"/>
                    </a:p>
                  </a:txBody>
                  <a:tcPr/>
                </a:tc>
                <a:tc>
                  <a:txBody>
                    <a:bodyPr/>
                    <a:lstStyle/>
                    <a:p>
                      <a:pPr rtl="1"/>
                      <a:r>
                        <a:rPr lang="he-IL" dirty="0"/>
                        <a:t>14:05 – לא סיים</a:t>
                      </a:r>
                    </a:p>
                  </a:txBody>
                  <a:tcPr/>
                </a:tc>
                <a:extLst>
                  <a:ext uri="{0D108BD9-81ED-4DB2-BD59-A6C34878D82A}">
                    <a16:rowId xmlns:a16="http://schemas.microsoft.com/office/drawing/2014/main" val="1324236217"/>
                  </a:ext>
                </a:extLst>
              </a:tr>
              <a:tr h="370840">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31712579"/>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564446397"/>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4001995377"/>
                  </a:ext>
                </a:extLst>
              </a:tr>
            </a:tbl>
          </a:graphicData>
        </a:graphic>
      </p:graphicFrame>
    </p:spTree>
    <p:extLst>
      <p:ext uri="{BB962C8B-B14F-4D97-AF65-F5344CB8AC3E}">
        <p14:creationId xmlns:p14="http://schemas.microsoft.com/office/powerpoint/2010/main" val="118695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ADF5E2-B5D3-436E-BCE5-D0B0500F4809}"/>
              </a:ext>
            </a:extLst>
          </p:cNvPr>
          <p:cNvSpPr>
            <a:spLocks noGrp="1"/>
          </p:cNvSpPr>
          <p:nvPr>
            <p:ph type="title"/>
          </p:nvPr>
        </p:nvSpPr>
        <p:spPr>
          <a:xfrm>
            <a:off x="838200" y="365125"/>
            <a:ext cx="10515600" cy="549275"/>
          </a:xfrm>
        </p:spPr>
        <p:txBody>
          <a:bodyPr>
            <a:normAutofit fontScale="90000"/>
          </a:bodyPr>
          <a:lstStyle/>
          <a:p>
            <a:r>
              <a:rPr lang="he-IL" dirty="0"/>
              <a:t>קווים בין עירונים</a:t>
            </a:r>
          </a:p>
        </p:txBody>
      </p:sp>
      <p:sp>
        <p:nvSpPr>
          <p:cNvPr id="3" name="מציין מיקום תוכן 2">
            <a:extLst>
              <a:ext uri="{FF2B5EF4-FFF2-40B4-BE49-F238E27FC236}">
                <a16:creationId xmlns:a16="http://schemas.microsoft.com/office/drawing/2014/main" id="{E89894C8-554A-4CC1-AEFF-5B71B88A34A7}"/>
              </a:ext>
            </a:extLst>
          </p:cNvPr>
          <p:cNvSpPr>
            <a:spLocks noGrp="1"/>
          </p:cNvSpPr>
          <p:nvPr>
            <p:ph idx="1"/>
          </p:nvPr>
        </p:nvSpPr>
        <p:spPr>
          <a:xfrm>
            <a:off x="838200" y="1058091"/>
            <a:ext cx="10515600" cy="5118872"/>
          </a:xfrm>
        </p:spPr>
        <p:txBody>
          <a:bodyPr/>
          <a:lstStyle/>
          <a:p>
            <a:r>
              <a:rPr lang="he-IL" sz="1400" dirty="0"/>
              <a:t>קווי בין עירוניים הם דומים למשלוחי מסעדות אך אנו לא רוצים שיוצגו באותו מסך של משלוחי מסעדות</a:t>
            </a:r>
          </a:p>
          <a:p>
            <a:r>
              <a:rPr lang="he-IL" sz="1400" dirty="0"/>
              <a:t>סטטוס משלוח דומה כמו ל מסעדה:</a:t>
            </a:r>
          </a:p>
          <a:p>
            <a:r>
              <a:rPr lang="he-IL" sz="1400" dirty="0"/>
              <a:t>ההבדל בין משלוחי מסעדות לבין קוום בין עירונים הוא שאין הגבלת זמן להגעת השליח והגעה ללקוח</a:t>
            </a:r>
          </a:p>
        </p:txBody>
      </p:sp>
      <p:sp>
        <p:nvSpPr>
          <p:cNvPr id="5" name="מלבן 4">
            <a:extLst>
              <a:ext uri="{FF2B5EF4-FFF2-40B4-BE49-F238E27FC236}">
                <a16:creationId xmlns:a16="http://schemas.microsoft.com/office/drawing/2014/main" id="{503DA374-F61B-4DC4-8A5A-E280943CE44C}"/>
              </a:ext>
            </a:extLst>
          </p:cNvPr>
          <p:cNvSpPr/>
          <p:nvPr/>
        </p:nvSpPr>
        <p:spPr>
          <a:xfrm>
            <a:off x="1267097" y="2044337"/>
            <a:ext cx="1008670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dirty="0"/>
              <a:t>משלוח לדוגמא: 142424 #  הזמנה התקבלה </a:t>
            </a:r>
            <a:r>
              <a:rPr lang="he-IL" dirty="0">
                <a:solidFill>
                  <a:srgbClr val="FF0000"/>
                </a:solidFill>
              </a:rPr>
              <a:t>15:00  </a:t>
            </a:r>
            <a:r>
              <a:rPr lang="he-IL" dirty="0"/>
              <a:t>זמן הכנת המשלוח </a:t>
            </a:r>
            <a:r>
              <a:rPr lang="he-IL" dirty="0">
                <a:solidFill>
                  <a:srgbClr val="FF0000"/>
                </a:solidFill>
              </a:rPr>
              <a:t>15 דק</a:t>
            </a:r>
            <a:r>
              <a:rPr lang="en-US" dirty="0">
                <a:solidFill>
                  <a:srgbClr val="FF0000"/>
                </a:solidFill>
              </a:rPr>
              <a:t>'</a:t>
            </a:r>
            <a:r>
              <a:rPr lang="he-IL" dirty="0">
                <a:solidFill>
                  <a:srgbClr val="FF0000"/>
                </a:solidFill>
              </a:rPr>
              <a:t> – (שם השליח)</a:t>
            </a:r>
            <a:endParaRPr lang="he-IL" dirty="0"/>
          </a:p>
          <a:p>
            <a:r>
              <a:rPr lang="he-IL" b="1" dirty="0" err="1">
                <a:solidFill>
                  <a:schemeClr val="tx1"/>
                </a:solidFill>
              </a:rPr>
              <a:t>אושי</a:t>
            </a:r>
            <a:r>
              <a:rPr lang="he-IL" b="1" dirty="0">
                <a:solidFill>
                  <a:schemeClr val="tx1"/>
                </a:solidFill>
              </a:rPr>
              <a:t> </a:t>
            </a:r>
            <a:r>
              <a:rPr lang="he-IL" b="1" dirty="0" err="1">
                <a:solidFill>
                  <a:schemeClr val="tx1"/>
                </a:solidFill>
              </a:rPr>
              <a:t>אושי</a:t>
            </a:r>
            <a:r>
              <a:rPr lang="he-IL" b="1" dirty="0">
                <a:solidFill>
                  <a:schemeClr val="tx1"/>
                </a:solidFill>
              </a:rPr>
              <a:t> – נחל צין 24 מודיעין מכבים רעות</a:t>
            </a:r>
            <a:endParaRPr lang="he-IL" dirty="0">
              <a:solidFill>
                <a:srgbClr val="FF0000"/>
              </a:solidFill>
            </a:endParaRPr>
          </a:p>
          <a:p>
            <a:r>
              <a:rPr lang="he-IL" dirty="0"/>
              <a:t>זמן מוערך הגעת השליח למסעדה בשעה </a:t>
            </a:r>
            <a:r>
              <a:rPr lang="he-IL" dirty="0">
                <a:solidFill>
                  <a:srgbClr val="FF0000"/>
                </a:solidFill>
              </a:rPr>
              <a:t>15:25   </a:t>
            </a:r>
            <a:r>
              <a:rPr lang="he-IL" dirty="0"/>
              <a:t>זמן מוערך להגעת השליח ללקוח </a:t>
            </a:r>
            <a:r>
              <a:rPr lang="he-IL" dirty="0">
                <a:solidFill>
                  <a:srgbClr val="FF0000"/>
                </a:solidFill>
              </a:rPr>
              <a:t>16:50.</a:t>
            </a:r>
          </a:p>
          <a:p>
            <a:r>
              <a:rPr lang="he-IL" dirty="0"/>
              <a:t>1 ק"ג                 </a:t>
            </a:r>
          </a:p>
        </p:txBody>
      </p:sp>
    </p:spTree>
    <p:extLst>
      <p:ext uri="{BB962C8B-B14F-4D97-AF65-F5344CB8AC3E}">
        <p14:creationId xmlns:p14="http://schemas.microsoft.com/office/powerpoint/2010/main" val="418655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C70A3B-5085-4838-9F52-F7E1530A5D24}"/>
              </a:ext>
            </a:extLst>
          </p:cNvPr>
          <p:cNvSpPr>
            <a:spLocks noGrp="1"/>
          </p:cNvSpPr>
          <p:nvPr>
            <p:ph type="title"/>
          </p:nvPr>
        </p:nvSpPr>
        <p:spPr/>
        <p:txBody>
          <a:bodyPr/>
          <a:lstStyle/>
          <a:p>
            <a:r>
              <a:rPr lang="he-IL" dirty="0"/>
              <a:t>דף ראשי כניסה למשתמש אחראי המשלוחים</a:t>
            </a:r>
          </a:p>
        </p:txBody>
      </p:sp>
      <p:sp>
        <p:nvSpPr>
          <p:cNvPr id="3" name="מציין מיקום תוכן 2">
            <a:extLst>
              <a:ext uri="{FF2B5EF4-FFF2-40B4-BE49-F238E27FC236}">
                <a16:creationId xmlns:a16="http://schemas.microsoft.com/office/drawing/2014/main" id="{6651F53A-8321-41F0-987D-A92020B6B651}"/>
              </a:ext>
            </a:extLst>
          </p:cNvPr>
          <p:cNvSpPr>
            <a:spLocks noGrp="1"/>
          </p:cNvSpPr>
          <p:nvPr>
            <p:ph idx="1"/>
          </p:nvPr>
        </p:nvSpPr>
        <p:spPr>
          <a:xfrm>
            <a:off x="838200" y="1463040"/>
            <a:ext cx="10515600" cy="4713923"/>
          </a:xfrm>
        </p:spPr>
        <p:txBody>
          <a:bodyPr/>
          <a:lstStyle/>
          <a:p>
            <a:r>
              <a:rPr lang="he-IL" dirty="0"/>
              <a:t>שם משתמש – הגדרת משתמש דרך המערכת - </a:t>
            </a:r>
            <a:r>
              <a:rPr lang="en-US" dirty="0" err="1"/>
              <a:t>aviel</a:t>
            </a:r>
            <a:endParaRPr lang="he-IL" dirty="0"/>
          </a:p>
          <a:p>
            <a:r>
              <a:rPr lang="he-IL" dirty="0"/>
              <a:t>סיסמה: בחירת סיסמה דרך המערכת סיסמה בת 8 ספרות</a:t>
            </a:r>
          </a:p>
          <a:p>
            <a:r>
              <a:rPr lang="he-IL" dirty="0"/>
              <a:t>אזור: פתיחת אזור ושיוך מצוות המשלוחים – הגדרה של כל עיר לפי מספר אין חשיבות לסדר</a:t>
            </a:r>
          </a:p>
          <a:p>
            <a:pPr marL="0" indent="0">
              <a:buNone/>
            </a:pPr>
            <a:endParaRPr lang="he-IL" dirty="0"/>
          </a:p>
          <a:p>
            <a:r>
              <a:rPr lang="he-IL" dirty="0"/>
              <a:t>אפשר להגדיר באופן הבא לפי מרחב</a:t>
            </a:r>
          </a:p>
          <a:p>
            <a:endParaRPr lang="he-IL" dirty="0"/>
          </a:p>
          <a:p>
            <a:endParaRPr lang="he-IL" dirty="0"/>
          </a:p>
          <a:p>
            <a:endParaRPr lang="he-IL" dirty="0"/>
          </a:p>
        </p:txBody>
      </p:sp>
      <p:graphicFrame>
        <p:nvGraphicFramePr>
          <p:cNvPr id="4" name="טבלה 3">
            <a:extLst>
              <a:ext uri="{FF2B5EF4-FFF2-40B4-BE49-F238E27FC236}">
                <a16:creationId xmlns:a16="http://schemas.microsoft.com/office/drawing/2014/main" id="{1489D384-A139-4BBC-B3A0-9FBD91E4EA1D}"/>
              </a:ext>
            </a:extLst>
          </p:cNvPr>
          <p:cNvGraphicFramePr>
            <a:graphicFrameLocks noGrp="1"/>
          </p:cNvGraphicFramePr>
          <p:nvPr>
            <p:extLst>
              <p:ext uri="{D42A27DB-BD31-4B8C-83A1-F6EECF244321}">
                <p14:modId xmlns:p14="http://schemas.microsoft.com/office/powerpoint/2010/main" val="2853532778"/>
              </p:ext>
            </p:extLst>
          </p:nvPr>
        </p:nvGraphicFramePr>
        <p:xfrm>
          <a:off x="4230187" y="4638523"/>
          <a:ext cx="6966858" cy="1010920"/>
        </p:xfrm>
        <a:graphic>
          <a:graphicData uri="http://schemas.openxmlformats.org/drawingml/2006/table">
            <a:tbl>
              <a:tblPr rtl="1" firstRow="1" bandRow="1">
                <a:tableStyleId>{5C22544A-7EE6-4342-B048-85BDC9FD1C3A}</a:tableStyleId>
              </a:tblPr>
              <a:tblGrid>
                <a:gridCol w="1161143">
                  <a:extLst>
                    <a:ext uri="{9D8B030D-6E8A-4147-A177-3AD203B41FA5}">
                      <a16:colId xmlns:a16="http://schemas.microsoft.com/office/drawing/2014/main" val="980717681"/>
                    </a:ext>
                  </a:extLst>
                </a:gridCol>
                <a:gridCol w="1161143">
                  <a:extLst>
                    <a:ext uri="{9D8B030D-6E8A-4147-A177-3AD203B41FA5}">
                      <a16:colId xmlns:a16="http://schemas.microsoft.com/office/drawing/2014/main" val="3076905114"/>
                    </a:ext>
                  </a:extLst>
                </a:gridCol>
                <a:gridCol w="1161143">
                  <a:extLst>
                    <a:ext uri="{9D8B030D-6E8A-4147-A177-3AD203B41FA5}">
                      <a16:colId xmlns:a16="http://schemas.microsoft.com/office/drawing/2014/main" val="4239924479"/>
                    </a:ext>
                  </a:extLst>
                </a:gridCol>
                <a:gridCol w="1161143">
                  <a:extLst>
                    <a:ext uri="{9D8B030D-6E8A-4147-A177-3AD203B41FA5}">
                      <a16:colId xmlns:a16="http://schemas.microsoft.com/office/drawing/2014/main" val="4018402449"/>
                    </a:ext>
                  </a:extLst>
                </a:gridCol>
                <a:gridCol w="1161143">
                  <a:extLst>
                    <a:ext uri="{9D8B030D-6E8A-4147-A177-3AD203B41FA5}">
                      <a16:colId xmlns:a16="http://schemas.microsoft.com/office/drawing/2014/main" val="1767247105"/>
                    </a:ext>
                  </a:extLst>
                </a:gridCol>
                <a:gridCol w="1161143">
                  <a:extLst>
                    <a:ext uri="{9D8B030D-6E8A-4147-A177-3AD203B41FA5}">
                      <a16:colId xmlns:a16="http://schemas.microsoft.com/office/drawing/2014/main" val="2371127692"/>
                    </a:ext>
                  </a:extLst>
                </a:gridCol>
              </a:tblGrid>
              <a:tr h="370840">
                <a:tc>
                  <a:txBody>
                    <a:bodyPr/>
                    <a:lstStyle/>
                    <a:p>
                      <a:pPr rtl="1"/>
                      <a:r>
                        <a:rPr lang="he-IL" dirty="0"/>
                        <a:t>מרחב דרום</a:t>
                      </a:r>
                    </a:p>
                  </a:txBody>
                  <a:tcPr/>
                </a:tc>
                <a:tc>
                  <a:txBody>
                    <a:bodyPr/>
                    <a:lstStyle/>
                    <a:p>
                      <a:pPr rtl="1"/>
                      <a:r>
                        <a:rPr lang="he-IL" dirty="0"/>
                        <a:t>מרחב ירושלים</a:t>
                      </a:r>
                    </a:p>
                  </a:txBody>
                  <a:tcPr/>
                </a:tc>
                <a:tc>
                  <a:txBody>
                    <a:bodyPr/>
                    <a:lstStyle/>
                    <a:p>
                      <a:pPr rtl="1"/>
                      <a:r>
                        <a:rPr lang="he-IL" dirty="0"/>
                        <a:t>מרחב שפלה</a:t>
                      </a:r>
                    </a:p>
                  </a:txBody>
                  <a:tcPr/>
                </a:tc>
                <a:tc>
                  <a:txBody>
                    <a:bodyPr/>
                    <a:lstStyle/>
                    <a:p>
                      <a:pPr rtl="1"/>
                      <a:r>
                        <a:rPr lang="he-IL" dirty="0"/>
                        <a:t>מרחב מרכז</a:t>
                      </a:r>
                    </a:p>
                  </a:txBody>
                  <a:tcPr/>
                </a:tc>
                <a:tc>
                  <a:txBody>
                    <a:bodyPr/>
                    <a:lstStyle/>
                    <a:p>
                      <a:pPr rtl="1"/>
                      <a:r>
                        <a:rPr lang="he-IL" dirty="0"/>
                        <a:t>מרחב שרון</a:t>
                      </a:r>
                    </a:p>
                  </a:txBody>
                  <a:tcPr/>
                </a:tc>
                <a:tc>
                  <a:txBody>
                    <a:bodyPr/>
                    <a:lstStyle/>
                    <a:p>
                      <a:pPr rtl="1"/>
                      <a:r>
                        <a:rPr lang="he-IL" dirty="0"/>
                        <a:t>מרחב צפון</a:t>
                      </a:r>
                    </a:p>
                    <a:p>
                      <a:pPr rtl="1"/>
                      <a:endParaRPr lang="he-IL" dirty="0"/>
                    </a:p>
                  </a:txBody>
                  <a:tcPr/>
                </a:tc>
                <a:extLst>
                  <a:ext uri="{0D108BD9-81ED-4DB2-BD59-A6C34878D82A}">
                    <a16:rowId xmlns:a16="http://schemas.microsoft.com/office/drawing/2014/main" val="2138385183"/>
                  </a:ext>
                </a:extLst>
              </a:tr>
              <a:tr h="370840">
                <a:tc>
                  <a:txBody>
                    <a:bodyPr/>
                    <a:lstStyle/>
                    <a:p>
                      <a:pPr rtl="1"/>
                      <a:r>
                        <a:rPr lang="he-IL" dirty="0"/>
                        <a:t>1</a:t>
                      </a:r>
                    </a:p>
                  </a:txBody>
                  <a:tcPr/>
                </a:tc>
                <a:tc>
                  <a:txBody>
                    <a:bodyPr/>
                    <a:lstStyle/>
                    <a:p>
                      <a:pPr rtl="1"/>
                      <a:r>
                        <a:rPr lang="he-IL" dirty="0"/>
                        <a:t>2</a:t>
                      </a:r>
                    </a:p>
                  </a:txBody>
                  <a:tcPr/>
                </a:tc>
                <a:tc>
                  <a:txBody>
                    <a:bodyPr/>
                    <a:lstStyle/>
                    <a:p>
                      <a:pPr rtl="1"/>
                      <a:r>
                        <a:rPr lang="he-IL" dirty="0"/>
                        <a:t>3</a:t>
                      </a:r>
                    </a:p>
                  </a:txBody>
                  <a:tcPr/>
                </a:tc>
                <a:tc>
                  <a:txBody>
                    <a:bodyPr/>
                    <a:lstStyle/>
                    <a:p>
                      <a:pPr rtl="1"/>
                      <a:r>
                        <a:rPr lang="he-IL" dirty="0"/>
                        <a:t>4</a:t>
                      </a:r>
                    </a:p>
                  </a:txBody>
                  <a:tcPr/>
                </a:tc>
                <a:tc>
                  <a:txBody>
                    <a:bodyPr/>
                    <a:lstStyle/>
                    <a:p>
                      <a:pPr rtl="1"/>
                      <a:r>
                        <a:rPr lang="he-IL" dirty="0"/>
                        <a:t>5</a:t>
                      </a:r>
                    </a:p>
                  </a:txBody>
                  <a:tcPr/>
                </a:tc>
                <a:tc>
                  <a:txBody>
                    <a:bodyPr/>
                    <a:lstStyle/>
                    <a:p>
                      <a:pPr rtl="1"/>
                      <a:r>
                        <a:rPr lang="he-IL" dirty="0"/>
                        <a:t>6</a:t>
                      </a:r>
                    </a:p>
                  </a:txBody>
                  <a:tcPr/>
                </a:tc>
                <a:extLst>
                  <a:ext uri="{0D108BD9-81ED-4DB2-BD59-A6C34878D82A}">
                    <a16:rowId xmlns:a16="http://schemas.microsoft.com/office/drawing/2014/main" val="2606781396"/>
                  </a:ext>
                </a:extLst>
              </a:tr>
            </a:tbl>
          </a:graphicData>
        </a:graphic>
      </p:graphicFrame>
      <p:pic>
        <p:nvPicPr>
          <p:cNvPr id="6" name="תמונה 5" descr="תמונה שמכילה בניין, חוץ&#10;&#10;תיאור שנוצר ברמת מהימנות גבוהה מאוד">
            <a:extLst>
              <a:ext uri="{FF2B5EF4-FFF2-40B4-BE49-F238E27FC236}">
                <a16:creationId xmlns:a16="http://schemas.microsoft.com/office/drawing/2014/main" id="{83EED66B-6FE1-4283-8A6D-AFE4FE5BE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1" y="3094892"/>
            <a:ext cx="3465421" cy="3566160"/>
          </a:xfrm>
          <a:prstGeom prst="rect">
            <a:avLst/>
          </a:prstGeom>
        </p:spPr>
      </p:pic>
      <p:sp>
        <p:nvSpPr>
          <p:cNvPr id="7" name="חץ: ימינה 6">
            <a:extLst>
              <a:ext uri="{FF2B5EF4-FFF2-40B4-BE49-F238E27FC236}">
                <a16:creationId xmlns:a16="http://schemas.microsoft.com/office/drawing/2014/main" id="{69AA2692-2924-4221-9A26-2EA724C08DB6}"/>
              </a:ext>
            </a:extLst>
          </p:cNvPr>
          <p:cNvSpPr/>
          <p:nvPr/>
        </p:nvSpPr>
        <p:spPr>
          <a:xfrm rot="9762900">
            <a:off x="4493623" y="3429000"/>
            <a:ext cx="1449977" cy="333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79743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B1C6D3-49F1-4D22-8697-A353C117101F}"/>
              </a:ext>
            </a:extLst>
          </p:cNvPr>
          <p:cNvSpPr>
            <a:spLocks noGrp="1"/>
          </p:cNvSpPr>
          <p:nvPr>
            <p:ph type="title"/>
          </p:nvPr>
        </p:nvSpPr>
        <p:spPr>
          <a:xfrm>
            <a:off x="838200" y="378189"/>
            <a:ext cx="10515600" cy="105137"/>
          </a:xfrm>
        </p:spPr>
        <p:txBody>
          <a:bodyPr>
            <a:normAutofit fontScale="90000"/>
          </a:bodyPr>
          <a:lstStyle/>
          <a:p>
            <a:r>
              <a:rPr lang="he-IL" sz="3600" dirty="0"/>
              <a:t>12 משמרות - </a:t>
            </a:r>
            <a:r>
              <a:rPr lang="he-IL" sz="1800" dirty="0">
                <a:solidFill>
                  <a:srgbClr val="FF0000"/>
                </a:solidFill>
              </a:rPr>
              <a:t>הגשת משמרות דרך אפליקציית השליח תעבור לאפליקציית המנהל לאחר מכן יהיה לחצן מצד ימין שכל שליח יקבל ישירות לאפליקציה שלו מה הוא עובד</a:t>
            </a:r>
          </a:p>
        </p:txBody>
      </p:sp>
      <p:graphicFrame>
        <p:nvGraphicFramePr>
          <p:cNvPr id="4" name="מציין מיקום תוכן 3">
            <a:extLst>
              <a:ext uri="{FF2B5EF4-FFF2-40B4-BE49-F238E27FC236}">
                <a16:creationId xmlns:a16="http://schemas.microsoft.com/office/drawing/2014/main" id="{EDCCEFB4-0E36-4353-9F6D-8861C8B4AF09}"/>
              </a:ext>
            </a:extLst>
          </p:cNvPr>
          <p:cNvGraphicFramePr>
            <a:graphicFrameLocks noGrp="1"/>
          </p:cNvGraphicFramePr>
          <p:nvPr>
            <p:ph idx="1"/>
            <p:extLst>
              <p:ext uri="{D42A27DB-BD31-4B8C-83A1-F6EECF244321}">
                <p14:modId xmlns:p14="http://schemas.microsoft.com/office/powerpoint/2010/main" val="1926697477"/>
              </p:ext>
            </p:extLst>
          </p:nvPr>
        </p:nvGraphicFramePr>
        <p:xfrm>
          <a:off x="1042125" y="836658"/>
          <a:ext cx="8128000" cy="3115539"/>
        </p:xfrm>
        <a:graphic>
          <a:graphicData uri="http://schemas.openxmlformats.org/drawingml/2006/table">
            <a:tbl>
              <a:tblPr rtl="1" firstRow="1" bandRow="1">
                <a:tableStyleId>{5C22544A-7EE6-4342-B048-85BDC9FD1C3A}</a:tableStyleId>
              </a:tblPr>
              <a:tblGrid>
                <a:gridCol w="1016000">
                  <a:extLst>
                    <a:ext uri="{9D8B030D-6E8A-4147-A177-3AD203B41FA5}">
                      <a16:colId xmlns:a16="http://schemas.microsoft.com/office/drawing/2014/main" val="2513762529"/>
                    </a:ext>
                  </a:extLst>
                </a:gridCol>
                <a:gridCol w="1016000">
                  <a:extLst>
                    <a:ext uri="{9D8B030D-6E8A-4147-A177-3AD203B41FA5}">
                      <a16:colId xmlns:a16="http://schemas.microsoft.com/office/drawing/2014/main" val="3366206850"/>
                    </a:ext>
                  </a:extLst>
                </a:gridCol>
                <a:gridCol w="1016000">
                  <a:extLst>
                    <a:ext uri="{9D8B030D-6E8A-4147-A177-3AD203B41FA5}">
                      <a16:colId xmlns:a16="http://schemas.microsoft.com/office/drawing/2014/main" val="1820667332"/>
                    </a:ext>
                  </a:extLst>
                </a:gridCol>
                <a:gridCol w="1016000">
                  <a:extLst>
                    <a:ext uri="{9D8B030D-6E8A-4147-A177-3AD203B41FA5}">
                      <a16:colId xmlns:a16="http://schemas.microsoft.com/office/drawing/2014/main" val="1988360481"/>
                    </a:ext>
                  </a:extLst>
                </a:gridCol>
                <a:gridCol w="1016000">
                  <a:extLst>
                    <a:ext uri="{9D8B030D-6E8A-4147-A177-3AD203B41FA5}">
                      <a16:colId xmlns:a16="http://schemas.microsoft.com/office/drawing/2014/main" val="2812121961"/>
                    </a:ext>
                  </a:extLst>
                </a:gridCol>
                <a:gridCol w="1016000">
                  <a:extLst>
                    <a:ext uri="{9D8B030D-6E8A-4147-A177-3AD203B41FA5}">
                      <a16:colId xmlns:a16="http://schemas.microsoft.com/office/drawing/2014/main" val="3305544738"/>
                    </a:ext>
                  </a:extLst>
                </a:gridCol>
                <a:gridCol w="1016000">
                  <a:extLst>
                    <a:ext uri="{9D8B030D-6E8A-4147-A177-3AD203B41FA5}">
                      <a16:colId xmlns:a16="http://schemas.microsoft.com/office/drawing/2014/main" val="1485042414"/>
                    </a:ext>
                  </a:extLst>
                </a:gridCol>
                <a:gridCol w="1016000">
                  <a:extLst>
                    <a:ext uri="{9D8B030D-6E8A-4147-A177-3AD203B41FA5}">
                      <a16:colId xmlns:a16="http://schemas.microsoft.com/office/drawing/2014/main" val="252107564"/>
                    </a:ext>
                  </a:extLst>
                </a:gridCol>
              </a:tblGrid>
              <a:tr h="605619">
                <a:tc>
                  <a:txBody>
                    <a:bodyPr/>
                    <a:lstStyle/>
                    <a:p>
                      <a:pPr rtl="1"/>
                      <a:r>
                        <a:rPr lang="he-IL" dirty="0"/>
                        <a:t>שם העובד</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rtl="1"/>
                      <a:r>
                        <a:rPr lang="he-IL" dirty="0"/>
                        <a:t>יום ראשון </a:t>
                      </a:r>
                    </a:p>
                  </a:txBody>
                  <a:tcPr>
                    <a:lnT w="12700" cap="flat" cmpd="sng" algn="ctr">
                      <a:solidFill>
                        <a:schemeClr val="tx1"/>
                      </a:solidFill>
                      <a:prstDash val="solid"/>
                      <a:round/>
                      <a:headEnd type="none" w="med" len="med"/>
                      <a:tailEnd type="none" w="med" len="med"/>
                    </a:lnT>
                  </a:tcPr>
                </a:tc>
                <a:tc>
                  <a:txBody>
                    <a:bodyPr/>
                    <a:lstStyle/>
                    <a:p>
                      <a:pPr rtl="1"/>
                      <a:r>
                        <a:rPr lang="he-IL" dirty="0"/>
                        <a:t>יום שני</a:t>
                      </a:r>
                    </a:p>
                  </a:txBody>
                  <a:tcPr>
                    <a:lnT w="12700" cap="flat" cmpd="sng" algn="ctr">
                      <a:solidFill>
                        <a:schemeClr val="tx1"/>
                      </a:solidFill>
                      <a:prstDash val="solid"/>
                      <a:round/>
                      <a:headEnd type="none" w="med" len="med"/>
                      <a:tailEnd type="none" w="med" len="med"/>
                    </a:lnT>
                  </a:tcPr>
                </a:tc>
                <a:tc>
                  <a:txBody>
                    <a:bodyPr/>
                    <a:lstStyle/>
                    <a:p>
                      <a:pPr rtl="1"/>
                      <a:r>
                        <a:rPr lang="he-IL" dirty="0"/>
                        <a:t>יום שלישי</a:t>
                      </a:r>
                    </a:p>
                  </a:txBody>
                  <a:tcPr>
                    <a:lnT w="12700" cap="flat" cmpd="sng" algn="ctr">
                      <a:solidFill>
                        <a:schemeClr val="tx1"/>
                      </a:solidFill>
                      <a:prstDash val="solid"/>
                      <a:round/>
                      <a:headEnd type="none" w="med" len="med"/>
                      <a:tailEnd type="none" w="med" len="med"/>
                    </a:lnT>
                  </a:tcPr>
                </a:tc>
                <a:tc>
                  <a:txBody>
                    <a:bodyPr/>
                    <a:lstStyle/>
                    <a:p>
                      <a:pPr rtl="1"/>
                      <a:r>
                        <a:rPr lang="he-IL" dirty="0"/>
                        <a:t>יום רביעי</a:t>
                      </a:r>
                    </a:p>
                  </a:txBody>
                  <a:tcPr>
                    <a:lnT w="12700" cap="flat" cmpd="sng" algn="ctr">
                      <a:solidFill>
                        <a:schemeClr val="tx1"/>
                      </a:solidFill>
                      <a:prstDash val="solid"/>
                      <a:round/>
                      <a:headEnd type="none" w="med" len="med"/>
                      <a:tailEnd type="none" w="med" len="med"/>
                    </a:lnT>
                  </a:tcPr>
                </a:tc>
                <a:tc>
                  <a:txBody>
                    <a:bodyPr/>
                    <a:lstStyle/>
                    <a:p>
                      <a:pPr rtl="1"/>
                      <a:r>
                        <a:rPr lang="he-IL" dirty="0"/>
                        <a:t>יום חמישי</a:t>
                      </a:r>
                    </a:p>
                  </a:txBody>
                  <a:tcPr>
                    <a:lnT w="12700" cap="flat" cmpd="sng" algn="ctr">
                      <a:solidFill>
                        <a:schemeClr val="tx1"/>
                      </a:solidFill>
                      <a:prstDash val="solid"/>
                      <a:round/>
                      <a:headEnd type="none" w="med" len="med"/>
                      <a:tailEnd type="none" w="med" len="med"/>
                    </a:lnT>
                  </a:tcPr>
                </a:tc>
                <a:tc>
                  <a:txBody>
                    <a:bodyPr/>
                    <a:lstStyle/>
                    <a:p>
                      <a:pPr rtl="1"/>
                      <a:r>
                        <a:rPr lang="he-IL" dirty="0"/>
                        <a:t>יום שישי</a:t>
                      </a:r>
                    </a:p>
                  </a:txBody>
                  <a:tcPr>
                    <a:lnT w="12700" cap="flat" cmpd="sng" algn="ctr">
                      <a:solidFill>
                        <a:schemeClr val="tx1"/>
                      </a:solidFill>
                      <a:prstDash val="solid"/>
                      <a:round/>
                      <a:headEnd type="none" w="med" len="med"/>
                      <a:tailEnd type="none" w="med" len="med"/>
                    </a:lnT>
                  </a:tcPr>
                </a:tc>
                <a:tc>
                  <a:txBody>
                    <a:bodyPr/>
                    <a:lstStyle/>
                    <a:p>
                      <a:pPr rtl="1"/>
                      <a:r>
                        <a:rPr lang="he-IL" dirty="0"/>
                        <a:t>יום שבת</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1386164"/>
                  </a:ext>
                </a:extLst>
              </a:tr>
              <a:tr h="605619">
                <a:tc>
                  <a:txBody>
                    <a:bodyPr/>
                    <a:lstStyle/>
                    <a:p>
                      <a:pPr rtl="1"/>
                      <a:r>
                        <a:rPr lang="he-IL" dirty="0">
                          <a:hlinkClick r:id="rId2" action="ppaction://hlinksldjump"/>
                        </a:rPr>
                        <a:t>אביאל </a:t>
                      </a:r>
                      <a:r>
                        <a:rPr lang="he-IL" dirty="0" err="1">
                          <a:hlinkClick r:id="rId2" action="ppaction://hlinksldjump"/>
                        </a:rPr>
                        <a:t>קוגן</a:t>
                      </a:r>
                      <a:endParaRPr lang="he-IL" dirty="0"/>
                    </a:p>
                  </a:txBody>
                  <a:tcPr>
                    <a:lnL w="12700" cap="flat" cmpd="sng" algn="ctr">
                      <a:solidFill>
                        <a:schemeClr val="tx1"/>
                      </a:solidFill>
                      <a:prstDash val="solid"/>
                      <a:round/>
                      <a:headEnd type="none" w="med" len="med"/>
                      <a:tailEnd type="none" w="med" len="med"/>
                    </a:lnL>
                  </a:tcPr>
                </a:tc>
                <a:tc>
                  <a:txBody>
                    <a:bodyPr/>
                    <a:lstStyle/>
                    <a:p>
                      <a:pPr rtl="1"/>
                      <a:r>
                        <a:rPr lang="he-IL" dirty="0"/>
                        <a:t>כפולה</a:t>
                      </a:r>
                    </a:p>
                  </a:txBody>
                  <a:tcPr/>
                </a:tc>
                <a:tc>
                  <a:txBody>
                    <a:bodyPr/>
                    <a:lstStyle/>
                    <a:p>
                      <a:pPr rtl="1"/>
                      <a:r>
                        <a:rPr lang="he-IL" dirty="0"/>
                        <a:t>ערב</a:t>
                      </a:r>
                    </a:p>
                  </a:txBody>
                  <a:tcPr/>
                </a:tc>
                <a:tc>
                  <a:txBody>
                    <a:bodyPr/>
                    <a:lstStyle/>
                    <a:p>
                      <a:pPr rtl="1"/>
                      <a:r>
                        <a:rPr lang="he-IL" dirty="0"/>
                        <a:t>בוקר</a:t>
                      </a:r>
                    </a:p>
                  </a:txBody>
                  <a:tcPr/>
                </a:tc>
                <a:tc>
                  <a:txBody>
                    <a:bodyPr/>
                    <a:lstStyle/>
                    <a:p>
                      <a:pPr rtl="1"/>
                      <a:r>
                        <a:rPr lang="he-IL" dirty="0"/>
                        <a:t>בוקר</a:t>
                      </a:r>
                    </a:p>
                  </a:txBody>
                  <a:tcPr/>
                </a:tc>
                <a:tc>
                  <a:txBody>
                    <a:bodyPr/>
                    <a:lstStyle/>
                    <a:p>
                      <a:pPr rtl="1"/>
                      <a:r>
                        <a:rPr lang="he-IL" dirty="0"/>
                        <a:t>בוקר</a:t>
                      </a:r>
                    </a:p>
                  </a:txBody>
                  <a:tcPr/>
                </a:tc>
                <a:tc>
                  <a:txBody>
                    <a:bodyPr/>
                    <a:lstStyle/>
                    <a:p>
                      <a:pPr rtl="1"/>
                      <a:r>
                        <a:rPr lang="he-IL" dirty="0"/>
                        <a:t>ערב</a:t>
                      </a:r>
                    </a:p>
                  </a:txBody>
                  <a:tcPr/>
                </a:tc>
                <a:tc>
                  <a:txBody>
                    <a:bodyPr/>
                    <a:lstStyle/>
                    <a:p>
                      <a:pPr rtl="1"/>
                      <a:r>
                        <a:rPr lang="he-IL" dirty="0"/>
                        <a:t>ערב</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84130884"/>
                  </a:ext>
                </a:extLst>
              </a:tr>
              <a:tr h="605619">
                <a:tc>
                  <a:txBody>
                    <a:bodyPr/>
                    <a:lstStyle/>
                    <a:p>
                      <a:pPr rtl="1"/>
                      <a:r>
                        <a:rPr lang="he-IL" dirty="0"/>
                        <a:t>ביבי נתניהו</a:t>
                      </a:r>
                    </a:p>
                  </a:txBody>
                  <a:tcPr>
                    <a:lnL w="12700" cap="flat" cmpd="sng" algn="ctr">
                      <a:solidFill>
                        <a:schemeClr val="tx1"/>
                      </a:solidFill>
                      <a:prstDash val="solid"/>
                      <a:round/>
                      <a:headEnd type="none" w="med" len="med"/>
                      <a:tailEnd type="none" w="med" len="med"/>
                    </a:lnL>
                  </a:tcPr>
                </a:tc>
                <a:tc>
                  <a:txBody>
                    <a:bodyPr/>
                    <a:lstStyle/>
                    <a:p>
                      <a:pPr rtl="1"/>
                      <a:endParaRPr lang="he-IL" dirty="0"/>
                    </a:p>
                  </a:txBody>
                  <a:tcPr/>
                </a:tc>
                <a:tc>
                  <a:txBody>
                    <a:bodyPr/>
                    <a:lstStyle/>
                    <a:p>
                      <a:pPr rtl="1"/>
                      <a:r>
                        <a:rPr lang="he-IL" dirty="0"/>
                        <a:t>ערב</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r>
                        <a:rPr lang="he-IL" dirty="0"/>
                        <a:t>בוקר</a:t>
                      </a:r>
                    </a:p>
                  </a:txBody>
                  <a:tcPr/>
                </a:tc>
                <a:tc>
                  <a:txBody>
                    <a:bodyPr/>
                    <a:lstStyle/>
                    <a:p>
                      <a:pPr rtl="1"/>
                      <a:r>
                        <a:rPr lang="he-IL" dirty="0"/>
                        <a:t>ערב</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1220401"/>
                  </a:ext>
                </a:extLst>
              </a:tr>
              <a:tr h="605619">
                <a:tc>
                  <a:txBody>
                    <a:bodyPr/>
                    <a:lstStyle/>
                    <a:p>
                      <a:pPr rtl="1"/>
                      <a:r>
                        <a:rPr lang="he-IL" dirty="0"/>
                        <a:t>אביגדור ליברמן</a:t>
                      </a:r>
                    </a:p>
                  </a:txBody>
                  <a:tcPr>
                    <a:lnL w="12700" cap="flat" cmpd="sng" algn="ctr">
                      <a:solidFill>
                        <a:schemeClr val="tx1"/>
                      </a:solidFill>
                      <a:prstDash val="solid"/>
                      <a:round/>
                      <a:headEnd type="none" w="med" len="med"/>
                      <a:tailEnd type="none" w="med" len="med"/>
                    </a:lnL>
                  </a:tcPr>
                </a:tc>
                <a:tc>
                  <a:txBody>
                    <a:bodyPr/>
                    <a:lstStyle/>
                    <a:p>
                      <a:pPr rtl="1"/>
                      <a:r>
                        <a:rPr lang="he-IL" dirty="0"/>
                        <a:t>בוקר</a:t>
                      </a:r>
                    </a:p>
                  </a:txBody>
                  <a:tcPr/>
                </a:tc>
                <a:tc>
                  <a:txBody>
                    <a:bodyPr/>
                    <a:lstStyle/>
                    <a:p>
                      <a:pPr rtl="1"/>
                      <a:r>
                        <a:rPr lang="he-IL" dirty="0"/>
                        <a:t>בוקר</a:t>
                      </a:r>
                    </a:p>
                  </a:txBody>
                  <a:tcPr/>
                </a:tc>
                <a:tc>
                  <a:txBody>
                    <a:bodyPr/>
                    <a:lstStyle/>
                    <a:p>
                      <a:pPr rtl="1"/>
                      <a:endParaRPr lang="he-IL" dirty="0"/>
                    </a:p>
                  </a:txBody>
                  <a:tcPr/>
                </a:tc>
                <a:tc>
                  <a:txBody>
                    <a:bodyPr/>
                    <a:lstStyle/>
                    <a:p>
                      <a:pPr rtl="1"/>
                      <a:r>
                        <a:rPr lang="he-IL" dirty="0"/>
                        <a:t>ערב</a:t>
                      </a:r>
                    </a:p>
                  </a:txBody>
                  <a:tcPr/>
                </a:tc>
                <a:tc>
                  <a:txBody>
                    <a:bodyPr/>
                    <a:lstStyle/>
                    <a:p>
                      <a:pPr rtl="1"/>
                      <a:endParaRPr lang="he-IL" dirty="0"/>
                    </a:p>
                  </a:txBody>
                  <a:tcPr/>
                </a:tc>
                <a:tc>
                  <a:txBody>
                    <a:bodyPr/>
                    <a:lstStyle/>
                    <a:p>
                      <a:pPr rtl="1"/>
                      <a:r>
                        <a:rPr lang="he-IL" dirty="0"/>
                        <a:t>בוקר</a:t>
                      </a:r>
                    </a:p>
                  </a:txBody>
                  <a:tcPr/>
                </a:tc>
                <a:tc>
                  <a:txBody>
                    <a:bodyPr/>
                    <a:lstStyle/>
                    <a:p>
                      <a:pPr rtl="1"/>
                      <a:r>
                        <a:rPr lang="he-IL" dirty="0"/>
                        <a:t>ערב</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679718"/>
                  </a:ext>
                </a:extLst>
              </a:tr>
              <a:tr h="555219">
                <a:tc>
                  <a:txBody>
                    <a:bodyPr/>
                    <a:lstStyle/>
                    <a:p>
                      <a:pPr rtl="1"/>
                      <a:r>
                        <a:rPr lang="he-IL" dirty="0"/>
                        <a:t>כחלון</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rtl="1"/>
                      <a:endParaRPr lang="he-IL" dirty="0"/>
                    </a:p>
                  </a:txBody>
                  <a:tcPr>
                    <a:lnB w="12700" cap="flat" cmpd="sng" algn="ctr">
                      <a:solidFill>
                        <a:schemeClr val="tx1"/>
                      </a:solidFill>
                      <a:prstDash val="solid"/>
                      <a:round/>
                      <a:headEnd type="none" w="med" len="med"/>
                      <a:tailEnd type="none" w="med" len="med"/>
                    </a:lnB>
                  </a:tcPr>
                </a:tc>
                <a:tc>
                  <a:txBody>
                    <a:bodyPr/>
                    <a:lstStyle/>
                    <a:p>
                      <a:pPr rtl="1"/>
                      <a:r>
                        <a:rPr lang="he-IL" dirty="0"/>
                        <a:t>בוקר</a:t>
                      </a:r>
                    </a:p>
                  </a:txBody>
                  <a:tcPr>
                    <a:lnB w="12700" cap="flat" cmpd="sng" algn="ctr">
                      <a:solidFill>
                        <a:schemeClr val="tx1"/>
                      </a:solidFill>
                      <a:prstDash val="solid"/>
                      <a:round/>
                      <a:headEnd type="none" w="med" len="med"/>
                      <a:tailEnd type="none" w="med" len="med"/>
                    </a:lnB>
                  </a:tcPr>
                </a:tc>
                <a:tc>
                  <a:txBody>
                    <a:bodyPr/>
                    <a:lstStyle/>
                    <a:p>
                      <a:pPr rtl="1"/>
                      <a:r>
                        <a:rPr lang="he-IL" dirty="0"/>
                        <a:t>ערב</a:t>
                      </a:r>
                    </a:p>
                  </a:txBody>
                  <a:tcPr>
                    <a:lnB w="12700" cap="flat" cmpd="sng" algn="ctr">
                      <a:solidFill>
                        <a:schemeClr val="tx1"/>
                      </a:solidFill>
                      <a:prstDash val="solid"/>
                      <a:round/>
                      <a:headEnd type="none" w="med" len="med"/>
                      <a:tailEnd type="none" w="med" len="med"/>
                    </a:lnB>
                  </a:tcPr>
                </a:tc>
                <a:tc>
                  <a:txBody>
                    <a:bodyPr/>
                    <a:lstStyle/>
                    <a:p>
                      <a:pPr rtl="1"/>
                      <a:r>
                        <a:rPr lang="he-IL" dirty="0"/>
                        <a:t>ערב</a:t>
                      </a:r>
                    </a:p>
                  </a:txBody>
                  <a:tcPr>
                    <a:lnB w="12700" cap="flat" cmpd="sng" algn="ctr">
                      <a:solidFill>
                        <a:schemeClr val="tx1"/>
                      </a:solidFill>
                      <a:prstDash val="solid"/>
                      <a:round/>
                      <a:headEnd type="none" w="med" len="med"/>
                      <a:tailEnd type="none" w="med" len="med"/>
                    </a:lnB>
                  </a:tcPr>
                </a:tc>
                <a:tc>
                  <a:txBody>
                    <a:bodyPr/>
                    <a:lstStyle/>
                    <a:p>
                      <a:pPr rtl="1"/>
                      <a:r>
                        <a:rPr lang="he-IL" dirty="0"/>
                        <a:t>כפולה</a:t>
                      </a:r>
                    </a:p>
                  </a:txBody>
                  <a:tcPr>
                    <a:lnB w="12700" cap="flat" cmpd="sng" algn="ctr">
                      <a:solidFill>
                        <a:schemeClr val="tx1"/>
                      </a:solidFill>
                      <a:prstDash val="solid"/>
                      <a:round/>
                      <a:headEnd type="none" w="med" len="med"/>
                      <a:tailEnd type="none" w="med" len="med"/>
                    </a:lnB>
                  </a:tcPr>
                </a:tc>
                <a:tc>
                  <a:txBody>
                    <a:bodyPr/>
                    <a:lstStyle/>
                    <a:p>
                      <a:pPr rtl="1"/>
                      <a:r>
                        <a:rPr lang="he-IL" dirty="0"/>
                        <a:t>בוקר</a:t>
                      </a:r>
                    </a:p>
                  </a:txBody>
                  <a:tcPr>
                    <a:lnB w="12700" cap="flat" cmpd="sng" algn="ctr">
                      <a:solidFill>
                        <a:schemeClr val="tx1"/>
                      </a:solidFill>
                      <a:prstDash val="solid"/>
                      <a:round/>
                      <a:headEnd type="none" w="med" len="med"/>
                      <a:tailEnd type="none" w="med" len="med"/>
                    </a:lnB>
                  </a:tcPr>
                </a:tc>
                <a:tc>
                  <a:txBody>
                    <a:bodyPr/>
                    <a:lstStyle/>
                    <a:p>
                      <a:pPr rtl="1"/>
                      <a:r>
                        <a:rPr lang="he-IL" dirty="0"/>
                        <a:t>בוקר</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800691"/>
                  </a:ext>
                </a:extLst>
              </a:tr>
            </a:tbl>
          </a:graphicData>
        </a:graphic>
      </p:graphicFrame>
      <p:sp>
        <p:nvSpPr>
          <p:cNvPr id="3" name="אליפסה 2">
            <a:extLst>
              <a:ext uri="{FF2B5EF4-FFF2-40B4-BE49-F238E27FC236}">
                <a16:creationId xmlns:a16="http://schemas.microsoft.com/office/drawing/2014/main" id="{BC049298-101D-4711-B872-ECAEDA205FBA}"/>
              </a:ext>
            </a:extLst>
          </p:cNvPr>
          <p:cNvSpPr/>
          <p:nvPr/>
        </p:nvSpPr>
        <p:spPr>
          <a:xfrm>
            <a:off x="9969137" y="1333047"/>
            <a:ext cx="1617617" cy="124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400" dirty="0"/>
              <a:t>שלח משמרות לשליחים</a:t>
            </a:r>
          </a:p>
        </p:txBody>
      </p:sp>
      <p:sp>
        <p:nvSpPr>
          <p:cNvPr id="5" name="אליפסה 4">
            <a:extLst>
              <a:ext uri="{FF2B5EF4-FFF2-40B4-BE49-F238E27FC236}">
                <a16:creationId xmlns:a16="http://schemas.microsoft.com/office/drawing/2014/main" id="{BB2CB77A-FD1B-46A7-BFAB-61BD9B86D3F2}"/>
              </a:ext>
            </a:extLst>
          </p:cNvPr>
          <p:cNvSpPr/>
          <p:nvPr/>
        </p:nvSpPr>
        <p:spPr>
          <a:xfrm>
            <a:off x="9969136" y="2926715"/>
            <a:ext cx="1617617" cy="135790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שלח משמרות לשליח יחיד</a:t>
            </a:r>
          </a:p>
        </p:txBody>
      </p:sp>
      <p:sp>
        <p:nvSpPr>
          <p:cNvPr id="6" name="חץ: למטה 5">
            <a:extLst>
              <a:ext uri="{FF2B5EF4-FFF2-40B4-BE49-F238E27FC236}">
                <a16:creationId xmlns:a16="http://schemas.microsoft.com/office/drawing/2014/main" id="{F2E578EC-A740-462A-B5EB-816E8AC91DE0}"/>
              </a:ext>
            </a:extLst>
          </p:cNvPr>
          <p:cNvSpPr/>
          <p:nvPr/>
        </p:nvSpPr>
        <p:spPr>
          <a:xfrm>
            <a:off x="10593977" y="4493623"/>
            <a:ext cx="326572" cy="509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0725B813-EB15-48BF-A1D5-1D9996AB895D}"/>
              </a:ext>
            </a:extLst>
          </p:cNvPr>
          <p:cNvSpPr/>
          <p:nvPr/>
        </p:nvSpPr>
        <p:spPr>
          <a:xfrm>
            <a:off x="10085612" y="5212079"/>
            <a:ext cx="1384664" cy="1357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תיפתח רשימת השליחים</a:t>
            </a:r>
          </a:p>
        </p:txBody>
      </p:sp>
      <p:graphicFrame>
        <p:nvGraphicFramePr>
          <p:cNvPr id="9" name="טבלה 8">
            <a:extLst>
              <a:ext uri="{FF2B5EF4-FFF2-40B4-BE49-F238E27FC236}">
                <a16:creationId xmlns:a16="http://schemas.microsoft.com/office/drawing/2014/main" id="{7417EA9D-E209-4AC6-A908-4FF0ABE69A92}"/>
              </a:ext>
            </a:extLst>
          </p:cNvPr>
          <p:cNvGraphicFramePr>
            <a:graphicFrameLocks noGrp="1"/>
          </p:cNvGraphicFramePr>
          <p:nvPr>
            <p:extLst>
              <p:ext uri="{D42A27DB-BD31-4B8C-83A1-F6EECF244321}">
                <p14:modId xmlns:p14="http://schemas.microsoft.com/office/powerpoint/2010/main" val="1127318276"/>
              </p:ext>
            </p:extLst>
          </p:nvPr>
        </p:nvGraphicFramePr>
        <p:xfrm>
          <a:off x="1015999" y="3991044"/>
          <a:ext cx="7206346" cy="741680"/>
        </p:xfrm>
        <a:graphic>
          <a:graphicData uri="http://schemas.openxmlformats.org/drawingml/2006/table">
            <a:tbl>
              <a:tblPr rtl="1" firstRow="1" bandRow="1">
                <a:tableStyleId>{5C22544A-7EE6-4342-B048-85BDC9FD1C3A}</a:tableStyleId>
              </a:tblPr>
              <a:tblGrid>
                <a:gridCol w="1029478">
                  <a:extLst>
                    <a:ext uri="{9D8B030D-6E8A-4147-A177-3AD203B41FA5}">
                      <a16:colId xmlns:a16="http://schemas.microsoft.com/office/drawing/2014/main" val="2777313364"/>
                    </a:ext>
                  </a:extLst>
                </a:gridCol>
                <a:gridCol w="1029478">
                  <a:extLst>
                    <a:ext uri="{9D8B030D-6E8A-4147-A177-3AD203B41FA5}">
                      <a16:colId xmlns:a16="http://schemas.microsoft.com/office/drawing/2014/main" val="1655946943"/>
                    </a:ext>
                  </a:extLst>
                </a:gridCol>
                <a:gridCol w="1029478">
                  <a:extLst>
                    <a:ext uri="{9D8B030D-6E8A-4147-A177-3AD203B41FA5}">
                      <a16:colId xmlns:a16="http://schemas.microsoft.com/office/drawing/2014/main" val="3373579806"/>
                    </a:ext>
                  </a:extLst>
                </a:gridCol>
                <a:gridCol w="1029478">
                  <a:extLst>
                    <a:ext uri="{9D8B030D-6E8A-4147-A177-3AD203B41FA5}">
                      <a16:colId xmlns:a16="http://schemas.microsoft.com/office/drawing/2014/main" val="3707829789"/>
                    </a:ext>
                  </a:extLst>
                </a:gridCol>
                <a:gridCol w="1029478">
                  <a:extLst>
                    <a:ext uri="{9D8B030D-6E8A-4147-A177-3AD203B41FA5}">
                      <a16:colId xmlns:a16="http://schemas.microsoft.com/office/drawing/2014/main" val="66355662"/>
                    </a:ext>
                  </a:extLst>
                </a:gridCol>
                <a:gridCol w="1029478">
                  <a:extLst>
                    <a:ext uri="{9D8B030D-6E8A-4147-A177-3AD203B41FA5}">
                      <a16:colId xmlns:a16="http://schemas.microsoft.com/office/drawing/2014/main" val="2474261162"/>
                    </a:ext>
                  </a:extLst>
                </a:gridCol>
                <a:gridCol w="1029478">
                  <a:extLst>
                    <a:ext uri="{9D8B030D-6E8A-4147-A177-3AD203B41FA5}">
                      <a16:colId xmlns:a16="http://schemas.microsoft.com/office/drawing/2014/main" val="3244682146"/>
                    </a:ext>
                  </a:extLst>
                </a:gridCol>
              </a:tblGrid>
              <a:tr h="370840">
                <a:tc>
                  <a:txBody>
                    <a:bodyPr/>
                    <a:lstStyle/>
                    <a:p>
                      <a:pPr rtl="1"/>
                      <a:r>
                        <a:rPr lang="he-IL" dirty="0"/>
                        <a:t>2</a:t>
                      </a:r>
                    </a:p>
                  </a:txBody>
                  <a:tcPr/>
                </a:tc>
                <a:tc>
                  <a:txBody>
                    <a:bodyPr/>
                    <a:lstStyle/>
                    <a:p>
                      <a:pPr rtl="1"/>
                      <a:r>
                        <a:rPr lang="he-IL" dirty="0"/>
                        <a:t>2</a:t>
                      </a:r>
                    </a:p>
                  </a:txBody>
                  <a:tcPr/>
                </a:tc>
                <a:tc>
                  <a:txBody>
                    <a:bodyPr/>
                    <a:lstStyle/>
                    <a:p>
                      <a:pPr rtl="1"/>
                      <a:r>
                        <a:rPr lang="he-IL" dirty="0"/>
                        <a:t>1</a:t>
                      </a:r>
                    </a:p>
                  </a:txBody>
                  <a:tcPr/>
                </a:tc>
                <a:tc>
                  <a:txBody>
                    <a:bodyPr/>
                    <a:lstStyle/>
                    <a:p>
                      <a:pPr rtl="1"/>
                      <a:r>
                        <a:rPr lang="he-IL" dirty="0"/>
                        <a:t>1</a:t>
                      </a:r>
                    </a:p>
                  </a:txBody>
                  <a:tcPr/>
                </a:tc>
                <a:tc>
                  <a:txBody>
                    <a:bodyPr/>
                    <a:lstStyle/>
                    <a:p>
                      <a:pPr rtl="1"/>
                      <a:r>
                        <a:rPr lang="he-IL" dirty="0"/>
                        <a:t>2</a:t>
                      </a:r>
                    </a:p>
                  </a:txBody>
                  <a:tcPr/>
                </a:tc>
                <a:tc>
                  <a:txBody>
                    <a:bodyPr/>
                    <a:lstStyle/>
                    <a:p>
                      <a:pPr rtl="1"/>
                      <a:r>
                        <a:rPr lang="he-IL" dirty="0"/>
                        <a:t>3</a:t>
                      </a:r>
                    </a:p>
                  </a:txBody>
                  <a:tcPr/>
                </a:tc>
                <a:tc>
                  <a:txBody>
                    <a:bodyPr/>
                    <a:lstStyle/>
                    <a:p>
                      <a:pPr rtl="1"/>
                      <a:r>
                        <a:rPr lang="he-IL" dirty="0"/>
                        <a:t>1</a:t>
                      </a:r>
                    </a:p>
                  </a:txBody>
                  <a:tcPr/>
                </a:tc>
                <a:extLst>
                  <a:ext uri="{0D108BD9-81ED-4DB2-BD59-A6C34878D82A}">
                    <a16:rowId xmlns:a16="http://schemas.microsoft.com/office/drawing/2014/main" val="1504792355"/>
                  </a:ext>
                </a:extLst>
              </a:tr>
              <a:tr h="370840">
                <a:tc>
                  <a:txBody>
                    <a:bodyPr/>
                    <a:lstStyle/>
                    <a:p>
                      <a:pPr rtl="1"/>
                      <a:r>
                        <a:rPr lang="he-IL" dirty="0"/>
                        <a:t>1</a:t>
                      </a:r>
                    </a:p>
                  </a:txBody>
                  <a:tcPr/>
                </a:tc>
                <a:tc>
                  <a:txBody>
                    <a:bodyPr/>
                    <a:lstStyle/>
                    <a:p>
                      <a:pPr rtl="1"/>
                      <a:r>
                        <a:rPr lang="he-IL" dirty="0"/>
                        <a:t>2</a:t>
                      </a:r>
                    </a:p>
                  </a:txBody>
                  <a:tcPr/>
                </a:tc>
                <a:tc>
                  <a:txBody>
                    <a:bodyPr/>
                    <a:lstStyle/>
                    <a:p>
                      <a:pPr rtl="1"/>
                      <a:r>
                        <a:rPr lang="he-IL" dirty="0"/>
                        <a:t>1</a:t>
                      </a:r>
                    </a:p>
                  </a:txBody>
                  <a:tcPr/>
                </a:tc>
                <a:tc>
                  <a:txBody>
                    <a:bodyPr/>
                    <a:lstStyle/>
                    <a:p>
                      <a:pPr rtl="1"/>
                      <a:r>
                        <a:rPr lang="he-IL" dirty="0"/>
                        <a:t>2</a:t>
                      </a:r>
                    </a:p>
                  </a:txBody>
                  <a:tcPr/>
                </a:tc>
                <a:tc>
                  <a:txBody>
                    <a:bodyPr/>
                    <a:lstStyle/>
                    <a:p>
                      <a:pPr rtl="1"/>
                      <a:r>
                        <a:rPr lang="he-IL" dirty="0"/>
                        <a:t>1</a:t>
                      </a:r>
                    </a:p>
                  </a:txBody>
                  <a:tcPr/>
                </a:tc>
                <a:tc>
                  <a:txBody>
                    <a:bodyPr/>
                    <a:lstStyle/>
                    <a:p>
                      <a:pPr rtl="1"/>
                      <a:r>
                        <a:rPr lang="he-IL" dirty="0"/>
                        <a:t>1</a:t>
                      </a:r>
                    </a:p>
                  </a:txBody>
                  <a:tcPr/>
                </a:tc>
                <a:tc>
                  <a:txBody>
                    <a:bodyPr/>
                    <a:lstStyle/>
                    <a:p>
                      <a:pPr rtl="1"/>
                      <a:r>
                        <a:rPr lang="he-IL" dirty="0"/>
                        <a:t>3</a:t>
                      </a:r>
                    </a:p>
                  </a:txBody>
                  <a:tcPr/>
                </a:tc>
                <a:extLst>
                  <a:ext uri="{0D108BD9-81ED-4DB2-BD59-A6C34878D82A}">
                    <a16:rowId xmlns:a16="http://schemas.microsoft.com/office/drawing/2014/main" val="781465453"/>
                  </a:ext>
                </a:extLst>
              </a:tr>
            </a:tbl>
          </a:graphicData>
        </a:graphic>
      </p:graphicFrame>
      <p:sp>
        <p:nvSpPr>
          <p:cNvPr id="10" name="מלבן 9">
            <a:extLst>
              <a:ext uri="{FF2B5EF4-FFF2-40B4-BE49-F238E27FC236}">
                <a16:creationId xmlns:a16="http://schemas.microsoft.com/office/drawing/2014/main" id="{F2EACF05-415E-43B3-B4B6-C14DC84CCFB6}"/>
              </a:ext>
            </a:extLst>
          </p:cNvPr>
          <p:cNvSpPr/>
          <p:nvPr/>
        </p:nvSpPr>
        <p:spPr>
          <a:xfrm>
            <a:off x="8286207" y="4014267"/>
            <a:ext cx="883918" cy="34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מצוי</a:t>
            </a:r>
          </a:p>
        </p:txBody>
      </p:sp>
      <p:graphicFrame>
        <p:nvGraphicFramePr>
          <p:cNvPr id="11" name="טבלה 10">
            <a:extLst>
              <a:ext uri="{FF2B5EF4-FFF2-40B4-BE49-F238E27FC236}">
                <a16:creationId xmlns:a16="http://schemas.microsoft.com/office/drawing/2014/main" id="{F4F32DDB-2990-45F4-A89F-12E71D2580C3}"/>
              </a:ext>
            </a:extLst>
          </p:cNvPr>
          <p:cNvGraphicFramePr>
            <a:graphicFrameLocks noGrp="1"/>
          </p:cNvGraphicFramePr>
          <p:nvPr>
            <p:extLst>
              <p:ext uri="{D42A27DB-BD31-4B8C-83A1-F6EECF244321}">
                <p14:modId xmlns:p14="http://schemas.microsoft.com/office/powerpoint/2010/main" val="2273946864"/>
              </p:ext>
            </p:extLst>
          </p:nvPr>
        </p:nvGraphicFramePr>
        <p:xfrm>
          <a:off x="1015999" y="4852850"/>
          <a:ext cx="7206346" cy="741680"/>
        </p:xfrm>
        <a:graphic>
          <a:graphicData uri="http://schemas.openxmlformats.org/drawingml/2006/table">
            <a:tbl>
              <a:tblPr rtl="1" firstRow="1" bandRow="1">
                <a:tableStyleId>{5C22544A-7EE6-4342-B048-85BDC9FD1C3A}</a:tableStyleId>
              </a:tblPr>
              <a:tblGrid>
                <a:gridCol w="1029478">
                  <a:extLst>
                    <a:ext uri="{9D8B030D-6E8A-4147-A177-3AD203B41FA5}">
                      <a16:colId xmlns:a16="http://schemas.microsoft.com/office/drawing/2014/main" val="2777313364"/>
                    </a:ext>
                  </a:extLst>
                </a:gridCol>
                <a:gridCol w="1029478">
                  <a:extLst>
                    <a:ext uri="{9D8B030D-6E8A-4147-A177-3AD203B41FA5}">
                      <a16:colId xmlns:a16="http://schemas.microsoft.com/office/drawing/2014/main" val="1655946943"/>
                    </a:ext>
                  </a:extLst>
                </a:gridCol>
                <a:gridCol w="1029478">
                  <a:extLst>
                    <a:ext uri="{9D8B030D-6E8A-4147-A177-3AD203B41FA5}">
                      <a16:colId xmlns:a16="http://schemas.microsoft.com/office/drawing/2014/main" val="3373579806"/>
                    </a:ext>
                  </a:extLst>
                </a:gridCol>
                <a:gridCol w="1029478">
                  <a:extLst>
                    <a:ext uri="{9D8B030D-6E8A-4147-A177-3AD203B41FA5}">
                      <a16:colId xmlns:a16="http://schemas.microsoft.com/office/drawing/2014/main" val="3707829789"/>
                    </a:ext>
                  </a:extLst>
                </a:gridCol>
                <a:gridCol w="1029478">
                  <a:extLst>
                    <a:ext uri="{9D8B030D-6E8A-4147-A177-3AD203B41FA5}">
                      <a16:colId xmlns:a16="http://schemas.microsoft.com/office/drawing/2014/main" val="66355662"/>
                    </a:ext>
                  </a:extLst>
                </a:gridCol>
                <a:gridCol w="1029478">
                  <a:extLst>
                    <a:ext uri="{9D8B030D-6E8A-4147-A177-3AD203B41FA5}">
                      <a16:colId xmlns:a16="http://schemas.microsoft.com/office/drawing/2014/main" val="2474261162"/>
                    </a:ext>
                  </a:extLst>
                </a:gridCol>
                <a:gridCol w="1029478">
                  <a:extLst>
                    <a:ext uri="{9D8B030D-6E8A-4147-A177-3AD203B41FA5}">
                      <a16:colId xmlns:a16="http://schemas.microsoft.com/office/drawing/2014/main" val="3244682146"/>
                    </a:ext>
                  </a:extLst>
                </a:gridCol>
              </a:tblGrid>
              <a:tr h="370840">
                <a:tc>
                  <a:txBody>
                    <a:bodyPr/>
                    <a:lstStyle/>
                    <a:p>
                      <a:pPr rtl="1"/>
                      <a:r>
                        <a:rPr lang="he-IL" dirty="0"/>
                        <a:t>3</a:t>
                      </a:r>
                    </a:p>
                  </a:txBody>
                  <a:tcPr/>
                </a:tc>
                <a:tc>
                  <a:txBody>
                    <a:bodyPr/>
                    <a:lstStyle/>
                    <a:p>
                      <a:pPr rtl="1"/>
                      <a:r>
                        <a:rPr lang="he-IL" dirty="0"/>
                        <a:t>3</a:t>
                      </a:r>
                    </a:p>
                  </a:txBody>
                  <a:tcPr/>
                </a:tc>
                <a:tc>
                  <a:txBody>
                    <a:bodyPr/>
                    <a:lstStyle/>
                    <a:p>
                      <a:pPr rtl="1"/>
                      <a:r>
                        <a:rPr lang="he-IL" dirty="0"/>
                        <a:t>2</a:t>
                      </a:r>
                    </a:p>
                  </a:txBody>
                  <a:tcPr/>
                </a:tc>
                <a:tc>
                  <a:txBody>
                    <a:bodyPr/>
                    <a:lstStyle/>
                    <a:p>
                      <a:pPr rtl="1"/>
                      <a:r>
                        <a:rPr lang="he-IL" dirty="0"/>
                        <a:t>2</a:t>
                      </a:r>
                    </a:p>
                  </a:txBody>
                  <a:tcPr/>
                </a:tc>
                <a:tc>
                  <a:txBody>
                    <a:bodyPr/>
                    <a:lstStyle/>
                    <a:p>
                      <a:pPr rtl="1"/>
                      <a:r>
                        <a:rPr lang="he-IL" dirty="0"/>
                        <a:t>2</a:t>
                      </a:r>
                    </a:p>
                  </a:txBody>
                  <a:tcPr/>
                </a:tc>
                <a:tc>
                  <a:txBody>
                    <a:bodyPr/>
                    <a:lstStyle/>
                    <a:p>
                      <a:pPr rtl="1"/>
                      <a:r>
                        <a:rPr lang="he-IL" dirty="0"/>
                        <a:t>3</a:t>
                      </a:r>
                    </a:p>
                  </a:txBody>
                  <a:tcPr/>
                </a:tc>
                <a:tc>
                  <a:txBody>
                    <a:bodyPr/>
                    <a:lstStyle/>
                    <a:p>
                      <a:pPr rtl="1"/>
                      <a:r>
                        <a:rPr lang="he-IL" dirty="0"/>
                        <a:t>2</a:t>
                      </a:r>
                    </a:p>
                  </a:txBody>
                  <a:tcPr/>
                </a:tc>
                <a:extLst>
                  <a:ext uri="{0D108BD9-81ED-4DB2-BD59-A6C34878D82A}">
                    <a16:rowId xmlns:a16="http://schemas.microsoft.com/office/drawing/2014/main" val="1504792355"/>
                  </a:ext>
                </a:extLst>
              </a:tr>
              <a:tr h="370840">
                <a:tc>
                  <a:txBody>
                    <a:bodyPr/>
                    <a:lstStyle/>
                    <a:p>
                      <a:pPr rtl="1"/>
                      <a:r>
                        <a:rPr lang="he-IL" dirty="0"/>
                        <a:t>1</a:t>
                      </a:r>
                    </a:p>
                  </a:txBody>
                  <a:tcPr/>
                </a:tc>
                <a:tc>
                  <a:txBody>
                    <a:bodyPr/>
                    <a:lstStyle/>
                    <a:p>
                      <a:pPr rtl="1"/>
                      <a:r>
                        <a:rPr lang="he-IL" dirty="0"/>
                        <a:t>2</a:t>
                      </a:r>
                    </a:p>
                  </a:txBody>
                  <a:tcPr/>
                </a:tc>
                <a:tc>
                  <a:txBody>
                    <a:bodyPr/>
                    <a:lstStyle/>
                    <a:p>
                      <a:pPr rtl="1"/>
                      <a:r>
                        <a:rPr lang="he-IL" dirty="0"/>
                        <a:t>1</a:t>
                      </a:r>
                    </a:p>
                  </a:txBody>
                  <a:tcPr/>
                </a:tc>
                <a:tc>
                  <a:txBody>
                    <a:bodyPr/>
                    <a:lstStyle/>
                    <a:p>
                      <a:pPr rtl="1"/>
                      <a:r>
                        <a:rPr lang="he-IL" dirty="0"/>
                        <a:t>3</a:t>
                      </a:r>
                    </a:p>
                  </a:txBody>
                  <a:tcPr/>
                </a:tc>
                <a:tc>
                  <a:txBody>
                    <a:bodyPr/>
                    <a:lstStyle/>
                    <a:p>
                      <a:pPr rtl="1"/>
                      <a:r>
                        <a:rPr lang="he-IL" dirty="0"/>
                        <a:t>1</a:t>
                      </a:r>
                    </a:p>
                  </a:txBody>
                  <a:tcPr/>
                </a:tc>
                <a:tc>
                  <a:txBody>
                    <a:bodyPr/>
                    <a:lstStyle/>
                    <a:p>
                      <a:pPr rtl="1"/>
                      <a:r>
                        <a:rPr lang="he-IL" dirty="0"/>
                        <a:t>2</a:t>
                      </a:r>
                    </a:p>
                  </a:txBody>
                  <a:tcPr/>
                </a:tc>
                <a:tc>
                  <a:txBody>
                    <a:bodyPr/>
                    <a:lstStyle/>
                    <a:p>
                      <a:pPr rtl="1"/>
                      <a:r>
                        <a:rPr lang="he-IL" dirty="0"/>
                        <a:t>2</a:t>
                      </a:r>
                    </a:p>
                  </a:txBody>
                  <a:tcPr/>
                </a:tc>
                <a:extLst>
                  <a:ext uri="{0D108BD9-81ED-4DB2-BD59-A6C34878D82A}">
                    <a16:rowId xmlns:a16="http://schemas.microsoft.com/office/drawing/2014/main" val="781465453"/>
                  </a:ext>
                </a:extLst>
              </a:tr>
            </a:tbl>
          </a:graphicData>
        </a:graphic>
      </p:graphicFrame>
      <p:sp>
        <p:nvSpPr>
          <p:cNvPr id="12" name="מלבן 11">
            <a:extLst>
              <a:ext uri="{FF2B5EF4-FFF2-40B4-BE49-F238E27FC236}">
                <a16:creationId xmlns:a16="http://schemas.microsoft.com/office/drawing/2014/main" id="{A66DDEB6-585B-441F-9BC2-EF5804EEC537}"/>
              </a:ext>
            </a:extLst>
          </p:cNvPr>
          <p:cNvSpPr/>
          <p:nvPr/>
        </p:nvSpPr>
        <p:spPr>
          <a:xfrm>
            <a:off x="8286207" y="4841239"/>
            <a:ext cx="883918" cy="34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רצוי</a:t>
            </a:r>
          </a:p>
        </p:txBody>
      </p:sp>
      <p:graphicFrame>
        <p:nvGraphicFramePr>
          <p:cNvPr id="13" name="טבלה 12">
            <a:extLst>
              <a:ext uri="{FF2B5EF4-FFF2-40B4-BE49-F238E27FC236}">
                <a16:creationId xmlns:a16="http://schemas.microsoft.com/office/drawing/2014/main" id="{B1431D78-9393-4153-A9A2-F228CF9FB3B2}"/>
              </a:ext>
            </a:extLst>
          </p:cNvPr>
          <p:cNvGraphicFramePr>
            <a:graphicFrameLocks noGrp="1"/>
          </p:cNvGraphicFramePr>
          <p:nvPr>
            <p:extLst>
              <p:ext uri="{D42A27DB-BD31-4B8C-83A1-F6EECF244321}">
                <p14:modId xmlns:p14="http://schemas.microsoft.com/office/powerpoint/2010/main" val="3321614411"/>
              </p:ext>
            </p:extLst>
          </p:nvPr>
        </p:nvGraphicFramePr>
        <p:xfrm>
          <a:off x="1015999" y="5718193"/>
          <a:ext cx="7206346" cy="741680"/>
        </p:xfrm>
        <a:graphic>
          <a:graphicData uri="http://schemas.openxmlformats.org/drawingml/2006/table">
            <a:tbl>
              <a:tblPr rtl="1" firstRow="1" bandRow="1">
                <a:tableStyleId>{5C22544A-7EE6-4342-B048-85BDC9FD1C3A}</a:tableStyleId>
              </a:tblPr>
              <a:tblGrid>
                <a:gridCol w="1029478">
                  <a:extLst>
                    <a:ext uri="{9D8B030D-6E8A-4147-A177-3AD203B41FA5}">
                      <a16:colId xmlns:a16="http://schemas.microsoft.com/office/drawing/2014/main" val="2777313364"/>
                    </a:ext>
                  </a:extLst>
                </a:gridCol>
                <a:gridCol w="1029478">
                  <a:extLst>
                    <a:ext uri="{9D8B030D-6E8A-4147-A177-3AD203B41FA5}">
                      <a16:colId xmlns:a16="http://schemas.microsoft.com/office/drawing/2014/main" val="1655946943"/>
                    </a:ext>
                  </a:extLst>
                </a:gridCol>
                <a:gridCol w="1029478">
                  <a:extLst>
                    <a:ext uri="{9D8B030D-6E8A-4147-A177-3AD203B41FA5}">
                      <a16:colId xmlns:a16="http://schemas.microsoft.com/office/drawing/2014/main" val="3373579806"/>
                    </a:ext>
                  </a:extLst>
                </a:gridCol>
                <a:gridCol w="1029478">
                  <a:extLst>
                    <a:ext uri="{9D8B030D-6E8A-4147-A177-3AD203B41FA5}">
                      <a16:colId xmlns:a16="http://schemas.microsoft.com/office/drawing/2014/main" val="3707829789"/>
                    </a:ext>
                  </a:extLst>
                </a:gridCol>
                <a:gridCol w="1029478">
                  <a:extLst>
                    <a:ext uri="{9D8B030D-6E8A-4147-A177-3AD203B41FA5}">
                      <a16:colId xmlns:a16="http://schemas.microsoft.com/office/drawing/2014/main" val="66355662"/>
                    </a:ext>
                  </a:extLst>
                </a:gridCol>
                <a:gridCol w="1029478">
                  <a:extLst>
                    <a:ext uri="{9D8B030D-6E8A-4147-A177-3AD203B41FA5}">
                      <a16:colId xmlns:a16="http://schemas.microsoft.com/office/drawing/2014/main" val="2474261162"/>
                    </a:ext>
                  </a:extLst>
                </a:gridCol>
                <a:gridCol w="1029478">
                  <a:extLst>
                    <a:ext uri="{9D8B030D-6E8A-4147-A177-3AD203B41FA5}">
                      <a16:colId xmlns:a16="http://schemas.microsoft.com/office/drawing/2014/main" val="3244682146"/>
                    </a:ext>
                  </a:extLst>
                </a:gridCol>
              </a:tblGrid>
              <a:tr h="370840">
                <a:tc>
                  <a:txBody>
                    <a:bodyPr/>
                    <a:lstStyle/>
                    <a:p>
                      <a:pPr rtl="1"/>
                      <a:r>
                        <a:rPr lang="he-IL" dirty="0"/>
                        <a:t>1</a:t>
                      </a:r>
                    </a:p>
                  </a:txBody>
                  <a:tcPr/>
                </a:tc>
                <a:tc>
                  <a:txBody>
                    <a:bodyPr/>
                    <a:lstStyle/>
                    <a:p>
                      <a:pPr rtl="1"/>
                      <a:r>
                        <a:rPr lang="he-IL" dirty="0"/>
                        <a:t>1</a:t>
                      </a:r>
                    </a:p>
                  </a:txBody>
                  <a:tcPr/>
                </a:tc>
                <a:tc>
                  <a:txBody>
                    <a:bodyPr/>
                    <a:lstStyle/>
                    <a:p>
                      <a:pPr rtl="1"/>
                      <a:r>
                        <a:rPr lang="he-IL" dirty="0"/>
                        <a:t>1</a:t>
                      </a:r>
                    </a:p>
                  </a:txBody>
                  <a:tcPr/>
                </a:tc>
                <a:tc>
                  <a:txBody>
                    <a:bodyPr/>
                    <a:lstStyle/>
                    <a:p>
                      <a:pPr rtl="1"/>
                      <a:r>
                        <a:rPr lang="he-IL" dirty="0"/>
                        <a:t>2</a:t>
                      </a:r>
                    </a:p>
                  </a:txBody>
                  <a:tcPr/>
                </a:tc>
                <a:tc>
                  <a:txBody>
                    <a:bodyPr/>
                    <a:lstStyle/>
                    <a:p>
                      <a:pPr rtl="1"/>
                      <a:r>
                        <a:rPr lang="he-IL" dirty="0"/>
                        <a:t>1 יותר</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מלא</a:t>
                      </a:r>
                    </a:p>
                  </a:txBody>
                  <a:tcPr/>
                </a:tc>
                <a:tc>
                  <a:txBody>
                    <a:bodyPr/>
                    <a:lstStyle/>
                    <a:p>
                      <a:pPr rtl="1"/>
                      <a:r>
                        <a:rPr lang="he-IL" dirty="0"/>
                        <a:t>1</a:t>
                      </a:r>
                    </a:p>
                  </a:txBody>
                  <a:tcPr/>
                </a:tc>
                <a:extLst>
                  <a:ext uri="{0D108BD9-81ED-4DB2-BD59-A6C34878D82A}">
                    <a16:rowId xmlns:a16="http://schemas.microsoft.com/office/drawing/2014/main" val="1504792355"/>
                  </a:ext>
                </a:extLst>
              </a:tr>
              <a:tr h="370840">
                <a:tc>
                  <a:txBody>
                    <a:bodyPr/>
                    <a:lstStyle/>
                    <a:p>
                      <a:pPr rtl="1"/>
                      <a:r>
                        <a:rPr lang="he-IL" dirty="0"/>
                        <a:t>מלא</a:t>
                      </a:r>
                    </a:p>
                  </a:txBody>
                  <a:tcPr/>
                </a:tc>
                <a:tc>
                  <a:txBody>
                    <a:bodyPr/>
                    <a:lstStyle/>
                    <a:p>
                      <a:pPr rtl="1"/>
                      <a:r>
                        <a:rPr lang="he-IL" dirty="0"/>
                        <a:t>מלא</a:t>
                      </a:r>
                    </a:p>
                  </a:txBody>
                  <a:tcPr/>
                </a:tc>
                <a:tc>
                  <a:txBody>
                    <a:bodyPr/>
                    <a:lstStyle/>
                    <a:p>
                      <a:pPr rtl="1"/>
                      <a:r>
                        <a:rPr lang="he-IL" dirty="0"/>
                        <a:t>1</a:t>
                      </a:r>
                    </a:p>
                  </a:txBody>
                  <a:tcPr/>
                </a:tc>
                <a:tc>
                  <a:txBody>
                    <a:bodyPr/>
                    <a:lstStyle/>
                    <a:p>
                      <a:pPr rtl="1"/>
                      <a:r>
                        <a:rPr lang="he-IL" dirty="0"/>
                        <a:t>1</a:t>
                      </a:r>
                    </a:p>
                  </a:txBody>
                  <a:tcPr/>
                </a:tc>
                <a:tc>
                  <a:txBody>
                    <a:bodyPr/>
                    <a:lstStyle/>
                    <a:p>
                      <a:pPr rtl="1"/>
                      <a:r>
                        <a:rPr lang="he-IL" dirty="0"/>
                        <a:t>מלא</a:t>
                      </a:r>
                    </a:p>
                  </a:txBody>
                  <a:tcPr/>
                </a:tc>
                <a:tc>
                  <a:txBody>
                    <a:bodyPr/>
                    <a:lstStyle/>
                    <a:p>
                      <a:pPr rtl="1"/>
                      <a:r>
                        <a:rPr lang="he-IL" dirty="0"/>
                        <a:t>1</a:t>
                      </a:r>
                    </a:p>
                  </a:txBody>
                  <a:tcPr/>
                </a:tc>
                <a:tc>
                  <a:txBody>
                    <a:bodyPr/>
                    <a:lstStyle/>
                    <a:p>
                      <a:pPr rtl="1"/>
                      <a:r>
                        <a:rPr lang="he-IL" dirty="0"/>
                        <a:t>1 יותר</a:t>
                      </a:r>
                    </a:p>
                  </a:txBody>
                  <a:tcPr/>
                </a:tc>
                <a:extLst>
                  <a:ext uri="{0D108BD9-81ED-4DB2-BD59-A6C34878D82A}">
                    <a16:rowId xmlns:a16="http://schemas.microsoft.com/office/drawing/2014/main" val="781465453"/>
                  </a:ext>
                </a:extLst>
              </a:tr>
            </a:tbl>
          </a:graphicData>
        </a:graphic>
      </p:graphicFrame>
      <p:sp>
        <p:nvSpPr>
          <p:cNvPr id="14" name="מלבן 13">
            <a:extLst>
              <a:ext uri="{FF2B5EF4-FFF2-40B4-BE49-F238E27FC236}">
                <a16:creationId xmlns:a16="http://schemas.microsoft.com/office/drawing/2014/main" id="{F06D0794-D654-4D91-991A-285366055519}"/>
              </a:ext>
            </a:extLst>
          </p:cNvPr>
          <p:cNvSpPr/>
          <p:nvPr/>
        </p:nvSpPr>
        <p:spPr>
          <a:xfrm>
            <a:off x="8286207" y="5714657"/>
            <a:ext cx="883918" cy="34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חוסר</a:t>
            </a:r>
          </a:p>
        </p:txBody>
      </p:sp>
    </p:spTree>
    <p:extLst>
      <p:ext uri="{BB962C8B-B14F-4D97-AF65-F5344CB8AC3E}">
        <p14:creationId xmlns:p14="http://schemas.microsoft.com/office/powerpoint/2010/main" val="51072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74CDB0-4A9E-4212-A9AB-5676827FECF3}"/>
              </a:ext>
            </a:extLst>
          </p:cNvPr>
          <p:cNvSpPr>
            <a:spLocks noGrp="1"/>
          </p:cNvSpPr>
          <p:nvPr>
            <p:ph type="title"/>
          </p:nvPr>
        </p:nvSpPr>
        <p:spPr>
          <a:xfrm>
            <a:off x="838200" y="365125"/>
            <a:ext cx="10515600" cy="457835"/>
          </a:xfrm>
        </p:spPr>
        <p:txBody>
          <a:bodyPr>
            <a:normAutofit fontScale="90000"/>
          </a:bodyPr>
          <a:lstStyle/>
          <a:p>
            <a:r>
              <a:rPr lang="he-IL" dirty="0"/>
              <a:t>12. משמרות - המשך</a:t>
            </a:r>
          </a:p>
        </p:txBody>
      </p:sp>
      <p:sp>
        <p:nvSpPr>
          <p:cNvPr id="3" name="מציין מיקום תוכן 2">
            <a:extLst>
              <a:ext uri="{FF2B5EF4-FFF2-40B4-BE49-F238E27FC236}">
                <a16:creationId xmlns:a16="http://schemas.microsoft.com/office/drawing/2014/main" id="{5C0CF899-134C-4291-B821-7476F2C57228}"/>
              </a:ext>
            </a:extLst>
          </p:cNvPr>
          <p:cNvSpPr>
            <a:spLocks noGrp="1"/>
          </p:cNvSpPr>
          <p:nvPr>
            <p:ph idx="1"/>
          </p:nvPr>
        </p:nvSpPr>
        <p:spPr>
          <a:xfrm>
            <a:off x="838200" y="1018903"/>
            <a:ext cx="10515600" cy="5158060"/>
          </a:xfrm>
        </p:spPr>
        <p:txBody>
          <a:bodyPr>
            <a:normAutofit/>
          </a:bodyPr>
          <a:lstStyle/>
          <a:p>
            <a:r>
              <a:rPr lang="he-IL" sz="1600" dirty="0"/>
              <a:t>1.  חישוב החוסר של השליחים יתבצע אוטומטית – לאחר הפחתה בין המצוי לרצוי ( שקופית קודמת)</a:t>
            </a:r>
          </a:p>
          <a:p>
            <a:r>
              <a:rPr lang="he-IL" sz="1600" dirty="0"/>
              <a:t>2. כאשר מנהל המשלוחים יבחר שליח הוא יראה את המשמרות שהוא הגיש</a:t>
            </a:r>
          </a:p>
          <a:p>
            <a:r>
              <a:rPr lang="he-IL" sz="1600" dirty="0"/>
              <a:t>3. כאשר שליח יכניס לאפליקציה את המשמרות שלו יהיה לו גם את שעות בהן הוא מתחיל את המשמרת ומסיים אותה</a:t>
            </a:r>
          </a:p>
          <a:p>
            <a:r>
              <a:rPr lang="he-IL" sz="1600" dirty="0"/>
              <a:t>4. כאשר המנהל ילחץ על אחד השליחים מהשקופית הקודמת ( לדוגמא על אביאל) צריך להיפתח לו מסך רק של אותו שליח עם הכמות ימים שהגיש משמרות בוקר + ערב</a:t>
            </a:r>
          </a:p>
          <a:p>
            <a:r>
              <a:rPr lang="he-IL" sz="1600" dirty="0"/>
              <a:t>לכל מסך צריך להיות חזרה אחורה אבל שלא יחזיר את המסך חזור עד לבית</a:t>
            </a:r>
          </a:p>
          <a:p>
            <a:endParaRPr lang="he-IL" sz="1600" dirty="0"/>
          </a:p>
        </p:txBody>
      </p:sp>
      <p:graphicFrame>
        <p:nvGraphicFramePr>
          <p:cNvPr id="4" name="טבלה 3">
            <a:extLst>
              <a:ext uri="{FF2B5EF4-FFF2-40B4-BE49-F238E27FC236}">
                <a16:creationId xmlns:a16="http://schemas.microsoft.com/office/drawing/2014/main" id="{44C7F52F-B407-4452-B931-369993A7F8FB}"/>
              </a:ext>
            </a:extLst>
          </p:cNvPr>
          <p:cNvGraphicFramePr>
            <a:graphicFrameLocks noGrp="1"/>
          </p:cNvGraphicFramePr>
          <p:nvPr>
            <p:extLst>
              <p:ext uri="{D42A27DB-BD31-4B8C-83A1-F6EECF244321}">
                <p14:modId xmlns:p14="http://schemas.microsoft.com/office/powerpoint/2010/main" val="2024615521"/>
              </p:ext>
            </p:extLst>
          </p:nvPr>
        </p:nvGraphicFramePr>
        <p:xfrm>
          <a:off x="822960" y="2914226"/>
          <a:ext cx="10342880" cy="1280160"/>
        </p:xfrm>
        <a:graphic>
          <a:graphicData uri="http://schemas.openxmlformats.org/drawingml/2006/table">
            <a:tbl>
              <a:tblPr rtl="1" firstRow="1" bandRow="1">
                <a:tableStyleId>{5C22544A-7EE6-4342-B048-85BDC9FD1C3A}</a:tableStyleId>
              </a:tblPr>
              <a:tblGrid>
                <a:gridCol w="924560">
                  <a:extLst>
                    <a:ext uri="{9D8B030D-6E8A-4147-A177-3AD203B41FA5}">
                      <a16:colId xmlns:a16="http://schemas.microsoft.com/office/drawing/2014/main" val="2960225399"/>
                    </a:ext>
                  </a:extLst>
                </a:gridCol>
                <a:gridCol w="809897">
                  <a:extLst>
                    <a:ext uri="{9D8B030D-6E8A-4147-A177-3AD203B41FA5}">
                      <a16:colId xmlns:a16="http://schemas.microsoft.com/office/drawing/2014/main" val="4070595112"/>
                    </a:ext>
                  </a:extLst>
                </a:gridCol>
                <a:gridCol w="653143">
                  <a:extLst>
                    <a:ext uri="{9D8B030D-6E8A-4147-A177-3AD203B41FA5}">
                      <a16:colId xmlns:a16="http://schemas.microsoft.com/office/drawing/2014/main" val="2217217048"/>
                    </a:ext>
                  </a:extLst>
                </a:gridCol>
                <a:gridCol w="783771">
                  <a:extLst>
                    <a:ext uri="{9D8B030D-6E8A-4147-A177-3AD203B41FA5}">
                      <a16:colId xmlns:a16="http://schemas.microsoft.com/office/drawing/2014/main" val="660556989"/>
                    </a:ext>
                  </a:extLst>
                </a:gridCol>
                <a:gridCol w="757646">
                  <a:extLst>
                    <a:ext uri="{9D8B030D-6E8A-4147-A177-3AD203B41FA5}">
                      <a16:colId xmlns:a16="http://schemas.microsoft.com/office/drawing/2014/main" val="3280862307"/>
                    </a:ext>
                  </a:extLst>
                </a:gridCol>
                <a:gridCol w="796834">
                  <a:extLst>
                    <a:ext uri="{9D8B030D-6E8A-4147-A177-3AD203B41FA5}">
                      <a16:colId xmlns:a16="http://schemas.microsoft.com/office/drawing/2014/main" val="104796044"/>
                    </a:ext>
                  </a:extLst>
                </a:gridCol>
                <a:gridCol w="744583">
                  <a:extLst>
                    <a:ext uri="{9D8B030D-6E8A-4147-A177-3AD203B41FA5}">
                      <a16:colId xmlns:a16="http://schemas.microsoft.com/office/drawing/2014/main" val="3385303493"/>
                    </a:ext>
                  </a:extLst>
                </a:gridCol>
                <a:gridCol w="744583">
                  <a:extLst>
                    <a:ext uri="{9D8B030D-6E8A-4147-A177-3AD203B41FA5}">
                      <a16:colId xmlns:a16="http://schemas.microsoft.com/office/drawing/2014/main" val="554438024"/>
                    </a:ext>
                  </a:extLst>
                </a:gridCol>
                <a:gridCol w="1541417">
                  <a:extLst>
                    <a:ext uri="{9D8B030D-6E8A-4147-A177-3AD203B41FA5}">
                      <a16:colId xmlns:a16="http://schemas.microsoft.com/office/drawing/2014/main" val="4071312733"/>
                    </a:ext>
                  </a:extLst>
                </a:gridCol>
                <a:gridCol w="1436915">
                  <a:extLst>
                    <a:ext uri="{9D8B030D-6E8A-4147-A177-3AD203B41FA5}">
                      <a16:colId xmlns:a16="http://schemas.microsoft.com/office/drawing/2014/main" val="1043412260"/>
                    </a:ext>
                  </a:extLst>
                </a:gridCol>
                <a:gridCol w="1149531">
                  <a:extLst>
                    <a:ext uri="{9D8B030D-6E8A-4147-A177-3AD203B41FA5}">
                      <a16:colId xmlns:a16="http://schemas.microsoft.com/office/drawing/2014/main" val="2462061072"/>
                    </a:ext>
                  </a:extLst>
                </a:gridCol>
              </a:tblGrid>
              <a:tr h="370840">
                <a:tc>
                  <a:txBody>
                    <a:bodyPr/>
                    <a:lstStyle/>
                    <a:p>
                      <a:pPr rtl="1"/>
                      <a:r>
                        <a:rPr lang="he-IL" dirty="0"/>
                        <a:t>שליח</a:t>
                      </a:r>
                    </a:p>
                  </a:txBody>
                  <a:tcPr/>
                </a:tc>
                <a:tc>
                  <a:txBody>
                    <a:bodyPr/>
                    <a:lstStyle/>
                    <a:p>
                      <a:pPr rtl="1"/>
                      <a:r>
                        <a:rPr lang="he-IL" dirty="0"/>
                        <a:t>ראשון</a:t>
                      </a:r>
                    </a:p>
                  </a:txBody>
                  <a:tcPr/>
                </a:tc>
                <a:tc>
                  <a:txBody>
                    <a:bodyPr/>
                    <a:lstStyle/>
                    <a:p>
                      <a:pPr rtl="1"/>
                      <a:r>
                        <a:rPr lang="he-IL" dirty="0"/>
                        <a:t>שני</a:t>
                      </a:r>
                    </a:p>
                  </a:txBody>
                  <a:tcPr/>
                </a:tc>
                <a:tc>
                  <a:txBody>
                    <a:bodyPr/>
                    <a:lstStyle/>
                    <a:p>
                      <a:pPr rtl="1"/>
                      <a:r>
                        <a:rPr lang="he-IL" dirty="0"/>
                        <a:t>שלישי</a:t>
                      </a:r>
                    </a:p>
                  </a:txBody>
                  <a:tcPr/>
                </a:tc>
                <a:tc>
                  <a:txBody>
                    <a:bodyPr/>
                    <a:lstStyle/>
                    <a:p>
                      <a:pPr rtl="1"/>
                      <a:r>
                        <a:rPr lang="he-IL" dirty="0"/>
                        <a:t>רביעי</a:t>
                      </a:r>
                    </a:p>
                  </a:txBody>
                  <a:tcPr/>
                </a:tc>
                <a:tc>
                  <a:txBody>
                    <a:bodyPr/>
                    <a:lstStyle/>
                    <a:p>
                      <a:pPr rtl="1"/>
                      <a:r>
                        <a:rPr lang="he-IL" dirty="0"/>
                        <a:t>חמישי</a:t>
                      </a:r>
                    </a:p>
                  </a:txBody>
                  <a:tcPr/>
                </a:tc>
                <a:tc>
                  <a:txBody>
                    <a:bodyPr/>
                    <a:lstStyle/>
                    <a:p>
                      <a:pPr rtl="1"/>
                      <a:r>
                        <a:rPr lang="he-IL" dirty="0"/>
                        <a:t>שישי</a:t>
                      </a:r>
                    </a:p>
                  </a:txBody>
                  <a:tcPr/>
                </a:tc>
                <a:tc>
                  <a:txBody>
                    <a:bodyPr/>
                    <a:lstStyle/>
                    <a:p>
                      <a:pPr rtl="1"/>
                      <a:r>
                        <a:rPr lang="he-IL" dirty="0"/>
                        <a:t>שבת</a:t>
                      </a:r>
                    </a:p>
                  </a:txBody>
                  <a:tcPr/>
                </a:tc>
                <a:tc>
                  <a:txBody>
                    <a:bodyPr/>
                    <a:lstStyle/>
                    <a:p>
                      <a:pPr rtl="1"/>
                      <a:r>
                        <a:rPr lang="he-IL" dirty="0"/>
                        <a:t>משמרות בוקר</a:t>
                      </a:r>
                    </a:p>
                  </a:txBody>
                  <a:tcPr/>
                </a:tc>
                <a:tc>
                  <a:txBody>
                    <a:bodyPr/>
                    <a:lstStyle/>
                    <a:p>
                      <a:pPr rtl="1"/>
                      <a:r>
                        <a:rPr lang="he-IL" dirty="0"/>
                        <a:t>משמרות ערב</a:t>
                      </a:r>
                    </a:p>
                  </a:txBody>
                  <a:tcPr/>
                </a:tc>
                <a:tc>
                  <a:txBody>
                    <a:bodyPr/>
                    <a:lstStyle/>
                    <a:p>
                      <a:pPr rtl="1"/>
                      <a:r>
                        <a:rPr lang="he-IL" dirty="0"/>
                        <a:t>סה"כ משמרות</a:t>
                      </a:r>
                    </a:p>
                  </a:txBody>
                  <a:tcPr/>
                </a:tc>
                <a:extLst>
                  <a:ext uri="{0D108BD9-81ED-4DB2-BD59-A6C34878D82A}">
                    <a16:rowId xmlns:a16="http://schemas.microsoft.com/office/drawing/2014/main" val="813426008"/>
                  </a:ext>
                </a:extLst>
              </a:tr>
              <a:tr h="370840">
                <a:tc>
                  <a:txBody>
                    <a:bodyPr/>
                    <a:lstStyle/>
                    <a:p>
                      <a:pPr rtl="1"/>
                      <a:r>
                        <a:rPr lang="he-IL" dirty="0"/>
                        <a:t>אביאל </a:t>
                      </a:r>
                      <a:r>
                        <a:rPr lang="he-IL" dirty="0" err="1"/>
                        <a:t>קוגן</a:t>
                      </a:r>
                      <a:endParaRPr lang="he-IL" dirty="0"/>
                    </a:p>
                  </a:txBody>
                  <a:tcPr/>
                </a:tc>
                <a:tc>
                  <a:txBody>
                    <a:bodyPr/>
                    <a:lstStyle/>
                    <a:p>
                      <a:pPr rtl="1"/>
                      <a:r>
                        <a:rPr lang="he-IL" dirty="0"/>
                        <a:t>כפולה</a:t>
                      </a:r>
                    </a:p>
                  </a:txBody>
                  <a:tcPr/>
                </a:tc>
                <a:tc>
                  <a:txBody>
                    <a:bodyPr/>
                    <a:lstStyle/>
                    <a:p>
                      <a:pPr rtl="1"/>
                      <a:r>
                        <a:rPr lang="he-IL" dirty="0"/>
                        <a:t>ערב</a:t>
                      </a:r>
                    </a:p>
                  </a:txBody>
                  <a:tcPr/>
                </a:tc>
                <a:tc>
                  <a:txBody>
                    <a:bodyPr/>
                    <a:lstStyle/>
                    <a:p>
                      <a:pPr rtl="1"/>
                      <a:r>
                        <a:rPr lang="he-IL" dirty="0"/>
                        <a:t>בוקר</a:t>
                      </a:r>
                    </a:p>
                  </a:txBody>
                  <a:tcPr/>
                </a:tc>
                <a:tc>
                  <a:txBody>
                    <a:bodyPr/>
                    <a:lstStyle/>
                    <a:p>
                      <a:pPr rtl="1"/>
                      <a:r>
                        <a:rPr lang="he-IL" dirty="0"/>
                        <a:t>בוקר</a:t>
                      </a:r>
                    </a:p>
                  </a:txBody>
                  <a:tcPr/>
                </a:tc>
                <a:tc>
                  <a:txBody>
                    <a:bodyPr/>
                    <a:lstStyle/>
                    <a:p>
                      <a:pPr rtl="1"/>
                      <a:r>
                        <a:rPr lang="he-IL" dirty="0"/>
                        <a:t>בוקר</a:t>
                      </a:r>
                    </a:p>
                  </a:txBody>
                  <a:tcPr/>
                </a:tc>
                <a:tc>
                  <a:txBody>
                    <a:bodyPr/>
                    <a:lstStyle/>
                    <a:p>
                      <a:pPr rtl="1"/>
                      <a:r>
                        <a:rPr lang="he-IL" dirty="0"/>
                        <a:t>ערב</a:t>
                      </a:r>
                    </a:p>
                  </a:txBody>
                  <a:tcPr/>
                </a:tc>
                <a:tc>
                  <a:txBody>
                    <a:bodyPr/>
                    <a:lstStyle/>
                    <a:p>
                      <a:pPr rtl="1"/>
                      <a:r>
                        <a:rPr lang="he-IL" dirty="0"/>
                        <a:t>ערב</a:t>
                      </a:r>
                    </a:p>
                  </a:txBody>
                  <a:tcPr/>
                </a:tc>
                <a:tc>
                  <a:txBody>
                    <a:bodyPr/>
                    <a:lstStyle/>
                    <a:p>
                      <a:pPr algn="ctr" rtl="1"/>
                      <a:r>
                        <a:rPr lang="he-IL" dirty="0"/>
                        <a:t>4</a:t>
                      </a:r>
                    </a:p>
                  </a:txBody>
                  <a:tcPr/>
                </a:tc>
                <a:tc>
                  <a:txBody>
                    <a:bodyPr/>
                    <a:lstStyle/>
                    <a:p>
                      <a:pPr algn="ctr" rtl="1"/>
                      <a:r>
                        <a:rPr lang="he-IL" dirty="0"/>
                        <a:t>4</a:t>
                      </a:r>
                    </a:p>
                  </a:txBody>
                  <a:tcPr/>
                </a:tc>
                <a:tc>
                  <a:txBody>
                    <a:bodyPr/>
                    <a:lstStyle/>
                    <a:p>
                      <a:pPr algn="ctr" rtl="1"/>
                      <a:r>
                        <a:rPr lang="he-IL" dirty="0"/>
                        <a:t>8</a:t>
                      </a:r>
                    </a:p>
                  </a:txBody>
                  <a:tcPr/>
                </a:tc>
                <a:extLst>
                  <a:ext uri="{0D108BD9-81ED-4DB2-BD59-A6C34878D82A}">
                    <a16:rowId xmlns:a16="http://schemas.microsoft.com/office/drawing/2014/main" val="2556101800"/>
                  </a:ext>
                </a:extLst>
              </a:tr>
            </a:tbl>
          </a:graphicData>
        </a:graphic>
      </p:graphicFrame>
    </p:spTree>
    <p:extLst>
      <p:ext uri="{BB962C8B-B14F-4D97-AF65-F5344CB8AC3E}">
        <p14:creationId xmlns:p14="http://schemas.microsoft.com/office/powerpoint/2010/main" val="661793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4ECF97-E9AE-406B-9FE6-02D5F9F5FFE2}"/>
              </a:ext>
            </a:extLst>
          </p:cNvPr>
          <p:cNvSpPr>
            <a:spLocks noGrp="1"/>
          </p:cNvSpPr>
          <p:nvPr>
            <p:ph type="title"/>
          </p:nvPr>
        </p:nvSpPr>
        <p:spPr>
          <a:xfrm>
            <a:off x="853440" y="279354"/>
            <a:ext cx="10515600" cy="549275"/>
          </a:xfrm>
        </p:spPr>
        <p:txBody>
          <a:bodyPr>
            <a:normAutofit/>
          </a:bodyPr>
          <a:lstStyle/>
          <a:p>
            <a:r>
              <a:rPr lang="he-IL" sz="2400" dirty="0"/>
              <a:t>13. צ</a:t>
            </a:r>
            <a:r>
              <a:rPr lang="en-US" sz="2400" dirty="0"/>
              <a:t>'</a:t>
            </a:r>
            <a:r>
              <a:rPr lang="he-IL" sz="2400" dirty="0"/>
              <a:t>אט עם שליחים</a:t>
            </a:r>
          </a:p>
        </p:txBody>
      </p:sp>
      <p:sp>
        <p:nvSpPr>
          <p:cNvPr id="3" name="מציין מיקום תוכן 2">
            <a:extLst>
              <a:ext uri="{FF2B5EF4-FFF2-40B4-BE49-F238E27FC236}">
                <a16:creationId xmlns:a16="http://schemas.microsoft.com/office/drawing/2014/main" id="{E59E46A2-DAE5-4118-B8C1-004ED6A56C98}"/>
              </a:ext>
            </a:extLst>
          </p:cNvPr>
          <p:cNvSpPr>
            <a:spLocks noGrp="1"/>
          </p:cNvSpPr>
          <p:nvPr>
            <p:ph idx="1"/>
          </p:nvPr>
        </p:nvSpPr>
        <p:spPr>
          <a:xfrm>
            <a:off x="838200" y="809897"/>
            <a:ext cx="10515600" cy="5367066"/>
          </a:xfrm>
        </p:spPr>
        <p:txBody>
          <a:bodyPr>
            <a:normAutofit/>
          </a:bodyPr>
          <a:lstStyle/>
          <a:p>
            <a:r>
              <a:rPr lang="he-IL" sz="1400" dirty="0"/>
              <a:t>כאשר המנהל ילחץ על צ</a:t>
            </a:r>
            <a:r>
              <a:rPr lang="en-US" sz="1400" dirty="0"/>
              <a:t>'</a:t>
            </a:r>
            <a:r>
              <a:rPr lang="he-IL" sz="1400" dirty="0"/>
              <a:t>אט עם שליחים יעביר אותו למסך השליחים הפעילים</a:t>
            </a:r>
          </a:p>
          <a:p>
            <a:endParaRPr lang="he-IL" sz="1400" dirty="0"/>
          </a:p>
          <a:p>
            <a:pPr marL="0" indent="0">
              <a:buNone/>
            </a:pPr>
            <a:r>
              <a:rPr lang="he-IL" sz="1400" dirty="0"/>
              <a:t>                               </a:t>
            </a:r>
          </a:p>
          <a:p>
            <a:pPr marL="0" indent="0">
              <a:buNone/>
            </a:pPr>
            <a:r>
              <a:rPr lang="he-IL" sz="1400" dirty="0"/>
              <a:t>                                                                                                                                לחיצה על אחד השליחים </a:t>
            </a:r>
          </a:p>
          <a:p>
            <a:r>
              <a:rPr lang="he-IL" sz="1400" dirty="0"/>
              <a:t>13. צ</a:t>
            </a:r>
            <a:r>
              <a:rPr lang="en-US" sz="1400" dirty="0"/>
              <a:t>'</a:t>
            </a:r>
            <a:r>
              <a:rPr lang="he-IL" sz="1400" dirty="0"/>
              <a:t>אט עם השליחים                                                                                                                         שיפתח צ</a:t>
            </a:r>
            <a:r>
              <a:rPr lang="en-US" sz="1400" dirty="0"/>
              <a:t>'</a:t>
            </a:r>
            <a:r>
              <a:rPr lang="he-IL" sz="1400" dirty="0"/>
              <a:t>אט כמו </a:t>
            </a:r>
            <a:r>
              <a:rPr lang="he-IL" sz="1400" dirty="0" err="1"/>
              <a:t>וואצאפ</a:t>
            </a:r>
            <a:r>
              <a:rPr lang="he-IL" sz="1400" dirty="0"/>
              <a:t> או צ</a:t>
            </a:r>
            <a:r>
              <a:rPr lang="en-US" sz="1400" dirty="0"/>
              <a:t>'</a:t>
            </a:r>
            <a:r>
              <a:rPr lang="he-IL" sz="1400" dirty="0"/>
              <a:t>אט אחר</a:t>
            </a:r>
          </a:p>
          <a:p>
            <a:pPr marL="0" indent="0">
              <a:buNone/>
            </a:pPr>
            <a:r>
              <a:rPr lang="he-IL" sz="1400" dirty="0"/>
              <a:t>                                                                                                                                    הנקודה שתהיה תקשורת מאותה אפליקציה מול המנהל</a:t>
            </a:r>
          </a:p>
        </p:txBody>
      </p:sp>
      <p:sp>
        <p:nvSpPr>
          <p:cNvPr id="4" name="חץ: ימינה 3">
            <a:extLst>
              <a:ext uri="{FF2B5EF4-FFF2-40B4-BE49-F238E27FC236}">
                <a16:creationId xmlns:a16="http://schemas.microsoft.com/office/drawing/2014/main" id="{87849647-26B6-455D-9F1B-9A5256A0A419}"/>
              </a:ext>
            </a:extLst>
          </p:cNvPr>
          <p:cNvSpPr/>
          <p:nvPr/>
        </p:nvSpPr>
        <p:spPr>
          <a:xfrm rot="10800000">
            <a:off x="8675127" y="1920234"/>
            <a:ext cx="658773" cy="549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תמונה 4" descr="תמונה שמכילה צילום מסך&#10;&#10;תיאור שנוצר ברמת מהימנות גבוהה">
            <a:extLst>
              <a:ext uri="{FF2B5EF4-FFF2-40B4-BE49-F238E27FC236}">
                <a16:creationId xmlns:a16="http://schemas.microsoft.com/office/drawing/2014/main" id="{A3537DFA-D7D6-48C1-A2B2-E6093340A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485" y="1200916"/>
            <a:ext cx="3388012" cy="5420819"/>
          </a:xfrm>
          <a:prstGeom prst="rect">
            <a:avLst/>
          </a:prstGeom>
        </p:spPr>
      </p:pic>
      <p:sp>
        <p:nvSpPr>
          <p:cNvPr id="6" name="חץ: ימינה 5">
            <a:extLst>
              <a:ext uri="{FF2B5EF4-FFF2-40B4-BE49-F238E27FC236}">
                <a16:creationId xmlns:a16="http://schemas.microsoft.com/office/drawing/2014/main" id="{0EA58DCF-9C0B-433E-867D-53B4E2D5D720}"/>
              </a:ext>
            </a:extLst>
          </p:cNvPr>
          <p:cNvSpPr/>
          <p:nvPr/>
        </p:nvSpPr>
        <p:spPr>
          <a:xfrm rot="10800000">
            <a:off x="3744085" y="2103746"/>
            <a:ext cx="1111808" cy="365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8698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31EF49-3AD6-4C1A-A6E1-0B30C78B3144}"/>
              </a:ext>
            </a:extLst>
          </p:cNvPr>
          <p:cNvSpPr>
            <a:spLocks noGrp="1"/>
          </p:cNvSpPr>
          <p:nvPr>
            <p:ph type="title"/>
          </p:nvPr>
        </p:nvSpPr>
        <p:spPr>
          <a:xfrm>
            <a:off x="838200" y="365126"/>
            <a:ext cx="10515600" cy="315912"/>
          </a:xfrm>
        </p:spPr>
        <p:txBody>
          <a:bodyPr>
            <a:noAutofit/>
          </a:bodyPr>
          <a:lstStyle/>
          <a:p>
            <a:r>
              <a:rPr lang="he-IL" sz="2400" dirty="0"/>
              <a:t>14. הכנס משלוח</a:t>
            </a:r>
          </a:p>
        </p:txBody>
      </p:sp>
      <p:sp>
        <p:nvSpPr>
          <p:cNvPr id="3" name="מציין מיקום תוכן 2">
            <a:extLst>
              <a:ext uri="{FF2B5EF4-FFF2-40B4-BE49-F238E27FC236}">
                <a16:creationId xmlns:a16="http://schemas.microsoft.com/office/drawing/2014/main" id="{6754CCF1-D61E-46B9-AA23-423F4552183D}"/>
              </a:ext>
            </a:extLst>
          </p:cNvPr>
          <p:cNvSpPr>
            <a:spLocks noGrp="1"/>
          </p:cNvSpPr>
          <p:nvPr>
            <p:ph idx="1"/>
          </p:nvPr>
        </p:nvSpPr>
        <p:spPr>
          <a:xfrm>
            <a:off x="838200" y="681038"/>
            <a:ext cx="10515600" cy="5495925"/>
          </a:xfrm>
        </p:spPr>
        <p:txBody>
          <a:bodyPr/>
          <a:lstStyle/>
          <a:p>
            <a:r>
              <a:rPr lang="he-IL" sz="1600" dirty="0"/>
              <a:t>כאשר נלחץ על הכנס משלוח צריך להיפתח רשימה של מסעדות ואז נבחר את המסעדה שנכניס לה משלוח בדומה למסך הפתיחה</a:t>
            </a:r>
          </a:p>
          <a:p>
            <a:pPr marL="0" indent="0">
              <a:buNone/>
            </a:pPr>
            <a:r>
              <a:rPr lang="he-IL" dirty="0"/>
              <a:t>לדוגמא נלחץ על גריל 443</a:t>
            </a:r>
          </a:p>
          <a:p>
            <a:pPr marL="0" indent="0">
              <a:buNone/>
            </a:pPr>
            <a:r>
              <a:rPr lang="he-IL" sz="1400" dirty="0"/>
              <a:t>מסעדות</a:t>
            </a:r>
          </a:p>
          <a:p>
            <a:pPr marL="0" indent="0">
              <a:buNone/>
            </a:pPr>
            <a:r>
              <a:rPr lang="he-IL" sz="1400" dirty="0" err="1"/>
              <a:t>אושי</a:t>
            </a:r>
            <a:r>
              <a:rPr lang="he-IL" sz="1400" dirty="0"/>
              <a:t> </a:t>
            </a:r>
            <a:r>
              <a:rPr lang="he-IL" sz="1400" dirty="0" err="1"/>
              <a:t>אושי</a:t>
            </a:r>
            <a:r>
              <a:rPr lang="he-IL" sz="1400" dirty="0"/>
              <a:t> </a:t>
            </a:r>
          </a:p>
          <a:p>
            <a:pPr marL="0" indent="0">
              <a:buNone/>
            </a:pPr>
            <a:r>
              <a:rPr lang="he-IL" sz="1400" dirty="0"/>
              <a:t>גריל 443                                                    לחיצה על הפלוס בצבע הירוק</a:t>
            </a:r>
          </a:p>
          <a:p>
            <a:pPr marL="0" indent="0">
              <a:buNone/>
            </a:pPr>
            <a:r>
              <a:rPr lang="he-IL" sz="1400" dirty="0" err="1"/>
              <a:t>מיייק</a:t>
            </a:r>
            <a:r>
              <a:rPr lang="he-IL" sz="1400" dirty="0"/>
              <a:t> בורגר                                                  תפתח לנו הזמנה רגילה </a:t>
            </a:r>
          </a:p>
          <a:p>
            <a:pPr marL="0" indent="0">
              <a:buNone/>
            </a:pPr>
            <a:r>
              <a:rPr lang="he-IL" sz="1400" dirty="0"/>
              <a:t>פיצה שמש</a:t>
            </a:r>
          </a:p>
        </p:txBody>
      </p:sp>
      <p:sp>
        <p:nvSpPr>
          <p:cNvPr id="4" name="חץ: ימינה 3">
            <a:extLst>
              <a:ext uri="{FF2B5EF4-FFF2-40B4-BE49-F238E27FC236}">
                <a16:creationId xmlns:a16="http://schemas.microsoft.com/office/drawing/2014/main" id="{018CFD63-0E33-448C-AFFA-184A4B66F9DD}"/>
              </a:ext>
            </a:extLst>
          </p:cNvPr>
          <p:cNvSpPr/>
          <p:nvPr/>
        </p:nvSpPr>
        <p:spPr>
          <a:xfrm rot="10800000">
            <a:off x="8190412" y="2155370"/>
            <a:ext cx="2194560" cy="31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תמונה 5" descr="תמונה שמכילה צילום מסך&#10;&#10;תיאור שנוצר ברמת מהימנות גבוהה מאוד">
            <a:extLst>
              <a:ext uri="{FF2B5EF4-FFF2-40B4-BE49-F238E27FC236}">
                <a16:creationId xmlns:a16="http://schemas.microsoft.com/office/drawing/2014/main" id="{56AA06C3-554D-4C27-8FEC-CA5A61F0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732" y="1397728"/>
            <a:ext cx="3265713" cy="5225141"/>
          </a:xfrm>
          <a:prstGeom prst="rect">
            <a:avLst/>
          </a:prstGeom>
        </p:spPr>
      </p:pic>
    </p:spTree>
    <p:extLst>
      <p:ext uri="{BB962C8B-B14F-4D97-AF65-F5344CB8AC3E}">
        <p14:creationId xmlns:p14="http://schemas.microsoft.com/office/powerpoint/2010/main" val="17331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D49E7B3E-C67E-4D6B-80DE-3C349CF86CC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rtl="0"/>
            <a:r>
              <a:rPr lang="en-US" sz="5400">
                <a:solidFill>
                  <a:schemeClr val="bg1">
                    <a:lumMod val="95000"/>
                    <a:lumOff val="5000"/>
                  </a:schemeClr>
                </a:solidFill>
              </a:rPr>
              <a:t>ציוות משלוחים </a:t>
            </a:r>
          </a:p>
        </p:txBody>
      </p:sp>
    </p:spTree>
    <p:extLst>
      <p:ext uri="{BB962C8B-B14F-4D97-AF65-F5344CB8AC3E}">
        <p14:creationId xmlns:p14="http://schemas.microsoft.com/office/powerpoint/2010/main" val="220202068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59EF01-B6DB-41BC-8D2D-BC2092CEB7C7}"/>
              </a:ext>
            </a:extLst>
          </p:cNvPr>
          <p:cNvSpPr>
            <a:spLocks noGrp="1"/>
          </p:cNvSpPr>
          <p:nvPr>
            <p:ph type="title"/>
          </p:nvPr>
        </p:nvSpPr>
        <p:spPr>
          <a:xfrm>
            <a:off x="838200" y="365125"/>
            <a:ext cx="10515600" cy="575401"/>
          </a:xfrm>
        </p:spPr>
        <p:txBody>
          <a:bodyPr>
            <a:normAutofit/>
          </a:bodyPr>
          <a:lstStyle/>
          <a:p>
            <a:r>
              <a:rPr lang="he-IL" sz="1600" dirty="0"/>
              <a:t>תצוגת משלוחים פעילים</a:t>
            </a:r>
            <a:br>
              <a:rPr lang="he-IL" sz="1600" dirty="0"/>
            </a:br>
            <a:r>
              <a:rPr lang="he-IL" sz="1600" dirty="0"/>
              <a:t>יום + תאריך במסך העליון כתורת עליונה</a:t>
            </a:r>
          </a:p>
        </p:txBody>
      </p:sp>
      <p:sp>
        <p:nvSpPr>
          <p:cNvPr id="3" name="מציין מיקום תוכן 2">
            <a:extLst>
              <a:ext uri="{FF2B5EF4-FFF2-40B4-BE49-F238E27FC236}">
                <a16:creationId xmlns:a16="http://schemas.microsoft.com/office/drawing/2014/main" id="{2B6BF52B-2521-4FC6-B2D6-68A49E1A019B}"/>
              </a:ext>
            </a:extLst>
          </p:cNvPr>
          <p:cNvSpPr>
            <a:spLocks noGrp="1"/>
          </p:cNvSpPr>
          <p:nvPr>
            <p:ph idx="1"/>
          </p:nvPr>
        </p:nvSpPr>
        <p:spPr>
          <a:xfrm>
            <a:off x="838200" y="1031966"/>
            <a:ext cx="10515600" cy="5236437"/>
          </a:xfrm>
        </p:spPr>
        <p:txBody>
          <a:bodyPr/>
          <a:lstStyle/>
          <a:p>
            <a:pPr marL="0" indent="0">
              <a:buNone/>
            </a:pPr>
            <a:r>
              <a:rPr lang="he-IL" sz="2000" dirty="0"/>
              <a:t>  משלוחים פתוחים (25)                                                                            שליחים פעילים (10)</a:t>
            </a:r>
          </a:p>
          <a:p>
            <a:pPr marL="0" indent="0">
              <a:buNone/>
            </a:pPr>
            <a:endParaRPr lang="he-IL" sz="2000" dirty="0"/>
          </a:p>
          <a:p>
            <a:pPr marL="0" indent="0">
              <a:buNone/>
            </a:pPr>
            <a:r>
              <a:rPr lang="he-IL" sz="2000" dirty="0"/>
              <a:t>                                           המסך נע בתנועת גרירה ימינה ושמאלה</a:t>
            </a:r>
          </a:p>
        </p:txBody>
      </p:sp>
      <p:pic>
        <p:nvPicPr>
          <p:cNvPr id="7" name="תמונה 6" descr="תמונה שמכילה צילום מסך&#10;&#10;תיאור שנוצר ברמת מהימנות גבוהה מאוד">
            <a:extLst>
              <a:ext uri="{FF2B5EF4-FFF2-40B4-BE49-F238E27FC236}">
                <a16:creationId xmlns:a16="http://schemas.microsoft.com/office/drawing/2014/main" id="{84298E66-AC4B-43FB-BE9B-BD6E20516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980" y="1437182"/>
            <a:ext cx="3388012" cy="5420818"/>
          </a:xfrm>
          <a:prstGeom prst="rect">
            <a:avLst/>
          </a:prstGeom>
        </p:spPr>
      </p:pic>
      <p:pic>
        <p:nvPicPr>
          <p:cNvPr id="9" name="תמונה 8" descr="תמונה שמכילה צילום מסך&#10;&#10;תיאור שנוצר ברמת מהימנות גבוהה">
            <a:extLst>
              <a:ext uri="{FF2B5EF4-FFF2-40B4-BE49-F238E27FC236}">
                <a16:creationId xmlns:a16="http://schemas.microsoft.com/office/drawing/2014/main" id="{1208C14E-260A-427D-88A5-216998884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04" y="1437182"/>
            <a:ext cx="3388012" cy="5420819"/>
          </a:xfrm>
          <a:prstGeom prst="rect">
            <a:avLst/>
          </a:prstGeom>
        </p:spPr>
      </p:pic>
      <p:sp>
        <p:nvSpPr>
          <p:cNvPr id="4" name="חץ: ימינה 3">
            <a:extLst>
              <a:ext uri="{FF2B5EF4-FFF2-40B4-BE49-F238E27FC236}">
                <a16:creationId xmlns:a16="http://schemas.microsoft.com/office/drawing/2014/main" id="{7F39227E-006A-426F-A0D0-ABCA5EA59198}"/>
              </a:ext>
            </a:extLst>
          </p:cNvPr>
          <p:cNvSpPr/>
          <p:nvPr/>
        </p:nvSpPr>
        <p:spPr>
          <a:xfrm rot="10800000">
            <a:off x="5251269" y="2377438"/>
            <a:ext cx="2614037" cy="431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8500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490736-5EDD-4ED3-8DCD-F7CC363D7EF0}"/>
              </a:ext>
            </a:extLst>
          </p:cNvPr>
          <p:cNvSpPr>
            <a:spLocks noGrp="1"/>
          </p:cNvSpPr>
          <p:nvPr>
            <p:ph type="title"/>
          </p:nvPr>
        </p:nvSpPr>
        <p:spPr>
          <a:xfrm>
            <a:off x="838200" y="365126"/>
            <a:ext cx="10515600" cy="418646"/>
          </a:xfrm>
        </p:spPr>
        <p:txBody>
          <a:bodyPr>
            <a:normAutofit/>
          </a:bodyPr>
          <a:lstStyle/>
          <a:p>
            <a:r>
              <a:rPr lang="he-IL" sz="1800" dirty="0"/>
              <a:t>המשך ציוות משלוחים</a:t>
            </a:r>
          </a:p>
        </p:txBody>
      </p:sp>
      <p:sp>
        <p:nvSpPr>
          <p:cNvPr id="7" name="מציין מיקום תוכן 6">
            <a:extLst>
              <a:ext uri="{FF2B5EF4-FFF2-40B4-BE49-F238E27FC236}">
                <a16:creationId xmlns:a16="http://schemas.microsoft.com/office/drawing/2014/main" id="{FC495DFA-D62A-4EA6-B553-85280060422E}"/>
              </a:ext>
            </a:extLst>
          </p:cNvPr>
          <p:cNvSpPr>
            <a:spLocks noGrp="1"/>
          </p:cNvSpPr>
          <p:nvPr>
            <p:ph idx="1"/>
          </p:nvPr>
        </p:nvSpPr>
        <p:spPr>
          <a:xfrm>
            <a:off x="0" y="435456"/>
            <a:ext cx="11353800" cy="5741508"/>
          </a:xfrm>
        </p:spPr>
        <p:txBody>
          <a:bodyPr>
            <a:normAutofit/>
          </a:bodyPr>
          <a:lstStyle/>
          <a:p>
            <a:pPr marL="0" indent="0">
              <a:buNone/>
            </a:pPr>
            <a:endParaRPr lang="he-IL" sz="1400" dirty="0"/>
          </a:p>
          <a:p>
            <a:pPr marL="0" indent="0">
              <a:buNone/>
            </a:pPr>
            <a:r>
              <a:rPr lang="he-IL" sz="1400" dirty="0"/>
              <a:t>בתמונה הראשונה מצד ימין    </a:t>
            </a:r>
            <a:r>
              <a:rPr lang="he-IL" sz="1400" dirty="0">
                <a:solidFill>
                  <a:srgbClr val="FF0000"/>
                </a:solidFill>
                <a:highlight>
                  <a:srgbClr val="FFFF00"/>
                </a:highlight>
              </a:rPr>
              <a:t>משלוח סטטוס 0 ללא שליח         משלוח סטטוס 1 שליח בדרך למסעדה              משלוח סטטוס 2 שליח בדרך ללקוח</a:t>
            </a:r>
          </a:p>
          <a:p>
            <a:pPr marL="0" indent="0">
              <a:buNone/>
            </a:pPr>
            <a:r>
              <a:rPr lang="he-IL" sz="1400" dirty="0"/>
              <a:t>לחיצה על משלוח בסטטוס </a:t>
            </a:r>
            <a:r>
              <a:rPr lang="en-US" sz="1400" dirty="0">
                <a:highlight>
                  <a:srgbClr val="FFFF00"/>
                </a:highlight>
              </a:rPr>
              <a:t>0</a:t>
            </a:r>
            <a:r>
              <a:rPr lang="he-IL" sz="1400" dirty="0"/>
              <a:t> תעביר אותנו למסך של המשלוח  עם פרטי הלקוח             לחיצה על צוות בתמונה האמצעית תעביר אותנו למסך השליחים הפעילים</a:t>
            </a:r>
          </a:p>
          <a:p>
            <a:pPr marL="0" indent="0">
              <a:buNone/>
            </a:pPr>
            <a:r>
              <a:rPr lang="he-IL" sz="1400" dirty="0"/>
              <a:t>                                                                              </a:t>
            </a:r>
          </a:p>
        </p:txBody>
      </p:sp>
      <p:sp>
        <p:nvSpPr>
          <p:cNvPr id="8" name="חץ: ימינה 7">
            <a:extLst>
              <a:ext uri="{FF2B5EF4-FFF2-40B4-BE49-F238E27FC236}">
                <a16:creationId xmlns:a16="http://schemas.microsoft.com/office/drawing/2014/main" id="{FB027C37-AB99-4CA2-9A45-8843037B955B}"/>
              </a:ext>
            </a:extLst>
          </p:cNvPr>
          <p:cNvSpPr/>
          <p:nvPr/>
        </p:nvSpPr>
        <p:spPr>
          <a:xfrm rot="10800000">
            <a:off x="8238871" y="2472565"/>
            <a:ext cx="978587" cy="41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10" name="תמונה 9" descr="תמונה שמכילה צילום מסך, טקסט&#10;&#10;תיאור שנוצר ברמת מהימנות גבוהה">
            <a:extLst>
              <a:ext uri="{FF2B5EF4-FFF2-40B4-BE49-F238E27FC236}">
                <a16:creationId xmlns:a16="http://schemas.microsoft.com/office/drawing/2014/main" id="{1782F318-6490-4A62-BFE9-BD737609D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772" y="1560548"/>
            <a:ext cx="2857228" cy="4571565"/>
          </a:xfrm>
          <a:prstGeom prst="rect">
            <a:avLst/>
          </a:prstGeom>
        </p:spPr>
      </p:pic>
      <p:pic>
        <p:nvPicPr>
          <p:cNvPr id="12" name="תמונה 11" descr="תמונה שמכילה צילום מסך&#10;&#10;תיאור שנוצר ברמת מהימנות גבוהה מאוד">
            <a:extLst>
              <a:ext uri="{FF2B5EF4-FFF2-40B4-BE49-F238E27FC236}">
                <a16:creationId xmlns:a16="http://schemas.microsoft.com/office/drawing/2014/main" id="{B02D7E07-041B-47EE-B053-F7A052D14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0548"/>
            <a:ext cx="3030582" cy="4848932"/>
          </a:xfrm>
          <a:prstGeom prst="rect">
            <a:avLst/>
          </a:prstGeom>
        </p:spPr>
      </p:pic>
      <p:pic>
        <p:nvPicPr>
          <p:cNvPr id="14" name="תמונה 13">
            <a:extLst>
              <a:ext uri="{FF2B5EF4-FFF2-40B4-BE49-F238E27FC236}">
                <a16:creationId xmlns:a16="http://schemas.microsoft.com/office/drawing/2014/main" id="{0362C61B-5521-42B1-988B-33AC4BBF5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7975" y="1573612"/>
            <a:ext cx="3421625" cy="4848932"/>
          </a:xfrm>
          <a:prstGeom prst="rect">
            <a:avLst/>
          </a:prstGeom>
        </p:spPr>
      </p:pic>
      <p:sp>
        <p:nvSpPr>
          <p:cNvPr id="15" name="חץ: ימינה 14">
            <a:extLst>
              <a:ext uri="{FF2B5EF4-FFF2-40B4-BE49-F238E27FC236}">
                <a16:creationId xmlns:a16="http://schemas.microsoft.com/office/drawing/2014/main" id="{4518734D-EBA1-4293-BB13-C4B753E5E891}"/>
              </a:ext>
            </a:extLst>
          </p:cNvPr>
          <p:cNvSpPr/>
          <p:nvPr/>
        </p:nvSpPr>
        <p:spPr>
          <a:xfrm rot="10800000">
            <a:off x="3371810" y="2437906"/>
            <a:ext cx="993944" cy="41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069533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1C42C1-1434-4CA9-9D20-93BE82A728EF}"/>
              </a:ext>
            </a:extLst>
          </p:cNvPr>
          <p:cNvSpPr>
            <a:spLocks noGrp="1"/>
          </p:cNvSpPr>
          <p:nvPr>
            <p:ph type="title"/>
          </p:nvPr>
        </p:nvSpPr>
        <p:spPr>
          <a:xfrm>
            <a:off x="838200" y="365126"/>
            <a:ext cx="10515600" cy="315911"/>
          </a:xfrm>
        </p:spPr>
        <p:txBody>
          <a:bodyPr>
            <a:normAutofit/>
          </a:bodyPr>
          <a:lstStyle/>
          <a:p>
            <a:r>
              <a:rPr lang="he-IL" sz="1600" b="1" u="sng" dirty="0"/>
              <a:t>המשך שקופית קודמת - </a:t>
            </a:r>
            <a:r>
              <a:rPr lang="he-IL" sz="1600" b="1" u="sng" dirty="0" err="1"/>
              <a:t>ציוותים</a:t>
            </a:r>
            <a:endParaRPr lang="he-IL" sz="1600" b="1" u="sng" dirty="0"/>
          </a:p>
        </p:txBody>
      </p:sp>
      <p:sp>
        <p:nvSpPr>
          <p:cNvPr id="3" name="מציין מיקום תוכן 2">
            <a:extLst>
              <a:ext uri="{FF2B5EF4-FFF2-40B4-BE49-F238E27FC236}">
                <a16:creationId xmlns:a16="http://schemas.microsoft.com/office/drawing/2014/main" id="{D564F6C3-2FFF-4F28-9B4F-2AD0CA59D68D}"/>
              </a:ext>
            </a:extLst>
          </p:cNvPr>
          <p:cNvSpPr>
            <a:spLocks noGrp="1"/>
          </p:cNvSpPr>
          <p:nvPr>
            <p:ph idx="1"/>
          </p:nvPr>
        </p:nvSpPr>
        <p:spPr>
          <a:xfrm>
            <a:off x="838200" y="822960"/>
            <a:ext cx="10515600" cy="5354003"/>
          </a:xfrm>
        </p:spPr>
        <p:txBody>
          <a:bodyPr>
            <a:normAutofit/>
          </a:bodyPr>
          <a:lstStyle/>
          <a:p>
            <a:pPr marL="0" indent="0">
              <a:buNone/>
            </a:pPr>
            <a:r>
              <a:rPr lang="he-IL" sz="1400" dirty="0"/>
              <a:t>                           לחיצה על השליח תראה לנו את המשלוחים שכבר נמצאים על השליח ואת חישוב </a:t>
            </a:r>
            <a:r>
              <a:rPr lang="he-IL" sz="1400" dirty="0">
                <a:highlight>
                  <a:srgbClr val="00FF00"/>
                </a:highlight>
              </a:rPr>
              <a:t>זמני הגעה מכתובת לכתובת כמו חישוב של </a:t>
            </a:r>
            <a:r>
              <a:rPr lang="he-IL" sz="1400" dirty="0" err="1">
                <a:highlight>
                  <a:srgbClr val="00FF00"/>
                </a:highlight>
              </a:rPr>
              <a:t>וויז</a:t>
            </a:r>
            <a:r>
              <a:rPr lang="he-IL" sz="1400" dirty="0">
                <a:highlight>
                  <a:srgbClr val="00FF00"/>
                </a:highlight>
              </a:rPr>
              <a:t> פחות 15% ששליח על קטנוע נוסע מהר יותר, </a:t>
            </a:r>
            <a:r>
              <a:rPr lang="he-IL" sz="1400" b="1" dirty="0">
                <a:highlight>
                  <a:srgbClr val="00FF00"/>
                </a:highlight>
              </a:rPr>
              <a:t>יש צורך להוסיף 3 דקות של עיכוב בכל נקודה </a:t>
            </a:r>
          </a:p>
          <a:p>
            <a:pPr marL="0" indent="0">
              <a:buNone/>
            </a:pPr>
            <a:r>
              <a:rPr lang="he-IL" sz="1400" dirty="0"/>
              <a:t>     </a:t>
            </a:r>
            <a:r>
              <a:rPr lang="he-IL" sz="1400" dirty="0">
                <a:highlight>
                  <a:srgbClr val="FFFF00"/>
                </a:highlight>
              </a:rPr>
              <a:t>לחצנו על משלוח של פיצה שמש לרחוב עמק האלה 82 </a:t>
            </a:r>
            <a:r>
              <a:rPr lang="he-IL" sz="1400" dirty="0"/>
              <a:t>                                    </a:t>
            </a:r>
            <a:r>
              <a:rPr lang="he-IL" sz="1400" dirty="0">
                <a:highlight>
                  <a:srgbClr val="FFFF00"/>
                </a:highlight>
              </a:rPr>
              <a:t>בחרנו את השליח יונתן פלג – יעביר אותנו אל המסך הבא</a:t>
            </a:r>
          </a:p>
          <a:p>
            <a:pPr marL="0" indent="0">
              <a:buNone/>
            </a:pPr>
            <a:endParaRPr lang="he-IL" sz="1400"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B99F61D4-8419-4301-87AD-C2C71D7A3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852" y="1933483"/>
            <a:ext cx="3030582" cy="4848932"/>
          </a:xfrm>
          <a:prstGeom prst="rect">
            <a:avLst/>
          </a:prstGeom>
        </p:spPr>
      </p:pic>
      <p:sp>
        <p:nvSpPr>
          <p:cNvPr id="5" name="חץ: ימינה 4">
            <a:extLst>
              <a:ext uri="{FF2B5EF4-FFF2-40B4-BE49-F238E27FC236}">
                <a16:creationId xmlns:a16="http://schemas.microsoft.com/office/drawing/2014/main" id="{62536DC3-2DC4-4433-A462-9CFEA58F78D5}"/>
              </a:ext>
            </a:extLst>
          </p:cNvPr>
          <p:cNvSpPr/>
          <p:nvPr/>
        </p:nvSpPr>
        <p:spPr>
          <a:xfrm rot="10800000">
            <a:off x="3443846" y="2684282"/>
            <a:ext cx="1355074" cy="31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descr="תמונה שמכילה צילום מסך&#10;&#10;תיאור שנוצר ברמת מהימנות גבוהה מאוד">
            <a:extLst>
              <a:ext uri="{FF2B5EF4-FFF2-40B4-BE49-F238E27FC236}">
                <a16:creationId xmlns:a16="http://schemas.microsoft.com/office/drawing/2014/main" id="{3B3721ED-1C14-4C34-9EBA-7B0DB59F6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2" y="1923212"/>
            <a:ext cx="3154301" cy="5046881"/>
          </a:xfrm>
          <a:prstGeom prst="rect">
            <a:avLst/>
          </a:prstGeom>
        </p:spPr>
      </p:pic>
      <p:pic>
        <p:nvPicPr>
          <p:cNvPr id="11" name="תמונה 10" descr="תמונה שמכילה צילום מסך, טקסט&#10;&#10;תיאור שנוצר ברמת מהימנות גבוהה">
            <a:extLst>
              <a:ext uri="{FF2B5EF4-FFF2-40B4-BE49-F238E27FC236}">
                <a16:creationId xmlns:a16="http://schemas.microsoft.com/office/drawing/2014/main" id="{33843211-E515-44FC-A9C8-6C6781BBC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670" y="1810661"/>
            <a:ext cx="3092441" cy="4947906"/>
          </a:xfrm>
          <a:prstGeom prst="rect">
            <a:avLst/>
          </a:prstGeom>
        </p:spPr>
      </p:pic>
      <p:sp>
        <p:nvSpPr>
          <p:cNvPr id="12" name="חץ: ימינה 11">
            <a:extLst>
              <a:ext uri="{FF2B5EF4-FFF2-40B4-BE49-F238E27FC236}">
                <a16:creationId xmlns:a16="http://schemas.microsoft.com/office/drawing/2014/main" id="{2E8730E8-9853-4132-8BEC-E1429BA8768B}"/>
              </a:ext>
            </a:extLst>
          </p:cNvPr>
          <p:cNvSpPr/>
          <p:nvPr/>
        </p:nvSpPr>
        <p:spPr>
          <a:xfrm rot="10800000">
            <a:off x="8050813" y="2975599"/>
            <a:ext cx="878478" cy="31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95869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2459287-FEB5-4BD0-9FEB-56CF5E24F363}"/>
              </a:ext>
            </a:extLst>
          </p:cNvPr>
          <p:cNvSpPr>
            <a:spLocks noGrp="1"/>
          </p:cNvSpPr>
          <p:nvPr>
            <p:ph idx="1"/>
          </p:nvPr>
        </p:nvSpPr>
        <p:spPr>
          <a:xfrm>
            <a:off x="-130629" y="195943"/>
            <a:ext cx="12174583" cy="6557554"/>
          </a:xfrm>
        </p:spPr>
        <p:txBody>
          <a:bodyPr>
            <a:normAutofit/>
          </a:bodyPr>
          <a:lstStyle/>
          <a:p>
            <a:pPr marL="0" indent="0">
              <a:buNone/>
            </a:pPr>
            <a:r>
              <a:rPr lang="he-IL" sz="1400" dirty="0"/>
              <a:t>כפי שרואים המשלוח של פיצה שמש אמור להגיע ללקוח בשעה 17:59 אפשר לשנות את מסלול השליח כאשר נגרור את סטטוס המשלוח למעלה או למטה באופן הבא: </a:t>
            </a:r>
          </a:p>
          <a:p>
            <a:pPr marL="0" indent="0">
              <a:buNone/>
            </a:pPr>
            <a:endParaRPr lang="he-IL" sz="1400" dirty="0"/>
          </a:p>
          <a:p>
            <a:pPr marL="0" indent="0">
              <a:buNone/>
            </a:pPr>
            <a:r>
              <a:rPr lang="he-IL" sz="1400" dirty="0"/>
              <a:t>                 מסך של שקופית קודמת</a:t>
            </a:r>
          </a:p>
          <a:p>
            <a:pPr marL="0" indent="0">
              <a:buNone/>
            </a:pPr>
            <a:endParaRPr lang="he-IL" sz="1400" dirty="0"/>
          </a:p>
          <a:p>
            <a:pPr marL="0" indent="0">
              <a:buNone/>
            </a:pPr>
            <a:r>
              <a:rPr lang="he-IL" sz="1400" dirty="0"/>
              <a:t>                                                                        שינוי מסלול והשפעה על הזמנים כאשר גררנו את פיצה שמש</a:t>
            </a:r>
          </a:p>
          <a:p>
            <a:pPr marL="0" indent="0">
              <a:buNone/>
            </a:pPr>
            <a:r>
              <a:rPr lang="he-IL" sz="1400" dirty="0"/>
              <a:t>                                                                           ולאחר שהשליח יוריד לאה אמנו יאסוף פיצה שמש</a:t>
            </a:r>
          </a:p>
          <a:p>
            <a:pPr marL="0" indent="0">
              <a:buNone/>
            </a:pPr>
            <a:r>
              <a:rPr lang="he-IL" sz="1400" dirty="0"/>
              <a:t>                                      </a:t>
            </a:r>
          </a:p>
          <a:p>
            <a:pPr marL="0" indent="0">
              <a:buNone/>
            </a:pPr>
            <a:r>
              <a:rPr lang="he-IL" sz="1400" dirty="0"/>
              <a:t>     </a:t>
            </a:r>
          </a:p>
          <a:p>
            <a:pPr marL="0" indent="0">
              <a:buNone/>
            </a:pPr>
            <a:r>
              <a:rPr lang="he-IL" sz="1400" dirty="0"/>
              <a:t>                                                                                   אנו רואים כאשר שינינו את מסלול השליח הוא יגיע</a:t>
            </a:r>
          </a:p>
          <a:p>
            <a:pPr marL="0" indent="0">
              <a:buNone/>
            </a:pPr>
            <a:r>
              <a:rPr lang="he-IL" sz="1400" dirty="0"/>
              <a:t>                                                                                   לרחוב עמק האלה בשעה 18:05 בשונה ממה </a:t>
            </a:r>
          </a:p>
          <a:p>
            <a:pPr marL="0" indent="0">
              <a:buNone/>
            </a:pPr>
            <a:r>
              <a:rPr lang="he-IL" sz="1400" dirty="0"/>
              <a:t>                                                                                   שהיה בהתחלה שיגיע ב17:59 (בכותרת)</a:t>
            </a:r>
          </a:p>
        </p:txBody>
      </p:sp>
      <p:pic>
        <p:nvPicPr>
          <p:cNvPr id="6" name="תמונה 5" descr="תמונה שמכילה צילום מסך&#10;&#10;תיאור שנוצר ברמת מהימנות גבוהה מאוד">
            <a:extLst>
              <a:ext uri="{FF2B5EF4-FFF2-40B4-BE49-F238E27FC236}">
                <a16:creationId xmlns:a16="http://schemas.microsoft.com/office/drawing/2014/main" id="{4EF16515-2EAC-42C9-8D40-66D5800E8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849" y="1296195"/>
            <a:ext cx="3154301" cy="5046881"/>
          </a:xfrm>
          <a:prstGeom prst="rect">
            <a:avLst/>
          </a:prstGeom>
        </p:spPr>
      </p:pic>
      <p:sp>
        <p:nvSpPr>
          <p:cNvPr id="7" name="חץ: ימינה 6">
            <a:extLst>
              <a:ext uri="{FF2B5EF4-FFF2-40B4-BE49-F238E27FC236}">
                <a16:creationId xmlns:a16="http://schemas.microsoft.com/office/drawing/2014/main" id="{C647BE17-6772-4732-A974-A54F310589B0}"/>
              </a:ext>
            </a:extLst>
          </p:cNvPr>
          <p:cNvSpPr/>
          <p:nvPr/>
        </p:nvSpPr>
        <p:spPr>
          <a:xfrm rot="10800000">
            <a:off x="4641879" y="3675944"/>
            <a:ext cx="3154301" cy="49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descr="תמונה שמכילה צילום מסך&#10;&#10;תיאור שנוצר ברמת מהימנות גבוהה מאוד">
            <a:extLst>
              <a:ext uri="{FF2B5EF4-FFF2-40B4-BE49-F238E27FC236}">
                <a16:creationId xmlns:a16="http://schemas.microsoft.com/office/drawing/2014/main" id="{70067579-19FC-45D6-B61E-3BB2A3608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714" y="1296195"/>
            <a:ext cx="3154301" cy="5046882"/>
          </a:xfrm>
          <a:prstGeom prst="rect">
            <a:avLst/>
          </a:prstGeom>
        </p:spPr>
      </p:pic>
    </p:spTree>
    <p:extLst>
      <p:ext uri="{BB962C8B-B14F-4D97-AF65-F5344CB8AC3E}">
        <p14:creationId xmlns:p14="http://schemas.microsoft.com/office/powerpoint/2010/main" val="1204906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D1E5901-5F80-4A68-A6A0-D5F6971778C6}"/>
              </a:ext>
            </a:extLst>
          </p:cNvPr>
          <p:cNvSpPr>
            <a:spLocks noGrp="1"/>
          </p:cNvSpPr>
          <p:nvPr>
            <p:ph idx="1"/>
          </p:nvPr>
        </p:nvSpPr>
        <p:spPr>
          <a:xfrm>
            <a:off x="838200" y="156754"/>
            <a:ext cx="10515600" cy="6020209"/>
          </a:xfrm>
        </p:spPr>
        <p:txBody>
          <a:bodyPr>
            <a:normAutofit/>
          </a:bodyPr>
          <a:lstStyle/>
          <a:p>
            <a:pPr marL="0" indent="0">
              <a:buNone/>
            </a:pPr>
            <a:r>
              <a:rPr lang="he-IL" sz="1600" dirty="0"/>
              <a:t>                                         </a:t>
            </a:r>
          </a:p>
          <a:p>
            <a:pPr marL="0" indent="0">
              <a:buNone/>
            </a:pPr>
            <a:endParaRPr lang="he-IL" sz="1600" dirty="0"/>
          </a:p>
          <a:p>
            <a:pPr marL="0" indent="0">
              <a:buNone/>
            </a:pPr>
            <a:endParaRPr lang="he-IL" sz="1600" dirty="0"/>
          </a:p>
          <a:p>
            <a:pPr marL="0" indent="0">
              <a:buNone/>
            </a:pPr>
            <a:endParaRPr lang="he-IL" sz="1600"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8890DB36-326F-483A-996C-02728C619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377" y="905559"/>
            <a:ext cx="3154301" cy="5046882"/>
          </a:xfrm>
          <a:prstGeom prst="rect">
            <a:avLst/>
          </a:prstGeom>
        </p:spPr>
      </p:pic>
      <p:sp>
        <p:nvSpPr>
          <p:cNvPr id="5" name="מלבן 4">
            <a:extLst>
              <a:ext uri="{FF2B5EF4-FFF2-40B4-BE49-F238E27FC236}">
                <a16:creationId xmlns:a16="http://schemas.microsoft.com/office/drawing/2014/main" id="{8FD685BB-884D-4CC8-8BAB-88D487FE6F1F}"/>
              </a:ext>
            </a:extLst>
          </p:cNvPr>
          <p:cNvSpPr/>
          <p:nvPr/>
        </p:nvSpPr>
        <p:spPr>
          <a:xfrm>
            <a:off x="9730249" y="1506974"/>
            <a:ext cx="2299026" cy="646331"/>
          </a:xfrm>
          <a:prstGeom prst="rect">
            <a:avLst/>
          </a:prstGeom>
        </p:spPr>
        <p:txBody>
          <a:bodyPr wrap="none">
            <a:spAutoFit/>
          </a:bodyPr>
          <a:lstStyle/>
          <a:p>
            <a:r>
              <a:rPr lang="he-IL" dirty="0"/>
              <a:t>מסלול השליח ישמר</a:t>
            </a:r>
          </a:p>
          <a:p>
            <a:r>
              <a:rPr lang="he-IL" dirty="0"/>
              <a:t>רק כאשר נלחץ על צוות</a:t>
            </a:r>
          </a:p>
        </p:txBody>
      </p:sp>
      <p:sp>
        <p:nvSpPr>
          <p:cNvPr id="6" name="חץ: למטה 5">
            <a:extLst>
              <a:ext uri="{FF2B5EF4-FFF2-40B4-BE49-F238E27FC236}">
                <a16:creationId xmlns:a16="http://schemas.microsoft.com/office/drawing/2014/main" id="{DB7B7DEF-EB19-4DA1-9D91-59CF7ABAA48C}"/>
              </a:ext>
            </a:extLst>
          </p:cNvPr>
          <p:cNvSpPr/>
          <p:nvPr/>
        </p:nvSpPr>
        <p:spPr>
          <a:xfrm rot="5400000">
            <a:off x="8519307" y="1012902"/>
            <a:ext cx="496389" cy="1634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19FE3CC3-8406-4C0B-B786-34D5A1A51EAE}"/>
              </a:ext>
            </a:extLst>
          </p:cNvPr>
          <p:cNvSpPr/>
          <p:nvPr/>
        </p:nvSpPr>
        <p:spPr>
          <a:xfrm>
            <a:off x="162725" y="1368474"/>
            <a:ext cx="3528293" cy="646331"/>
          </a:xfrm>
          <a:prstGeom prst="rect">
            <a:avLst/>
          </a:prstGeom>
        </p:spPr>
        <p:txBody>
          <a:bodyPr wrap="square">
            <a:spAutoFit/>
          </a:bodyPr>
          <a:lstStyle/>
          <a:p>
            <a:r>
              <a:rPr lang="he-IL" dirty="0"/>
              <a:t>זמני ההגעה ישתנו רק כאשר נחלץ על </a:t>
            </a:r>
            <a:r>
              <a:rPr lang="he-IL" dirty="0">
                <a:highlight>
                  <a:srgbClr val="00FF00"/>
                </a:highlight>
              </a:rPr>
              <a:t>חשב מסלול</a:t>
            </a:r>
            <a:endParaRPr lang="he-IL" dirty="0"/>
          </a:p>
        </p:txBody>
      </p:sp>
      <p:sp>
        <p:nvSpPr>
          <p:cNvPr id="9" name="חץ: למטה 8">
            <a:extLst>
              <a:ext uri="{FF2B5EF4-FFF2-40B4-BE49-F238E27FC236}">
                <a16:creationId xmlns:a16="http://schemas.microsoft.com/office/drawing/2014/main" id="{E02CB60D-4072-4918-9A6C-D45839240D44}"/>
              </a:ext>
            </a:extLst>
          </p:cNvPr>
          <p:cNvSpPr/>
          <p:nvPr/>
        </p:nvSpPr>
        <p:spPr>
          <a:xfrm rot="16200000">
            <a:off x="4185349" y="1158154"/>
            <a:ext cx="496389" cy="1194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731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E161C7-63EF-48EA-8483-82ADAC322346}"/>
              </a:ext>
            </a:extLst>
          </p:cNvPr>
          <p:cNvSpPr>
            <a:spLocks noGrp="1"/>
          </p:cNvSpPr>
          <p:nvPr>
            <p:ph type="title"/>
          </p:nvPr>
        </p:nvSpPr>
        <p:spPr/>
        <p:txBody>
          <a:bodyPr/>
          <a:lstStyle/>
          <a:p>
            <a:r>
              <a:rPr lang="he-IL" dirty="0"/>
              <a:t>מסך ראשי לסינון = </a:t>
            </a:r>
            <a:r>
              <a:rPr lang="he-IL" sz="1800" dirty="0"/>
              <a:t>3 פסים מצד ימין למעלה אשר מראים סרגל סינון ( בדומה לסינון באנדרואיד) יפתח את הסרגל הבא: </a:t>
            </a:r>
            <a:r>
              <a:rPr lang="he-IL" sz="1800" b="1" dirty="0">
                <a:solidFill>
                  <a:srgbClr val="FF0000"/>
                </a:solidFill>
              </a:rPr>
              <a:t>רשימת האפשרויות שונה מהתמונה</a:t>
            </a:r>
          </a:p>
        </p:txBody>
      </p:sp>
      <p:sp>
        <p:nvSpPr>
          <p:cNvPr id="3" name="מציין מיקום תוכן 2">
            <a:extLst>
              <a:ext uri="{FF2B5EF4-FFF2-40B4-BE49-F238E27FC236}">
                <a16:creationId xmlns:a16="http://schemas.microsoft.com/office/drawing/2014/main" id="{6EB125AB-0A41-4AFB-AB5A-C6E76A773738}"/>
              </a:ext>
            </a:extLst>
          </p:cNvPr>
          <p:cNvSpPr>
            <a:spLocks noGrp="1"/>
          </p:cNvSpPr>
          <p:nvPr>
            <p:ph idx="1"/>
          </p:nvPr>
        </p:nvSpPr>
        <p:spPr/>
        <p:txBody>
          <a:bodyPr>
            <a:normAutofit fontScale="55000" lnSpcReduction="20000"/>
          </a:bodyPr>
          <a:lstStyle/>
          <a:p>
            <a:r>
              <a:rPr lang="he-IL" dirty="0"/>
              <a:t>1. </a:t>
            </a:r>
            <a:r>
              <a:rPr lang="he-IL" dirty="0" err="1"/>
              <a:t>רענון</a:t>
            </a:r>
            <a:r>
              <a:rPr lang="he-IL" dirty="0"/>
              <a:t> – מסך ראשי</a:t>
            </a:r>
          </a:p>
          <a:p>
            <a:r>
              <a:rPr lang="he-IL" dirty="0"/>
              <a:t>2. שליחים על הכביש = בזמן נסיעה על מפת גוגל</a:t>
            </a:r>
          </a:p>
          <a:p>
            <a:r>
              <a:rPr lang="he-IL" dirty="0"/>
              <a:t>3. משלוחים דחויים לתאריכים מסוימים</a:t>
            </a:r>
          </a:p>
          <a:p>
            <a:r>
              <a:rPr lang="he-IL" dirty="0"/>
              <a:t>4. סינון משלוחים </a:t>
            </a:r>
            <a:r>
              <a:rPr lang="he-IL" dirty="0">
                <a:solidFill>
                  <a:srgbClr val="FF0000"/>
                </a:solidFill>
              </a:rPr>
              <a:t>(</a:t>
            </a:r>
            <a:r>
              <a:rPr lang="he-IL" dirty="0"/>
              <a:t> </a:t>
            </a:r>
            <a:r>
              <a:rPr lang="he-IL" dirty="0" err="1">
                <a:solidFill>
                  <a:srgbClr val="FF0000"/>
                </a:solidFill>
              </a:rPr>
              <a:t>פיצ</a:t>
            </a:r>
            <a:r>
              <a:rPr lang="en-US" dirty="0">
                <a:solidFill>
                  <a:srgbClr val="FF0000"/>
                </a:solidFill>
              </a:rPr>
              <a:t>'</a:t>
            </a:r>
            <a:r>
              <a:rPr lang="he-IL" dirty="0">
                <a:solidFill>
                  <a:srgbClr val="FF0000"/>
                </a:solidFill>
              </a:rPr>
              <a:t>ר אשר נוכל להוריד לכל מצוות לפי בחירה)</a:t>
            </a:r>
          </a:p>
          <a:p>
            <a:r>
              <a:rPr lang="he-IL" dirty="0"/>
              <a:t>5. שעון נוכחות – שעות עבודה שליחים</a:t>
            </a:r>
          </a:p>
          <a:p>
            <a:r>
              <a:rPr lang="he-IL" dirty="0"/>
              <a:t>6. תקלות בזמן משמרת</a:t>
            </a:r>
          </a:p>
          <a:p>
            <a:r>
              <a:rPr lang="he-IL" dirty="0"/>
              <a:t>7. כיבוי התראת משלוחים נכנסים</a:t>
            </a:r>
          </a:p>
          <a:p>
            <a:r>
              <a:rPr lang="he-IL" dirty="0"/>
              <a:t>8. שליחת שליח לתחנת דלק</a:t>
            </a:r>
          </a:p>
          <a:p>
            <a:r>
              <a:rPr lang="he-IL" dirty="0"/>
              <a:t>9. חבילות</a:t>
            </a:r>
          </a:p>
          <a:p>
            <a:r>
              <a:rPr lang="he-IL" dirty="0"/>
              <a:t>10. קווי דיוור</a:t>
            </a:r>
          </a:p>
          <a:p>
            <a:r>
              <a:rPr lang="he-IL" dirty="0"/>
              <a:t>11. קווים בין עירוניים  </a:t>
            </a:r>
          </a:p>
          <a:p>
            <a:r>
              <a:rPr lang="he-IL" dirty="0"/>
              <a:t>12. משמרות</a:t>
            </a:r>
          </a:p>
          <a:p>
            <a:r>
              <a:rPr lang="he-IL" dirty="0"/>
              <a:t>13. צ</a:t>
            </a:r>
            <a:r>
              <a:rPr lang="en-US" dirty="0"/>
              <a:t>'</a:t>
            </a:r>
            <a:r>
              <a:rPr lang="he-IL" dirty="0"/>
              <a:t>אט עם השליחים</a:t>
            </a:r>
          </a:p>
          <a:p>
            <a:r>
              <a:rPr lang="he-IL" dirty="0"/>
              <a:t>14. הכנס משלוח                                                   מסך תצוגה ראשי נוכחי</a:t>
            </a:r>
          </a:p>
          <a:p>
            <a:r>
              <a:rPr lang="he-IL" dirty="0"/>
              <a:t>15. התנתק                                          </a:t>
            </a:r>
          </a:p>
          <a:p>
            <a:endParaRPr lang="he-IL" dirty="0"/>
          </a:p>
          <a:p>
            <a:endParaRPr lang="he-IL" dirty="0"/>
          </a:p>
          <a:p>
            <a:endParaRPr lang="he-IL" dirty="0"/>
          </a:p>
        </p:txBody>
      </p:sp>
      <p:pic>
        <p:nvPicPr>
          <p:cNvPr id="5" name="תמונה 4">
            <a:extLst>
              <a:ext uri="{FF2B5EF4-FFF2-40B4-BE49-F238E27FC236}">
                <a16:creationId xmlns:a16="http://schemas.microsoft.com/office/drawing/2014/main" id="{9E8AE3F5-1FEC-43EB-973B-F95FF6995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 y="1926770"/>
            <a:ext cx="3213463" cy="4385129"/>
          </a:xfrm>
          <a:prstGeom prst="rect">
            <a:avLst/>
          </a:prstGeom>
        </p:spPr>
      </p:pic>
      <p:sp>
        <p:nvSpPr>
          <p:cNvPr id="6" name="חץ: ימינה 5">
            <a:extLst>
              <a:ext uri="{FF2B5EF4-FFF2-40B4-BE49-F238E27FC236}">
                <a16:creationId xmlns:a16="http://schemas.microsoft.com/office/drawing/2014/main" id="{7B1C096E-B9F3-478B-81B7-9879FB7056B1}"/>
              </a:ext>
            </a:extLst>
          </p:cNvPr>
          <p:cNvSpPr/>
          <p:nvPr/>
        </p:nvSpPr>
        <p:spPr>
          <a:xfrm rot="10800000">
            <a:off x="4846318" y="3736362"/>
            <a:ext cx="2168435" cy="167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2814268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D41962-2A62-42AA-AF26-3AEF9306505C}"/>
              </a:ext>
            </a:extLst>
          </p:cNvPr>
          <p:cNvSpPr>
            <a:spLocks noGrp="1"/>
          </p:cNvSpPr>
          <p:nvPr>
            <p:ph type="title"/>
          </p:nvPr>
        </p:nvSpPr>
        <p:spPr>
          <a:xfrm>
            <a:off x="838200" y="365126"/>
            <a:ext cx="10515600" cy="315912"/>
          </a:xfrm>
        </p:spPr>
        <p:txBody>
          <a:bodyPr>
            <a:noAutofit/>
          </a:bodyPr>
          <a:lstStyle/>
          <a:p>
            <a:r>
              <a:rPr lang="he-IL" sz="1800" b="1" u="sng" dirty="0"/>
              <a:t>מסך ציוות </a:t>
            </a:r>
          </a:p>
        </p:txBody>
      </p:sp>
      <p:sp>
        <p:nvSpPr>
          <p:cNvPr id="18" name="מציין מיקום תוכן 17">
            <a:extLst>
              <a:ext uri="{FF2B5EF4-FFF2-40B4-BE49-F238E27FC236}">
                <a16:creationId xmlns:a16="http://schemas.microsoft.com/office/drawing/2014/main" id="{580B251D-FB0A-4DEA-A3EC-BFD6AEF29C4D}"/>
              </a:ext>
            </a:extLst>
          </p:cNvPr>
          <p:cNvSpPr>
            <a:spLocks noGrp="1"/>
          </p:cNvSpPr>
          <p:nvPr>
            <p:ph idx="1"/>
          </p:nvPr>
        </p:nvSpPr>
        <p:spPr>
          <a:xfrm>
            <a:off x="838200" y="901337"/>
            <a:ext cx="10515600" cy="5275626"/>
          </a:xfrm>
        </p:spPr>
        <p:txBody>
          <a:bodyPr>
            <a:normAutofit/>
          </a:bodyPr>
          <a:lstStyle/>
          <a:p>
            <a:pPr marL="0" indent="0">
              <a:buNone/>
            </a:pPr>
            <a:endParaRPr lang="he-IL" sz="1400" dirty="0"/>
          </a:p>
          <a:p>
            <a:pPr marL="0" indent="0">
              <a:buNone/>
            </a:pPr>
            <a:r>
              <a:rPr lang="he-IL" sz="1400" dirty="0"/>
              <a:t>                                                  </a:t>
            </a:r>
          </a:p>
          <a:p>
            <a:pPr marL="0" indent="0">
              <a:buNone/>
            </a:pPr>
            <a:r>
              <a:rPr lang="he-IL" sz="1400" dirty="0"/>
              <a:t>                                               כאשר משלוח לא מצוות סטטוס (0)  אם נלחץ על שנה סטטוס הוא יציג לנו בטל משלוח</a:t>
            </a:r>
          </a:p>
        </p:txBody>
      </p:sp>
      <p:pic>
        <p:nvPicPr>
          <p:cNvPr id="19" name="תמונה 18">
            <a:extLst>
              <a:ext uri="{FF2B5EF4-FFF2-40B4-BE49-F238E27FC236}">
                <a16:creationId xmlns:a16="http://schemas.microsoft.com/office/drawing/2014/main" id="{35C85A70-F0A3-4452-A78E-04B1B1234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135" y="1795681"/>
            <a:ext cx="3421625" cy="4848932"/>
          </a:xfrm>
          <a:prstGeom prst="rect">
            <a:avLst/>
          </a:prstGeom>
        </p:spPr>
      </p:pic>
      <p:pic>
        <p:nvPicPr>
          <p:cNvPr id="21" name="תמונה 20" descr="תמונה שמכילה צילום מסך&#10;&#10;תיאור שנוצר ברמת מהימנות גבוהה מאוד">
            <a:extLst>
              <a:ext uri="{FF2B5EF4-FFF2-40B4-BE49-F238E27FC236}">
                <a16:creationId xmlns:a16="http://schemas.microsoft.com/office/drawing/2014/main" id="{2E80DEF0-6182-4399-9F34-895C5C0EC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218" y="1795681"/>
            <a:ext cx="3163949" cy="5062319"/>
          </a:xfrm>
          <a:prstGeom prst="rect">
            <a:avLst/>
          </a:prstGeom>
        </p:spPr>
      </p:pic>
      <p:sp>
        <p:nvSpPr>
          <p:cNvPr id="22" name="חץ: ימינה 21">
            <a:extLst>
              <a:ext uri="{FF2B5EF4-FFF2-40B4-BE49-F238E27FC236}">
                <a16:creationId xmlns:a16="http://schemas.microsoft.com/office/drawing/2014/main" id="{4FADD6E2-9FA7-40B9-810E-437FE47A327A}"/>
              </a:ext>
            </a:extLst>
          </p:cNvPr>
          <p:cNvSpPr/>
          <p:nvPr/>
        </p:nvSpPr>
        <p:spPr>
          <a:xfrm rot="10800000">
            <a:off x="4763648" y="4976948"/>
            <a:ext cx="5611091" cy="313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16497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6C20B4D-A73D-4B06-A44E-3F61D9D00B6F}"/>
              </a:ext>
            </a:extLst>
          </p:cNvPr>
          <p:cNvSpPr>
            <a:spLocks noGrp="1"/>
          </p:cNvSpPr>
          <p:nvPr>
            <p:ph idx="1"/>
          </p:nvPr>
        </p:nvSpPr>
        <p:spPr>
          <a:xfrm>
            <a:off x="838200" y="875211"/>
            <a:ext cx="10515600" cy="5301752"/>
          </a:xfrm>
        </p:spPr>
        <p:txBody>
          <a:bodyPr>
            <a:normAutofit/>
          </a:bodyPr>
          <a:lstStyle/>
          <a:p>
            <a:pPr marL="0" indent="0">
              <a:buNone/>
            </a:pPr>
            <a:r>
              <a:rPr lang="he-IL" sz="1400" dirty="0"/>
              <a:t>                                            </a:t>
            </a:r>
          </a:p>
          <a:p>
            <a:pPr marL="0" indent="0">
              <a:buNone/>
            </a:pPr>
            <a:r>
              <a:rPr lang="he-IL" sz="1400" dirty="0"/>
              <a:t>                                                 </a:t>
            </a:r>
          </a:p>
          <a:p>
            <a:pPr marL="0" indent="0">
              <a:buNone/>
            </a:pPr>
            <a:r>
              <a:rPr lang="he-IL" sz="1400" dirty="0"/>
              <a:t>                                            כאשר משלוח מצוות, אם נלחץ על שנה סטטוס הוא יציג לנו בטל משלוח + סטטוס 0 </a:t>
            </a:r>
          </a:p>
          <a:p>
            <a:pPr marL="0" indent="0">
              <a:buNone/>
            </a:pPr>
            <a:r>
              <a:rPr lang="he-IL" sz="1400" dirty="0"/>
              <a:t>                                                                          </a:t>
            </a:r>
          </a:p>
          <a:p>
            <a:pPr marL="0" indent="0">
              <a:buNone/>
            </a:pPr>
            <a:endParaRPr lang="he-IL" sz="1400" dirty="0"/>
          </a:p>
          <a:p>
            <a:pPr marL="0" indent="0">
              <a:buNone/>
            </a:pPr>
            <a:r>
              <a:rPr lang="he-IL" sz="1400" dirty="0"/>
              <a:t>                                                                             </a:t>
            </a:r>
          </a:p>
          <a:p>
            <a:pPr marL="0" indent="0">
              <a:buNone/>
            </a:pPr>
            <a:endParaRPr lang="he-IL" sz="1400" dirty="0"/>
          </a:p>
          <a:p>
            <a:pPr marL="0" indent="0">
              <a:buNone/>
            </a:pPr>
            <a:endParaRPr lang="he-IL" sz="1400" dirty="0"/>
          </a:p>
          <a:p>
            <a:pPr marL="0" indent="0">
              <a:buNone/>
            </a:pPr>
            <a:endParaRPr lang="he-IL" sz="1400" dirty="0"/>
          </a:p>
          <a:p>
            <a:pPr marL="0" indent="0">
              <a:buNone/>
            </a:pPr>
            <a:endParaRPr lang="he-IL" sz="1400" dirty="0"/>
          </a:p>
          <a:p>
            <a:pPr marL="0" indent="0">
              <a:buNone/>
            </a:pPr>
            <a:r>
              <a:rPr lang="he-IL" sz="1400" dirty="0"/>
              <a:t>                                                       ובאמצע כמו שאפשר לראות אין ציוות בשונה מהתמונה קודמת.</a:t>
            </a:r>
          </a:p>
          <a:p>
            <a:pPr marL="0" indent="0">
              <a:buNone/>
            </a:pPr>
            <a:r>
              <a:rPr lang="he-IL" sz="1400" dirty="0"/>
              <a:t>                                                       </a:t>
            </a:r>
            <a:r>
              <a:rPr lang="he-IL" sz="1400" dirty="0">
                <a:highlight>
                  <a:srgbClr val="00FF00"/>
                </a:highlight>
              </a:rPr>
              <a:t>אנו רוצים שיהיה אפשר לצוות גם אם המשלוח על סטטוס (1)</a:t>
            </a:r>
          </a:p>
        </p:txBody>
      </p:sp>
      <p:sp>
        <p:nvSpPr>
          <p:cNvPr id="4" name="כותרת 1">
            <a:extLst>
              <a:ext uri="{FF2B5EF4-FFF2-40B4-BE49-F238E27FC236}">
                <a16:creationId xmlns:a16="http://schemas.microsoft.com/office/drawing/2014/main" id="{21605D95-A81F-4287-9D25-CDF641EFCAB7}"/>
              </a:ext>
            </a:extLst>
          </p:cNvPr>
          <p:cNvSpPr txBox="1">
            <a:spLocks/>
          </p:cNvSpPr>
          <p:nvPr/>
        </p:nvSpPr>
        <p:spPr>
          <a:xfrm>
            <a:off x="838200" y="365126"/>
            <a:ext cx="10515600" cy="315912"/>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b="1" u="sng"/>
              <a:t>מסך ציוות </a:t>
            </a:r>
            <a:endParaRPr lang="he-IL" sz="1800" b="1" u="sng" dirty="0"/>
          </a:p>
        </p:txBody>
      </p:sp>
      <p:pic>
        <p:nvPicPr>
          <p:cNvPr id="8" name="תמונה 7" descr="תמונה שמכילה צילום מסך&#10;&#10;תיאור שנוצר ברמת מהימנות גבוהה מאוד">
            <a:extLst>
              <a:ext uri="{FF2B5EF4-FFF2-40B4-BE49-F238E27FC236}">
                <a16:creationId xmlns:a16="http://schemas.microsoft.com/office/drawing/2014/main" id="{005A8097-9D88-48FF-B0AA-5766DF89A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858" y="1867989"/>
            <a:ext cx="3021262" cy="4834019"/>
          </a:xfrm>
          <a:prstGeom prst="rect">
            <a:avLst/>
          </a:prstGeom>
        </p:spPr>
      </p:pic>
      <p:pic>
        <p:nvPicPr>
          <p:cNvPr id="10" name="תמונה 9" descr="תמונה שמכילה צילום מסך&#10;&#10;תיאור שנוצר ברמת מהימנות גבוהה מאוד">
            <a:extLst>
              <a:ext uri="{FF2B5EF4-FFF2-40B4-BE49-F238E27FC236}">
                <a16:creationId xmlns:a16="http://schemas.microsoft.com/office/drawing/2014/main" id="{49290774-B041-4C97-A57F-8923142C0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5" y="1921385"/>
            <a:ext cx="3249222" cy="5198755"/>
          </a:xfrm>
          <a:prstGeom prst="rect">
            <a:avLst/>
          </a:prstGeom>
        </p:spPr>
      </p:pic>
      <p:sp>
        <p:nvSpPr>
          <p:cNvPr id="11" name="חץ: ימינה 10">
            <a:extLst>
              <a:ext uri="{FF2B5EF4-FFF2-40B4-BE49-F238E27FC236}">
                <a16:creationId xmlns:a16="http://schemas.microsoft.com/office/drawing/2014/main" id="{8D27B0CB-0E3A-46B5-8713-456AD0173BD4}"/>
              </a:ext>
            </a:extLst>
          </p:cNvPr>
          <p:cNvSpPr/>
          <p:nvPr/>
        </p:nvSpPr>
        <p:spPr>
          <a:xfrm rot="10800000">
            <a:off x="4522623" y="2569678"/>
            <a:ext cx="3551289"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024684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D618E7-78C0-4D07-B8BB-42CFCC17CA48}"/>
              </a:ext>
            </a:extLst>
          </p:cNvPr>
          <p:cNvSpPr>
            <a:spLocks noGrp="1"/>
          </p:cNvSpPr>
          <p:nvPr>
            <p:ph type="title"/>
          </p:nvPr>
        </p:nvSpPr>
        <p:spPr>
          <a:xfrm>
            <a:off x="838200" y="365125"/>
            <a:ext cx="10515600" cy="666841"/>
          </a:xfrm>
        </p:spPr>
        <p:txBody>
          <a:bodyPr>
            <a:normAutofit/>
          </a:bodyPr>
          <a:lstStyle/>
          <a:p>
            <a:r>
              <a:rPr lang="he-IL" sz="1600" dirty="0"/>
              <a:t>מסך ציוות – חיוג </a:t>
            </a:r>
          </a:p>
        </p:txBody>
      </p:sp>
      <p:sp>
        <p:nvSpPr>
          <p:cNvPr id="6" name="מציין מיקום תוכן 5">
            <a:extLst>
              <a:ext uri="{FF2B5EF4-FFF2-40B4-BE49-F238E27FC236}">
                <a16:creationId xmlns:a16="http://schemas.microsoft.com/office/drawing/2014/main" id="{8811C5EE-A801-4755-B5D0-8A04EF23146F}"/>
              </a:ext>
            </a:extLst>
          </p:cNvPr>
          <p:cNvSpPr>
            <a:spLocks noGrp="1"/>
          </p:cNvSpPr>
          <p:nvPr>
            <p:ph idx="1"/>
          </p:nvPr>
        </p:nvSpPr>
        <p:spPr>
          <a:xfrm>
            <a:off x="838200" y="862149"/>
            <a:ext cx="10515600" cy="5314814"/>
          </a:xfrm>
        </p:spPr>
        <p:txBody>
          <a:bodyPr>
            <a:normAutofit/>
          </a:bodyPr>
          <a:lstStyle/>
          <a:p>
            <a:r>
              <a:rPr lang="he-IL" sz="1400" dirty="0"/>
              <a:t>בתמונה מצד ימין אפשר לראות חיוג</a:t>
            </a:r>
          </a:p>
          <a:p>
            <a:r>
              <a:rPr lang="he-IL" sz="1400" dirty="0"/>
              <a:t>כאשר משלוח לא מצוות לא מופיע חיוג לשליח ( כי עדיין אין שליח)</a:t>
            </a:r>
          </a:p>
          <a:p>
            <a:endParaRPr lang="he-IL" sz="1400" dirty="0"/>
          </a:p>
          <a:p>
            <a:endParaRPr lang="he-IL" sz="1400" dirty="0"/>
          </a:p>
          <a:p>
            <a:endParaRPr lang="he-IL" sz="1400" dirty="0"/>
          </a:p>
          <a:p>
            <a:endParaRPr lang="he-IL" sz="1400" dirty="0"/>
          </a:p>
          <a:p>
            <a:endParaRPr lang="he-IL" sz="1400" dirty="0"/>
          </a:p>
          <a:p>
            <a:endParaRPr lang="he-IL" sz="1400" dirty="0"/>
          </a:p>
          <a:p>
            <a:endParaRPr lang="he-IL" sz="1400" dirty="0"/>
          </a:p>
          <a:p>
            <a:endParaRPr lang="he-IL" sz="1400" dirty="0"/>
          </a:p>
          <a:p>
            <a:endParaRPr lang="he-IL" sz="1400" dirty="0"/>
          </a:p>
          <a:p>
            <a:endParaRPr lang="he-IL" sz="1400" dirty="0"/>
          </a:p>
          <a:p>
            <a:endParaRPr lang="he-IL" sz="1400" dirty="0"/>
          </a:p>
          <a:p>
            <a:pPr marL="0" indent="0">
              <a:buNone/>
            </a:pPr>
            <a:r>
              <a:rPr lang="he-IL" sz="1400" dirty="0"/>
              <a:t>                                                                                 </a:t>
            </a:r>
          </a:p>
          <a:p>
            <a:endParaRPr lang="he-IL" sz="1400" dirty="0"/>
          </a:p>
          <a:p>
            <a:endParaRPr lang="he-IL" sz="1400" dirty="0"/>
          </a:p>
        </p:txBody>
      </p:sp>
      <p:pic>
        <p:nvPicPr>
          <p:cNvPr id="7" name="תמונה 6">
            <a:extLst>
              <a:ext uri="{FF2B5EF4-FFF2-40B4-BE49-F238E27FC236}">
                <a16:creationId xmlns:a16="http://schemas.microsoft.com/office/drawing/2014/main" id="{78DEBAFF-355C-4B20-A1D1-B7E47BC4D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312" y="1643943"/>
            <a:ext cx="3421625" cy="4848932"/>
          </a:xfrm>
          <a:prstGeom prst="rect">
            <a:avLst/>
          </a:prstGeom>
        </p:spPr>
      </p:pic>
      <p:sp>
        <p:nvSpPr>
          <p:cNvPr id="8" name="חץ: ימינה 7">
            <a:extLst>
              <a:ext uri="{FF2B5EF4-FFF2-40B4-BE49-F238E27FC236}">
                <a16:creationId xmlns:a16="http://schemas.microsoft.com/office/drawing/2014/main" id="{567A5F77-EF36-4C4A-8BF6-63101A1717B4}"/>
              </a:ext>
            </a:extLst>
          </p:cNvPr>
          <p:cNvSpPr/>
          <p:nvPr/>
        </p:nvSpPr>
        <p:spPr>
          <a:xfrm rot="10800000">
            <a:off x="5821765" y="5225142"/>
            <a:ext cx="1711234"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10" name="תמונה 9">
            <a:extLst>
              <a:ext uri="{FF2B5EF4-FFF2-40B4-BE49-F238E27FC236}">
                <a16:creationId xmlns:a16="http://schemas.microsoft.com/office/drawing/2014/main" id="{73E6717D-A84D-49A7-BD4B-42A3D3B99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3" y="1643943"/>
            <a:ext cx="3143778" cy="5030044"/>
          </a:xfrm>
          <a:prstGeom prst="rect">
            <a:avLst/>
          </a:prstGeom>
        </p:spPr>
      </p:pic>
    </p:spTree>
    <p:extLst>
      <p:ext uri="{BB962C8B-B14F-4D97-AF65-F5344CB8AC3E}">
        <p14:creationId xmlns:p14="http://schemas.microsoft.com/office/powerpoint/2010/main" val="265330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E1400D-F87A-47A5-8292-20522DA0AAB5}"/>
              </a:ext>
            </a:extLst>
          </p:cNvPr>
          <p:cNvSpPr>
            <a:spLocks noGrp="1"/>
          </p:cNvSpPr>
          <p:nvPr>
            <p:ph type="title"/>
          </p:nvPr>
        </p:nvSpPr>
        <p:spPr/>
        <p:txBody>
          <a:bodyPr/>
          <a:lstStyle/>
          <a:p>
            <a:r>
              <a:rPr lang="he-IL" sz="1600" dirty="0"/>
              <a:t>מסך ציוות – לחצן סיום</a:t>
            </a:r>
            <a:br>
              <a:rPr lang="he-IL" dirty="0"/>
            </a:br>
            <a:endParaRPr lang="he-IL" dirty="0"/>
          </a:p>
        </p:txBody>
      </p:sp>
      <p:sp>
        <p:nvSpPr>
          <p:cNvPr id="3" name="מציין מיקום תוכן 2">
            <a:extLst>
              <a:ext uri="{FF2B5EF4-FFF2-40B4-BE49-F238E27FC236}">
                <a16:creationId xmlns:a16="http://schemas.microsoft.com/office/drawing/2014/main" id="{66387B32-9805-417D-A4F5-BAB33E7B36AA}"/>
              </a:ext>
            </a:extLst>
          </p:cNvPr>
          <p:cNvSpPr>
            <a:spLocks noGrp="1"/>
          </p:cNvSpPr>
          <p:nvPr>
            <p:ph idx="1"/>
          </p:nvPr>
        </p:nvSpPr>
        <p:spPr>
          <a:xfrm>
            <a:off x="838200" y="927463"/>
            <a:ext cx="10515600" cy="5249500"/>
          </a:xfrm>
        </p:spPr>
        <p:txBody>
          <a:bodyPr>
            <a:normAutofit/>
          </a:bodyPr>
          <a:lstStyle/>
          <a:p>
            <a:r>
              <a:rPr lang="he-IL" sz="1600" dirty="0"/>
              <a:t>כאשר אנו רוצים לשנות הערה אם נשנה את המלל בהערה ולא נלחץ סיום זה לא ישמר  - ( צריך להחליף את המילה במקום סיום – (שמור)</a:t>
            </a:r>
          </a:p>
          <a:p>
            <a:r>
              <a:rPr lang="he-IL" sz="1600" dirty="0"/>
              <a:t>אפשר לראות את הדוגמא בתמונה – המלל של המילה האחרונה השתנה </a:t>
            </a:r>
            <a:r>
              <a:rPr lang="he-IL" sz="1600" dirty="0">
                <a:solidFill>
                  <a:srgbClr val="FF0000"/>
                </a:solidFill>
              </a:rPr>
              <a:t>עודכן בהצלחה</a:t>
            </a:r>
          </a:p>
          <a:p>
            <a:r>
              <a:rPr lang="he-IL" sz="1600" dirty="0"/>
              <a:t>                                                            ( </a:t>
            </a:r>
            <a:r>
              <a:rPr lang="he-IL" sz="1600" dirty="0">
                <a:solidFill>
                  <a:srgbClr val="FF0000"/>
                </a:solidFill>
              </a:rPr>
              <a:t>משלוח </a:t>
            </a:r>
            <a:r>
              <a:rPr lang="he-IL" sz="1600" dirty="0" err="1">
                <a:solidFill>
                  <a:srgbClr val="FF0000"/>
                </a:solidFill>
              </a:rPr>
              <a:t>גדוך</a:t>
            </a:r>
            <a:r>
              <a:rPr lang="he-IL" sz="1600" dirty="0">
                <a:solidFill>
                  <a:srgbClr val="FF0000"/>
                </a:solidFill>
              </a:rPr>
              <a:t> </a:t>
            </a:r>
            <a:r>
              <a:rPr lang="he-IL" sz="1600" dirty="0"/>
              <a:t>השתנה למשלוח</a:t>
            </a:r>
            <a:r>
              <a:rPr lang="he-IL" sz="1600" dirty="0">
                <a:solidFill>
                  <a:srgbClr val="FF0000"/>
                </a:solidFill>
              </a:rPr>
              <a:t> גדול</a:t>
            </a:r>
            <a:r>
              <a:rPr lang="he-IL" sz="1600" dirty="0"/>
              <a:t>)</a:t>
            </a:r>
          </a:p>
          <a:p>
            <a:r>
              <a:rPr lang="he-IL" sz="1600" dirty="0"/>
              <a:t>                                                            </a:t>
            </a:r>
            <a:r>
              <a:rPr lang="he-IL" sz="1600" dirty="0">
                <a:solidFill>
                  <a:srgbClr val="92D050"/>
                </a:solidFill>
              </a:rPr>
              <a:t>כל פעולה שאנו נבצע דרך מנהל המשלוחים</a:t>
            </a:r>
          </a:p>
          <a:p>
            <a:pPr marL="0" indent="0">
              <a:buNone/>
            </a:pPr>
            <a:r>
              <a:rPr lang="he-IL" sz="1600" dirty="0">
                <a:solidFill>
                  <a:srgbClr val="92D050"/>
                </a:solidFill>
              </a:rPr>
              <a:t>                                                                נהיה חייבים ללחוץ בסיומה סיום אחרת הפעולה </a:t>
            </a:r>
          </a:p>
          <a:p>
            <a:pPr marL="0" indent="0">
              <a:buNone/>
            </a:pPr>
            <a:r>
              <a:rPr lang="he-IL" sz="1600" dirty="0">
                <a:solidFill>
                  <a:srgbClr val="92D050"/>
                </a:solidFill>
              </a:rPr>
              <a:t>                                                                לא תישמר</a:t>
            </a:r>
          </a:p>
        </p:txBody>
      </p:sp>
      <p:pic>
        <p:nvPicPr>
          <p:cNvPr id="5" name="תמונה 4" descr="תמונה שמכילה צילום מסך&#10;&#10;תיאור שנוצר ברמת מהימנות גבוהה מאוד">
            <a:extLst>
              <a:ext uri="{FF2B5EF4-FFF2-40B4-BE49-F238E27FC236}">
                <a16:creationId xmlns:a16="http://schemas.microsoft.com/office/drawing/2014/main" id="{DBFC1616-D864-4828-9052-7AC38B95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807" y="1763922"/>
            <a:ext cx="3183799" cy="5094078"/>
          </a:xfrm>
          <a:prstGeom prst="rect">
            <a:avLst/>
          </a:prstGeom>
        </p:spPr>
      </p:pic>
      <p:pic>
        <p:nvPicPr>
          <p:cNvPr id="7" name="תמונה 6" descr="תמונה שמכילה צילום מסך&#10;&#10;תיאור שנוצר ברמת מהימנות גבוהה מאוד">
            <a:extLst>
              <a:ext uri="{FF2B5EF4-FFF2-40B4-BE49-F238E27FC236}">
                <a16:creationId xmlns:a16="http://schemas.microsoft.com/office/drawing/2014/main" id="{2E83D554-A9CD-42FD-9599-BAB1463FC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30" y="1489800"/>
            <a:ext cx="3280938" cy="5249501"/>
          </a:xfrm>
          <a:prstGeom prst="rect">
            <a:avLst/>
          </a:prstGeom>
        </p:spPr>
      </p:pic>
      <p:sp>
        <p:nvSpPr>
          <p:cNvPr id="10" name="חץ: ימינה 9">
            <a:extLst>
              <a:ext uri="{FF2B5EF4-FFF2-40B4-BE49-F238E27FC236}">
                <a16:creationId xmlns:a16="http://schemas.microsoft.com/office/drawing/2014/main" id="{A2D85CC4-9214-48D5-9B05-3A3843CFDC03}"/>
              </a:ext>
            </a:extLst>
          </p:cNvPr>
          <p:cNvSpPr/>
          <p:nvPr/>
        </p:nvSpPr>
        <p:spPr>
          <a:xfrm rot="10800000">
            <a:off x="3536810" y="4127415"/>
            <a:ext cx="4845189"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חץ: ימינה 11">
            <a:extLst>
              <a:ext uri="{FF2B5EF4-FFF2-40B4-BE49-F238E27FC236}">
                <a16:creationId xmlns:a16="http://schemas.microsoft.com/office/drawing/2014/main" id="{7B011E8A-8F83-47D9-AD9E-12EA9AFF98B1}"/>
              </a:ext>
            </a:extLst>
          </p:cNvPr>
          <p:cNvSpPr/>
          <p:nvPr/>
        </p:nvSpPr>
        <p:spPr>
          <a:xfrm rot="8552817">
            <a:off x="1812092" y="5054367"/>
            <a:ext cx="1946523"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חץ: ימינה 12">
            <a:extLst>
              <a:ext uri="{FF2B5EF4-FFF2-40B4-BE49-F238E27FC236}">
                <a16:creationId xmlns:a16="http://schemas.microsoft.com/office/drawing/2014/main" id="{1E9FCD30-1941-4DF3-8015-4EFF15576912}"/>
              </a:ext>
            </a:extLst>
          </p:cNvPr>
          <p:cNvSpPr/>
          <p:nvPr/>
        </p:nvSpPr>
        <p:spPr>
          <a:xfrm rot="11186181">
            <a:off x="1097280" y="4114550"/>
            <a:ext cx="2191335" cy="248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47597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15D32-1F23-4745-9042-B95E70014430}"/>
              </a:ext>
            </a:extLst>
          </p:cNvPr>
          <p:cNvSpPr>
            <a:spLocks noGrp="1"/>
          </p:cNvSpPr>
          <p:nvPr>
            <p:ph type="title"/>
          </p:nvPr>
        </p:nvSpPr>
        <p:spPr>
          <a:xfrm>
            <a:off x="838200" y="365126"/>
            <a:ext cx="10515600" cy="536212"/>
          </a:xfrm>
        </p:spPr>
        <p:txBody>
          <a:bodyPr>
            <a:normAutofit/>
          </a:bodyPr>
          <a:lstStyle/>
          <a:p>
            <a:r>
              <a:rPr lang="he-IL" sz="1600" dirty="0"/>
              <a:t>שליחים פעילים</a:t>
            </a:r>
          </a:p>
        </p:txBody>
      </p:sp>
      <p:sp>
        <p:nvSpPr>
          <p:cNvPr id="3" name="מציין מיקום תוכן 2">
            <a:extLst>
              <a:ext uri="{FF2B5EF4-FFF2-40B4-BE49-F238E27FC236}">
                <a16:creationId xmlns:a16="http://schemas.microsoft.com/office/drawing/2014/main" id="{0A22FDCC-A36A-4011-A745-7CD6AD1F2064}"/>
              </a:ext>
            </a:extLst>
          </p:cNvPr>
          <p:cNvSpPr>
            <a:spLocks noGrp="1"/>
          </p:cNvSpPr>
          <p:nvPr>
            <p:ph idx="1"/>
          </p:nvPr>
        </p:nvSpPr>
        <p:spPr>
          <a:xfrm>
            <a:off x="838200" y="731520"/>
            <a:ext cx="10515600" cy="5445443"/>
          </a:xfrm>
        </p:spPr>
        <p:txBody>
          <a:bodyPr>
            <a:normAutofit/>
          </a:bodyPr>
          <a:lstStyle/>
          <a:p>
            <a:pPr marL="0" indent="0">
              <a:buNone/>
            </a:pPr>
            <a:r>
              <a:rPr lang="he-IL" sz="1600" dirty="0">
                <a:solidFill>
                  <a:srgbClr val="FF0000"/>
                </a:solidFill>
              </a:rPr>
              <a:t>במסך השליחים הפעילים אנו רוצים שתמיד השליחים שמתפנים הכי מוקדם לפי הזמן יעלו למעלה וכך המנהל ידע שרשימת השליחים היא לפי סדר הזמנים הכי קצר וגם שהזמן יופיע ליד השליח עם הרחוב שבו הוא מסיים ( הוספתי בתמונה את הרצוי)</a:t>
            </a:r>
          </a:p>
          <a:p>
            <a:pPr marL="0" indent="0">
              <a:buNone/>
            </a:pPr>
            <a:endParaRPr lang="he-IL" sz="1600" dirty="0"/>
          </a:p>
          <a:p>
            <a:pPr marL="0" indent="0">
              <a:buNone/>
            </a:pPr>
            <a:endParaRPr lang="he-IL" sz="1600" dirty="0"/>
          </a:p>
          <a:p>
            <a:pPr marL="0" indent="0">
              <a:buNone/>
            </a:pPr>
            <a:r>
              <a:rPr lang="he-IL" sz="1600" dirty="0"/>
              <a:t>כאן אין שום </a:t>
            </a:r>
            <a:r>
              <a:rPr lang="he-IL" sz="1600" dirty="0" err="1"/>
              <a:t>תעדוף</a:t>
            </a:r>
            <a:r>
              <a:rPr lang="he-IL" sz="1600" dirty="0"/>
              <a:t> לזמנים והמנהל</a:t>
            </a:r>
          </a:p>
          <a:p>
            <a:pPr marL="0" indent="0">
              <a:buNone/>
            </a:pPr>
            <a:r>
              <a:rPr lang="he-IL" sz="1600" dirty="0"/>
              <a:t>צריך לחפש את השליח שאפשר לשים עליו משלוח</a:t>
            </a:r>
          </a:p>
          <a:p>
            <a:pPr marL="0" indent="0">
              <a:buNone/>
            </a:pPr>
            <a:endParaRPr lang="he-IL" sz="1600" dirty="0"/>
          </a:p>
        </p:txBody>
      </p:sp>
      <p:pic>
        <p:nvPicPr>
          <p:cNvPr id="4" name="תמונה 3" descr="תמונה שמכילה צילום מסך&#10;&#10;תיאור שנוצר ברמת מהימנות גבוהה">
            <a:extLst>
              <a:ext uri="{FF2B5EF4-FFF2-40B4-BE49-F238E27FC236}">
                <a16:creationId xmlns:a16="http://schemas.microsoft.com/office/drawing/2014/main" id="{CCD51F1C-DDD9-47A0-AA50-C22F49A38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06" y="1267731"/>
            <a:ext cx="4048400" cy="6477441"/>
          </a:xfrm>
          <a:prstGeom prst="rect">
            <a:avLst/>
          </a:prstGeom>
        </p:spPr>
      </p:pic>
      <p:sp>
        <p:nvSpPr>
          <p:cNvPr id="5" name="מלבן 4">
            <a:extLst>
              <a:ext uri="{FF2B5EF4-FFF2-40B4-BE49-F238E27FC236}">
                <a16:creationId xmlns:a16="http://schemas.microsoft.com/office/drawing/2014/main" id="{09D4D0B8-CFA2-43DC-ACF0-EA550D942C75}"/>
              </a:ext>
            </a:extLst>
          </p:cNvPr>
          <p:cNvSpPr/>
          <p:nvPr/>
        </p:nvSpPr>
        <p:spPr>
          <a:xfrm>
            <a:off x="1271452" y="2572531"/>
            <a:ext cx="1254034" cy="57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100" dirty="0"/>
              <a:t>12:30 נחל </a:t>
            </a:r>
            <a:r>
              <a:rPr lang="he-IL" sz="1100" dirty="0" err="1"/>
              <a:t>קדרון</a:t>
            </a:r>
            <a:endParaRPr lang="he-IL" sz="1100" dirty="0"/>
          </a:p>
        </p:txBody>
      </p:sp>
      <p:sp>
        <p:nvSpPr>
          <p:cNvPr id="6" name="מלבן 5">
            <a:extLst>
              <a:ext uri="{FF2B5EF4-FFF2-40B4-BE49-F238E27FC236}">
                <a16:creationId xmlns:a16="http://schemas.microsoft.com/office/drawing/2014/main" id="{A6B561A4-F69B-4611-8463-BC414472C757}"/>
              </a:ext>
            </a:extLst>
          </p:cNvPr>
          <p:cNvSpPr/>
          <p:nvPr/>
        </p:nvSpPr>
        <p:spPr>
          <a:xfrm>
            <a:off x="1271451" y="3166892"/>
            <a:ext cx="1254035" cy="57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100" dirty="0"/>
              <a:t>12:45 חטיבת הראל</a:t>
            </a:r>
          </a:p>
        </p:txBody>
      </p:sp>
      <p:sp>
        <p:nvSpPr>
          <p:cNvPr id="7" name="מלבן 6">
            <a:extLst>
              <a:ext uri="{FF2B5EF4-FFF2-40B4-BE49-F238E27FC236}">
                <a16:creationId xmlns:a16="http://schemas.microsoft.com/office/drawing/2014/main" id="{449BD2E0-1D22-4F0C-B68E-21932C66DDF4}"/>
              </a:ext>
            </a:extLst>
          </p:cNvPr>
          <p:cNvSpPr/>
          <p:nvPr/>
        </p:nvSpPr>
        <p:spPr>
          <a:xfrm>
            <a:off x="1271451" y="3832504"/>
            <a:ext cx="1236618" cy="57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100" dirty="0"/>
              <a:t>12:50 עמק האלה</a:t>
            </a:r>
          </a:p>
        </p:txBody>
      </p:sp>
      <p:sp>
        <p:nvSpPr>
          <p:cNvPr id="8" name="מלבן 7">
            <a:extLst>
              <a:ext uri="{FF2B5EF4-FFF2-40B4-BE49-F238E27FC236}">
                <a16:creationId xmlns:a16="http://schemas.microsoft.com/office/drawing/2014/main" id="{BDBF92DA-84C0-4A46-B084-8B13171D7D56}"/>
              </a:ext>
            </a:extLst>
          </p:cNvPr>
          <p:cNvSpPr/>
          <p:nvPr/>
        </p:nvSpPr>
        <p:spPr>
          <a:xfrm>
            <a:off x="1236618" y="4534531"/>
            <a:ext cx="1271451" cy="57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100" dirty="0"/>
              <a:t>13:30 נחל עיון</a:t>
            </a:r>
          </a:p>
        </p:txBody>
      </p:sp>
      <p:pic>
        <p:nvPicPr>
          <p:cNvPr id="9" name="תמונה 8" descr="תמונה שמכילה צילום מסך&#10;&#10;תיאור שנוצר ברמת מהימנות גבוהה">
            <a:extLst>
              <a:ext uri="{FF2B5EF4-FFF2-40B4-BE49-F238E27FC236}">
                <a16:creationId xmlns:a16="http://schemas.microsoft.com/office/drawing/2014/main" id="{53741DA4-BF07-4DD1-B05D-005A94D9D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057" y="2761114"/>
            <a:ext cx="2294708" cy="3671533"/>
          </a:xfrm>
          <a:prstGeom prst="rect">
            <a:avLst/>
          </a:prstGeom>
        </p:spPr>
      </p:pic>
    </p:spTree>
    <p:extLst>
      <p:ext uri="{BB962C8B-B14F-4D97-AF65-F5344CB8AC3E}">
        <p14:creationId xmlns:p14="http://schemas.microsoft.com/office/powerpoint/2010/main" val="1526908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593BD7-C321-4097-9D1A-46EA7E50A78F}"/>
              </a:ext>
            </a:extLst>
          </p:cNvPr>
          <p:cNvSpPr>
            <a:spLocks noGrp="1"/>
          </p:cNvSpPr>
          <p:nvPr>
            <p:ph type="title"/>
          </p:nvPr>
        </p:nvSpPr>
        <p:spPr>
          <a:xfrm>
            <a:off x="838200" y="365125"/>
            <a:ext cx="10515600" cy="810532"/>
          </a:xfrm>
        </p:spPr>
        <p:txBody>
          <a:bodyPr>
            <a:normAutofit/>
          </a:bodyPr>
          <a:lstStyle/>
          <a:p>
            <a:r>
              <a:rPr lang="he-IL" sz="1600" dirty="0"/>
              <a:t>חיוג לשליח</a:t>
            </a:r>
          </a:p>
        </p:txBody>
      </p:sp>
      <p:sp>
        <p:nvSpPr>
          <p:cNvPr id="3" name="מציין מיקום תוכן 2">
            <a:extLst>
              <a:ext uri="{FF2B5EF4-FFF2-40B4-BE49-F238E27FC236}">
                <a16:creationId xmlns:a16="http://schemas.microsoft.com/office/drawing/2014/main" id="{14B86BCB-A7B2-499D-AA47-F25AA6C92602}"/>
              </a:ext>
            </a:extLst>
          </p:cNvPr>
          <p:cNvSpPr>
            <a:spLocks noGrp="1"/>
          </p:cNvSpPr>
          <p:nvPr>
            <p:ph idx="1"/>
          </p:nvPr>
        </p:nvSpPr>
        <p:spPr>
          <a:xfrm>
            <a:off x="838200" y="979714"/>
            <a:ext cx="10515600" cy="5197249"/>
          </a:xfrm>
        </p:spPr>
        <p:txBody>
          <a:bodyPr>
            <a:normAutofit/>
          </a:bodyPr>
          <a:lstStyle/>
          <a:p>
            <a:r>
              <a:rPr lang="he-IL" sz="1600" dirty="0"/>
              <a:t>כאשר לחצנו על שליח </a:t>
            </a:r>
            <a:r>
              <a:rPr lang="he-IL" sz="1600" dirty="0" err="1"/>
              <a:t>מסויים</a:t>
            </a:r>
            <a:r>
              <a:rPr lang="he-IL" sz="1600" dirty="0"/>
              <a:t> שבו אנו רואים את המסלול שלו מצד שמאל למטה יש עיגול.</a:t>
            </a:r>
          </a:p>
          <a:p>
            <a:r>
              <a:rPr lang="he-IL" sz="1600" dirty="0"/>
              <a:t>לחיצה על הטלפון תחייג אוטומטית לשליח</a:t>
            </a:r>
          </a:p>
        </p:txBody>
      </p:sp>
      <p:pic>
        <p:nvPicPr>
          <p:cNvPr id="5" name="תמונה 4" descr="תמונה שמכילה צילום מסך&#10;&#10;תיאור שנוצר ברמת מהימנות גבוהה מאוד">
            <a:extLst>
              <a:ext uri="{FF2B5EF4-FFF2-40B4-BE49-F238E27FC236}">
                <a16:creationId xmlns:a16="http://schemas.microsoft.com/office/drawing/2014/main" id="{9CC2ADE8-793C-47C9-A7A2-FEAE24D75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537" y="1318714"/>
            <a:ext cx="3036405" cy="4858249"/>
          </a:xfrm>
          <a:prstGeom prst="rect">
            <a:avLst/>
          </a:prstGeom>
        </p:spPr>
      </p:pic>
    </p:spTree>
    <p:extLst>
      <p:ext uri="{BB962C8B-B14F-4D97-AF65-F5344CB8AC3E}">
        <p14:creationId xmlns:p14="http://schemas.microsoft.com/office/powerpoint/2010/main" val="3887648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5E4EB2-D8AE-435C-9BB8-0841BE10F47C}"/>
              </a:ext>
            </a:extLst>
          </p:cNvPr>
          <p:cNvSpPr>
            <a:spLocks noGrp="1"/>
          </p:cNvSpPr>
          <p:nvPr>
            <p:ph type="title"/>
          </p:nvPr>
        </p:nvSpPr>
        <p:spPr>
          <a:xfrm>
            <a:off x="838200" y="365125"/>
            <a:ext cx="10515600" cy="457835"/>
          </a:xfrm>
        </p:spPr>
        <p:txBody>
          <a:bodyPr>
            <a:normAutofit/>
          </a:bodyPr>
          <a:lstStyle/>
          <a:p>
            <a:r>
              <a:rPr lang="he-IL" sz="1800" dirty="0"/>
              <a:t>מיקום שליח</a:t>
            </a:r>
          </a:p>
        </p:txBody>
      </p:sp>
      <p:sp>
        <p:nvSpPr>
          <p:cNvPr id="3" name="מציין מיקום תוכן 2">
            <a:extLst>
              <a:ext uri="{FF2B5EF4-FFF2-40B4-BE49-F238E27FC236}">
                <a16:creationId xmlns:a16="http://schemas.microsoft.com/office/drawing/2014/main" id="{48DFD52E-B1D1-4E9A-B0C0-5C9F316E4F3C}"/>
              </a:ext>
            </a:extLst>
          </p:cNvPr>
          <p:cNvSpPr>
            <a:spLocks noGrp="1"/>
          </p:cNvSpPr>
          <p:nvPr>
            <p:ph idx="1"/>
          </p:nvPr>
        </p:nvSpPr>
        <p:spPr>
          <a:xfrm>
            <a:off x="838200" y="914400"/>
            <a:ext cx="10515600" cy="5262563"/>
          </a:xfrm>
        </p:spPr>
        <p:txBody>
          <a:bodyPr>
            <a:normAutofit/>
          </a:bodyPr>
          <a:lstStyle/>
          <a:p>
            <a:r>
              <a:rPr lang="he-IL" sz="1400" dirty="0"/>
              <a:t>כאשר לחצנו על שליח מסוים שבו אנו רואים את המסלול שלו מצד שמאל למטה יש עיגול.</a:t>
            </a:r>
          </a:p>
          <a:p>
            <a:r>
              <a:rPr lang="he-IL" sz="1400" dirty="0"/>
              <a:t>לחיצה על העיגול הריק תפתח לנו את המפה עם המיקום של השליח</a:t>
            </a:r>
          </a:p>
          <a:p>
            <a:endParaRPr lang="he-IL" sz="1400"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6CD503C4-2F45-466D-8F90-85CA223F1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760" y="1527720"/>
            <a:ext cx="3036405" cy="4858249"/>
          </a:xfrm>
          <a:prstGeom prst="rect">
            <a:avLst/>
          </a:prstGeom>
        </p:spPr>
      </p:pic>
      <p:pic>
        <p:nvPicPr>
          <p:cNvPr id="6" name="תמונה 5" descr="תמונה שמכילה צילום מסך&#10;&#10;תיאור שנוצר ברמת מהימנות גבוהה">
            <a:extLst>
              <a:ext uri="{FF2B5EF4-FFF2-40B4-BE49-F238E27FC236}">
                <a16:creationId xmlns:a16="http://schemas.microsoft.com/office/drawing/2014/main" id="{DB856D36-C9D7-4611-86A5-03AB41CDA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236" y="1527720"/>
            <a:ext cx="3331425" cy="5330280"/>
          </a:xfrm>
          <a:prstGeom prst="rect">
            <a:avLst/>
          </a:prstGeom>
        </p:spPr>
      </p:pic>
      <p:sp>
        <p:nvSpPr>
          <p:cNvPr id="7" name="חץ: ימינה 6">
            <a:extLst>
              <a:ext uri="{FF2B5EF4-FFF2-40B4-BE49-F238E27FC236}">
                <a16:creationId xmlns:a16="http://schemas.microsoft.com/office/drawing/2014/main" id="{0F22F79A-62AB-46C4-9DDC-A276B8EAC479}"/>
              </a:ext>
            </a:extLst>
          </p:cNvPr>
          <p:cNvSpPr/>
          <p:nvPr/>
        </p:nvSpPr>
        <p:spPr>
          <a:xfrm rot="9730725">
            <a:off x="4658904" y="5283492"/>
            <a:ext cx="3481604"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28686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C18A2C-EFA2-4078-B028-2F0C8DBDDB3C}"/>
              </a:ext>
            </a:extLst>
          </p:cNvPr>
          <p:cNvSpPr>
            <a:spLocks noGrp="1"/>
          </p:cNvSpPr>
          <p:nvPr>
            <p:ph type="title"/>
          </p:nvPr>
        </p:nvSpPr>
        <p:spPr>
          <a:xfrm>
            <a:off x="838200" y="-51615"/>
            <a:ext cx="10515600" cy="365125"/>
          </a:xfrm>
        </p:spPr>
        <p:txBody>
          <a:bodyPr>
            <a:normAutofit/>
          </a:bodyPr>
          <a:lstStyle/>
          <a:p>
            <a:r>
              <a:rPr lang="he-IL" sz="1800" b="1" u="sng" dirty="0"/>
              <a:t>זמני משלוחים </a:t>
            </a:r>
          </a:p>
        </p:txBody>
      </p:sp>
      <p:sp>
        <p:nvSpPr>
          <p:cNvPr id="3" name="מציין מיקום תוכן 2">
            <a:extLst>
              <a:ext uri="{FF2B5EF4-FFF2-40B4-BE49-F238E27FC236}">
                <a16:creationId xmlns:a16="http://schemas.microsoft.com/office/drawing/2014/main" id="{8F8356A2-FFFD-4551-B9A5-3C74908997E7}"/>
              </a:ext>
            </a:extLst>
          </p:cNvPr>
          <p:cNvSpPr>
            <a:spLocks noGrp="1"/>
          </p:cNvSpPr>
          <p:nvPr>
            <p:ph idx="1"/>
          </p:nvPr>
        </p:nvSpPr>
        <p:spPr>
          <a:xfrm>
            <a:off x="0" y="313510"/>
            <a:ext cx="11952513" cy="6544489"/>
          </a:xfrm>
        </p:spPr>
        <p:txBody>
          <a:bodyPr>
            <a:normAutofit lnSpcReduction="10000"/>
          </a:bodyPr>
          <a:lstStyle/>
          <a:p>
            <a:pPr marL="0" indent="0">
              <a:buNone/>
            </a:pPr>
            <a:endParaRPr lang="he-IL" sz="1600" dirty="0"/>
          </a:p>
          <a:p>
            <a:pPr marL="0" indent="0">
              <a:buNone/>
            </a:pPr>
            <a:r>
              <a:rPr lang="he-IL" sz="1600" dirty="0"/>
              <a:t>לכל מסעדה זמן התחייבות שונה – אותו אנו נגדיר דרך </a:t>
            </a:r>
            <a:r>
              <a:rPr lang="he-IL" sz="1600" dirty="0" err="1"/>
              <a:t>הבייק</a:t>
            </a:r>
            <a:r>
              <a:rPr lang="he-IL" sz="1600" dirty="0"/>
              <a:t> אופיס.</a:t>
            </a:r>
          </a:p>
          <a:p>
            <a:pPr marL="0" indent="0">
              <a:buNone/>
            </a:pPr>
            <a:r>
              <a:rPr lang="he-IL" sz="1600" dirty="0"/>
              <a:t>אילו הזמנים שאנו צריכים לראות בצג המשלוחים:</a:t>
            </a:r>
          </a:p>
          <a:p>
            <a:pPr marL="0" indent="0">
              <a:buNone/>
            </a:pPr>
            <a:endParaRPr lang="he-IL" sz="1600" dirty="0"/>
          </a:p>
          <a:p>
            <a:pPr marL="0" indent="0">
              <a:buNone/>
            </a:pPr>
            <a:r>
              <a:rPr lang="he-IL" sz="1600" dirty="0"/>
              <a:t>הזמן הזה מראה מתי המסעדה שידרה משלוח אלינו                                                 זמן הכנת המנות</a:t>
            </a:r>
          </a:p>
          <a:p>
            <a:pPr marL="0" indent="0">
              <a:buNone/>
            </a:pPr>
            <a:endParaRPr lang="he-IL" sz="1600" dirty="0"/>
          </a:p>
          <a:p>
            <a:pPr marL="0" indent="0">
              <a:buNone/>
            </a:pPr>
            <a:endParaRPr lang="he-IL" sz="1600" dirty="0"/>
          </a:p>
          <a:p>
            <a:pPr marL="0" indent="0">
              <a:buNone/>
            </a:pPr>
            <a:endParaRPr lang="he-IL" sz="1600" dirty="0"/>
          </a:p>
          <a:p>
            <a:pPr marL="0" indent="0">
              <a:buNone/>
            </a:pPr>
            <a:endParaRPr lang="he-IL" sz="1600" dirty="0"/>
          </a:p>
          <a:p>
            <a:pPr marL="0" indent="0">
              <a:buNone/>
            </a:pPr>
            <a:r>
              <a:rPr lang="he-IL" sz="1600" dirty="0"/>
              <a:t>זמן אשר השליח יגיע למסעדה                                                                              זמן ההגעה ללקוח  </a:t>
            </a:r>
          </a:p>
          <a:p>
            <a:pPr marL="0" indent="0">
              <a:buNone/>
            </a:pPr>
            <a:endParaRPr lang="he-IL" sz="1600" dirty="0"/>
          </a:p>
          <a:p>
            <a:pPr marL="0" indent="0">
              <a:buNone/>
            </a:pPr>
            <a:r>
              <a:rPr lang="he-IL" sz="1600" dirty="0"/>
              <a:t>                                                                                                                     </a:t>
            </a:r>
          </a:p>
          <a:p>
            <a:pPr marL="0" indent="0">
              <a:buNone/>
            </a:pPr>
            <a:endParaRPr lang="he-IL" sz="1600" dirty="0"/>
          </a:p>
          <a:p>
            <a:pPr marL="0" indent="0">
              <a:buNone/>
            </a:pPr>
            <a:r>
              <a:rPr lang="he-IL" sz="1600" dirty="0"/>
              <a:t>    </a:t>
            </a:r>
            <a:r>
              <a:rPr lang="he-IL" sz="1600" dirty="0">
                <a:highlight>
                  <a:srgbClr val="FFFF00"/>
                </a:highlight>
              </a:rPr>
              <a:t>כל חץ מצביע על זמן אחר</a:t>
            </a:r>
          </a:p>
          <a:p>
            <a:pPr marL="0" indent="0">
              <a:buNone/>
            </a:pPr>
            <a:r>
              <a:rPr lang="he-IL" sz="1600" dirty="0"/>
              <a:t>    </a:t>
            </a:r>
            <a:r>
              <a:rPr lang="he-IL" sz="1600" dirty="0">
                <a:highlight>
                  <a:srgbClr val="FFFF00"/>
                </a:highlight>
              </a:rPr>
              <a:t>קשה קצת לראות</a:t>
            </a:r>
            <a:r>
              <a:rPr lang="he-IL" sz="1600" dirty="0"/>
              <a:t>                                                                                                                     </a:t>
            </a:r>
          </a:p>
          <a:p>
            <a:pPr marL="0" indent="0">
              <a:buNone/>
            </a:pPr>
            <a:endParaRPr lang="he-IL" sz="1600" dirty="0"/>
          </a:p>
          <a:p>
            <a:pPr marL="0" indent="0">
              <a:buNone/>
            </a:pPr>
            <a:r>
              <a:rPr lang="he-IL" sz="1600" dirty="0"/>
              <a:t>                                                                                                                          המספרים ליד ההגעה ללקוח מראים לנו כמה זמן נותר </a:t>
            </a:r>
          </a:p>
          <a:p>
            <a:pPr marL="0" indent="0">
              <a:buNone/>
            </a:pPr>
            <a:r>
              <a:rPr lang="he-IL" sz="1600" dirty="0"/>
              <a:t>                                                                                                                          צבע ירוק שליח יגיע לפני זמן ההתחייבות נניח </a:t>
            </a:r>
            <a:r>
              <a:rPr lang="he-IL" sz="1600" dirty="0">
                <a:solidFill>
                  <a:srgbClr val="00B050"/>
                </a:solidFill>
              </a:rPr>
              <a:t>+ 9</a:t>
            </a:r>
          </a:p>
          <a:p>
            <a:pPr marL="0" indent="0">
              <a:buNone/>
            </a:pPr>
            <a:r>
              <a:rPr lang="he-IL" sz="1600" dirty="0"/>
              <a:t>                                                                                                                          צבע אדום אנחנו נגיע באיחור ללקוח </a:t>
            </a:r>
            <a:r>
              <a:rPr lang="he-IL" sz="1600" dirty="0">
                <a:solidFill>
                  <a:srgbClr val="FF0000"/>
                </a:solidFill>
              </a:rPr>
              <a:t>- 10</a:t>
            </a:r>
          </a:p>
        </p:txBody>
      </p:sp>
      <p:pic>
        <p:nvPicPr>
          <p:cNvPr id="5" name="תמונה 4" descr="תמונה שמכילה צילום מסך, טקסט&#10;&#10;תיאור שנוצר ברמת מהימנות גבוהה">
            <a:extLst>
              <a:ext uri="{FF2B5EF4-FFF2-40B4-BE49-F238E27FC236}">
                <a16:creationId xmlns:a16="http://schemas.microsoft.com/office/drawing/2014/main" id="{0AA49D88-E8F7-476A-99CD-A6C0A8221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433" y="2050869"/>
            <a:ext cx="4023359" cy="5172255"/>
          </a:xfrm>
          <a:prstGeom prst="rect">
            <a:avLst/>
          </a:prstGeom>
        </p:spPr>
      </p:pic>
      <p:sp>
        <p:nvSpPr>
          <p:cNvPr id="6" name="חץ: ימינה 5">
            <a:extLst>
              <a:ext uri="{FF2B5EF4-FFF2-40B4-BE49-F238E27FC236}">
                <a16:creationId xmlns:a16="http://schemas.microsoft.com/office/drawing/2014/main" id="{1145FF32-4960-4E19-9F98-24201BA6A3AC}"/>
              </a:ext>
            </a:extLst>
          </p:cNvPr>
          <p:cNvSpPr/>
          <p:nvPr/>
        </p:nvSpPr>
        <p:spPr>
          <a:xfrm>
            <a:off x="5394960" y="5708469"/>
            <a:ext cx="2952205"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חץ: ימינה 6">
            <a:extLst>
              <a:ext uri="{FF2B5EF4-FFF2-40B4-BE49-F238E27FC236}">
                <a16:creationId xmlns:a16="http://schemas.microsoft.com/office/drawing/2014/main" id="{FDEF9997-77D6-40B5-94FB-B5162A3E84FA}"/>
              </a:ext>
            </a:extLst>
          </p:cNvPr>
          <p:cNvSpPr/>
          <p:nvPr/>
        </p:nvSpPr>
        <p:spPr>
          <a:xfrm rot="11063841">
            <a:off x="9438111" y="3070483"/>
            <a:ext cx="763244" cy="54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ימינה 10">
            <a:extLst>
              <a:ext uri="{FF2B5EF4-FFF2-40B4-BE49-F238E27FC236}">
                <a16:creationId xmlns:a16="http://schemas.microsoft.com/office/drawing/2014/main" id="{8C68847F-894C-404A-9CB5-C1FF69D90AFE}"/>
              </a:ext>
            </a:extLst>
          </p:cNvPr>
          <p:cNvSpPr/>
          <p:nvPr/>
        </p:nvSpPr>
        <p:spPr>
          <a:xfrm rot="1500611">
            <a:off x="5112235" y="2140779"/>
            <a:ext cx="2653685" cy="54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חץ: ימינה 12">
            <a:extLst>
              <a:ext uri="{FF2B5EF4-FFF2-40B4-BE49-F238E27FC236}">
                <a16:creationId xmlns:a16="http://schemas.microsoft.com/office/drawing/2014/main" id="{1A5E28CB-B5B9-45A8-8273-D2C62EBA96BA}"/>
              </a:ext>
            </a:extLst>
          </p:cNvPr>
          <p:cNvSpPr/>
          <p:nvPr/>
        </p:nvSpPr>
        <p:spPr>
          <a:xfrm rot="5400000">
            <a:off x="7988890" y="2241583"/>
            <a:ext cx="763244" cy="54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חץ: ימינה 14">
            <a:extLst>
              <a:ext uri="{FF2B5EF4-FFF2-40B4-BE49-F238E27FC236}">
                <a16:creationId xmlns:a16="http://schemas.microsoft.com/office/drawing/2014/main" id="{651DDF15-6EC5-490A-B308-0AD0D81516FE}"/>
              </a:ext>
            </a:extLst>
          </p:cNvPr>
          <p:cNvSpPr/>
          <p:nvPr/>
        </p:nvSpPr>
        <p:spPr>
          <a:xfrm rot="21238923">
            <a:off x="5410435" y="3222882"/>
            <a:ext cx="3120776" cy="54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098904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900E9B-B54F-46F5-96A3-4F5A0C4C4F5C}"/>
              </a:ext>
            </a:extLst>
          </p:cNvPr>
          <p:cNvSpPr>
            <a:spLocks noGrp="1"/>
          </p:cNvSpPr>
          <p:nvPr>
            <p:ph type="title"/>
          </p:nvPr>
        </p:nvSpPr>
        <p:spPr>
          <a:xfrm>
            <a:off x="838200" y="365126"/>
            <a:ext cx="10515600" cy="510086"/>
          </a:xfrm>
        </p:spPr>
        <p:txBody>
          <a:bodyPr>
            <a:normAutofit fontScale="90000"/>
          </a:bodyPr>
          <a:lstStyle/>
          <a:p>
            <a:r>
              <a:rPr lang="he-IL" dirty="0">
                <a:highlight>
                  <a:srgbClr val="FFFF00"/>
                </a:highlight>
              </a:rPr>
              <a:t>העברת משלוח - משליח א</a:t>
            </a:r>
            <a:r>
              <a:rPr lang="en-US" dirty="0">
                <a:highlight>
                  <a:srgbClr val="FFFF00"/>
                </a:highlight>
              </a:rPr>
              <a:t>'</a:t>
            </a:r>
            <a:r>
              <a:rPr lang="he-IL" dirty="0">
                <a:highlight>
                  <a:srgbClr val="FFFF00"/>
                </a:highlight>
              </a:rPr>
              <a:t> לשליח ב</a:t>
            </a:r>
            <a:r>
              <a:rPr lang="en-US" dirty="0">
                <a:highlight>
                  <a:srgbClr val="FFFF00"/>
                </a:highlight>
              </a:rPr>
              <a:t>'</a:t>
            </a:r>
            <a:endParaRPr lang="he-IL" dirty="0">
              <a:highlight>
                <a:srgbClr val="FFFF00"/>
              </a:highlight>
            </a:endParaRPr>
          </a:p>
        </p:txBody>
      </p:sp>
      <p:sp>
        <p:nvSpPr>
          <p:cNvPr id="3" name="מציין מיקום תוכן 2">
            <a:extLst>
              <a:ext uri="{FF2B5EF4-FFF2-40B4-BE49-F238E27FC236}">
                <a16:creationId xmlns:a16="http://schemas.microsoft.com/office/drawing/2014/main" id="{3B029938-C361-419E-B1B6-C57553A0665C}"/>
              </a:ext>
            </a:extLst>
          </p:cNvPr>
          <p:cNvSpPr>
            <a:spLocks noGrp="1"/>
          </p:cNvSpPr>
          <p:nvPr>
            <p:ph idx="1"/>
          </p:nvPr>
        </p:nvSpPr>
        <p:spPr>
          <a:xfrm>
            <a:off x="838200" y="1201783"/>
            <a:ext cx="10515600" cy="4975179"/>
          </a:xfrm>
        </p:spPr>
        <p:txBody>
          <a:bodyPr/>
          <a:lstStyle/>
          <a:p>
            <a:pPr marL="0" indent="0">
              <a:buNone/>
            </a:pPr>
            <a:r>
              <a:rPr lang="he-IL" sz="2400" dirty="0">
                <a:solidFill>
                  <a:srgbClr val="FF0000"/>
                </a:solidFill>
              </a:rPr>
              <a:t>1</a:t>
            </a:r>
            <a:r>
              <a:rPr lang="he-IL" sz="2400" dirty="0"/>
              <a:t>. כאשר אנו רוצים לצוות משלוח שנכנס, המשלוח מופיע על סטטוס 0  </a:t>
            </a:r>
            <a:r>
              <a:rPr lang="he-IL" sz="2400" b="1" dirty="0"/>
              <a:t>( אצלנו צריך להופיע כסטטוס </a:t>
            </a:r>
            <a:r>
              <a:rPr lang="en-US" sz="2400" b="1" dirty="0"/>
              <a:t>A</a:t>
            </a:r>
            <a:r>
              <a:rPr lang="he-IL" sz="2400" b="1" dirty="0"/>
              <a:t>)</a:t>
            </a:r>
          </a:p>
          <a:p>
            <a:pPr marL="0" indent="0">
              <a:buNone/>
            </a:pPr>
            <a:r>
              <a:rPr lang="he-IL" sz="2400" dirty="0">
                <a:solidFill>
                  <a:schemeClr val="accent1"/>
                </a:solidFill>
              </a:rPr>
              <a:t>2</a:t>
            </a:r>
            <a:r>
              <a:rPr lang="he-IL" sz="2400" dirty="0"/>
              <a:t>. כאשר ציוותנו את המשלוח, המשלוח יופיע כסטטוס 1 </a:t>
            </a:r>
            <a:r>
              <a:rPr lang="he-IL" sz="2400" b="1" dirty="0"/>
              <a:t>אצלנו ( </a:t>
            </a:r>
            <a:r>
              <a:rPr lang="en-US" sz="2400" b="1" dirty="0"/>
              <a:t>B</a:t>
            </a:r>
            <a:r>
              <a:rPr lang="he-IL" sz="2400" b="1" dirty="0"/>
              <a:t> )</a:t>
            </a:r>
          </a:p>
          <a:p>
            <a:pPr marL="0" indent="0">
              <a:buNone/>
            </a:pPr>
            <a:r>
              <a:rPr lang="he-IL" sz="2400" dirty="0">
                <a:solidFill>
                  <a:srgbClr val="FFC000"/>
                </a:solidFill>
              </a:rPr>
              <a:t>3</a:t>
            </a:r>
            <a:r>
              <a:rPr lang="he-IL" sz="2400" dirty="0"/>
              <a:t>. כאשר אנו רוצים להוריד ציוות משליח אשר ציוותנו עליו ולהעביר אותו לשליח אחר, אנו צריכים לחזור אל המסך משלוחים פתוחים ללחוץ על סטטוס 0 של אותו המשלוח ולאחר מכן שוב לעשות את כל הפעולה מחדש לצוות לשליח החדש.</a:t>
            </a:r>
          </a:p>
          <a:p>
            <a:pPr marL="0" indent="0">
              <a:buNone/>
            </a:pPr>
            <a:r>
              <a:rPr lang="he-IL" sz="2400" dirty="0">
                <a:solidFill>
                  <a:schemeClr val="accent6"/>
                </a:solidFill>
              </a:rPr>
              <a:t>4</a:t>
            </a:r>
            <a:r>
              <a:rPr lang="he-IL" sz="2400" b="1" dirty="0"/>
              <a:t>. אנו רוצים לשנות את אופן ההחלפה ובמקום לחזור אל המסך הקודם שתהיה לנו אפשרות להעביר לשליח אחר כבר מאותו המסך שנמצא על השליח הקיים.</a:t>
            </a:r>
          </a:p>
          <a:p>
            <a:endParaRPr lang="he-IL" sz="2400" dirty="0"/>
          </a:p>
          <a:p>
            <a:endParaRPr lang="he-IL" sz="2400" dirty="0"/>
          </a:p>
          <a:p>
            <a:r>
              <a:rPr lang="he-IL" sz="2400" b="1" dirty="0"/>
              <a:t>ראה תמונות בשקופיות הבאות אשר יסבירו את החלפת המשלוח</a:t>
            </a:r>
          </a:p>
        </p:txBody>
      </p:sp>
    </p:spTree>
    <p:extLst>
      <p:ext uri="{BB962C8B-B14F-4D97-AF65-F5344CB8AC3E}">
        <p14:creationId xmlns:p14="http://schemas.microsoft.com/office/powerpoint/2010/main" val="3253832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5A5A8A50-C669-468E-B000-3335730BE4D5}"/>
              </a:ext>
            </a:extLst>
          </p:cNvPr>
          <p:cNvSpPr/>
          <p:nvPr/>
        </p:nvSpPr>
        <p:spPr>
          <a:xfrm>
            <a:off x="1136469" y="545515"/>
            <a:ext cx="10515599" cy="646331"/>
          </a:xfrm>
          <a:prstGeom prst="rect">
            <a:avLst/>
          </a:prstGeom>
        </p:spPr>
        <p:txBody>
          <a:bodyPr wrap="square">
            <a:spAutoFit/>
          </a:bodyPr>
          <a:lstStyle/>
          <a:p>
            <a:r>
              <a:rPr lang="he-IL" dirty="0"/>
              <a:t>המשך – הסבר של 1 ( שקופית 39)</a:t>
            </a:r>
          </a:p>
          <a:p>
            <a:r>
              <a:rPr lang="he-IL" dirty="0"/>
              <a:t>ראה תמונות – ציוותנו את המשלוח של פיצה </a:t>
            </a:r>
            <a:r>
              <a:rPr lang="he-IL" dirty="0" err="1"/>
              <a:t>ציז</a:t>
            </a:r>
            <a:r>
              <a:rPr lang="he-IL" dirty="0"/>
              <a:t>( סטטוס 0 ) יצחק </a:t>
            </a:r>
            <a:r>
              <a:rPr lang="he-IL" dirty="0" err="1"/>
              <a:t>צימרינג</a:t>
            </a:r>
            <a:r>
              <a:rPr lang="he-IL" dirty="0"/>
              <a:t> ( בתמונות תהליך של ציוות משלוח כרגיל)</a:t>
            </a:r>
          </a:p>
        </p:txBody>
      </p:sp>
      <p:sp>
        <p:nvSpPr>
          <p:cNvPr id="8" name="חץ: ימינה 7">
            <a:extLst>
              <a:ext uri="{FF2B5EF4-FFF2-40B4-BE49-F238E27FC236}">
                <a16:creationId xmlns:a16="http://schemas.microsoft.com/office/drawing/2014/main" id="{01899FAF-5081-480B-91A8-BFC61FF69722}"/>
              </a:ext>
            </a:extLst>
          </p:cNvPr>
          <p:cNvSpPr/>
          <p:nvPr/>
        </p:nvSpPr>
        <p:spPr>
          <a:xfrm rot="10800000">
            <a:off x="8152207" y="2312126"/>
            <a:ext cx="579622" cy="419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ימינה 8">
            <a:extLst>
              <a:ext uri="{FF2B5EF4-FFF2-40B4-BE49-F238E27FC236}">
                <a16:creationId xmlns:a16="http://schemas.microsoft.com/office/drawing/2014/main" id="{074CE5EA-E9E1-4E2C-8467-9F030348854C}"/>
              </a:ext>
            </a:extLst>
          </p:cNvPr>
          <p:cNvSpPr/>
          <p:nvPr/>
        </p:nvSpPr>
        <p:spPr>
          <a:xfrm rot="10800000">
            <a:off x="4056016" y="2415426"/>
            <a:ext cx="790303" cy="31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מציין מיקום תוכן 12" descr="תמונה שמכילה צילום מסך&#10;&#10;תיאור שנוצר ברמת מהימנות גבוהה מאוד">
            <a:extLst>
              <a:ext uri="{FF2B5EF4-FFF2-40B4-BE49-F238E27FC236}">
                <a16:creationId xmlns:a16="http://schemas.microsoft.com/office/drawing/2014/main" id="{DAABA831-E6B8-40AD-A9E9-01CA54F0A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882" y="1441082"/>
            <a:ext cx="2738831" cy="4871403"/>
          </a:xfrm>
        </p:spPr>
      </p:pic>
      <p:pic>
        <p:nvPicPr>
          <p:cNvPr id="16" name="תמונה 15" descr="תמונה שמכילה צילום מסך&#10;&#10;תיאור שנוצר ברמת מהימנות גבוהה מאוד">
            <a:extLst>
              <a:ext uri="{FF2B5EF4-FFF2-40B4-BE49-F238E27FC236}">
                <a16:creationId xmlns:a16="http://schemas.microsoft.com/office/drawing/2014/main" id="{5FE96471-21D8-4C93-A36D-70E3F7B09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007" y="1264292"/>
            <a:ext cx="2994674" cy="5326455"/>
          </a:xfrm>
          <a:prstGeom prst="rect">
            <a:avLst/>
          </a:prstGeom>
        </p:spPr>
      </p:pic>
      <p:pic>
        <p:nvPicPr>
          <p:cNvPr id="18" name="תמונה 17" descr="תמונה שמכילה צילום מסך&#10;&#10;תיאור שנוצר ברמת מהימנות גבוהה מאוד">
            <a:extLst>
              <a:ext uri="{FF2B5EF4-FFF2-40B4-BE49-F238E27FC236}">
                <a16:creationId xmlns:a16="http://schemas.microsoft.com/office/drawing/2014/main" id="{DDD77DEF-5DE6-4B54-B2E1-4F0328AC2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828" y="1264292"/>
            <a:ext cx="2785061" cy="4953628"/>
          </a:xfrm>
          <a:prstGeom prst="rect">
            <a:avLst/>
          </a:prstGeom>
        </p:spPr>
      </p:pic>
    </p:spTree>
    <p:extLst>
      <p:ext uri="{BB962C8B-B14F-4D97-AF65-F5344CB8AC3E}">
        <p14:creationId xmlns:p14="http://schemas.microsoft.com/office/powerpoint/2010/main" val="190776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B2BFB3-3BBB-45AB-BB77-88A7CC7C1940}"/>
              </a:ext>
            </a:extLst>
          </p:cNvPr>
          <p:cNvSpPr>
            <a:spLocks noGrp="1"/>
          </p:cNvSpPr>
          <p:nvPr>
            <p:ph type="title"/>
          </p:nvPr>
        </p:nvSpPr>
        <p:spPr>
          <a:xfrm>
            <a:off x="838200" y="365125"/>
            <a:ext cx="10515600" cy="823595"/>
          </a:xfrm>
        </p:spPr>
        <p:txBody>
          <a:bodyPr/>
          <a:lstStyle/>
          <a:p>
            <a:r>
              <a:rPr lang="he-IL" dirty="0"/>
              <a:t>1. ריענון</a:t>
            </a:r>
          </a:p>
        </p:txBody>
      </p:sp>
      <p:sp>
        <p:nvSpPr>
          <p:cNvPr id="3" name="מציין מיקום תוכן 2">
            <a:extLst>
              <a:ext uri="{FF2B5EF4-FFF2-40B4-BE49-F238E27FC236}">
                <a16:creationId xmlns:a16="http://schemas.microsoft.com/office/drawing/2014/main" id="{C920EB3C-0BD4-4485-AB1E-638E9C02E66B}"/>
              </a:ext>
            </a:extLst>
          </p:cNvPr>
          <p:cNvSpPr>
            <a:spLocks noGrp="1"/>
          </p:cNvSpPr>
          <p:nvPr>
            <p:ph idx="1"/>
          </p:nvPr>
        </p:nvSpPr>
        <p:spPr>
          <a:xfrm>
            <a:off x="859971" y="1188720"/>
            <a:ext cx="10515600" cy="5185954"/>
          </a:xfrm>
        </p:spPr>
        <p:txBody>
          <a:bodyPr/>
          <a:lstStyle/>
          <a:p>
            <a:r>
              <a:rPr lang="he-IL" sz="2000" u="sng" dirty="0"/>
              <a:t>לחיצה על ריענון (בית) תסדר את המשלוחים לפי סטטוס משלוח</a:t>
            </a:r>
          </a:p>
          <a:p>
            <a:r>
              <a:rPr lang="he-IL" sz="1400" dirty="0"/>
              <a:t>3 סטטוסים של משלוחים</a:t>
            </a:r>
          </a:p>
          <a:p>
            <a:r>
              <a:rPr lang="en-US" sz="1400" dirty="0"/>
              <a:t>A</a:t>
            </a:r>
            <a:r>
              <a:rPr lang="he-IL" sz="1400" dirty="0"/>
              <a:t> – משלוח שנכנס ולא מצוות</a:t>
            </a:r>
          </a:p>
          <a:p>
            <a:r>
              <a:rPr lang="en-US" sz="1400" dirty="0">
                <a:solidFill>
                  <a:srgbClr val="FF0000"/>
                </a:solidFill>
              </a:rPr>
              <a:t>B</a:t>
            </a:r>
            <a:r>
              <a:rPr lang="he-IL" sz="1400" dirty="0">
                <a:solidFill>
                  <a:srgbClr val="FF0000"/>
                </a:solidFill>
              </a:rPr>
              <a:t> – משלוח מצוות והשליח בדרך למסעדה</a:t>
            </a:r>
            <a:r>
              <a:rPr lang="en-US" sz="1400" dirty="0">
                <a:solidFill>
                  <a:srgbClr val="FF0000"/>
                </a:solidFill>
              </a:rPr>
              <a:t> </a:t>
            </a:r>
          </a:p>
          <a:p>
            <a:pPr marL="0" indent="0">
              <a:buNone/>
            </a:pPr>
            <a:r>
              <a:rPr lang="en-US" sz="1400" dirty="0">
                <a:solidFill>
                  <a:srgbClr val="FF0000"/>
                </a:solidFill>
              </a:rPr>
              <a:t>- </a:t>
            </a:r>
            <a:r>
              <a:rPr lang="he-IL" sz="1400" b="1" dirty="0">
                <a:solidFill>
                  <a:srgbClr val="FF0000"/>
                </a:solidFill>
              </a:rPr>
              <a:t> (שינוי הצבע של סטטוס </a:t>
            </a:r>
            <a:r>
              <a:rPr lang="en-US" sz="1400" b="1" dirty="0">
                <a:solidFill>
                  <a:srgbClr val="FF0000"/>
                </a:solidFill>
              </a:rPr>
              <a:t>B</a:t>
            </a:r>
            <a:r>
              <a:rPr lang="he-IL" sz="1400" b="1" dirty="0">
                <a:solidFill>
                  <a:srgbClr val="FF0000"/>
                </a:solidFill>
              </a:rPr>
              <a:t> יציג למצוות שהשליח נמצא במסעדה.)</a:t>
            </a:r>
          </a:p>
          <a:p>
            <a:r>
              <a:rPr lang="en-US" sz="1400" dirty="0"/>
              <a:t>C</a:t>
            </a:r>
            <a:r>
              <a:rPr lang="he-IL" sz="1400" dirty="0"/>
              <a:t> – שליח בדרך ללקוח</a:t>
            </a:r>
          </a:p>
          <a:p>
            <a:endParaRPr lang="he-IL" sz="1400" dirty="0"/>
          </a:p>
          <a:p>
            <a:endParaRPr lang="he-IL" sz="1400" dirty="0"/>
          </a:p>
          <a:p>
            <a:endParaRPr lang="he-IL" sz="1400" dirty="0"/>
          </a:p>
          <a:p>
            <a:r>
              <a:rPr lang="he-IL" sz="1400" dirty="0"/>
              <a:t>סטטוס </a:t>
            </a:r>
            <a:r>
              <a:rPr lang="en-US" sz="1400" dirty="0"/>
              <a:t>b</a:t>
            </a:r>
            <a:r>
              <a:rPr lang="he-IL" sz="1400" dirty="0"/>
              <a:t> = 1</a:t>
            </a:r>
          </a:p>
          <a:p>
            <a:r>
              <a:rPr lang="he-IL" sz="1400" dirty="0"/>
              <a:t>בתמונה </a:t>
            </a:r>
            <a:r>
              <a:rPr lang="he-IL" sz="1400" dirty="0" err="1"/>
              <a:t>הסטטוטסים</a:t>
            </a:r>
            <a:r>
              <a:rPr lang="he-IL" sz="1400" dirty="0"/>
              <a:t> מוצגים כ 0 -1 -2</a:t>
            </a:r>
          </a:p>
          <a:p>
            <a:r>
              <a:rPr lang="he-IL" sz="1400" dirty="0"/>
              <a:t>0 = </a:t>
            </a:r>
            <a:r>
              <a:rPr lang="en-US" sz="1400" dirty="0"/>
              <a:t>A</a:t>
            </a:r>
          </a:p>
          <a:p>
            <a:r>
              <a:rPr lang="he-IL" sz="1400" dirty="0"/>
              <a:t>1 = </a:t>
            </a:r>
            <a:r>
              <a:rPr lang="en-US" sz="1400" dirty="0"/>
              <a:t>B</a:t>
            </a:r>
            <a:endParaRPr lang="he-IL" sz="1400" dirty="0"/>
          </a:p>
          <a:p>
            <a:r>
              <a:rPr lang="he-IL" sz="1400" dirty="0"/>
              <a:t>2 =</a:t>
            </a:r>
            <a:r>
              <a:rPr lang="en-US" sz="1400" dirty="0"/>
              <a:t>     C </a:t>
            </a:r>
            <a:endParaRPr lang="he-IL" sz="1400" dirty="0"/>
          </a:p>
        </p:txBody>
      </p:sp>
      <p:pic>
        <p:nvPicPr>
          <p:cNvPr id="5" name="תמונה 4">
            <a:extLst>
              <a:ext uri="{FF2B5EF4-FFF2-40B4-BE49-F238E27FC236}">
                <a16:creationId xmlns:a16="http://schemas.microsoft.com/office/drawing/2014/main" id="{71310C9F-95E9-4573-AB55-172284588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4" y="764018"/>
            <a:ext cx="4143103" cy="5329963"/>
          </a:xfrm>
          <a:prstGeom prst="rect">
            <a:avLst/>
          </a:prstGeom>
        </p:spPr>
      </p:pic>
    </p:spTree>
    <p:extLst>
      <p:ext uri="{BB962C8B-B14F-4D97-AF65-F5344CB8AC3E}">
        <p14:creationId xmlns:p14="http://schemas.microsoft.com/office/powerpoint/2010/main" val="326391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7D2A74-1F05-4B2B-A646-F92BBA04D89F}"/>
              </a:ext>
            </a:extLst>
          </p:cNvPr>
          <p:cNvSpPr>
            <a:spLocks noGrp="1"/>
          </p:cNvSpPr>
          <p:nvPr>
            <p:ph type="title"/>
          </p:nvPr>
        </p:nvSpPr>
        <p:spPr>
          <a:xfrm>
            <a:off x="838200" y="365125"/>
            <a:ext cx="10515600" cy="6584315"/>
          </a:xfrm>
        </p:spPr>
        <p:txBody>
          <a:bodyPr>
            <a:normAutofit/>
          </a:bodyPr>
          <a:lstStyle/>
          <a:p>
            <a:r>
              <a:rPr lang="he-IL" sz="1800" dirty="0"/>
              <a:t>המשך – הסבר של 2 ( שקופית 39)</a:t>
            </a:r>
            <a:br>
              <a:rPr lang="he-IL" dirty="0"/>
            </a:br>
            <a:r>
              <a:rPr lang="he-IL" sz="2000" dirty="0"/>
              <a:t>המשלוח של נחל ציפורי מופיע על יצחק </a:t>
            </a:r>
            <a:r>
              <a:rPr lang="he-IL" sz="2000" dirty="0" err="1"/>
              <a:t>צימרינג</a:t>
            </a:r>
            <a:r>
              <a:rPr lang="he-IL" sz="2000" dirty="0"/>
              <a:t> בסטאטוס 1</a:t>
            </a:r>
            <a:br>
              <a:rPr lang="he-IL" sz="2000" dirty="0"/>
            </a:br>
            <a:br>
              <a:rPr lang="he-IL" sz="2000" dirty="0"/>
            </a:br>
            <a:br>
              <a:rPr lang="he-IL" sz="2000" dirty="0"/>
            </a:br>
            <a:br>
              <a:rPr lang="he-IL" sz="2000" dirty="0"/>
            </a:br>
            <a:br>
              <a:rPr lang="he-IL" sz="2000" dirty="0"/>
            </a:br>
            <a:br>
              <a:rPr lang="he-IL" sz="2000" dirty="0"/>
            </a:br>
            <a:br>
              <a:rPr lang="he-IL" dirty="0"/>
            </a:br>
            <a:br>
              <a:rPr lang="he-IL" sz="1600" dirty="0"/>
            </a:br>
            <a:r>
              <a:rPr lang="he-IL" sz="1600" dirty="0"/>
              <a:t>                                                              כאשר אנו רוצים לראות את מסלולו של השליח</a:t>
            </a:r>
            <a:br>
              <a:rPr lang="he-IL" sz="1600" dirty="0"/>
            </a:br>
            <a:r>
              <a:rPr lang="he-IL" sz="1600" dirty="0"/>
              <a:t>                                                              אנו נחלץ על שליחים ולאחר מכן נלחץ על השליח ( יצחק </a:t>
            </a:r>
            <a:r>
              <a:rPr lang="he-IL" sz="1600" dirty="0" err="1"/>
              <a:t>צימרינג</a:t>
            </a:r>
            <a:r>
              <a:rPr lang="he-IL" sz="1600" dirty="0"/>
              <a:t>)</a:t>
            </a:r>
            <a:br>
              <a:rPr lang="he-IL" dirty="0"/>
            </a:br>
            <a:br>
              <a:rPr lang="he-IL" dirty="0"/>
            </a:br>
            <a:br>
              <a:rPr lang="he-IL" dirty="0"/>
            </a:br>
            <a:br>
              <a:rPr lang="he-IL" dirty="0"/>
            </a:br>
            <a:br>
              <a:rPr lang="he-IL" dirty="0"/>
            </a:br>
            <a:endParaRPr lang="he-IL" dirty="0"/>
          </a:p>
        </p:txBody>
      </p:sp>
      <p:pic>
        <p:nvPicPr>
          <p:cNvPr id="6" name="מציין מיקום תוכן 5" descr="תמונה שמכילה צילום מסך&#10;&#10;תיאור שנוצר ברמת מהימנות גבוהה מאוד">
            <a:extLst>
              <a:ext uri="{FF2B5EF4-FFF2-40B4-BE49-F238E27FC236}">
                <a16:creationId xmlns:a16="http://schemas.microsoft.com/office/drawing/2014/main" id="{D7984A29-2269-46E7-8C59-B706CD1DC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3474" y="1487037"/>
            <a:ext cx="3019697" cy="5370963"/>
          </a:xfrm>
        </p:spPr>
      </p:pic>
      <p:pic>
        <p:nvPicPr>
          <p:cNvPr id="8" name="תמונה 7" descr="תמונה שמכילה צילום מסך&#10;&#10;תיאור שנוצר ברמת מהימנות גבוהה">
            <a:extLst>
              <a:ext uri="{FF2B5EF4-FFF2-40B4-BE49-F238E27FC236}">
                <a16:creationId xmlns:a16="http://schemas.microsoft.com/office/drawing/2014/main" id="{FE84C093-6C62-455F-8FB4-AD2038863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91" y="1487037"/>
            <a:ext cx="2907515" cy="5171431"/>
          </a:xfrm>
          <a:prstGeom prst="rect">
            <a:avLst/>
          </a:prstGeom>
        </p:spPr>
      </p:pic>
      <p:sp>
        <p:nvSpPr>
          <p:cNvPr id="9" name="חץ: ימינה 8">
            <a:extLst>
              <a:ext uri="{FF2B5EF4-FFF2-40B4-BE49-F238E27FC236}">
                <a16:creationId xmlns:a16="http://schemas.microsoft.com/office/drawing/2014/main" id="{35B429A0-BF4F-4F33-BD4C-57CCE3805B0B}"/>
              </a:ext>
            </a:extLst>
          </p:cNvPr>
          <p:cNvSpPr/>
          <p:nvPr/>
        </p:nvSpPr>
        <p:spPr>
          <a:xfrm rot="9860934">
            <a:off x="3452433" y="2775855"/>
            <a:ext cx="2907515" cy="404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016427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248B5EE-ED56-40A9-9539-FF295DF9504D}"/>
              </a:ext>
            </a:extLst>
          </p:cNvPr>
          <p:cNvSpPr>
            <a:spLocks noGrp="1"/>
          </p:cNvSpPr>
          <p:nvPr>
            <p:ph idx="1"/>
          </p:nvPr>
        </p:nvSpPr>
        <p:spPr>
          <a:xfrm>
            <a:off x="838200" y="130629"/>
            <a:ext cx="10515600" cy="6046334"/>
          </a:xfrm>
        </p:spPr>
        <p:txBody>
          <a:bodyPr>
            <a:normAutofit/>
          </a:bodyPr>
          <a:lstStyle/>
          <a:p>
            <a:r>
              <a:rPr lang="he-IL" sz="1600" b="1" dirty="0"/>
              <a:t>המשך – של שקופית קודמת</a:t>
            </a:r>
          </a:p>
          <a:p>
            <a:r>
              <a:rPr lang="he-IL" sz="1600" b="1" dirty="0"/>
              <a:t>לאחר שלחצנו על השליח שרצינו לראות את מסלולו קיבלנו את התמונה הבאה:</a:t>
            </a:r>
          </a:p>
          <a:p>
            <a:pPr marL="0" indent="0">
              <a:buNone/>
            </a:pPr>
            <a:r>
              <a:rPr lang="he-IL" sz="1600" b="1" dirty="0"/>
              <a:t>                                                 </a:t>
            </a:r>
          </a:p>
          <a:p>
            <a:pPr marL="0" indent="0">
              <a:buNone/>
            </a:pPr>
            <a:r>
              <a:rPr lang="he-IL" sz="1600" b="1" dirty="0"/>
              <a:t>                                                        לאחר שלחצנו על השליח אנו רואים שלאותו המצב המשלוח יגיע</a:t>
            </a:r>
          </a:p>
          <a:p>
            <a:pPr marL="0" indent="0">
              <a:buNone/>
            </a:pPr>
            <a:r>
              <a:rPr lang="he-IL" sz="1600" b="1" dirty="0"/>
              <a:t>                                                        באיחור או מכל סיבה אחרת אנו רוצים להחליף את המשלוח לשליח אחר, אנו נצטרך </a:t>
            </a:r>
          </a:p>
          <a:p>
            <a:pPr marL="0" indent="0">
              <a:buNone/>
            </a:pPr>
            <a:r>
              <a:rPr lang="he-IL" sz="1600" b="1" dirty="0"/>
              <a:t>                                                        לבצע פעולה מאוד ארוכה </a:t>
            </a:r>
            <a:r>
              <a:rPr lang="he-IL" sz="1600" b="1" dirty="0">
                <a:highlight>
                  <a:srgbClr val="FFFF00"/>
                </a:highlight>
              </a:rPr>
              <a:t>בשקופית הבאה יוצגו הפעולות.</a:t>
            </a:r>
          </a:p>
          <a:p>
            <a:pPr marL="0" indent="0">
              <a:buNone/>
            </a:pPr>
            <a:endParaRPr lang="he-IL" sz="1600" b="1" dirty="0"/>
          </a:p>
          <a:p>
            <a:pPr marL="0" indent="0">
              <a:buNone/>
            </a:pPr>
            <a:endParaRPr lang="he-IL" sz="1600" b="1" dirty="0"/>
          </a:p>
          <a:p>
            <a:pPr marL="0" indent="0">
              <a:buNone/>
            </a:pPr>
            <a:r>
              <a:rPr lang="he-IL" sz="1600" b="1" dirty="0"/>
              <a:t>                                                                 </a:t>
            </a:r>
          </a:p>
        </p:txBody>
      </p:sp>
      <p:pic>
        <p:nvPicPr>
          <p:cNvPr id="5" name="תמונה 4" descr="תמונה שמכילה צילום מסך&#10;&#10;תיאור שנוצר ברמת מהימנות גבוהה מאוד">
            <a:extLst>
              <a:ext uri="{FF2B5EF4-FFF2-40B4-BE49-F238E27FC236}">
                <a16:creationId xmlns:a16="http://schemas.microsoft.com/office/drawing/2014/main" id="{3DC143A4-F542-4265-907A-7BA6A7397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206" y="1190679"/>
            <a:ext cx="2906642" cy="5169877"/>
          </a:xfrm>
          <a:prstGeom prst="rect">
            <a:avLst/>
          </a:prstGeom>
        </p:spPr>
      </p:pic>
    </p:spTree>
    <p:extLst>
      <p:ext uri="{BB962C8B-B14F-4D97-AF65-F5344CB8AC3E}">
        <p14:creationId xmlns:p14="http://schemas.microsoft.com/office/powerpoint/2010/main" val="352252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EAB7E27-A5AC-453C-8D56-402401CFC898}"/>
              </a:ext>
            </a:extLst>
          </p:cNvPr>
          <p:cNvSpPr>
            <a:spLocks noGrp="1"/>
          </p:cNvSpPr>
          <p:nvPr>
            <p:ph idx="1"/>
          </p:nvPr>
        </p:nvSpPr>
        <p:spPr>
          <a:xfrm>
            <a:off x="-378823" y="0"/>
            <a:ext cx="11732623" cy="6176963"/>
          </a:xfrm>
        </p:spPr>
        <p:txBody>
          <a:bodyPr/>
          <a:lstStyle/>
          <a:p>
            <a:r>
              <a:rPr lang="he-IL" sz="1600" b="1" dirty="0"/>
              <a:t>המשך שקופית קודמת תהליך העברת משלוח</a:t>
            </a:r>
          </a:p>
          <a:p>
            <a:endParaRPr lang="he-IL" b="1" dirty="0"/>
          </a:p>
          <a:p>
            <a:endParaRPr lang="he-IL" b="1" dirty="0"/>
          </a:p>
          <a:p>
            <a:pPr marL="0" indent="0">
              <a:buNone/>
            </a:pPr>
            <a:r>
              <a:rPr lang="he-IL" b="1" dirty="0"/>
              <a:t>                        </a:t>
            </a:r>
            <a:r>
              <a:rPr lang="he-IL" sz="1400" b="1" dirty="0"/>
              <a:t>חזרה למסך המשלוחים                                                            לחיצה על המשלוח שמצוות יצחק </a:t>
            </a:r>
            <a:r>
              <a:rPr lang="he-IL" sz="1400" b="1" dirty="0" err="1"/>
              <a:t>צימרינג</a:t>
            </a:r>
            <a:endParaRPr lang="he-IL" sz="1400" b="1"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BBA2B474-95C4-4587-9B74-AED7C613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099" y="412985"/>
            <a:ext cx="2906642" cy="4851082"/>
          </a:xfrm>
          <a:prstGeom prst="rect">
            <a:avLst/>
          </a:prstGeom>
        </p:spPr>
      </p:pic>
      <p:pic>
        <p:nvPicPr>
          <p:cNvPr id="5" name="מציין מיקום תוכן 5" descr="תמונה שמכילה צילום מסך&#10;&#10;תיאור שנוצר ברמת מהימנות גבוהה מאוד">
            <a:extLst>
              <a:ext uri="{FF2B5EF4-FFF2-40B4-BE49-F238E27FC236}">
                <a16:creationId xmlns:a16="http://schemas.microsoft.com/office/drawing/2014/main" id="{9243AA04-5DAB-4DC0-80E7-35DC4293E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529" y="141308"/>
            <a:ext cx="2727407" cy="5423469"/>
          </a:xfrm>
          <a:prstGeom prst="rect">
            <a:avLst/>
          </a:prstGeom>
        </p:spPr>
      </p:pic>
      <p:sp>
        <p:nvSpPr>
          <p:cNvPr id="6" name="חץ: ימינה 5">
            <a:extLst>
              <a:ext uri="{FF2B5EF4-FFF2-40B4-BE49-F238E27FC236}">
                <a16:creationId xmlns:a16="http://schemas.microsoft.com/office/drawing/2014/main" id="{B5D637CD-4439-45F6-98C7-BEECA59886E6}"/>
              </a:ext>
            </a:extLst>
          </p:cNvPr>
          <p:cNvSpPr/>
          <p:nvPr/>
        </p:nvSpPr>
        <p:spPr>
          <a:xfrm rot="10800000">
            <a:off x="7519695" y="842064"/>
            <a:ext cx="927463" cy="27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חץ: ימינה 6">
            <a:extLst>
              <a:ext uri="{FF2B5EF4-FFF2-40B4-BE49-F238E27FC236}">
                <a16:creationId xmlns:a16="http://schemas.microsoft.com/office/drawing/2014/main" id="{A78A941B-4D80-49FA-A273-A8E8E0AB24C4}"/>
              </a:ext>
            </a:extLst>
          </p:cNvPr>
          <p:cNvSpPr/>
          <p:nvPr/>
        </p:nvSpPr>
        <p:spPr>
          <a:xfrm rot="10800000">
            <a:off x="2742248" y="1889523"/>
            <a:ext cx="1309784" cy="450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descr="תמונה שמכילה צילום מסך&#10;&#10;תיאור שנוצר ברמת מהימנות גבוהה מאוד">
            <a:extLst>
              <a:ext uri="{FF2B5EF4-FFF2-40B4-BE49-F238E27FC236}">
                <a16:creationId xmlns:a16="http://schemas.microsoft.com/office/drawing/2014/main" id="{8B6D6505-09D0-4057-98BC-4A0B38B3D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63485"/>
            <a:ext cx="2636598" cy="4689566"/>
          </a:xfrm>
          <a:prstGeom prst="rect">
            <a:avLst/>
          </a:prstGeom>
        </p:spPr>
      </p:pic>
    </p:spTree>
    <p:extLst>
      <p:ext uri="{BB962C8B-B14F-4D97-AF65-F5344CB8AC3E}">
        <p14:creationId xmlns:p14="http://schemas.microsoft.com/office/powerpoint/2010/main" val="2858478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8D5D74A-4B50-4179-9D34-660D263CAA0D}"/>
              </a:ext>
            </a:extLst>
          </p:cNvPr>
          <p:cNvSpPr>
            <a:spLocks noGrp="1"/>
          </p:cNvSpPr>
          <p:nvPr>
            <p:ph idx="1"/>
          </p:nvPr>
        </p:nvSpPr>
        <p:spPr>
          <a:xfrm>
            <a:off x="-1" y="143690"/>
            <a:ext cx="12017829" cy="6714309"/>
          </a:xfrm>
        </p:spPr>
        <p:txBody>
          <a:bodyPr>
            <a:normAutofit/>
          </a:bodyPr>
          <a:lstStyle/>
          <a:p>
            <a:r>
              <a:rPr lang="he-IL" sz="1800" dirty="0"/>
              <a:t>המשך שקופית קודמת – ( מתחברת לשקופית 39 נקודה מספר 3)</a:t>
            </a:r>
          </a:p>
          <a:p>
            <a:endParaRPr lang="he-IL" sz="1800" dirty="0"/>
          </a:p>
          <a:p>
            <a:pPr marL="0" indent="0">
              <a:buNone/>
            </a:pPr>
            <a:r>
              <a:rPr lang="he-IL" sz="1800" dirty="0"/>
              <a:t>לאחר שלחצנו על סטטוס 0 המשלוח חוזר למסך המשלוחים ובשביל לצוות שוב לשליח אחר אנו צריכים לבצע את כל הפעולה מחדש</a:t>
            </a:r>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E0A817D7-CF3B-479A-9B27-A6ACBDE53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72" y="1306074"/>
            <a:ext cx="2977696" cy="5296257"/>
          </a:xfrm>
          <a:prstGeom prst="rect">
            <a:avLst/>
          </a:prstGeom>
        </p:spPr>
      </p:pic>
      <p:pic>
        <p:nvPicPr>
          <p:cNvPr id="5" name="מציין מיקום תוכן 12" descr="תמונה שמכילה צילום מסך&#10;&#10;תיאור שנוצר ברמת מהימנות גבוהה מאוד">
            <a:extLst>
              <a:ext uri="{FF2B5EF4-FFF2-40B4-BE49-F238E27FC236}">
                <a16:creationId xmlns:a16="http://schemas.microsoft.com/office/drawing/2014/main" id="{1A4F5635-AFC3-4255-8CB3-638C7D4FF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251" y="1306074"/>
            <a:ext cx="2907515" cy="5171432"/>
          </a:xfrm>
          <a:prstGeom prst="rect">
            <a:avLst/>
          </a:prstGeom>
        </p:spPr>
      </p:pic>
      <p:pic>
        <p:nvPicPr>
          <p:cNvPr id="6" name="תמונה 5" descr="תמונה שמכילה צילום מסך&#10;&#10;תיאור שנוצר ברמת מהימנות גבוהה">
            <a:extLst>
              <a:ext uri="{FF2B5EF4-FFF2-40B4-BE49-F238E27FC236}">
                <a16:creationId xmlns:a16="http://schemas.microsoft.com/office/drawing/2014/main" id="{9082A1E0-C159-46AE-A343-156D4B66C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029" y="1306074"/>
            <a:ext cx="2907515" cy="5171431"/>
          </a:xfrm>
          <a:prstGeom prst="rect">
            <a:avLst/>
          </a:prstGeom>
        </p:spPr>
      </p:pic>
      <p:sp>
        <p:nvSpPr>
          <p:cNvPr id="7" name="חץ: ימינה 6">
            <a:extLst>
              <a:ext uri="{FF2B5EF4-FFF2-40B4-BE49-F238E27FC236}">
                <a16:creationId xmlns:a16="http://schemas.microsoft.com/office/drawing/2014/main" id="{9C60BA66-5393-45A0-8A37-7D071D14FC0F}"/>
              </a:ext>
            </a:extLst>
          </p:cNvPr>
          <p:cNvSpPr/>
          <p:nvPr/>
        </p:nvSpPr>
        <p:spPr>
          <a:xfrm rot="10800000">
            <a:off x="8072275" y="2168434"/>
            <a:ext cx="731526"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חץ: ימינה 7">
            <a:extLst>
              <a:ext uri="{FF2B5EF4-FFF2-40B4-BE49-F238E27FC236}">
                <a16:creationId xmlns:a16="http://schemas.microsoft.com/office/drawing/2014/main" id="{5EC210FE-DA63-4100-93BC-F8BF2E0A1DF6}"/>
              </a:ext>
            </a:extLst>
          </p:cNvPr>
          <p:cNvSpPr/>
          <p:nvPr/>
        </p:nvSpPr>
        <p:spPr>
          <a:xfrm rot="10800000">
            <a:off x="3870888" y="2168434"/>
            <a:ext cx="839444"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03571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ABA2014-5397-46C1-919B-B83DC61229D4}"/>
              </a:ext>
            </a:extLst>
          </p:cNvPr>
          <p:cNvSpPr>
            <a:spLocks noGrp="1"/>
          </p:cNvSpPr>
          <p:nvPr>
            <p:ph idx="1"/>
          </p:nvPr>
        </p:nvSpPr>
        <p:spPr>
          <a:xfrm>
            <a:off x="0" y="0"/>
            <a:ext cx="12192000" cy="6858000"/>
          </a:xfrm>
        </p:spPr>
        <p:txBody>
          <a:bodyPr>
            <a:normAutofit/>
          </a:bodyPr>
          <a:lstStyle/>
          <a:p>
            <a:r>
              <a:rPr lang="he-IL" sz="1800" dirty="0">
                <a:highlight>
                  <a:srgbClr val="FFFF00"/>
                </a:highlight>
              </a:rPr>
              <a:t>המשך - </a:t>
            </a:r>
            <a:r>
              <a:rPr lang="he-IL" sz="2400" b="1" u="sng" dirty="0">
                <a:highlight>
                  <a:srgbClr val="FFFF00"/>
                </a:highlight>
              </a:rPr>
              <a:t>פעולת העברת משלוח כפי שאנו צריכים: </a:t>
            </a:r>
            <a:r>
              <a:rPr lang="he-IL" sz="2400" b="1" u="sng" dirty="0">
                <a:solidFill>
                  <a:srgbClr val="FF0000"/>
                </a:solidFill>
              </a:rPr>
              <a:t>חשוב מאוד</a:t>
            </a:r>
          </a:p>
          <a:p>
            <a:endParaRPr lang="he-IL" sz="1800" dirty="0"/>
          </a:p>
          <a:p>
            <a:pPr marL="0" indent="0">
              <a:buNone/>
            </a:pPr>
            <a:r>
              <a:rPr lang="he-IL" sz="1800" dirty="0"/>
              <a:t>ציוותנו את המשלוח ליצחק </a:t>
            </a:r>
            <a:r>
              <a:rPr lang="he-IL" sz="1800" dirty="0" err="1"/>
              <a:t>צימרינג</a:t>
            </a:r>
            <a:r>
              <a:rPr lang="he-IL" sz="1800" dirty="0"/>
              <a:t> וראינו שאנו רוצים לשנות ציוות, אנו רוצים בבדיקת המסלול של השליח שתהיה אופציית החלפה כמו במסך המשלוחים. זאת אומרת שפעולת ההחלפה תתבצע ממסך השליח ולא רק ממסך המשלוחים.</a:t>
            </a:r>
          </a:p>
          <a:p>
            <a:pPr marL="0" indent="0">
              <a:buNone/>
            </a:pPr>
            <a:r>
              <a:rPr lang="he-IL" sz="1800" dirty="0"/>
              <a:t>באופן הבא: סדר התמונות מציג כל פעולה איזה מסך היא תפתח</a:t>
            </a:r>
          </a:p>
          <a:p>
            <a:pPr marL="0" indent="0">
              <a:buNone/>
            </a:pPr>
            <a:r>
              <a:rPr lang="he-IL" sz="1800" dirty="0"/>
              <a:t>                                                                                        כאשר נראה את מסלולו של יצחק אנו רוצים ללחוץ על המשלוח</a:t>
            </a:r>
          </a:p>
          <a:p>
            <a:pPr marL="0" indent="0">
              <a:buNone/>
            </a:pPr>
            <a:r>
              <a:rPr lang="he-IL" sz="1800" dirty="0"/>
              <a:t>                                                                                        מפיצה </a:t>
            </a:r>
            <a:r>
              <a:rPr lang="he-IL" sz="1800" dirty="0" err="1"/>
              <a:t>ציז</a:t>
            </a:r>
            <a:r>
              <a:rPr lang="he-IL" sz="1800" dirty="0"/>
              <a:t> ויפתח לנו את מסך המשלוח ובכך להעביר אותו לשליח אחר</a:t>
            </a:r>
          </a:p>
          <a:p>
            <a:pPr marL="0" indent="0">
              <a:buNone/>
            </a:pPr>
            <a:endParaRPr lang="he-IL" sz="1400" dirty="0"/>
          </a:p>
          <a:p>
            <a:pPr marL="0" indent="0">
              <a:buNone/>
            </a:pPr>
            <a:endParaRPr lang="he-IL" sz="1400" dirty="0"/>
          </a:p>
        </p:txBody>
      </p:sp>
      <p:pic>
        <p:nvPicPr>
          <p:cNvPr id="4" name="מציין מיקום תוכן 12" descr="תמונה שמכילה צילום מסך&#10;&#10;תיאור שנוצר ברמת מהימנות גבוהה מאוד">
            <a:extLst>
              <a:ext uri="{FF2B5EF4-FFF2-40B4-BE49-F238E27FC236}">
                <a16:creationId xmlns:a16="http://schemas.microsoft.com/office/drawing/2014/main" id="{DEA004B3-1979-469D-BE1C-9032A9B19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400" y="2547257"/>
            <a:ext cx="2564911" cy="4562062"/>
          </a:xfrm>
          <a:prstGeom prst="rect">
            <a:avLst/>
          </a:prstGeom>
        </p:spPr>
      </p:pic>
      <p:pic>
        <p:nvPicPr>
          <p:cNvPr id="5" name="תמונה 4" descr="תמונה שמכילה צילום מסך&#10;&#10;תיאור שנוצר ברמת מהימנות גבוהה מאוד">
            <a:extLst>
              <a:ext uri="{FF2B5EF4-FFF2-40B4-BE49-F238E27FC236}">
                <a16:creationId xmlns:a16="http://schemas.microsoft.com/office/drawing/2014/main" id="{F1521925-437E-4A52-BA02-20A2B92C9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81" y="2547257"/>
            <a:ext cx="2564911" cy="4562062"/>
          </a:xfrm>
          <a:prstGeom prst="rect">
            <a:avLst/>
          </a:prstGeom>
        </p:spPr>
      </p:pic>
      <p:pic>
        <p:nvPicPr>
          <p:cNvPr id="6" name="תמונה 5" descr="תמונה שמכילה צילום מסך&#10;&#10;תיאור שנוצר ברמת מהימנות גבוהה מאוד">
            <a:extLst>
              <a:ext uri="{FF2B5EF4-FFF2-40B4-BE49-F238E27FC236}">
                <a16:creationId xmlns:a16="http://schemas.microsoft.com/office/drawing/2014/main" id="{E4094150-D70F-4CE3-93C1-DFED129CE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7408" y="2547257"/>
            <a:ext cx="2564911" cy="4562062"/>
          </a:xfrm>
          <a:prstGeom prst="rect">
            <a:avLst/>
          </a:prstGeom>
        </p:spPr>
      </p:pic>
      <p:pic>
        <p:nvPicPr>
          <p:cNvPr id="7" name="תמונה 6" descr="תמונה שמכילה צילום מסך&#10;&#10;תיאור שנוצר ברמת מהימנות גבוהה מאוד">
            <a:extLst>
              <a:ext uri="{FF2B5EF4-FFF2-40B4-BE49-F238E27FC236}">
                <a16:creationId xmlns:a16="http://schemas.microsoft.com/office/drawing/2014/main" id="{769497E7-02C3-43A1-A678-2F86778A3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72" y="2547257"/>
            <a:ext cx="2807274" cy="4562062"/>
          </a:xfrm>
          <a:prstGeom prst="rect">
            <a:avLst/>
          </a:prstGeom>
        </p:spPr>
      </p:pic>
      <p:sp>
        <p:nvSpPr>
          <p:cNvPr id="8" name="חץ: ימינה 7">
            <a:extLst>
              <a:ext uri="{FF2B5EF4-FFF2-40B4-BE49-F238E27FC236}">
                <a16:creationId xmlns:a16="http://schemas.microsoft.com/office/drawing/2014/main" id="{C5652681-690B-4B16-A215-46F3319441E4}"/>
              </a:ext>
            </a:extLst>
          </p:cNvPr>
          <p:cNvSpPr/>
          <p:nvPr/>
        </p:nvSpPr>
        <p:spPr>
          <a:xfrm rot="10800000">
            <a:off x="9089805" y="3148528"/>
            <a:ext cx="602362" cy="469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חץ: ימינה 9">
            <a:extLst>
              <a:ext uri="{FF2B5EF4-FFF2-40B4-BE49-F238E27FC236}">
                <a16:creationId xmlns:a16="http://schemas.microsoft.com/office/drawing/2014/main" id="{4174E8D5-7420-4F82-83BA-3AE1084CCC27}"/>
              </a:ext>
            </a:extLst>
          </p:cNvPr>
          <p:cNvSpPr/>
          <p:nvPr/>
        </p:nvSpPr>
        <p:spPr>
          <a:xfrm rot="10800000">
            <a:off x="2769705" y="3148528"/>
            <a:ext cx="654730" cy="560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ימינה 10">
            <a:extLst>
              <a:ext uri="{FF2B5EF4-FFF2-40B4-BE49-F238E27FC236}">
                <a16:creationId xmlns:a16="http://schemas.microsoft.com/office/drawing/2014/main" id="{ECE59CDB-A2CA-404E-9AE5-062E5712A97E}"/>
              </a:ext>
            </a:extLst>
          </p:cNvPr>
          <p:cNvSpPr/>
          <p:nvPr/>
        </p:nvSpPr>
        <p:spPr>
          <a:xfrm rot="10800000">
            <a:off x="6022319" y="3148529"/>
            <a:ext cx="602362" cy="560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69058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3E08DF1-70B6-4925-A35C-6961BC8DDBAC}"/>
              </a:ext>
            </a:extLst>
          </p:cNvPr>
          <p:cNvSpPr>
            <a:spLocks noGrp="1"/>
          </p:cNvSpPr>
          <p:nvPr>
            <p:ph idx="1"/>
          </p:nvPr>
        </p:nvSpPr>
        <p:spPr>
          <a:xfrm>
            <a:off x="0" y="0"/>
            <a:ext cx="12192000" cy="6858000"/>
          </a:xfrm>
        </p:spPr>
        <p:txBody>
          <a:bodyPr/>
          <a:lstStyle/>
          <a:p>
            <a:r>
              <a:rPr lang="he-IL" sz="1600" dirty="0"/>
              <a:t>המשך שקופית קודמת</a:t>
            </a:r>
          </a:p>
          <a:p>
            <a:pPr marL="0" indent="0">
              <a:buNone/>
            </a:pPr>
            <a:r>
              <a:rPr lang="he-IL" sz="1600" dirty="0"/>
              <a:t>לאחר שלחצנו על המשלוח צריך להיות 3 אופציות:</a:t>
            </a:r>
          </a:p>
          <a:p>
            <a:pPr marL="0" indent="0">
              <a:buNone/>
            </a:pPr>
            <a:r>
              <a:rPr lang="he-IL" sz="1600" dirty="0">
                <a:highlight>
                  <a:srgbClr val="FFFF00"/>
                </a:highlight>
              </a:rPr>
              <a:t>1. ביטול משלוח</a:t>
            </a:r>
          </a:p>
          <a:p>
            <a:pPr marL="0" indent="0">
              <a:buNone/>
            </a:pPr>
            <a:r>
              <a:rPr lang="he-IL" sz="1600" dirty="0">
                <a:highlight>
                  <a:srgbClr val="FFFF00"/>
                </a:highlight>
              </a:rPr>
              <a:t>2. סטטוס 0</a:t>
            </a:r>
          </a:p>
          <a:p>
            <a:pPr marL="0" indent="0">
              <a:buNone/>
            </a:pPr>
            <a:r>
              <a:rPr lang="he-IL" sz="1600" dirty="0">
                <a:highlight>
                  <a:srgbClr val="FFFF00"/>
                </a:highlight>
              </a:rPr>
              <a:t>3. העבר משלוח</a:t>
            </a:r>
          </a:p>
          <a:p>
            <a:pPr marL="0" indent="0">
              <a:buNone/>
            </a:pPr>
            <a:r>
              <a:rPr lang="he-IL" sz="1600" dirty="0"/>
              <a:t>                                                                         לאחר מכן נוכל שוב לצוות (כביכול ציוותנו שוב את המשלוח בתמונה זה שוב מופיע על יצחק)</a:t>
            </a:r>
          </a:p>
          <a:p>
            <a:pPr marL="0" indent="0">
              <a:buNone/>
            </a:pPr>
            <a:endParaRPr lang="he-IL"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D1D93096-0AFA-4D88-832F-EB4A3A7CB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1955" y="2011679"/>
            <a:ext cx="2807274" cy="4562062"/>
          </a:xfrm>
          <a:prstGeom prst="rect">
            <a:avLst/>
          </a:prstGeom>
        </p:spPr>
      </p:pic>
      <p:pic>
        <p:nvPicPr>
          <p:cNvPr id="5" name="תמונה 4" descr="תמונה שמכילה צילום מסך&#10;&#10;תיאור שנוצר ברמת מהימנות גבוהה">
            <a:extLst>
              <a:ext uri="{FF2B5EF4-FFF2-40B4-BE49-F238E27FC236}">
                <a16:creationId xmlns:a16="http://schemas.microsoft.com/office/drawing/2014/main" id="{28BFF19E-16D9-4AB5-94EE-1D9A36042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835" y="2011679"/>
            <a:ext cx="2907515" cy="4562062"/>
          </a:xfrm>
          <a:prstGeom prst="rect">
            <a:avLst/>
          </a:prstGeom>
        </p:spPr>
      </p:pic>
      <p:pic>
        <p:nvPicPr>
          <p:cNvPr id="6" name="מציין מיקום תוכן 5" descr="תמונה שמכילה צילום מסך&#10;&#10;תיאור שנוצר ברמת מהימנות גבוהה מאוד">
            <a:extLst>
              <a:ext uri="{FF2B5EF4-FFF2-40B4-BE49-F238E27FC236}">
                <a16:creationId xmlns:a16="http://schemas.microsoft.com/office/drawing/2014/main" id="{C2A1A6B0-61DA-442C-AE0F-57B2FB606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714" y="2011679"/>
            <a:ext cx="2727407" cy="4728755"/>
          </a:xfrm>
          <a:prstGeom prst="rect">
            <a:avLst/>
          </a:prstGeom>
        </p:spPr>
      </p:pic>
      <p:sp>
        <p:nvSpPr>
          <p:cNvPr id="7" name="חץ: למטה 6">
            <a:extLst>
              <a:ext uri="{FF2B5EF4-FFF2-40B4-BE49-F238E27FC236}">
                <a16:creationId xmlns:a16="http://schemas.microsoft.com/office/drawing/2014/main" id="{7BC2111D-B2B8-40FF-9DA7-2B4D90F98F70}"/>
              </a:ext>
            </a:extLst>
          </p:cNvPr>
          <p:cNvSpPr/>
          <p:nvPr/>
        </p:nvSpPr>
        <p:spPr>
          <a:xfrm>
            <a:off x="10593977" y="1727420"/>
            <a:ext cx="882509" cy="3301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541867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1DAE4E1-0C34-4B88-9861-EA0CF9F088EE}"/>
              </a:ext>
            </a:extLst>
          </p:cNvPr>
          <p:cNvSpPr>
            <a:spLocks noGrp="1"/>
          </p:cNvSpPr>
          <p:nvPr>
            <p:ph idx="1"/>
          </p:nvPr>
        </p:nvSpPr>
        <p:spPr>
          <a:xfrm>
            <a:off x="0" y="0"/>
            <a:ext cx="12192000" cy="6858000"/>
          </a:xfrm>
        </p:spPr>
        <p:txBody>
          <a:bodyPr>
            <a:normAutofit lnSpcReduction="10000"/>
          </a:bodyPr>
          <a:lstStyle/>
          <a:p>
            <a:r>
              <a:rPr lang="he-IL" b="1" dirty="0"/>
              <a:t>פעולות התראה אשר אנו רוצים שיופיעו במסך הראשי</a:t>
            </a:r>
          </a:p>
          <a:p>
            <a:r>
              <a:rPr lang="he-IL" sz="1800" dirty="0"/>
              <a:t>משלוח חדש שנכנס </a:t>
            </a:r>
          </a:p>
          <a:p>
            <a:r>
              <a:rPr lang="he-IL" sz="1800" dirty="0"/>
              <a:t>משלוח שבוטל</a:t>
            </a:r>
          </a:p>
          <a:p>
            <a:r>
              <a:rPr lang="he-IL" sz="1800" dirty="0"/>
              <a:t>משלוח שנאסף מהמסעדה</a:t>
            </a:r>
          </a:p>
          <a:p>
            <a:r>
              <a:rPr lang="he-IL" sz="1800" dirty="0"/>
              <a:t>משלוח נמסר</a:t>
            </a:r>
          </a:p>
          <a:p>
            <a:r>
              <a:rPr lang="he-IL" sz="1800" dirty="0"/>
              <a:t>צוות בהצלחה</a:t>
            </a:r>
          </a:p>
          <a:p>
            <a:r>
              <a:rPr lang="he-IL" sz="1800" dirty="0"/>
              <a:t>המשלוח חזר לסטטוס 0 </a:t>
            </a:r>
          </a:p>
          <a:p>
            <a:pPr marL="0" indent="0">
              <a:buNone/>
            </a:pPr>
            <a:r>
              <a:rPr lang="he-IL" dirty="0"/>
              <a:t>דוגמא:</a:t>
            </a:r>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sz="1400" dirty="0"/>
              <a:t>אלו פעולות שנעשות באופן אוטומטי</a:t>
            </a:r>
          </a:p>
          <a:p>
            <a:pPr marL="0" indent="0">
              <a:buNone/>
            </a:pPr>
            <a:r>
              <a:rPr lang="he-IL" sz="1400" dirty="0"/>
              <a:t>והם קופצות לנו תמיד.</a:t>
            </a:r>
          </a:p>
        </p:txBody>
      </p:sp>
      <p:pic>
        <p:nvPicPr>
          <p:cNvPr id="5" name="תמונה 4" descr="תמונה שמכילה צילום מסך, טקסט&#10;&#10;תיאור שנוצר ברמת מהימנות גבוהה">
            <a:extLst>
              <a:ext uri="{FF2B5EF4-FFF2-40B4-BE49-F238E27FC236}">
                <a16:creationId xmlns:a16="http://schemas.microsoft.com/office/drawing/2014/main" id="{51B2CD57-105C-41B8-BFAB-85D24786E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50" y="689316"/>
            <a:ext cx="3855749" cy="6042074"/>
          </a:xfrm>
          <a:prstGeom prst="rect">
            <a:avLst/>
          </a:prstGeom>
        </p:spPr>
      </p:pic>
      <p:pic>
        <p:nvPicPr>
          <p:cNvPr id="7" name="תמונה 6" descr="תמונה שמכילה צילום מסך&#10;&#10;תיאור שנוצר ברמת מהימנות גבוהה מאוד">
            <a:extLst>
              <a:ext uri="{FF2B5EF4-FFF2-40B4-BE49-F238E27FC236}">
                <a16:creationId xmlns:a16="http://schemas.microsoft.com/office/drawing/2014/main" id="{D3D8DC01-BACD-4754-9EE1-B6B8A1C28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108" y="689316"/>
            <a:ext cx="3855749" cy="5918982"/>
          </a:xfrm>
          <a:prstGeom prst="rect">
            <a:avLst/>
          </a:prstGeom>
        </p:spPr>
      </p:pic>
      <p:sp>
        <p:nvSpPr>
          <p:cNvPr id="8" name="חץ: ימינה 7">
            <a:extLst>
              <a:ext uri="{FF2B5EF4-FFF2-40B4-BE49-F238E27FC236}">
                <a16:creationId xmlns:a16="http://schemas.microsoft.com/office/drawing/2014/main" id="{C6208650-C6EF-4F46-B002-3AD621B5679A}"/>
              </a:ext>
            </a:extLst>
          </p:cNvPr>
          <p:cNvSpPr/>
          <p:nvPr/>
        </p:nvSpPr>
        <p:spPr>
          <a:xfrm rot="6671079">
            <a:off x="6468832" y="3674552"/>
            <a:ext cx="4481343" cy="44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ימינה 8">
            <a:extLst>
              <a:ext uri="{FF2B5EF4-FFF2-40B4-BE49-F238E27FC236}">
                <a16:creationId xmlns:a16="http://schemas.microsoft.com/office/drawing/2014/main" id="{D78786FD-3035-417E-BAEE-9870E3698DD8}"/>
              </a:ext>
            </a:extLst>
          </p:cNvPr>
          <p:cNvSpPr/>
          <p:nvPr/>
        </p:nvSpPr>
        <p:spPr>
          <a:xfrm rot="8693627">
            <a:off x="3614330" y="3523493"/>
            <a:ext cx="7115872" cy="44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95503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9EF6EF2-FCEE-488B-AE42-5AD39AE79118}"/>
              </a:ext>
            </a:extLst>
          </p:cNvPr>
          <p:cNvSpPr>
            <a:spLocks noGrp="1"/>
          </p:cNvSpPr>
          <p:nvPr>
            <p:ph idx="1"/>
          </p:nvPr>
        </p:nvSpPr>
        <p:spPr>
          <a:xfrm>
            <a:off x="0" y="117566"/>
            <a:ext cx="12192000" cy="6740434"/>
          </a:xfrm>
        </p:spPr>
        <p:txBody>
          <a:bodyPr/>
          <a:lstStyle/>
          <a:p>
            <a:r>
              <a:rPr lang="he-IL" dirty="0"/>
              <a:t>משלוח חדש שנכנס</a:t>
            </a:r>
          </a:p>
          <a:p>
            <a:pPr marL="0" indent="0">
              <a:buNone/>
            </a:pPr>
            <a:r>
              <a:rPr lang="he-IL" sz="1600" dirty="0"/>
              <a:t>משלוח חדש שנכנס צריך להופיע ב15 שניות ראשונות למטה ואז לעלות באופן אוטומטי לחלק העליון של המסך משלוחים.</a:t>
            </a:r>
          </a:p>
          <a:p>
            <a:pPr marL="0" indent="0">
              <a:buNone/>
            </a:pPr>
            <a:r>
              <a:rPr lang="he-IL" sz="1600" dirty="0"/>
              <a:t>הסיבה שלאחר 15 שניות + -  צריך לעלות למעלה כי המנהל מצוות משלוחים ואם כל שניה יכנס לו משלוח הוא לא יצליח לראות מה הוא רצה לצוות.</a:t>
            </a:r>
          </a:p>
          <a:p>
            <a:pPr marL="0" indent="0">
              <a:buNone/>
            </a:pPr>
            <a:endParaRPr lang="he-IL" sz="1600" dirty="0"/>
          </a:p>
          <a:p>
            <a:pPr marL="0" indent="0">
              <a:buNone/>
            </a:pPr>
            <a:r>
              <a:rPr lang="he-IL" sz="1600" dirty="0"/>
              <a:t>כמו שתראה בתמונה המשלוח שנכנס הוא נמצא מתחת לכל המשלוחים אשר בסטטוס 2.</a:t>
            </a:r>
          </a:p>
          <a:p>
            <a:pPr marL="0" indent="0">
              <a:buNone/>
            </a:pPr>
            <a:endParaRPr lang="he-IL" sz="1600" dirty="0"/>
          </a:p>
          <a:p>
            <a:pPr marL="0" indent="0">
              <a:buNone/>
            </a:pPr>
            <a:r>
              <a:rPr lang="he-IL" sz="1600" dirty="0"/>
              <a:t>                                                                                                                     אם נלחץ על רענן הוא יסדר לנו גם את המשלוחים, במידה ולא לחצנו</a:t>
            </a:r>
          </a:p>
          <a:p>
            <a:pPr marL="0" indent="0">
              <a:buNone/>
            </a:pPr>
            <a:r>
              <a:rPr lang="he-IL" sz="1600" dirty="0"/>
              <a:t>                                                                                                                     במידה ולא לחצנו על רענן ויעברו 15 שניות</a:t>
            </a:r>
          </a:p>
          <a:p>
            <a:pPr marL="0" indent="0">
              <a:buNone/>
            </a:pPr>
            <a:endParaRPr lang="he-IL" sz="1600" dirty="0"/>
          </a:p>
        </p:txBody>
      </p:sp>
      <p:pic>
        <p:nvPicPr>
          <p:cNvPr id="7" name="תמונה 6" descr="תמונה שמכילה צילום מסך&#10;&#10;תיאור שנוצר ברמת מהימנות גבוהה מאוד">
            <a:extLst>
              <a:ext uri="{FF2B5EF4-FFF2-40B4-BE49-F238E27FC236}">
                <a16:creationId xmlns:a16="http://schemas.microsoft.com/office/drawing/2014/main" id="{7D038732-A26C-40B3-8819-E0750E9E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282" y="2053882"/>
            <a:ext cx="3855749" cy="4804118"/>
          </a:xfrm>
          <a:prstGeom prst="rect">
            <a:avLst/>
          </a:prstGeom>
        </p:spPr>
      </p:pic>
      <p:sp>
        <p:nvSpPr>
          <p:cNvPr id="8" name="חץ: ימינה 7">
            <a:extLst>
              <a:ext uri="{FF2B5EF4-FFF2-40B4-BE49-F238E27FC236}">
                <a16:creationId xmlns:a16="http://schemas.microsoft.com/office/drawing/2014/main" id="{3AB09436-248E-4EE1-BE68-0BF418C51A65}"/>
              </a:ext>
            </a:extLst>
          </p:cNvPr>
          <p:cNvSpPr/>
          <p:nvPr/>
        </p:nvSpPr>
        <p:spPr>
          <a:xfrm>
            <a:off x="6095999" y="6322423"/>
            <a:ext cx="3322321"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descr="תמונה שמכילה צילום מסך&#10;&#10;תיאור שנוצר ברמת מהימנות גבוהה מאוד">
            <a:extLst>
              <a:ext uri="{FF2B5EF4-FFF2-40B4-BE49-F238E27FC236}">
                <a16:creationId xmlns:a16="http://schemas.microsoft.com/office/drawing/2014/main" id="{F51FF328-CEC8-4BCE-9B76-655AB9EAC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132" y="3278777"/>
            <a:ext cx="2863736" cy="3997234"/>
          </a:xfrm>
          <a:prstGeom prst="rect">
            <a:avLst/>
          </a:prstGeom>
        </p:spPr>
      </p:pic>
      <p:sp>
        <p:nvSpPr>
          <p:cNvPr id="11" name="חץ: ימינה 10">
            <a:extLst>
              <a:ext uri="{FF2B5EF4-FFF2-40B4-BE49-F238E27FC236}">
                <a16:creationId xmlns:a16="http://schemas.microsoft.com/office/drawing/2014/main" id="{F5E708FA-F24A-4033-B412-DA210ADF5A88}"/>
              </a:ext>
            </a:extLst>
          </p:cNvPr>
          <p:cNvSpPr/>
          <p:nvPr/>
        </p:nvSpPr>
        <p:spPr>
          <a:xfrm rot="8464973">
            <a:off x="4540751" y="3431689"/>
            <a:ext cx="634519"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80884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B8F1942-F62F-46A6-9627-8BF59E019E40}"/>
              </a:ext>
            </a:extLst>
          </p:cNvPr>
          <p:cNvSpPr>
            <a:spLocks noGrp="1"/>
          </p:cNvSpPr>
          <p:nvPr>
            <p:ph idx="1"/>
          </p:nvPr>
        </p:nvSpPr>
        <p:spPr>
          <a:xfrm>
            <a:off x="0" y="117566"/>
            <a:ext cx="12192000" cy="6740434"/>
          </a:xfrm>
        </p:spPr>
        <p:txBody>
          <a:bodyPr>
            <a:normAutofit/>
          </a:bodyPr>
          <a:lstStyle/>
          <a:p>
            <a:r>
              <a:rPr lang="he-IL" sz="2400" b="1" u="sng" dirty="0"/>
              <a:t>תנאים אשר הכרחיים לפעולות של משלוחים וביטול משלוחים</a:t>
            </a:r>
          </a:p>
          <a:p>
            <a:pPr marL="0" indent="0">
              <a:buNone/>
            </a:pPr>
            <a:endParaRPr lang="he-IL" sz="2400" b="1" u="sng" dirty="0"/>
          </a:p>
          <a:p>
            <a:r>
              <a:rPr lang="he-IL" sz="2400" b="1" u="sng" dirty="0"/>
              <a:t>משלוחים אשר אי אפשר לבטל </a:t>
            </a:r>
          </a:p>
          <a:p>
            <a:pPr marL="457200" indent="-457200">
              <a:buAutoNum type="arabicPeriod"/>
            </a:pPr>
            <a:r>
              <a:rPr lang="he-IL" sz="2400" dirty="0"/>
              <a:t>משלוח אשר נאסף מהמסעדה אי אפשר לבטל גם המסעדה וחברת המשלוחים.</a:t>
            </a:r>
          </a:p>
          <a:p>
            <a:pPr marL="0" indent="0">
              <a:buNone/>
            </a:pPr>
            <a:endParaRPr lang="he-IL" sz="2400" dirty="0"/>
          </a:p>
          <a:p>
            <a:pPr marL="0" indent="0">
              <a:buNone/>
            </a:pPr>
            <a:r>
              <a:rPr lang="he-IL" sz="2400" b="1" u="sng" dirty="0"/>
              <a:t>אישור לפעולת ביטול משלוח </a:t>
            </a:r>
          </a:p>
          <a:p>
            <a:pPr marL="0" indent="0">
              <a:buNone/>
            </a:pPr>
            <a:r>
              <a:rPr lang="he-IL" sz="2400" dirty="0"/>
              <a:t>1. לאחר לחיצה על ביטול משלוח, צריך להיות מסך נוסף של האם אתה מאשר לבטל את המשלוח במסך המנהל.</a:t>
            </a:r>
          </a:p>
          <a:p>
            <a:pPr marL="0" indent="0">
              <a:buNone/>
            </a:pPr>
            <a:endParaRPr lang="he-IL" sz="2400" dirty="0"/>
          </a:p>
          <a:p>
            <a:pPr marL="0" indent="0">
              <a:buNone/>
            </a:pPr>
            <a:r>
              <a:rPr lang="he-IL" sz="2400" b="1" u="sng" dirty="0"/>
              <a:t>משלוחים אשר אי אפשר להעביר לשליח אחר</a:t>
            </a:r>
          </a:p>
          <a:p>
            <a:pPr marL="457200" indent="-457200">
              <a:buAutoNum type="arabicPeriod"/>
            </a:pPr>
            <a:r>
              <a:rPr lang="he-IL" sz="2400" dirty="0"/>
              <a:t>לאחר ששליח לחץ אספתי מהמסעדה לא יהיה ניתן להעביר את המשלוח לשליח אחר.</a:t>
            </a:r>
          </a:p>
          <a:p>
            <a:pPr marL="457200" indent="-457200">
              <a:buAutoNum type="arabicPeriod"/>
            </a:pPr>
            <a:r>
              <a:rPr lang="he-IL" sz="2400" dirty="0"/>
              <a:t>במידה והשליח לחץ בטעות אספתי, אצל השליח יכולה להיות האופציה של </a:t>
            </a:r>
            <a:r>
              <a:rPr lang="en-US" sz="2400" dirty="0"/>
              <a:t>back</a:t>
            </a:r>
            <a:r>
              <a:rPr lang="he-IL" sz="2400" dirty="0"/>
              <a:t> ובכך הוא יחזיר את המשלוח למסך המוצג, רק לאחר שהשליח החזיר את המשלוח יהיה ניתן להעבירו לשליח אחר כי המשלוח יוצג בממסך המשלוחים. </a:t>
            </a:r>
          </a:p>
          <a:p>
            <a:pPr marL="0" indent="0">
              <a:buNone/>
            </a:pPr>
            <a:endParaRPr lang="he-IL" sz="2400" dirty="0"/>
          </a:p>
        </p:txBody>
      </p:sp>
    </p:spTree>
    <p:extLst>
      <p:ext uri="{BB962C8B-B14F-4D97-AF65-F5344CB8AC3E}">
        <p14:creationId xmlns:p14="http://schemas.microsoft.com/office/powerpoint/2010/main" val="3467605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19481B0-2164-4995-93EC-2935461B3D20}"/>
              </a:ext>
            </a:extLst>
          </p:cNvPr>
          <p:cNvSpPr>
            <a:spLocks noGrp="1"/>
          </p:cNvSpPr>
          <p:nvPr>
            <p:ph idx="1"/>
          </p:nvPr>
        </p:nvSpPr>
        <p:spPr>
          <a:xfrm>
            <a:off x="0" y="0"/>
            <a:ext cx="12192000" cy="6858000"/>
          </a:xfrm>
        </p:spPr>
        <p:txBody>
          <a:bodyPr/>
          <a:lstStyle/>
          <a:p>
            <a:pPr marL="0" indent="0">
              <a:buNone/>
            </a:pPr>
            <a:r>
              <a:rPr lang="he-IL" b="1" u="sng" dirty="0"/>
              <a:t>תצוגת משלוחים</a:t>
            </a:r>
          </a:p>
          <a:p>
            <a:r>
              <a:rPr lang="he-IL" sz="1800" dirty="0"/>
              <a:t>כאשר השליח אסף משלוח והוא ממשיך במסלולו, אנו רוצים לדעת מהיכן המשלוח שנאסף יצא. כרגע אנו לא יודעים ראה תמונה מצד ימין.</a:t>
            </a:r>
          </a:p>
          <a:p>
            <a:r>
              <a:rPr lang="he-IL" sz="1800" dirty="0"/>
              <a:t>לכל משלוח צריך להיות שייכות למסעדה (ראה תמונה שמאלית)</a:t>
            </a:r>
          </a:p>
          <a:p>
            <a:r>
              <a:rPr lang="he-IL" sz="1800" dirty="0"/>
              <a:t>מספר החבילות אשר יש במשלוח גם צריכות להופיע ליד שם המסעדה</a:t>
            </a:r>
          </a:p>
          <a:p>
            <a:r>
              <a:rPr lang="he-IL" sz="1800" dirty="0"/>
              <a:t>את שמות הלקוחות אשר הזמינו, אפשר שיהיו מוצגים מתחת לכתובת</a:t>
            </a:r>
          </a:p>
          <a:p>
            <a:endParaRPr lang="he-IL" dirty="0"/>
          </a:p>
        </p:txBody>
      </p:sp>
      <p:pic>
        <p:nvPicPr>
          <p:cNvPr id="4" name="תמונה 3" descr="תמונה שמכילה צילום מסך&#10;&#10;תיאור שנוצר ברמת מהימנות גבוהה מאוד">
            <a:extLst>
              <a:ext uri="{FF2B5EF4-FFF2-40B4-BE49-F238E27FC236}">
                <a16:creationId xmlns:a16="http://schemas.microsoft.com/office/drawing/2014/main" id="{FF586A69-4DD8-452F-89AF-5A4CC0794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932" y="2259128"/>
            <a:ext cx="2617033" cy="4477443"/>
          </a:xfrm>
          <a:prstGeom prst="rect">
            <a:avLst/>
          </a:prstGeom>
        </p:spPr>
      </p:pic>
      <p:pic>
        <p:nvPicPr>
          <p:cNvPr id="5" name="תמונה 4" descr="תמונה שמכילה צילום מסך&#10;&#10;תיאור שנוצר ברמת מהימנות גבוהה מאוד">
            <a:extLst>
              <a:ext uri="{FF2B5EF4-FFF2-40B4-BE49-F238E27FC236}">
                <a16:creationId xmlns:a16="http://schemas.microsoft.com/office/drawing/2014/main" id="{60F70365-7640-4EC4-A6E9-CBB5A07B0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46" y="946662"/>
            <a:ext cx="3591406" cy="6159532"/>
          </a:xfrm>
          <a:prstGeom prst="rect">
            <a:avLst/>
          </a:prstGeom>
        </p:spPr>
      </p:pic>
      <p:sp>
        <p:nvSpPr>
          <p:cNvPr id="6" name="TextBox 5">
            <a:extLst>
              <a:ext uri="{FF2B5EF4-FFF2-40B4-BE49-F238E27FC236}">
                <a16:creationId xmlns:a16="http://schemas.microsoft.com/office/drawing/2014/main" id="{F26A896B-0F54-4F10-BD0C-B2927F273F80}"/>
              </a:ext>
            </a:extLst>
          </p:cNvPr>
          <p:cNvSpPr txBox="1"/>
          <p:nvPr/>
        </p:nvSpPr>
        <p:spPr>
          <a:xfrm>
            <a:off x="1254035" y="2039704"/>
            <a:ext cx="1254130" cy="307777"/>
          </a:xfrm>
          <a:prstGeom prst="rect">
            <a:avLst/>
          </a:prstGeom>
          <a:noFill/>
        </p:spPr>
        <p:txBody>
          <a:bodyPr wrap="square" rtlCol="1">
            <a:spAutoFit/>
          </a:bodyPr>
          <a:lstStyle/>
          <a:p>
            <a:r>
              <a:rPr lang="he-IL" sz="1400" dirty="0" err="1"/>
              <a:t>אקא</a:t>
            </a:r>
            <a:r>
              <a:rPr lang="he-IL" sz="1400" dirty="0"/>
              <a:t> 3 חבילות</a:t>
            </a:r>
          </a:p>
        </p:txBody>
      </p:sp>
      <p:sp>
        <p:nvSpPr>
          <p:cNvPr id="9" name="TextBox 8">
            <a:extLst>
              <a:ext uri="{FF2B5EF4-FFF2-40B4-BE49-F238E27FC236}">
                <a16:creationId xmlns:a16="http://schemas.microsoft.com/office/drawing/2014/main" id="{9C1D3CE5-3CA5-40D7-9506-4F9FF3332688}"/>
              </a:ext>
            </a:extLst>
          </p:cNvPr>
          <p:cNvSpPr txBox="1"/>
          <p:nvPr/>
        </p:nvSpPr>
        <p:spPr>
          <a:xfrm>
            <a:off x="1048246" y="2544382"/>
            <a:ext cx="1577388" cy="307777"/>
          </a:xfrm>
          <a:prstGeom prst="rect">
            <a:avLst/>
          </a:prstGeom>
          <a:noFill/>
        </p:spPr>
        <p:txBody>
          <a:bodyPr wrap="square" rtlCol="1">
            <a:spAutoFit/>
          </a:bodyPr>
          <a:lstStyle/>
          <a:p>
            <a:r>
              <a:rPr lang="he-IL" sz="1400" dirty="0" err="1"/>
              <a:t>אושי</a:t>
            </a:r>
            <a:r>
              <a:rPr lang="he-IL" sz="1400" dirty="0"/>
              <a:t> </a:t>
            </a:r>
            <a:r>
              <a:rPr lang="he-IL" sz="1400" dirty="0" err="1"/>
              <a:t>אושי</a:t>
            </a:r>
            <a:r>
              <a:rPr lang="he-IL" sz="1400" dirty="0"/>
              <a:t> 4 חבילות</a:t>
            </a:r>
          </a:p>
        </p:txBody>
      </p:sp>
      <p:sp>
        <p:nvSpPr>
          <p:cNvPr id="10" name="TextBox 9">
            <a:extLst>
              <a:ext uri="{FF2B5EF4-FFF2-40B4-BE49-F238E27FC236}">
                <a16:creationId xmlns:a16="http://schemas.microsoft.com/office/drawing/2014/main" id="{1A516BC9-B943-46E6-9D12-72D30E54FEB6}"/>
              </a:ext>
            </a:extLst>
          </p:cNvPr>
          <p:cNvSpPr txBox="1"/>
          <p:nvPr/>
        </p:nvSpPr>
        <p:spPr>
          <a:xfrm>
            <a:off x="1048246" y="3049060"/>
            <a:ext cx="1351910" cy="276999"/>
          </a:xfrm>
          <a:prstGeom prst="rect">
            <a:avLst/>
          </a:prstGeom>
          <a:noFill/>
        </p:spPr>
        <p:txBody>
          <a:bodyPr wrap="square" rtlCol="1">
            <a:spAutoFit/>
          </a:bodyPr>
          <a:lstStyle/>
          <a:p>
            <a:r>
              <a:rPr lang="he-IL" sz="1200" dirty="0" err="1"/>
              <a:t>פאנן</a:t>
            </a:r>
            <a:r>
              <a:rPr lang="he-IL" sz="1200" dirty="0"/>
              <a:t> 2 חבילות</a:t>
            </a:r>
          </a:p>
        </p:txBody>
      </p:sp>
    </p:spTree>
    <p:extLst>
      <p:ext uri="{BB962C8B-B14F-4D97-AF65-F5344CB8AC3E}">
        <p14:creationId xmlns:p14="http://schemas.microsoft.com/office/powerpoint/2010/main" val="408927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AAA989-4B68-4115-9759-80AB5B01C522}"/>
              </a:ext>
            </a:extLst>
          </p:cNvPr>
          <p:cNvSpPr>
            <a:spLocks noGrp="1"/>
          </p:cNvSpPr>
          <p:nvPr>
            <p:ph type="title"/>
          </p:nvPr>
        </p:nvSpPr>
        <p:spPr>
          <a:xfrm>
            <a:off x="838200" y="365125"/>
            <a:ext cx="10515600" cy="549275"/>
          </a:xfrm>
        </p:spPr>
        <p:txBody>
          <a:bodyPr>
            <a:normAutofit fontScale="90000"/>
          </a:bodyPr>
          <a:lstStyle/>
          <a:p>
            <a:r>
              <a:rPr lang="he-IL" dirty="0"/>
              <a:t>2. שליחים על הכביש</a:t>
            </a:r>
          </a:p>
        </p:txBody>
      </p:sp>
      <p:sp>
        <p:nvSpPr>
          <p:cNvPr id="3" name="מציין מיקום תוכן 2">
            <a:extLst>
              <a:ext uri="{FF2B5EF4-FFF2-40B4-BE49-F238E27FC236}">
                <a16:creationId xmlns:a16="http://schemas.microsoft.com/office/drawing/2014/main" id="{C972A842-9B6C-43FA-A682-15C6D6E84800}"/>
              </a:ext>
            </a:extLst>
          </p:cNvPr>
          <p:cNvSpPr>
            <a:spLocks noGrp="1"/>
          </p:cNvSpPr>
          <p:nvPr>
            <p:ph idx="1"/>
          </p:nvPr>
        </p:nvSpPr>
        <p:spPr>
          <a:xfrm>
            <a:off x="838200" y="914400"/>
            <a:ext cx="10515600" cy="5262563"/>
          </a:xfrm>
        </p:spPr>
        <p:txBody>
          <a:bodyPr>
            <a:normAutofit/>
          </a:bodyPr>
          <a:lstStyle/>
          <a:p>
            <a:r>
              <a:rPr lang="he-IL" sz="1400" dirty="0"/>
              <a:t>לחיצה על </a:t>
            </a:r>
            <a:r>
              <a:rPr lang="he-IL" sz="1400" b="1" u="sng" dirty="0"/>
              <a:t>שליחים על הכביש </a:t>
            </a:r>
            <a:r>
              <a:rPr lang="he-IL" sz="1400" dirty="0"/>
              <a:t>צריכה להעביר אותנו למסך של כל השליחים הפעילים אשר תציג אותם על מפה של גוגל ונוסעים כרגע על הכביש.</a:t>
            </a:r>
          </a:p>
          <a:p>
            <a:r>
              <a:rPr lang="he-IL" sz="1400" dirty="0"/>
              <a:t>ליד כל שליח שנראה על המפה צריך להופיע מספר אשר יראה למצוות המשלוחים, מתי השליח הולך להיות פנוי ללא משלוחים</a:t>
            </a:r>
          </a:p>
          <a:p>
            <a:r>
              <a:rPr lang="he-IL" sz="1400" dirty="0"/>
              <a:t> לדוגמא:</a:t>
            </a:r>
          </a:p>
          <a:p>
            <a:pPr marL="0" indent="0">
              <a:buNone/>
            </a:pPr>
            <a:r>
              <a:rPr lang="he-IL" sz="1400" dirty="0">
                <a:solidFill>
                  <a:srgbClr val="FF0000"/>
                </a:solidFill>
              </a:rPr>
              <a:t>  אביאל (25)</a:t>
            </a:r>
            <a:r>
              <a:rPr lang="he-IL" sz="1400" dirty="0"/>
              <a:t>  </a:t>
            </a:r>
            <a:r>
              <a:rPr lang="he-IL" sz="1400" dirty="0">
                <a:solidFill>
                  <a:srgbClr val="FF0000"/>
                </a:solidFill>
              </a:rPr>
              <a:t>יוסי(40)      אוהד(12)     </a:t>
            </a:r>
          </a:p>
          <a:p>
            <a:pPr marL="0" indent="0">
              <a:buNone/>
            </a:pPr>
            <a:r>
              <a:rPr lang="he-IL" sz="1400" dirty="0">
                <a:solidFill>
                  <a:srgbClr val="FF0000"/>
                </a:solidFill>
              </a:rPr>
              <a:t>                                                      לחיצה על מפה (שליחים על הכביש) תעביר אותנו למסך הבא: ( קשה לראות את השליחים לידם </a:t>
            </a:r>
          </a:p>
          <a:p>
            <a:pPr marL="0" indent="0">
              <a:buNone/>
            </a:pPr>
            <a:r>
              <a:rPr lang="he-IL" sz="1400" dirty="0">
                <a:solidFill>
                  <a:srgbClr val="FF0000"/>
                </a:solidFill>
              </a:rPr>
              <a:t>                                                                                יש מספר של זמן שהם מתפנים והשליחים נראים בתנועה תמידית)</a:t>
            </a:r>
          </a:p>
        </p:txBody>
      </p:sp>
      <p:pic>
        <p:nvPicPr>
          <p:cNvPr id="5" name="תמונה 4">
            <a:extLst>
              <a:ext uri="{FF2B5EF4-FFF2-40B4-BE49-F238E27FC236}">
                <a16:creationId xmlns:a16="http://schemas.microsoft.com/office/drawing/2014/main" id="{C6AF5996-829C-4A74-873B-98D2CEB8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616" y="2795450"/>
            <a:ext cx="4286250" cy="3930787"/>
          </a:xfrm>
          <a:prstGeom prst="rect">
            <a:avLst/>
          </a:prstGeom>
        </p:spPr>
      </p:pic>
      <p:sp>
        <p:nvSpPr>
          <p:cNvPr id="6" name="חץ: ימינה 5">
            <a:extLst>
              <a:ext uri="{FF2B5EF4-FFF2-40B4-BE49-F238E27FC236}">
                <a16:creationId xmlns:a16="http://schemas.microsoft.com/office/drawing/2014/main" id="{16951C4F-434B-4DBF-B0DB-BD0AA56CC0A0}"/>
              </a:ext>
            </a:extLst>
          </p:cNvPr>
          <p:cNvSpPr/>
          <p:nvPr/>
        </p:nvSpPr>
        <p:spPr>
          <a:xfrm rot="10800000">
            <a:off x="5313046" y="3122023"/>
            <a:ext cx="1074691" cy="3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תמונה שמכילה טקסט, מפה&#10;&#10;תיאור שנוצר ברמת מהימנות גבוהה מאוד">
            <a:extLst>
              <a:ext uri="{FF2B5EF4-FFF2-40B4-BE49-F238E27FC236}">
                <a16:creationId xmlns:a16="http://schemas.microsoft.com/office/drawing/2014/main" id="{8CBEA456-F161-42ED-B780-38834BC42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1" y="2795451"/>
            <a:ext cx="4741816" cy="3930787"/>
          </a:xfrm>
          <a:prstGeom prst="rect">
            <a:avLst/>
          </a:prstGeom>
        </p:spPr>
      </p:pic>
    </p:spTree>
    <p:extLst>
      <p:ext uri="{BB962C8B-B14F-4D97-AF65-F5344CB8AC3E}">
        <p14:creationId xmlns:p14="http://schemas.microsoft.com/office/powerpoint/2010/main" val="186824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83DA81-8EB1-4C0C-A9BE-F322A0008179}"/>
              </a:ext>
            </a:extLst>
          </p:cNvPr>
          <p:cNvSpPr>
            <a:spLocks noGrp="1"/>
          </p:cNvSpPr>
          <p:nvPr>
            <p:ph type="title"/>
          </p:nvPr>
        </p:nvSpPr>
        <p:spPr/>
        <p:txBody>
          <a:bodyPr/>
          <a:lstStyle/>
          <a:p>
            <a:r>
              <a:rPr lang="he-IL" dirty="0"/>
              <a:t>3. משלוחים דחויים – לתאריך מסוימים  </a:t>
            </a:r>
          </a:p>
        </p:txBody>
      </p:sp>
      <p:sp>
        <p:nvSpPr>
          <p:cNvPr id="3" name="מציין מיקום תוכן 2">
            <a:extLst>
              <a:ext uri="{FF2B5EF4-FFF2-40B4-BE49-F238E27FC236}">
                <a16:creationId xmlns:a16="http://schemas.microsoft.com/office/drawing/2014/main" id="{B4EC1171-B19F-465E-AC2C-BF0249055D49}"/>
              </a:ext>
            </a:extLst>
          </p:cNvPr>
          <p:cNvSpPr>
            <a:spLocks noGrp="1"/>
          </p:cNvSpPr>
          <p:nvPr>
            <p:ph idx="1"/>
          </p:nvPr>
        </p:nvSpPr>
        <p:spPr/>
        <p:txBody>
          <a:bodyPr>
            <a:normAutofit fontScale="77500" lnSpcReduction="20000"/>
          </a:bodyPr>
          <a:lstStyle/>
          <a:p>
            <a:r>
              <a:rPr lang="he-IL" dirty="0"/>
              <a:t>לחיצה על משלוחים דחויים צריכה להציג טבלה של תאריכים + שעות לשבוע הקרוב</a:t>
            </a:r>
          </a:p>
          <a:p>
            <a:pPr marL="0" indent="0">
              <a:buNone/>
            </a:pPr>
            <a:r>
              <a:rPr lang="he-IL" dirty="0"/>
              <a:t> </a:t>
            </a:r>
          </a:p>
          <a:p>
            <a:endParaRPr lang="he-IL" sz="1100" dirty="0"/>
          </a:p>
          <a:p>
            <a:endParaRPr lang="he-IL" sz="1100" dirty="0"/>
          </a:p>
          <a:p>
            <a:endParaRPr lang="he-IL" sz="1100" dirty="0"/>
          </a:p>
          <a:p>
            <a:endParaRPr lang="he-IL" sz="1100" dirty="0"/>
          </a:p>
          <a:p>
            <a:pPr marL="0" indent="0">
              <a:buNone/>
            </a:pPr>
            <a:r>
              <a:rPr lang="he-IL" sz="1500" b="1" dirty="0"/>
              <a:t>שעות פעילות</a:t>
            </a:r>
          </a:p>
          <a:p>
            <a:pPr marL="0" indent="0">
              <a:buNone/>
            </a:pPr>
            <a:r>
              <a:rPr lang="he-IL" sz="1400" dirty="0"/>
              <a:t>10:30</a:t>
            </a:r>
          </a:p>
          <a:p>
            <a:pPr marL="0" indent="0">
              <a:buNone/>
            </a:pPr>
            <a:r>
              <a:rPr lang="he-IL" sz="1400" dirty="0"/>
              <a:t>11:00</a:t>
            </a:r>
          </a:p>
          <a:p>
            <a:pPr marL="0" indent="0">
              <a:buNone/>
            </a:pPr>
            <a:r>
              <a:rPr lang="he-IL" sz="1400" dirty="0"/>
              <a:t>11:30</a:t>
            </a:r>
          </a:p>
          <a:p>
            <a:pPr marL="0" indent="0">
              <a:buNone/>
            </a:pPr>
            <a:r>
              <a:rPr lang="he-IL" sz="1400" dirty="0"/>
              <a:t>12:00</a:t>
            </a:r>
          </a:p>
          <a:p>
            <a:pPr marL="0" indent="0">
              <a:buNone/>
            </a:pPr>
            <a:r>
              <a:rPr lang="he-IL" sz="1400" dirty="0"/>
              <a:t>13:00</a:t>
            </a:r>
          </a:p>
          <a:p>
            <a:pPr marL="0" indent="0">
              <a:buNone/>
            </a:pPr>
            <a:r>
              <a:rPr lang="he-IL" sz="1400" dirty="0"/>
              <a:t>14:00</a:t>
            </a:r>
          </a:p>
          <a:p>
            <a:pPr marL="0" indent="0">
              <a:buNone/>
            </a:pPr>
            <a:r>
              <a:rPr lang="he-IL" sz="1400" dirty="0"/>
              <a:t>15:00</a:t>
            </a:r>
          </a:p>
          <a:p>
            <a:pPr marL="0" indent="0">
              <a:buNone/>
            </a:pPr>
            <a:r>
              <a:rPr lang="he-IL" sz="1400" dirty="0"/>
              <a:t>16:00</a:t>
            </a:r>
          </a:p>
          <a:p>
            <a:pPr marL="0" indent="0">
              <a:buNone/>
            </a:pPr>
            <a:r>
              <a:rPr lang="he-IL" sz="1400" dirty="0"/>
              <a:t>17:00</a:t>
            </a:r>
          </a:p>
          <a:p>
            <a:pPr marL="0" indent="0">
              <a:buNone/>
            </a:pPr>
            <a:r>
              <a:rPr lang="he-IL" sz="1400" dirty="0"/>
              <a:t>18:00</a:t>
            </a:r>
          </a:p>
          <a:p>
            <a:pPr marL="0" indent="0">
              <a:buNone/>
            </a:pPr>
            <a:endParaRPr lang="he-IL" sz="1400" dirty="0"/>
          </a:p>
        </p:txBody>
      </p:sp>
      <mc:AlternateContent xmlns:mc="http://schemas.openxmlformats.org/markup-compatibility/2006" xmlns:p14="http://schemas.microsoft.com/office/powerpoint/2010/main">
        <mc:Choice Requires="p14">
          <p:contentPart p14:bwMode="auto" r:id="rId2">
            <p14:nvContentPartPr>
              <p14:cNvPr id="9" name="דיו 8">
                <a:extLst>
                  <a:ext uri="{FF2B5EF4-FFF2-40B4-BE49-F238E27FC236}">
                    <a16:creationId xmlns:a16="http://schemas.microsoft.com/office/drawing/2014/main" id="{4601F85A-6ACF-4561-91A7-4BC43FB59119}"/>
                  </a:ext>
                </a:extLst>
              </p14:cNvPr>
              <p14:cNvContentPartPr/>
              <p14:nvPr/>
            </p14:nvContentPartPr>
            <p14:xfrm>
              <a:off x="8556326" y="3526971"/>
              <a:ext cx="360" cy="360"/>
            </p14:xfrm>
          </p:contentPart>
        </mc:Choice>
        <mc:Fallback xmlns="">
          <p:pic>
            <p:nvPicPr>
              <p:cNvPr id="9" name="דיו 8">
                <a:extLst>
                  <a:ext uri="{FF2B5EF4-FFF2-40B4-BE49-F238E27FC236}">
                    <a16:creationId xmlns:a16="http://schemas.microsoft.com/office/drawing/2014/main" id="{4601F85A-6ACF-4561-91A7-4BC43FB59119}"/>
                  </a:ext>
                </a:extLst>
              </p:cNvPr>
              <p:cNvPicPr/>
              <p:nvPr/>
            </p:nvPicPr>
            <p:blipFill>
              <a:blip r:embed="rId3"/>
              <a:stretch>
                <a:fillRect/>
              </a:stretch>
            </p:blipFill>
            <p:spPr>
              <a:xfrm>
                <a:off x="8547326" y="3517971"/>
                <a:ext cx="18000" cy="18000"/>
              </a:xfrm>
              <a:prstGeom prst="rect">
                <a:avLst/>
              </a:prstGeom>
            </p:spPr>
          </p:pic>
        </mc:Fallback>
      </mc:AlternateContent>
      <p:graphicFrame>
        <p:nvGraphicFramePr>
          <p:cNvPr id="13" name="טבלה 12">
            <a:extLst>
              <a:ext uri="{FF2B5EF4-FFF2-40B4-BE49-F238E27FC236}">
                <a16:creationId xmlns:a16="http://schemas.microsoft.com/office/drawing/2014/main" id="{02FEEBDE-99CA-485A-BF3E-55444F5A4A3E}"/>
              </a:ext>
            </a:extLst>
          </p:cNvPr>
          <p:cNvGraphicFramePr>
            <a:graphicFrameLocks noGrp="1"/>
          </p:cNvGraphicFramePr>
          <p:nvPr>
            <p:extLst>
              <p:ext uri="{D42A27DB-BD31-4B8C-83A1-F6EECF244321}">
                <p14:modId xmlns:p14="http://schemas.microsoft.com/office/powerpoint/2010/main" val="1236425059"/>
              </p:ext>
            </p:extLst>
          </p:nvPr>
        </p:nvGraphicFramePr>
        <p:xfrm>
          <a:off x="375198" y="2561529"/>
          <a:ext cx="10019933" cy="4318000"/>
        </p:xfrm>
        <a:graphic>
          <a:graphicData uri="http://schemas.openxmlformats.org/drawingml/2006/table">
            <a:tbl>
              <a:tblPr rtl="1" firstRow="1" bandRow="1">
                <a:tableStyleId>{5C22544A-7EE6-4342-B048-85BDC9FD1C3A}</a:tableStyleId>
              </a:tblPr>
              <a:tblGrid>
                <a:gridCol w="1431419">
                  <a:extLst>
                    <a:ext uri="{9D8B030D-6E8A-4147-A177-3AD203B41FA5}">
                      <a16:colId xmlns:a16="http://schemas.microsoft.com/office/drawing/2014/main" val="3063288115"/>
                    </a:ext>
                  </a:extLst>
                </a:gridCol>
                <a:gridCol w="1431419">
                  <a:extLst>
                    <a:ext uri="{9D8B030D-6E8A-4147-A177-3AD203B41FA5}">
                      <a16:colId xmlns:a16="http://schemas.microsoft.com/office/drawing/2014/main" val="87187016"/>
                    </a:ext>
                  </a:extLst>
                </a:gridCol>
                <a:gridCol w="1431419">
                  <a:extLst>
                    <a:ext uri="{9D8B030D-6E8A-4147-A177-3AD203B41FA5}">
                      <a16:colId xmlns:a16="http://schemas.microsoft.com/office/drawing/2014/main" val="1138978639"/>
                    </a:ext>
                  </a:extLst>
                </a:gridCol>
                <a:gridCol w="1431419">
                  <a:extLst>
                    <a:ext uri="{9D8B030D-6E8A-4147-A177-3AD203B41FA5}">
                      <a16:colId xmlns:a16="http://schemas.microsoft.com/office/drawing/2014/main" val="1459988031"/>
                    </a:ext>
                  </a:extLst>
                </a:gridCol>
                <a:gridCol w="1431419">
                  <a:extLst>
                    <a:ext uri="{9D8B030D-6E8A-4147-A177-3AD203B41FA5}">
                      <a16:colId xmlns:a16="http://schemas.microsoft.com/office/drawing/2014/main" val="4127249562"/>
                    </a:ext>
                  </a:extLst>
                </a:gridCol>
                <a:gridCol w="1431419">
                  <a:extLst>
                    <a:ext uri="{9D8B030D-6E8A-4147-A177-3AD203B41FA5}">
                      <a16:colId xmlns:a16="http://schemas.microsoft.com/office/drawing/2014/main" val="1801514016"/>
                    </a:ext>
                  </a:extLst>
                </a:gridCol>
                <a:gridCol w="1431419">
                  <a:extLst>
                    <a:ext uri="{9D8B030D-6E8A-4147-A177-3AD203B41FA5}">
                      <a16:colId xmlns:a16="http://schemas.microsoft.com/office/drawing/2014/main" val="2795750098"/>
                    </a:ext>
                  </a:extLst>
                </a:gridCol>
              </a:tblGrid>
              <a:tr h="370840">
                <a:tc>
                  <a:txBody>
                    <a:bodyPr/>
                    <a:lstStyle/>
                    <a:p>
                      <a:pPr rtl="1"/>
                      <a:r>
                        <a:rPr lang="he-IL" dirty="0"/>
                        <a:t>ראשון</a:t>
                      </a:r>
                    </a:p>
                    <a:p>
                      <a:pPr rtl="1"/>
                      <a:r>
                        <a:rPr lang="he-IL" dirty="0"/>
                        <a:t>13.5</a:t>
                      </a:r>
                    </a:p>
                  </a:txBody>
                  <a:tcPr/>
                </a:tc>
                <a:tc>
                  <a:txBody>
                    <a:bodyPr/>
                    <a:lstStyle/>
                    <a:p>
                      <a:pPr rtl="1"/>
                      <a:r>
                        <a:rPr lang="he-IL" dirty="0"/>
                        <a:t>שני</a:t>
                      </a:r>
                    </a:p>
                    <a:p>
                      <a:pPr rtl="1"/>
                      <a:r>
                        <a:rPr lang="he-IL" dirty="0"/>
                        <a:t>14.5</a:t>
                      </a:r>
                    </a:p>
                  </a:txBody>
                  <a:tcPr/>
                </a:tc>
                <a:tc>
                  <a:txBody>
                    <a:bodyPr/>
                    <a:lstStyle/>
                    <a:p>
                      <a:pPr rtl="1"/>
                      <a:r>
                        <a:rPr lang="he-IL" dirty="0"/>
                        <a:t>שלישי</a:t>
                      </a:r>
                    </a:p>
                    <a:p>
                      <a:pPr rtl="1"/>
                      <a:r>
                        <a:rPr lang="he-IL" dirty="0"/>
                        <a:t>15.5</a:t>
                      </a:r>
                    </a:p>
                  </a:txBody>
                  <a:tcPr/>
                </a:tc>
                <a:tc>
                  <a:txBody>
                    <a:bodyPr/>
                    <a:lstStyle/>
                    <a:p>
                      <a:pPr rtl="1"/>
                      <a:r>
                        <a:rPr lang="he-IL" dirty="0"/>
                        <a:t>רביעי</a:t>
                      </a:r>
                    </a:p>
                    <a:p>
                      <a:pPr rtl="1"/>
                      <a:r>
                        <a:rPr lang="he-IL" dirty="0"/>
                        <a:t>16.4</a:t>
                      </a:r>
                    </a:p>
                  </a:txBody>
                  <a:tcPr/>
                </a:tc>
                <a:tc>
                  <a:txBody>
                    <a:bodyPr/>
                    <a:lstStyle/>
                    <a:p>
                      <a:pPr rtl="1"/>
                      <a:r>
                        <a:rPr lang="he-IL" dirty="0"/>
                        <a:t>חמישי</a:t>
                      </a:r>
                    </a:p>
                    <a:p>
                      <a:pPr rtl="1"/>
                      <a:r>
                        <a:rPr lang="he-IL" dirty="0"/>
                        <a:t>17.5</a:t>
                      </a:r>
                    </a:p>
                  </a:txBody>
                  <a:tcPr/>
                </a:tc>
                <a:tc>
                  <a:txBody>
                    <a:bodyPr/>
                    <a:lstStyle/>
                    <a:p>
                      <a:pPr rtl="1"/>
                      <a:r>
                        <a:rPr lang="he-IL" dirty="0"/>
                        <a:t>שישי </a:t>
                      </a:r>
                    </a:p>
                    <a:p>
                      <a:pPr rtl="1"/>
                      <a:r>
                        <a:rPr lang="he-IL" dirty="0"/>
                        <a:t>18.5</a:t>
                      </a:r>
                    </a:p>
                  </a:txBody>
                  <a:tcPr/>
                </a:tc>
                <a:tc>
                  <a:txBody>
                    <a:bodyPr/>
                    <a:lstStyle/>
                    <a:p>
                      <a:pPr rtl="1"/>
                      <a:r>
                        <a:rPr lang="he-IL" dirty="0"/>
                        <a:t>שבת</a:t>
                      </a:r>
                    </a:p>
                    <a:p>
                      <a:pPr rtl="1"/>
                      <a:r>
                        <a:rPr lang="he-IL" dirty="0"/>
                        <a:t>19.5 </a:t>
                      </a:r>
                      <a:r>
                        <a:rPr lang="he-IL" sz="1100" dirty="0"/>
                        <a:t>(שבועות)</a:t>
                      </a:r>
                      <a:endParaRPr lang="he-IL" dirty="0"/>
                    </a:p>
                  </a:txBody>
                  <a:tcPr/>
                </a:tc>
                <a:extLst>
                  <a:ext uri="{0D108BD9-81ED-4DB2-BD59-A6C34878D82A}">
                    <a16:rowId xmlns:a16="http://schemas.microsoft.com/office/drawing/2014/main" val="4083921787"/>
                  </a:ext>
                </a:extLst>
              </a:tr>
              <a:tr h="370840">
                <a:tc>
                  <a:txBody>
                    <a:bodyPr/>
                    <a:lstStyle/>
                    <a:p>
                      <a:pPr rtl="1"/>
                      <a:r>
                        <a:rPr lang="he-IL" dirty="0"/>
                        <a:t>פיצה </a:t>
                      </a:r>
                      <a:r>
                        <a:rPr lang="he-IL" dirty="0" err="1"/>
                        <a:t>עגבניה</a:t>
                      </a:r>
                      <a:r>
                        <a:rPr lang="he-IL" dirty="0"/>
                        <a:t> – משלוח ל11:25</a:t>
                      </a:r>
                    </a:p>
                  </a:txBody>
                  <a:tcPr/>
                </a:tc>
                <a:tc>
                  <a:txBody>
                    <a:bodyPr/>
                    <a:lstStyle/>
                    <a:p>
                      <a:pPr rtl="1"/>
                      <a:endParaRPr lang="he-IL" dirty="0"/>
                    </a:p>
                  </a:txBody>
                  <a:tcPr/>
                </a:tc>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844557425"/>
                  </a:ext>
                </a:extLst>
              </a:tr>
              <a:tr h="370840">
                <a:tc>
                  <a:txBody>
                    <a:bodyPr/>
                    <a:lstStyle/>
                    <a:p>
                      <a:pPr rtl="1"/>
                      <a:r>
                        <a:rPr lang="he-IL" dirty="0"/>
                        <a:t>חבילות מתפוז </a:t>
                      </a:r>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154761498"/>
                  </a:ext>
                </a:extLst>
              </a:tr>
              <a:tr h="370840">
                <a:tc>
                  <a:txBody>
                    <a:bodyPr/>
                    <a:lstStyle/>
                    <a:p>
                      <a:pPr rtl="1"/>
                      <a:endParaRPr lang="he-IL"/>
                    </a:p>
                  </a:txBody>
                  <a:tcPr/>
                </a:tc>
                <a:tc>
                  <a:txBody>
                    <a:bodyPr/>
                    <a:lstStyle/>
                    <a:p>
                      <a:pPr rtl="1"/>
                      <a:r>
                        <a:rPr lang="he-IL" dirty="0"/>
                        <a:t>סושי משלוח לשעה 14:00</a:t>
                      </a:r>
                    </a:p>
                  </a:txBody>
                  <a:tcPr/>
                </a:tc>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388503928"/>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r>
                        <a:rPr lang="he-IL" dirty="0"/>
                        <a:t>חבילות </a:t>
                      </a:r>
                      <a:r>
                        <a:rPr lang="he-IL" dirty="0" err="1"/>
                        <a:t>מפדקס</a:t>
                      </a:r>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346127879"/>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885562921"/>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2016585115"/>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3048194207"/>
                  </a:ext>
                </a:extLst>
              </a:tr>
            </a:tbl>
          </a:graphicData>
        </a:graphic>
      </p:graphicFrame>
    </p:spTree>
    <p:extLst>
      <p:ext uri="{BB962C8B-B14F-4D97-AF65-F5344CB8AC3E}">
        <p14:creationId xmlns:p14="http://schemas.microsoft.com/office/powerpoint/2010/main" val="50353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CD99DB-0E23-4635-AA7F-F772786D5861}"/>
              </a:ext>
            </a:extLst>
          </p:cNvPr>
          <p:cNvSpPr>
            <a:spLocks noGrp="1"/>
          </p:cNvSpPr>
          <p:nvPr>
            <p:ph type="title"/>
          </p:nvPr>
        </p:nvSpPr>
        <p:spPr>
          <a:xfrm>
            <a:off x="838200" y="365126"/>
            <a:ext cx="10515600" cy="601526"/>
          </a:xfrm>
        </p:spPr>
        <p:txBody>
          <a:bodyPr>
            <a:normAutofit fontScale="90000"/>
          </a:bodyPr>
          <a:lstStyle/>
          <a:p>
            <a:r>
              <a:rPr lang="he-IL" dirty="0"/>
              <a:t>המשך של משלוחים דחויים</a:t>
            </a:r>
          </a:p>
        </p:txBody>
      </p:sp>
      <p:sp>
        <p:nvSpPr>
          <p:cNvPr id="3" name="מציין מיקום תוכן 2">
            <a:extLst>
              <a:ext uri="{FF2B5EF4-FFF2-40B4-BE49-F238E27FC236}">
                <a16:creationId xmlns:a16="http://schemas.microsoft.com/office/drawing/2014/main" id="{07BF5632-26B8-40B6-9D69-6FE5F2457118}"/>
              </a:ext>
            </a:extLst>
          </p:cNvPr>
          <p:cNvSpPr>
            <a:spLocks noGrp="1"/>
          </p:cNvSpPr>
          <p:nvPr>
            <p:ph idx="1"/>
          </p:nvPr>
        </p:nvSpPr>
        <p:spPr>
          <a:xfrm>
            <a:off x="838200" y="1188720"/>
            <a:ext cx="10515600" cy="4988243"/>
          </a:xfrm>
        </p:spPr>
        <p:txBody>
          <a:bodyPr>
            <a:normAutofit/>
          </a:bodyPr>
          <a:lstStyle/>
          <a:p>
            <a:r>
              <a:rPr lang="he-IL" sz="1400" dirty="0"/>
              <a:t>המשלוחים הדחויים צריכים לעבור למסך המשלוחים הפתוחים כאשר מגיע היום של המשלוח</a:t>
            </a:r>
          </a:p>
          <a:p>
            <a:r>
              <a:rPr lang="he-IL" sz="1400" dirty="0"/>
              <a:t>לדוגמא : משלוח שהוזמן ליום ראשון לשעה 17:00</a:t>
            </a:r>
          </a:p>
          <a:p>
            <a:pPr marL="0" indent="0">
              <a:buNone/>
            </a:pPr>
            <a:r>
              <a:rPr lang="he-IL" sz="1400" dirty="0"/>
              <a:t>כאשר יגיע יום ראשון המשלוח יעבור למסך הראשי ויופיע כמשלוח רגיל אך לא ימחק מהמסך הקודם</a:t>
            </a:r>
          </a:p>
        </p:txBody>
      </p:sp>
    </p:spTree>
    <p:extLst>
      <p:ext uri="{BB962C8B-B14F-4D97-AF65-F5344CB8AC3E}">
        <p14:creationId xmlns:p14="http://schemas.microsoft.com/office/powerpoint/2010/main" val="167200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E4E07-0FE7-472A-9A81-58A603A97C87}"/>
              </a:ext>
            </a:extLst>
          </p:cNvPr>
          <p:cNvSpPr>
            <a:spLocks noGrp="1"/>
          </p:cNvSpPr>
          <p:nvPr>
            <p:ph type="title"/>
          </p:nvPr>
        </p:nvSpPr>
        <p:spPr>
          <a:xfrm>
            <a:off x="838200" y="365125"/>
            <a:ext cx="10515600" cy="588939"/>
          </a:xfrm>
        </p:spPr>
        <p:txBody>
          <a:bodyPr>
            <a:normAutofit fontScale="90000"/>
          </a:bodyPr>
          <a:lstStyle/>
          <a:p>
            <a:r>
              <a:rPr lang="he-IL" dirty="0"/>
              <a:t>4. סינון משלוחים לפי ימים </a:t>
            </a:r>
          </a:p>
        </p:txBody>
      </p:sp>
      <p:sp>
        <p:nvSpPr>
          <p:cNvPr id="3" name="מציין מיקום תוכן 2">
            <a:extLst>
              <a:ext uri="{FF2B5EF4-FFF2-40B4-BE49-F238E27FC236}">
                <a16:creationId xmlns:a16="http://schemas.microsoft.com/office/drawing/2014/main" id="{46E70DA6-D5AA-4F6A-82B8-891BDFAC79FC}"/>
              </a:ext>
            </a:extLst>
          </p:cNvPr>
          <p:cNvSpPr>
            <a:spLocks noGrp="1"/>
          </p:cNvSpPr>
          <p:nvPr>
            <p:ph idx="1"/>
          </p:nvPr>
        </p:nvSpPr>
        <p:spPr>
          <a:xfrm>
            <a:off x="838200" y="1214846"/>
            <a:ext cx="10515600" cy="4962117"/>
          </a:xfrm>
        </p:spPr>
        <p:txBody>
          <a:bodyPr>
            <a:normAutofit fontScale="92500" lnSpcReduction="20000"/>
          </a:bodyPr>
          <a:lstStyle/>
          <a:p>
            <a:r>
              <a:rPr lang="he-IL" sz="1500" b="1" u="sng" dirty="0"/>
              <a:t>מסך סינון</a:t>
            </a:r>
          </a:p>
          <a:p>
            <a:r>
              <a:rPr lang="he-IL" sz="1500" b="1" u="sng" dirty="0"/>
              <a:t>חיפוש</a:t>
            </a:r>
          </a:p>
          <a:p>
            <a:endParaRPr lang="he-IL" sz="1500" b="1" u="sng" dirty="0"/>
          </a:p>
          <a:p>
            <a:r>
              <a:rPr lang="he-IL" sz="1500" dirty="0"/>
              <a:t>לפי תאריך: </a:t>
            </a:r>
            <a:r>
              <a:rPr lang="en-US" sz="1500" dirty="0"/>
              <a:t>            14.5.18  </a:t>
            </a:r>
            <a:r>
              <a:rPr lang="he-IL" sz="1500" dirty="0"/>
              <a:t>לחיצה על תאריך יופיעו סך המשלוחים של אותו היום (350) </a:t>
            </a:r>
          </a:p>
          <a:p>
            <a:r>
              <a:rPr lang="he-IL" sz="1500" dirty="0"/>
              <a:t>לאחר לחיצה על התאריך תיפתח אופציה סינון נוספת.</a:t>
            </a:r>
          </a:p>
          <a:p>
            <a:endParaRPr lang="he-IL" sz="1500" dirty="0"/>
          </a:p>
          <a:p>
            <a:r>
              <a:rPr lang="he-IL" sz="1500" dirty="0"/>
              <a:t>לפי מספר הזמנה:              רשימה של כל המספרי הזמנה #144253</a:t>
            </a:r>
          </a:p>
          <a:p>
            <a:r>
              <a:rPr lang="he-IL" sz="1500" dirty="0"/>
              <a:t>לפי מסעדה:              רשימת המסעדות שתוצג לאורך -    </a:t>
            </a:r>
            <a:r>
              <a:rPr lang="he-IL" sz="1500" dirty="0" err="1"/>
              <a:t>אושי</a:t>
            </a:r>
            <a:r>
              <a:rPr lang="he-IL" sz="1500" dirty="0"/>
              <a:t> </a:t>
            </a:r>
            <a:r>
              <a:rPr lang="he-IL" sz="1500" dirty="0" err="1"/>
              <a:t>אושי</a:t>
            </a:r>
            <a:endParaRPr lang="he-IL" sz="1500" dirty="0"/>
          </a:p>
          <a:p>
            <a:pPr marL="0" indent="0">
              <a:buNone/>
            </a:pPr>
            <a:r>
              <a:rPr lang="he-IL" sz="1500" dirty="0"/>
              <a:t>                                                                                 פיצה רומא </a:t>
            </a:r>
            <a:r>
              <a:rPr lang="he-IL" sz="1500" dirty="0" err="1"/>
              <a:t>וכו</a:t>
            </a:r>
            <a:r>
              <a:rPr lang="he-IL" sz="1500" dirty="0"/>
              <a:t>..</a:t>
            </a:r>
          </a:p>
          <a:p>
            <a:pPr marL="0" indent="0">
              <a:buNone/>
            </a:pPr>
            <a:r>
              <a:rPr lang="he-IL" dirty="0"/>
              <a:t>                                    </a:t>
            </a:r>
            <a:r>
              <a:rPr lang="he-IL" sz="1400" dirty="0">
                <a:solidFill>
                  <a:srgbClr val="FF0000"/>
                </a:solidFill>
              </a:rPr>
              <a:t>בתמונה מצד ימין יש עיגול שמצד שמאל למטה, </a:t>
            </a:r>
          </a:p>
          <a:p>
            <a:pPr marL="0" indent="0">
              <a:buNone/>
            </a:pPr>
            <a:r>
              <a:rPr lang="he-IL" sz="1400" dirty="0"/>
              <a:t>                                                                         </a:t>
            </a:r>
            <a:r>
              <a:rPr lang="he-IL" sz="1400" dirty="0">
                <a:solidFill>
                  <a:srgbClr val="FF0000"/>
                </a:solidFill>
              </a:rPr>
              <a:t>כאשר לוחצים עליו הוא פותח אופציות סינון של סטטוס משלוחים</a:t>
            </a:r>
          </a:p>
          <a:p>
            <a:pPr marL="0" indent="0">
              <a:buNone/>
            </a:pPr>
            <a:r>
              <a:rPr lang="he-IL" sz="1400" dirty="0">
                <a:solidFill>
                  <a:srgbClr val="FF0000"/>
                </a:solidFill>
              </a:rPr>
              <a:t>                                                                          </a:t>
            </a:r>
          </a:p>
          <a:p>
            <a:pPr marL="0" indent="0">
              <a:buNone/>
            </a:pPr>
            <a:r>
              <a:rPr lang="he-IL" dirty="0">
                <a:solidFill>
                  <a:srgbClr val="FF0000"/>
                </a:solidFill>
              </a:rPr>
              <a:t>                                     </a:t>
            </a:r>
            <a:r>
              <a:rPr lang="he-IL" sz="1500" dirty="0">
                <a:highlight>
                  <a:srgbClr val="FFFF00"/>
                </a:highlight>
              </a:rPr>
              <a:t>אנו רוצים שאופציית הסינון תהיה דרך המסך הראשי</a:t>
            </a:r>
          </a:p>
          <a:p>
            <a:pPr marL="0" indent="0">
              <a:buNone/>
            </a:pPr>
            <a:endParaRPr lang="he-IL" dirty="0">
              <a:solidFill>
                <a:srgbClr val="FF0000"/>
              </a:solidFill>
            </a:endParaRPr>
          </a:p>
          <a:p>
            <a:pPr marL="0" indent="0">
              <a:buNone/>
            </a:pPr>
            <a:r>
              <a:rPr lang="he-IL" dirty="0"/>
              <a:t>                                      </a:t>
            </a:r>
          </a:p>
        </p:txBody>
      </p:sp>
      <p:sp>
        <p:nvSpPr>
          <p:cNvPr id="5" name="חץ: ימינה 4">
            <a:extLst>
              <a:ext uri="{FF2B5EF4-FFF2-40B4-BE49-F238E27FC236}">
                <a16:creationId xmlns:a16="http://schemas.microsoft.com/office/drawing/2014/main" id="{6719A953-58A8-4F1F-AC94-F573794EB138}"/>
              </a:ext>
            </a:extLst>
          </p:cNvPr>
          <p:cNvSpPr/>
          <p:nvPr/>
        </p:nvSpPr>
        <p:spPr>
          <a:xfrm rot="10800000">
            <a:off x="9253745" y="2830704"/>
            <a:ext cx="401683" cy="2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חץ: ימינה 5">
            <a:extLst>
              <a:ext uri="{FF2B5EF4-FFF2-40B4-BE49-F238E27FC236}">
                <a16:creationId xmlns:a16="http://schemas.microsoft.com/office/drawing/2014/main" id="{3200705B-BC75-4B7E-B5DB-F6E278D520D1}"/>
              </a:ext>
            </a:extLst>
          </p:cNvPr>
          <p:cNvSpPr/>
          <p:nvPr/>
        </p:nvSpPr>
        <p:spPr>
          <a:xfrm rot="10800000" flipV="1">
            <a:off x="9531428" y="3137623"/>
            <a:ext cx="586741" cy="17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חץ: למטה 6">
            <a:extLst>
              <a:ext uri="{FF2B5EF4-FFF2-40B4-BE49-F238E27FC236}">
                <a16:creationId xmlns:a16="http://schemas.microsoft.com/office/drawing/2014/main" id="{EA9037D4-4DD9-4CC9-B5D8-B6990630875C}"/>
              </a:ext>
            </a:extLst>
          </p:cNvPr>
          <p:cNvSpPr/>
          <p:nvPr/>
        </p:nvSpPr>
        <p:spPr>
          <a:xfrm>
            <a:off x="10580911" y="1741917"/>
            <a:ext cx="195943" cy="248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למטה 8">
            <a:extLst>
              <a:ext uri="{FF2B5EF4-FFF2-40B4-BE49-F238E27FC236}">
                <a16:creationId xmlns:a16="http://schemas.microsoft.com/office/drawing/2014/main" id="{119EC616-A4AD-4646-BB61-49D3EAA4D160}"/>
              </a:ext>
            </a:extLst>
          </p:cNvPr>
          <p:cNvSpPr/>
          <p:nvPr/>
        </p:nvSpPr>
        <p:spPr>
          <a:xfrm>
            <a:off x="10509062" y="2513373"/>
            <a:ext cx="195943" cy="369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תמונה שמכילה צילום מסך, טקסט&#10;&#10;תיאור שנוצר ברמת מהימנות גבוהה">
            <a:extLst>
              <a:ext uri="{FF2B5EF4-FFF2-40B4-BE49-F238E27FC236}">
                <a16:creationId xmlns:a16="http://schemas.microsoft.com/office/drawing/2014/main" id="{1B26E22D-8204-4CEF-9BD5-6100B6120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616" y="3549420"/>
            <a:ext cx="2817624" cy="2943455"/>
          </a:xfrm>
          <a:prstGeom prst="rect">
            <a:avLst/>
          </a:prstGeom>
        </p:spPr>
      </p:pic>
      <p:sp>
        <p:nvSpPr>
          <p:cNvPr id="10" name="חץ: ימינה 9">
            <a:extLst>
              <a:ext uri="{FF2B5EF4-FFF2-40B4-BE49-F238E27FC236}">
                <a16:creationId xmlns:a16="http://schemas.microsoft.com/office/drawing/2014/main" id="{C26A9EFF-0723-4EF9-BD06-D76918B716DC}"/>
              </a:ext>
            </a:extLst>
          </p:cNvPr>
          <p:cNvSpPr/>
          <p:nvPr/>
        </p:nvSpPr>
        <p:spPr>
          <a:xfrm rot="10800000">
            <a:off x="3945385" y="4885507"/>
            <a:ext cx="3774764" cy="627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2" name="תמונה 11" descr="תמונה שמכילה צילום מסך&#10;&#10;תיאור שנוצר ברמת מהימנות גבוהה מאוד">
            <a:extLst>
              <a:ext uri="{FF2B5EF4-FFF2-40B4-BE49-F238E27FC236}">
                <a16:creationId xmlns:a16="http://schemas.microsoft.com/office/drawing/2014/main" id="{FCF6F834-6FB7-4ACC-9D34-848733D66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27" y="3318441"/>
            <a:ext cx="2817624" cy="3428999"/>
          </a:xfrm>
          <a:prstGeom prst="rect">
            <a:avLst/>
          </a:prstGeom>
        </p:spPr>
      </p:pic>
      <p:sp>
        <p:nvSpPr>
          <p:cNvPr id="4" name="חץ: ימינה 3">
            <a:extLst>
              <a:ext uri="{FF2B5EF4-FFF2-40B4-BE49-F238E27FC236}">
                <a16:creationId xmlns:a16="http://schemas.microsoft.com/office/drawing/2014/main" id="{914E63C9-6307-48C9-A7F9-3F152299DB9E}"/>
              </a:ext>
            </a:extLst>
          </p:cNvPr>
          <p:cNvSpPr/>
          <p:nvPr/>
        </p:nvSpPr>
        <p:spPr>
          <a:xfrm rot="10800000">
            <a:off x="9253745" y="2103120"/>
            <a:ext cx="277683" cy="78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2286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4FFDA8-6476-4597-ADE8-9F2B762FD5FE}"/>
              </a:ext>
            </a:extLst>
          </p:cNvPr>
          <p:cNvSpPr>
            <a:spLocks noGrp="1"/>
          </p:cNvSpPr>
          <p:nvPr>
            <p:ph type="title"/>
          </p:nvPr>
        </p:nvSpPr>
        <p:spPr/>
        <p:txBody>
          <a:bodyPr/>
          <a:lstStyle/>
          <a:p>
            <a:r>
              <a:rPr lang="he-IL" dirty="0"/>
              <a:t>5. שעון נוכחות - שליחים למשמרת</a:t>
            </a:r>
          </a:p>
        </p:txBody>
      </p:sp>
      <p:sp>
        <p:nvSpPr>
          <p:cNvPr id="3" name="מציין מיקום תוכן 2">
            <a:extLst>
              <a:ext uri="{FF2B5EF4-FFF2-40B4-BE49-F238E27FC236}">
                <a16:creationId xmlns:a16="http://schemas.microsoft.com/office/drawing/2014/main" id="{125309BA-989A-444C-B99F-E8D43146B2F9}"/>
              </a:ext>
            </a:extLst>
          </p:cNvPr>
          <p:cNvSpPr>
            <a:spLocks noGrp="1"/>
          </p:cNvSpPr>
          <p:nvPr>
            <p:ph idx="1"/>
          </p:nvPr>
        </p:nvSpPr>
        <p:spPr>
          <a:xfrm>
            <a:off x="838200" y="1825625"/>
            <a:ext cx="10515600" cy="4351338"/>
          </a:xfrm>
        </p:spPr>
        <p:txBody>
          <a:bodyPr>
            <a:normAutofit fontScale="92500" lnSpcReduction="10000"/>
          </a:bodyPr>
          <a:lstStyle/>
          <a:p>
            <a:r>
              <a:rPr lang="he-IL" dirty="0"/>
              <a:t>סינון לפי עובד:                מתאריך                עד תאריך </a:t>
            </a:r>
          </a:p>
          <a:p>
            <a:r>
              <a:rPr lang="he-IL" dirty="0"/>
              <a:t>שם השליח:  </a:t>
            </a:r>
            <a:r>
              <a:rPr lang="he-IL" dirty="0">
                <a:solidFill>
                  <a:srgbClr val="00B050"/>
                </a:solidFill>
              </a:rPr>
              <a:t>שעת כניסה </a:t>
            </a:r>
            <a:r>
              <a:rPr lang="he-IL" dirty="0">
                <a:solidFill>
                  <a:srgbClr val="FF0000"/>
                </a:solidFill>
              </a:rPr>
              <a:t>שעת יציאה </a:t>
            </a:r>
            <a:r>
              <a:rPr lang="he-IL" dirty="0">
                <a:solidFill>
                  <a:srgbClr val="00B050"/>
                </a:solidFill>
              </a:rPr>
              <a:t>שעת כניסה </a:t>
            </a:r>
            <a:r>
              <a:rPr lang="he-IL" dirty="0">
                <a:solidFill>
                  <a:srgbClr val="FF0000"/>
                </a:solidFill>
              </a:rPr>
              <a:t>שעת יציאה </a:t>
            </a:r>
            <a:r>
              <a:rPr lang="he-IL" dirty="0">
                <a:highlight>
                  <a:srgbClr val="FFFF00"/>
                </a:highlight>
              </a:rPr>
              <a:t>סה"כ שעות </a:t>
            </a:r>
            <a:r>
              <a:rPr lang="he-IL" dirty="0"/>
              <a:t> </a:t>
            </a:r>
            <a:r>
              <a:rPr lang="he-IL" dirty="0">
                <a:highlight>
                  <a:srgbClr val="FFFF00"/>
                </a:highlight>
              </a:rPr>
              <a:t>סה"כ  </a:t>
            </a:r>
            <a:r>
              <a:rPr lang="he-IL" dirty="0">
                <a:solidFill>
                  <a:schemeClr val="bg1"/>
                </a:solidFill>
              </a:rPr>
              <a:t>ש</a:t>
            </a:r>
            <a:r>
              <a:rPr lang="he-IL" dirty="0"/>
              <a:t>                                                                                                   </a:t>
            </a:r>
            <a:r>
              <a:rPr lang="he-IL" dirty="0">
                <a:highlight>
                  <a:srgbClr val="FFFF00"/>
                </a:highlight>
              </a:rPr>
              <a:t>שכר</a:t>
            </a:r>
          </a:p>
          <a:p>
            <a:pPr marL="0" indent="0">
              <a:buNone/>
            </a:pPr>
            <a:endParaRPr lang="he-IL" dirty="0">
              <a:highlight>
                <a:srgbClr val="FFFF00"/>
              </a:highlight>
            </a:endParaRPr>
          </a:p>
          <a:p>
            <a:pPr marL="0" indent="0">
              <a:buNone/>
            </a:pPr>
            <a:endParaRPr lang="he-IL" dirty="0"/>
          </a:p>
          <a:p>
            <a:pPr marL="0" indent="0">
              <a:buNone/>
            </a:pPr>
            <a:r>
              <a:rPr lang="he-IL" dirty="0">
                <a:solidFill>
                  <a:srgbClr val="FF0000"/>
                </a:solidFill>
              </a:rPr>
              <a:t>                         </a:t>
            </a:r>
          </a:p>
          <a:p>
            <a:pPr marL="0" indent="0">
              <a:buNone/>
            </a:pPr>
            <a:r>
              <a:rPr lang="he-IL" dirty="0">
                <a:solidFill>
                  <a:srgbClr val="FF0000"/>
                </a:solidFill>
              </a:rPr>
              <a:t> </a:t>
            </a:r>
            <a:r>
              <a:rPr lang="he-IL" dirty="0"/>
              <a:t>אביאל </a:t>
            </a:r>
            <a:r>
              <a:rPr lang="he-IL" dirty="0" err="1"/>
              <a:t>קוגן</a:t>
            </a:r>
            <a:r>
              <a:rPr lang="he-IL" dirty="0"/>
              <a:t>        14:00       15:00         16:30       18:00    2:50              </a:t>
            </a:r>
            <a:endParaRPr lang="he-IL" sz="1200" dirty="0"/>
          </a:p>
          <a:p>
            <a:pPr marL="0" indent="0">
              <a:buNone/>
            </a:pPr>
            <a:r>
              <a:rPr lang="he-IL" dirty="0"/>
              <a:t>אביגדור ליברמן   </a:t>
            </a:r>
          </a:p>
          <a:p>
            <a:pPr marL="0" indent="0">
              <a:buNone/>
            </a:pPr>
            <a:r>
              <a:rPr lang="he-IL" dirty="0"/>
              <a:t>ביבי נתניהו</a:t>
            </a:r>
          </a:p>
          <a:p>
            <a:pPr marL="0" indent="0">
              <a:buNone/>
            </a:pPr>
            <a:r>
              <a:rPr lang="he-IL" dirty="0" err="1"/>
              <a:t>וכו</a:t>
            </a:r>
            <a:r>
              <a:rPr lang="he-IL" dirty="0"/>
              <a:t>...</a:t>
            </a:r>
            <a:endParaRPr lang="he-IL" dirty="0">
              <a:solidFill>
                <a:srgbClr val="FF0000"/>
              </a:solidFill>
            </a:endParaRPr>
          </a:p>
        </p:txBody>
      </p:sp>
      <p:sp>
        <p:nvSpPr>
          <p:cNvPr id="5" name="מלבן 4">
            <a:extLst>
              <a:ext uri="{FF2B5EF4-FFF2-40B4-BE49-F238E27FC236}">
                <a16:creationId xmlns:a16="http://schemas.microsoft.com/office/drawing/2014/main" id="{A1F76B58-25F2-46A8-A668-AE87330EEA44}"/>
              </a:ext>
            </a:extLst>
          </p:cNvPr>
          <p:cNvSpPr/>
          <p:nvPr/>
        </p:nvSpPr>
        <p:spPr>
          <a:xfrm>
            <a:off x="9457508" y="3370374"/>
            <a:ext cx="1580606"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רשימה של שליחים קיימים</a:t>
            </a:r>
          </a:p>
        </p:txBody>
      </p:sp>
      <p:sp>
        <p:nvSpPr>
          <p:cNvPr id="6" name="חץ: למטה 5">
            <a:extLst>
              <a:ext uri="{FF2B5EF4-FFF2-40B4-BE49-F238E27FC236}">
                <a16:creationId xmlns:a16="http://schemas.microsoft.com/office/drawing/2014/main" id="{541289C1-C2EB-4E32-AD18-01F1BF000133}"/>
              </a:ext>
            </a:extLst>
          </p:cNvPr>
          <p:cNvSpPr/>
          <p:nvPr/>
        </p:nvSpPr>
        <p:spPr>
          <a:xfrm>
            <a:off x="10084526" y="2808513"/>
            <a:ext cx="326571" cy="426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חץ: למטה 7">
            <a:extLst>
              <a:ext uri="{FF2B5EF4-FFF2-40B4-BE49-F238E27FC236}">
                <a16:creationId xmlns:a16="http://schemas.microsoft.com/office/drawing/2014/main" id="{CBAF151F-C37F-458B-95F1-724F1BE6BAE4}"/>
              </a:ext>
            </a:extLst>
          </p:cNvPr>
          <p:cNvSpPr/>
          <p:nvPr/>
        </p:nvSpPr>
        <p:spPr>
          <a:xfrm>
            <a:off x="8537661" y="2808513"/>
            <a:ext cx="326571" cy="1084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למטה 8">
            <a:extLst>
              <a:ext uri="{FF2B5EF4-FFF2-40B4-BE49-F238E27FC236}">
                <a16:creationId xmlns:a16="http://schemas.microsoft.com/office/drawing/2014/main" id="{25C2ACC7-7A51-4387-BEF0-A0E93FCDC06C}"/>
              </a:ext>
            </a:extLst>
          </p:cNvPr>
          <p:cNvSpPr/>
          <p:nvPr/>
        </p:nvSpPr>
        <p:spPr>
          <a:xfrm>
            <a:off x="3921033" y="2828105"/>
            <a:ext cx="326571" cy="1084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חץ: למטה 9">
            <a:extLst>
              <a:ext uri="{FF2B5EF4-FFF2-40B4-BE49-F238E27FC236}">
                <a16:creationId xmlns:a16="http://schemas.microsoft.com/office/drawing/2014/main" id="{A7B34D54-AAFD-4F9A-B69E-918B428A6D57}"/>
              </a:ext>
            </a:extLst>
          </p:cNvPr>
          <p:cNvSpPr/>
          <p:nvPr/>
        </p:nvSpPr>
        <p:spPr>
          <a:xfrm>
            <a:off x="5343793" y="2828105"/>
            <a:ext cx="326571" cy="1084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למטה 10">
            <a:extLst>
              <a:ext uri="{FF2B5EF4-FFF2-40B4-BE49-F238E27FC236}">
                <a16:creationId xmlns:a16="http://schemas.microsoft.com/office/drawing/2014/main" id="{9502AD46-58CB-49B6-A3DE-8A299B0F8F4E}"/>
              </a:ext>
            </a:extLst>
          </p:cNvPr>
          <p:cNvSpPr/>
          <p:nvPr/>
        </p:nvSpPr>
        <p:spPr>
          <a:xfrm>
            <a:off x="7022370" y="2828105"/>
            <a:ext cx="326571" cy="1084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חץ: למטה 11">
            <a:extLst>
              <a:ext uri="{FF2B5EF4-FFF2-40B4-BE49-F238E27FC236}">
                <a16:creationId xmlns:a16="http://schemas.microsoft.com/office/drawing/2014/main" id="{FE53C947-F94F-4C73-B74C-12A36BFCB7CA}"/>
              </a:ext>
            </a:extLst>
          </p:cNvPr>
          <p:cNvSpPr/>
          <p:nvPr/>
        </p:nvSpPr>
        <p:spPr>
          <a:xfrm>
            <a:off x="2769326" y="2828265"/>
            <a:ext cx="326571" cy="1084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חץ: למטה 12">
            <a:extLst>
              <a:ext uri="{FF2B5EF4-FFF2-40B4-BE49-F238E27FC236}">
                <a16:creationId xmlns:a16="http://schemas.microsoft.com/office/drawing/2014/main" id="{E8397578-0EA6-4669-8F24-682879E50B88}"/>
              </a:ext>
            </a:extLst>
          </p:cNvPr>
          <p:cNvSpPr/>
          <p:nvPr/>
        </p:nvSpPr>
        <p:spPr>
          <a:xfrm>
            <a:off x="1346566" y="2868430"/>
            <a:ext cx="326571" cy="1084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a:extLst>
              <a:ext uri="{FF2B5EF4-FFF2-40B4-BE49-F238E27FC236}">
                <a16:creationId xmlns:a16="http://schemas.microsoft.com/office/drawing/2014/main" id="{D91FE608-5784-4B4B-B738-5A4F0BC1C8AA}"/>
              </a:ext>
            </a:extLst>
          </p:cNvPr>
          <p:cNvSpPr/>
          <p:nvPr/>
        </p:nvSpPr>
        <p:spPr>
          <a:xfrm>
            <a:off x="918211" y="4001294"/>
            <a:ext cx="1533797" cy="231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יבצע סיכום אוטומטי לפי שכרו של העובד אשר הוגדר במערכת</a:t>
            </a:r>
            <a:r>
              <a:rPr lang="en-US" dirty="0"/>
              <a:t> </a:t>
            </a:r>
            <a:r>
              <a:rPr lang="he-IL" dirty="0"/>
              <a:t> ונוכל לייצא לאקסל </a:t>
            </a:r>
          </a:p>
        </p:txBody>
      </p:sp>
      <p:sp>
        <p:nvSpPr>
          <p:cNvPr id="4" name="מלבן 3">
            <a:extLst>
              <a:ext uri="{FF2B5EF4-FFF2-40B4-BE49-F238E27FC236}">
                <a16:creationId xmlns:a16="http://schemas.microsoft.com/office/drawing/2014/main" id="{ED5515CF-372E-4340-864A-FF7C3262FE88}"/>
              </a:ext>
            </a:extLst>
          </p:cNvPr>
          <p:cNvSpPr/>
          <p:nvPr/>
        </p:nvSpPr>
        <p:spPr>
          <a:xfrm>
            <a:off x="5473337" y="1907177"/>
            <a:ext cx="1058092" cy="261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4E724BF8-16D7-476B-A115-15F0A931EB3C}"/>
              </a:ext>
            </a:extLst>
          </p:cNvPr>
          <p:cNvSpPr/>
          <p:nvPr/>
        </p:nvSpPr>
        <p:spPr>
          <a:xfrm>
            <a:off x="2452008" y="1907177"/>
            <a:ext cx="1323158" cy="261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4645817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3531</Words>
  <Application>Microsoft Office PowerPoint</Application>
  <PresentationFormat>מסך רחב</PresentationFormat>
  <Paragraphs>655</Paragraphs>
  <Slides>49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49</vt:i4>
      </vt:variant>
    </vt:vector>
  </HeadingPairs>
  <TitlesOfParts>
    <vt:vector size="54" baseType="lpstr">
      <vt:lpstr>Arial</vt:lpstr>
      <vt:lpstr>Calibri</vt:lpstr>
      <vt:lpstr>Calibri Light</vt:lpstr>
      <vt:lpstr>Times New Roman</vt:lpstr>
      <vt:lpstr>ערכת נושא Office</vt:lpstr>
      <vt:lpstr>אפיון מוצר</vt:lpstr>
      <vt:lpstr>דף ראשי כניסה למשתמש אחראי המשלוחים</vt:lpstr>
      <vt:lpstr>מסך ראשי לסינון = 3 פסים מצד ימין למעלה אשר מראים סרגל סינון ( בדומה לסינון באנדרואיד) יפתח את הסרגל הבא: רשימת האפשרויות שונה מהתמונה</vt:lpstr>
      <vt:lpstr>1. ריענון</vt:lpstr>
      <vt:lpstr>2. שליחים על הכביש</vt:lpstr>
      <vt:lpstr>3. משלוחים דחויים – לתאריך מסוימים  </vt:lpstr>
      <vt:lpstr>המשך של משלוחים דחויים</vt:lpstr>
      <vt:lpstr>4. סינון משלוחים לפי ימים </vt:lpstr>
      <vt:lpstr>5. שעון נוכחות - שליחים למשמרת</vt:lpstr>
      <vt:lpstr>6. מסך תצוגה -  תקלות/ איחורים/ עיכובים בזמן משמרת</vt:lpstr>
      <vt:lpstr>6. תקלות/ איחורים בזמן משמרת</vt:lpstr>
      <vt:lpstr>6. תקלות/ איחורים בזמן משמרת</vt:lpstr>
      <vt:lpstr>6. תקלות/ איחורים בזמן משמרת</vt:lpstr>
      <vt:lpstr>7. כיבוי / הפעלה התראות משלוחים</vt:lpstr>
      <vt:lpstr>8. הכנסת משלוח של תחנת דלק</vt:lpstr>
      <vt:lpstr>9. חבילות</vt:lpstr>
      <vt:lpstr>9. חבילות</vt:lpstr>
      <vt:lpstr>10. דיוור</vt:lpstr>
      <vt:lpstr>קווים בין עירונים</vt:lpstr>
      <vt:lpstr>12 משמרות - הגשת משמרות דרך אפליקציית השליח תעבור לאפליקציית המנהל לאחר מכן יהיה לחצן מצד ימין שכל שליח יקבל ישירות לאפליקציה שלו מה הוא עובד</vt:lpstr>
      <vt:lpstr>12. משמרות - המשך</vt:lpstr>
      <vt:lpstr>13. צ'אט עם שליחים</vt:lpstr>
      <vt:lpstr>14. הכנס משלוח</vt:lpstr>
      <vt:lpstr>ציוות משלוחים </vt:lpstr>
      <vt:lpstr>תצוגת משלוחים פעילים יום + תאריך במסך העליון כתורת עליונה</vt:lpstr>
      <vt:lpstr>המשך ציוות משלוחים</vt:lpstr>
      <vt:lpstr>המשך שקופית קודמת - ציוותים</vt:lpstr>
      <vt:lpstr>מצגת של PowerPoint‏</vt:lpstr>
      <vt:lpstr>מצגת של PowerPoint‏</vt:lpstr>
      <vt:lpstr>מסך ציוות </vt:lpstr>
      <vt:lpstr>מצגת של PowerPoint‏</vt:lpstr>
      <vt:lpstr>מסך ציוות – חיוג </vt:lpstr>
      <vt:lpstr>מסך ציוות – לחצן סיום </vt:lpstr>
      <vt:lpstr>שליחים פעילים</vt:lpstr>
      <vt:lpstr>חיוג לשליח</vt:lpstr>
      <vt:lpstr>מיקום שליח</vt:lpstr>
      <vt:lpstr>זמני משלוחים </vt:lpstr>
      <vt:lpstr>העברת משלוח - משליח א' לשליח ב'</vt:lpstr>
      <vt:lpstr>מצגת של PowerPoint‏</vt:lpstr>
      <vt:lpstr>המשך – הסבר של 2 ( שקופית 39) המשלוח של נחל ציפורי מופיע על יצחק צימרינג בסטאטוס 1                                                                      כאשר אנו רוצים לראות את מסלולו של השליח                                                               אנו נחלץ על שליחים ולאחר מכן נלחץ על השליח ( יצחק צימרינג)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אפיון מוצר</dc:title>
  <dc:creator>אביאל</dc:creator>
  <cp:lastModifiedBy>אביאל</cp:lastModifiedBy>
  <cp:revision>110</cp:revision>
  <dcterms:created xsi:type="dcterms:W3CDTF">2018-05-16T18:10:40Z</dcterms:created>
  <dcterms:modified xsi:type="dcterms:W3CDTF">2018-09-12T19:29:37Z</dcterms:modified>
</cp:coreProperties>
</file>