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9" r:id="rId6"/>
    <p:sldId id="287" r:id="rId7"/>
    <p:sldId id="273" r:id="rId8"/>
    <p:sldId id="264" r:id="rId9"/>
    <p:sldId id="261" r:id="rId10"/>
    <p:sldId id="286" r:id="rId11"/>
    <p:sldId id="279" r:id="rId12"/>
    <p:sldId id="285" r:id="rId13"/>
    <p:sldId id="257" r:id="rId14"/>
    <p:sldId id="267" r:id="rId15"/>
  </p:sldIdLst>
  <p:sldSz cx="18288000" cy="10287000"/>
  <p:notesSz cx="6858000" cy="9144000"/>
  <p:embeddedFontLst>
    <p:embeddedFont>
      <p:font typeface="Alice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AED62-0FEA-8082-C2AB-9EFD07264953}" v="1958" vWet="1959" dt="2024-04-21T00:50:51.025"/>
    <p1510:client id="{85F21CF5-5F6F-6601-E7D4-EA75C23CD77E}" v="70" dt="2024-04-21T00:26:34.945"/>
    <p1510:client id="{DD6C3047-C014-2141-9399-0AEC262A8F12}" v="475" dt="2024-04-21T00:50:59.929"/>
    <p1510:client id="{FA4FA122-E984-F888-6FC4-1AD404910B2C}" v="1528" dt="2024-04-21T00:46:45.344"/>
  </p1510:revLst>
</p1510:revInfo>
</file>

<file path=ppt/tableStyles.xml><?xml version="1.0" encoding="utf-8"?>
<a:tblStyleLst xmlns:a="http://schemas.openxmlformats.org/drawingml/2006/main" def="{B5F0D9FC-670A-4234-9623-EA1020B4F34C}">
  <a:tblStyle styleId="{B5F0D9FC-670A-4234-9623-EA1020B4F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99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7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1"/>
          <p:cNvSpPr txBox="1">
            <a:spLocks noGrp="1"/>
          </p:cNvSpPr>
          <p:nvPr>
            <p:ph type="body" idx="1"/>
          </p:nvPr>
        </p:nvSpPr>
        <p:spPr>
          <a:xfrm rot="5400000">
            <a:off x="5922800" y="3621700"/>
            <a:ext cx="4526100" cy="4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48" name="Google Shape;348;p11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49" name="Google Shape;349;p11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50" name="Google Shape;350;p1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53" name="Google Shape;353;p1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1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56" name="Google Shape;356;p1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1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59" name="Google Shape;359;p1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11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65" name="Google Shape;365;p1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7" name="Google Shape;367;p11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368" name="Google Shape;368;p11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11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371" name="Google Shape;371;p11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1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374" name="Google Shape;374;p11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1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377" name="Google Shape;377;p11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11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380" name="Google Shape;380;p11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383" name="Google Shape;383;p11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 txBox="1">
            <a:spLocks noGrp="1"/>
          </p:cNvSpPr>
          <p:nvPr>
            <p:ph type="title"/>
          </p:nvPr>
        </p:nvSpPr>
        <p:spPr>
          <a:xfrm rot="5400000">
            <a:off x="8817525" y="390736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2"/>
          <p:cNvSpPr txBox="1">
            <a:spLocks noGrp="1"/>
          </p:cNvSpPr>
          <p:nvPr>
            <p:ph type="body" idx="1"/>
          </p:nvPr>
        </p:nvSpPr>
        <p:spPr>
          <a:xfrm rot="5400000">
            <a:off x="3843350" y="1926151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8" name="Google Shape;388;p12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89" name="Google Shape;389;p12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90" name="Google Shape;390;p1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12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93" name="Google Shape;393;p1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12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96" name="Google Shape;396;p1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12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99" name="Google Shape;399;p1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" name="Google Shape;401;p12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402" name="Google Shape;402;p1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12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405" name="Google Shape;405;p1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7" name="Google Shape;407;p12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408" name="Google Shape;408;p12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12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411" name="Google Shape;411;p12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414" name="Google Shape;414;p12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12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417" name="Google Shape;417;p12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2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420" name="Google Shape;420;p12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2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423" name="Google Shape;423;p12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1" name="Google Shape;11;p3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" name="Google Shape;29;p3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30" name="Google Shape;30;p3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" name="Google Shape;48;p3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49" name="Google Shape;49;p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0" name="Google Shape;50;p3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3506800" y="3259225"/>
            <a:ext cx="10760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ice"/>
              <a:buNone/>
              <a:defRPr sz="11000"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5478900" y="60144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Open Sans"/>
              <a:buNone/>
              <a:defRPr sz="36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16425" y="1150150"/>
            <a:ext cx="1305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lice"/>
              <a:buNone/>
              <a:defRPr sz="75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5807400" y="3487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–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–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»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 rot="10786707">
            <a:off x="15045066" y="-5690480"/>
            <a:ext cx="6527063" cy="10619128"/>
            <a:chOff x="5" y="9"/>
            <a:chExt cx="8702685" cy="1415873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" name="Google Shape;76;p4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77" name="Google Shape;77;p4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80" name="Google Shape;80;p4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4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83" name="Google Shape;83;p4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4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89" name="Google Shape;89;p4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92" name="Google Shape;92;p4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745775" y="1099500"/>
            <a:ext cx="13716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6072538" y="6408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3000"/>
              <a:buNone/>
              <a:defRPr sz="30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3000"/>
              <a:buNone/>
              <a:defRPr sz="30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98" name="Google Shape;98;p5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5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2" name="Google Shape;102;p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5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5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17" name="Google Shape;117;p5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5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20" name="Google Shape;120;p5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23" name="Google Shape;123;p5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29" name="Google Shape;129;p5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32" name="Google Shape;132;p5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329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3210225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9735850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139" name="Google Shape;139;p6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6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6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6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6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55" name="Google Shape;155;p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" name="Google Shape;157;p6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61" name="Google Shape;161;p6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accen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7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177" name="Google Shape;177;p7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7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7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" name="Google Shape;195;p7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96" name="Google Shape;196;p7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7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200" name="Google Shape;200;p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7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203" name="Google Shape;203;p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7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06" name="Google Shape;206;p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7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09" name="Google Shape;209;p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7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4" name="Google Shape;214;p7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215" name="Google Shape;215;p7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6" name="Google Shape;216;p7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7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2075225" y="1756325"/>
            <a:ext cx="1378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4055550" y="41857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2"/>
          </p:nvPr>
        </p:nvSpPr>
        <p:spPr>
          <a:xfrm>
            <a:off x="8243375" y="41857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00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24" name="Google Shape;224;p8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8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2" name="Google Shape;242;p8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43" name="Google Shape;243;p8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8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46" name="Google Shape;246;p8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8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49" name="Google Shape;249;p8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52" name="Google Shape;252;p8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8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55" name="Google Shape;255;p8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8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58" name="Google Shape;258;p8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1217550" y="856725"/>
            <a:ext cx="158529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6006950" y="33534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64" name="Google Shape;264;p9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9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9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83" name="Google Shape;283;p9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86" name="Google Shape;286;p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9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89" name="Google Shape;289;p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9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92" name="Google Shape;292;p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9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95" name="Google Shape;295;p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9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98" name="Google Shape;298;p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302" name="Google Shape;302;p10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303" name="Google Shape;303;p10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775000" y="1421125"/>
            <a:ext cx="8985000" cy="1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05" name="Google Shape;305;p10"/>
          <p:cNvSpPr txBox="1">
            <a:spLocks noGrp="1"/>
          </p:cNvSpPr>
          <p:nvPr>
            <p:ph type="body" idx="1"/>
          </p:nvPr>
        </p:nvSpPr>
        <p:spPr>
          <a:xfrm>
            <a:off x="1824713" y="3843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306" name="Google Shape;306;p10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307" name="Google Shape;307;p10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0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0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14" name="Google Shape;314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17" name="Google Shape;317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10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10"/>
          <p:cNvGrpSpPr/>
          <p:nvPr/>
        </p:nvGrpSpPr>
        <p:grpSpPr>
          <a:xfrm>
            <a:off x="-2589058" y="7920014"/>
            <a:ext cx="4713027" cy="7667804"/>
            <a:chOff x="21" y="34"/>
            <a:chExt cx="6284036" cy="10223739"/>
          </a:xfrm>
        </p:grpSpPr>
        <p:grpSp>
          <p:nvGrpSpPr>
            <p:cNvPr id="326" name="Google Shape;326;p10"/>
            <p:cNvGrpSpPr/>
            <p:nvPr/>
          </p:nvGrpSpPr>
          <p:grpSpPr>
            <a:xfrm rot="10800000">
              <a:off x="21" y="34"/>
              <a:ext cx="6284036" cy="10223739"/>
              <a:chOff x="0" y="0"/>
              <a:chExt cx="660400" cy="1074430"/>
            </a:xfrm>
          </p:grpSpPr>
          <p:sp>
            <p:nvSpPr>
              <p:cNvPr id="327" name="Google Shape;327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0"/>
            <p:cNvGrpSpPr/>
            <p:nvPr/>
          </p:nvGrpSpPr>
          <p:grpSpPr>
            <a:xfrm rot="10800000">
              <a:off x="420699" y="422481"/>
              <a:ext cx="5442687" cy="9265877"/>
              <a:chOff x="0" y="0"/>
              <a:chExt cx="660400" cy="1124295"/>
            </a:xfrm>
          </p:grpSpPr>
          <p:sp>
            <p:nvSpPr>
              <p:cNvPr id="330" name="Google Shape;330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10"/>
            <p:cNvGrpSpPr/>
            <p:nvPr/>
          </p:nvGrpSpPr>
          <p:grpSpPr>
            <a:xfrm rot="10800000">
              <a:off x="890316" y="945575"/>
              <a:ext cx="4503400" cy="8153513"/>
              <a:chOff x="0" y="0"/>
              <a:chExt cx="660400" cy="1195670"/>
            </a:xfrm>
          </p:grpSpPr>
          <p:sp>
            <p:nvSpPr>
              <p:cNvPr id="333" name="Google Shape;333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10"/>
            <p:cNvGrpSpPr/>
            <p:nvPr/>
          </p:nvGrpSpPr>
          <p:grpSpPr>
            <a:xfrm rot="10800000">
              <a:off x="1367201" y="1568078"/>
              <a:ext cx="3549650" cy="7050097"/>
              <a:chOff x="0" y="0"/>
              <a:chExt cx="660400" cy="1311646"/>
            </a:xfrm>
          </p:grpSpPr>
          <p:sp>
            <p:nvSpPr>
              <p:cNvPr id="336" name="Google Shape;336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10"/>
            <p:cNvGrpSpPr/>
            <p:nvPr/>
          </p:nvGrpSpPr>
          <p:grpSpPr>
            <a:xfrm rot="10800000">
              <a:off x="1767921" y="2017592"/>
              <a:ext cx="2748189" cy="6147715"/>
              <a:chOff x="0" y="0"/>
              <a:chExt cx="660400" cy="1477319"/>
            </a:xfrm>
          </p:grpSpPr>
          <p:sp>
            <p:nvSpPr>
              <p:cNvPr id="339" name="Google Shape;339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10"/>
            <p:cNvGrpSpPr/>
            <p:nvPr/>
          </p:nvGrpSpPr>
          <p:grpSpPr>
            <a:xfrm rot="10800000">
              <a:off x="2115777" y="2470624"/>
              <a:ext cx="2052523" cy="5284800"/>
              <a:chOff x="0" y="0"/>
              <a:chExt cx="660400" cy="1700386"/>
            </a:xfrm>
          </p:grpSpPr>
          <p:sp>
            <p:nvSpPr>
              <p:cNvPr id="342" name="Google Shape;342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4" name="Google Shape;344;p10"/>
          <p:cNvSpPr>
            <a:spLocks noGrp="1"/>
          </p:cNvSpPr>
          <p:nvPr>
            <p:ph type="pic" idx="2"/>
          </p:nvPr>
        </p:nvSpPr>
        <p:spPr>
          <a:xfrm>
            <a:off x="9362131" y="1801525"/>
            <a:ext cx="8158200" cy="611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6025" y="9880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ice"/>
              <a:buNone/>
              <a:defRPr sz="440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64600" y="3480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–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»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3"/>
          <p:cNvGrpSpPr/>
          <p:nvPr/>
        </p:nvGrpSpPr>
        <p:grpSpPr>
          <a:xfrm>
            <a:off x="-2780907" y="-3332311"/>
            <a:ext cx="6568145" cy="10644284"/>
            <a:chOff x="1" y="1"/>
            <a:chExt cx="8757526" cy="14192379"/>
          </a:xfrm>
        </p:grpSpPr>
        <p:grpSp>
          <p:nvGrpSpPr>
            <p:cNvPr id="430" name="Google Shape;430;p13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431" name="Google Shape;431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3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434" name="Google Shape;434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3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3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3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443" name="Google Shape;443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3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3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449" name="Google Shape;449;p13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3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453" name="Google Shape;453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3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456" name="Google Shape;456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3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3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3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465" name="Google Shape;465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7" name="Google Shape;467;p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68" name="Google Shape;46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Google Shape;469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3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471" name="Google Shape;471;p13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Google Shape;47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3" name="Google Shape;473;p13"/>
          <p:cNvCxnSpPr/>
          <p:nvPr/>
        </p:nvCxnSpPr>
        <p:spPr>
          <a:xfrm>
            <a:off x="4383543" y="6445198"/>
            <a:ext cx="9387565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13"/>
          <p:cNvSpPr txBox="1"/>
          <p:nvPr/>
        </p:nvSpPr>
        <p:spPr>
          <a:xfrm>
            <a:off x="5123646" y="2613098"/>
            <a:ext cx="80217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1000">
                <a:solidFill>
                  <a:srgbClr val="191919"/>
                </a:solidFill>
                <a:latin typeface="Alice"/>
                <a:ea typeface="Alice"/>
                <a:sym typeface="Alice"/>
              </a:rPr>
              <a:t>Formal Debrief</a:t>
            </a:r>
            <a:endParaRPr lang="en-US"/>
          </a:p>
        </p:txBody>
      </p:sp>
      <p:sp>
        <p:nvSpPr>
          <p:cNvPr id="475" name="Google Shape;475;p13"/>
          <p:cNvSpPr txBox="1"/>
          <p:nvPr/>
        </p:nvSpPr>
        <p:spPr>
          <a:xfrm>
            <a:off x="5107363" y="6826198"/>
            <a:ext cx="81165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Cyber Lions Team 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"/>
          <p:cNvSpPr txBox="1"/>
          <p:nvPr/>
        </p:nvSpPr>
        <p:spPr>
          <a:xfrm>
            <a:off x="1028700" y="1019175"/>
            <a:ext cx="93861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000">
                <a:solidFill>
                  <a:srgbClr val="FFFFFF"/>
                </a:solidFill>
                <a:latin typeface="Alice"/>
                <a:ea typeface="Alice"/>
              </a:rPr>
              <a:t>Next Steps</a:t>
            </a:r>
          </a:p>
        </p:txBody>
      </p:sp>
      <p:grpSp>
        <p:nvGrpSpPr>
          <p:cNvPr id="481" name="Google Shape;481;p14"/>
          <p:cNvGrpSpPr/>
          <p:nvPr/>
        </p:nvGrpSpPr>
        <p:grpSpPr>
          <a:xfrm>
            <a:off x="5277" y="4099780"/>
            <a:ext cx="18287996" cy="6197239"/>
            <a:chOff x="-74230" y="-3298"/>
            <a:chExt cx="4816592" cy="1632195"/>
          </a:xfrm>
        </p:grpSpPr>
        <p:sp>
          <p:nvSpPr>
            <p:cNvPr id="482" name="Google Shape;482;p14"/>
            <p:cNvSpPr/>
            <p:nvPr/>
          </p:nvSpPr>
          <p:spPr>
            <a:xfrm>
              <a:off x="-74230" y="-3298"/>
              <a:ext cx="4816592" cy="1632195"/>
            </a:xfrm>
            <a:custGeom>
              <a:avLst/>
              <a:gdLst/>
              <a:ahLst/>
              <a:cxnLst/>
              <a:rect l="l" t="t" r="r" b="b"/>
              <a:pathLst>
                <a:path w="4816592" h="163219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2195"/>
                  </a:lnTo>
                  <a:lnTo>
                    <a:pt x="0" y="1632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Google Shape;483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14"/>
          <p:cNvSpPr txBox="1"/>
          <p:nvPr/>
        </p:nvSpPr>
        <p:spPr>
          <a:xfrm>
            <a:off x="2080989" y="5768975"/>
            <a:ext cx="4626300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115" lvl="1" indent="-250825">
              <a:lnSpc>
                <a:spcPct val="115000"/>
              </a:lnSpc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Stop communicating with anyone claiming to be from Omnicell or </a:t>
            </a:r>
            <a:r>
              <a:rPr lang="en-US" sz="2200" err="1">
                <a:latin typeface="Open Sans"/>
                <a:ea typeface="Open Sans"/>
                <a:cs typeface="Open Sans"/>
                <a:sym typeface="Open Sans"/>
              </a:rPr>
              <a:t>HealthComp</a:t>
            </a:r>
            <a:endParaRPr lang="en-US" sz="2200">
              <a:latin typeface="Open Sans"/>
              <a:ea typeface="Open Sans"/>
              <a:cs typeface="Open Sans"/>
              <a:sym typeface="Open Sans"/>
            </a:endParaRPr>
          </a:p>
          <a:p>
            <a:pPr marL="539115" lvl="1" indent="-250825">
              <a:lnSpc>
                <a:spcPct val="115000"/>
              </a:lnSpc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Do not delete any messages</a:t>
            </a:r>
            <a:endParaRPr lang="en-US" sz="2200">
              <a:latin typeface="Open Sans"/>
              <a:ea typeface="Open Sans"/>
              <a:cs typeface="Open Sans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2080989" y="4665721"/>
            <a:ext cx="343290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Cease Contact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14"/>
          <p:cNvSpPr txBox="1"/>
          <p:nvPr/>
        </p:nvSpPr>
        <p:spPr>
          <a:xfrm>
            <a:off x="7946534" y="5768975"/>
            <a:ext cx="4449600" cy="194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115" lvl="1" indent="-250825">
              <a:lnSpc>
                <a:spcPct val="115000"/>
              </a:lnSpc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</a:rPr>
              <a:t>PII: SSN, passport photo, DOB, etc.</a:t>
            </a:r>
          </a:p>
          <a:p>
            <a:pPr marL="539115" lvl="1" indent="-250825">
              <a:lnSpc>
                <a:spcPct val="114999"/>
              </a:lnSpc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</a:rPr>
              <a:t>Payment Information: Banking information, credit card info, etc.</a:t>
            </a:r>
          </a:p>
        </p:txBody>
      </p:sp>
      <p:sp>
        <p:nvSpPr>
          <p:cNvPr id="487" name="Google Shape;487;p14"/>
          <p:cNvSpPr txBox="1"/>
          <p:nvPr/>
        </p:nvSpPr>
        <p:spPr>
          <a:xfrm>
            <a:off x="7920680" y="4338036"/>
            <a:ext cx="3825197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Don't Divulge Information</a:t>
            </a:r>
          </a:p>
        </p:txBody>
      </p:sp>
      <p:sp>
        <p:nvSpPr>
          <p:cNvPr id="488" name="Google Shape;488;p14"/>
          <p:cNvSpPr txBox="1"/>
          <p:nvPr/>
        </p:nvSpPr>
        <p:spPr>
          <a:xfrm>
            <a:off x="13325269" y="5768975"/>
            <a:ext cx="4158300" cy="233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115" lvl="1" indent="-250825">
              <a:lnSpc>
                <a:spcPct val="115000"/>
              </a:lnSpc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Report the scam to the FTC, and BBB</a:t>
            </a:r>
          </a:p>
          <a:p>
            <a:pPr marL="539115" lvl="1" indent="-250825">
              <a:lnSpc>
                <a:spcPct val="114999"/>
              </a:lnSpc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</a:rPr>
              <a:t>Report any financial loss to the Treasury Inspector General Administration of the FTC</a:t>
            </a:r>
          </a:p>
        </p:txBody>
      </p:sp>
      <p:sp>
        <p:nvSpPr>
          <p:cNvPr id="489" name="Google Shape;489;p14"/>
          <p:cNvSpPr txBox="1"/>
          <p:nvPr/>
        </p:nvSpPr>
        <p:spPr>
          <a:xfrm>
            <a:off x="13325269" y="4688132"/>
            <a:ext cx="3881205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Report the Scam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90" name="Google Shape;490;p14"/>
          <p:cNvGrpSpPr/>
          <p:nvPr/>
        </p:nvGrpSpPr>
        <p:grpSpPr>
          <a:xfrm>
            <a:off x="15090154" y="-7197119"/>
            <a:ext cx="6395693" cy="10364811"/>
            <a:chOff x="1" y="0"/>
            <a:chExt cx="8527591" cy="13819748"/>
          </a:xfrm>
        </p:grpSpPr>
        <p:grpSp>
          <p:nvGrpSpPr>
            <p:cNvPr id="491" name="Google Shape;491;p14"/>
            <p:cNvGrpSpPr/>
            <p:nvPr/>
          </p:nvGrpSpPr>
          <p:grpSpPr>
            <a:xfrm rot="-13330">
              <a:off x="26699" y="16378"/>
              <a:ext cx="8474195" cy="13786993"/>
              <a:chOff x="0" y="0"/>
              <a:chExt cx="660400" cy="1074430"/>
            </a:xfrm>
          </p:grpSpPr>
          <p:sp>
            <p:nvSpPr>
              <p:cNvPr id="492" name="Google Shape;492;p1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" name="Google Shape;494;p14"/>
            <p:cNvGrpSpPr/>
            <p:nvPr/>
          </p:nvGrpSpPr>
          <p:grpSpPr>
            <a:xfrm rot="-13330">
              <a:off x="593983" y="662219"/>
              <a:ext cx="7339627" cy="12495311"/>
              <a:chOff x="0" y="0"/>
              <a:chExt cx="660400" cy="1124295"/>
            </a:xfrm>
          </p:grpSpPr>
          <p:sp>
            <p:nvSpPr>
              <p:cNvPr id="495" name="Google Shape;495;p1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4"/>
            <p:cNvGrpSpPr/>
            <p:nvPr/>
          </p:nvGrpSpPr>
          <p:grpSpPr>
            <a:xfrm rot="-13330">
              <a:off x="1227344" y="1412307"/>
              <a:ext cx="6072904" cy="10995136"/>
              <a:chOff x="0" y="0"/>
              <a:chExt cx="660400" cy="1195670"/>
            </a:xfrm>
          </p:grpSpPr>
          <p:sp>
            <p:nvSpPr>
              <p:cNvPr id="498" name="Google Shape;498;p1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4"/>
            <p:cNvGrpSpPr/>
            <p:nvPr/>
          </p:nvGrpSpPr>
          <p:grpSpPr>
            <a:xfrm rot="-13330">
              <a:off x="1870407" y="2156270"/>
              <a:ext cx="4786779" cy="9507210"/>
              <a:chOff x="0" y="0"/>
              <a:chExt cx="660400" cy="1311646"/>
            </a:xfrm>
          </p:grpSpPr>
          <p:sp>
            <p:nvSpPr>
              <p:cNvPr id="501" name="Google Shape;501;p1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4"/>
            <p:cNvGrpSpPr/>
            <p:nvPr/>
          </p:nvGrpSpPr>
          <p:grpSpPr>
            <a:xfrm rot="-13330">
              <a:off x="2410816" y="2764747"/>
              <a:ext cx="3705961" cy="8290256"/>
              <a:chOff x="0" y="0"/>
              <a:chExt cx="660400" cy="1477319"/>
            </a:xfrm>
          </p:grpSpPr>
          <p:sp>
            <p:nvSpPr>
              <p:cNvPr id="504" name="Google Shape;504;p1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4"/>
            <p:cNvGrpSpPr/>
            <p:nvPr/>
          </p:nvGrpSpPr>
          <p:grpSpPr>
            <a:xfrm rot="-13330">
              <a:off x="2879846" y="3346503"/>
              <a:ext cx="2767901" cy="7126744"/>
              <a:chOff x="0" y="0"/>
              <a:chExt cx="660400" cy="1700386"/>
            </a:xfrm>
          </p:grpSpPr>
          <p:sp>
            <p:nvSpPr>
              <p:cNvPr id="507" name="Google Shape;507;p1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" name="Google Shape;509;p14"/>
          <p:cNvSpPr/>
          <p:nvPr/>
        </p:nvSpPr>
        <p:spPr>
          <a:xfrm>
            <a:off x="-5075" y="3997600"/>
            <a:ext cx="18287797" cy="229405"/>
          </a:xfrm>
          <a:custGeom>
            <a:avLst/>
            <a:gdLst/>
            <a:ahLst/>
            <a:cxnLst/>
            <a:rect l="l" t="t" r="r" b="b"/>
            <a:pathLst>
              <a:path w="5151492" h="45203" extrusionOk="0">
                <a:moveTo>
                  <a:pt x="0" y="0"/>
                </a:moveTo>
                <a:lnTo>
                  <a:pt x="5151492" y="0"/>
                </a:lnTo>
                <a:lnTo>
                  <a:pt x="5151492" y="45203"/>
                </a:lnTo>
                <a:lnTo>
                  <a:pt x="0" y="45203"/>
                </a:lnTo>
                <a:close/>
              </a:path>
            </a:pathLst>
          </a:custGeom>
          <a:solidFill>
            <a:srgbClr val="B89D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10" name="Google Shape;510;p14"/>
          <p:cNvGrpSpPr/>
          <p:nvPr/>
        </p:nvGrpSpPr>
        <p:grpSpPr>
          <a:xfrm>
            <a:off x="1297238" y="4693100"/>
            <a:ext cx="602776" cy="602776"/>
            <a:chOff x="0" y="0"/>
            <a:chExt cx="812800" cy="812800"/>
          </a:xfrm>
        </p:grpSpPr>
        <p:sp>
          <p:nvSpPr>
            <p:cNvPr id="511" name="Google Shape;51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Google Shape;512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14"/>
          <p:cNvGrpSpPr/>
          <p:nvPr/>
        </p:nvGrpSpPr>
        <p:grpSpPr>
          <a:xfrm>
            <a:off x="7134900" y="4694296"/>
            <a:ext cx="602776" cy="602776"/>
            <a:chOff x="0" y="0"/>
            <a:chExt cx="812800" cy="812800"/>
          </a:xfrm>
        </p:grpSpPr>
        <p:sp>
          <p:nvSpPr>
            <p:cNvPr id="514" name="Google Shape;514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" name="Google Shape;51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p14"/>
          <p:cNvGrpSpPr/>
          <p:nvPr/>
        </p:nvGrpSpPr>
        <p:grpSpPr>
          <a:xfrm>
            <a:off x="12539489" y="4694296"/>
            <a:ext cx="602776" cy="602776"/>
            <a:chOff x="0" y="0"/>
            <a:chExt cx="812800" cy="812800"/>
          </a:xfrm>
        </p:grpSpPr>
        <p:sp>
          <p:nvSpPr>
            <p:cNvPr id="517" name="Google Shape;517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" name="Google Shape;518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24"/>
          <p:cNvGrpSpPr/>
          <p:nvPr/>
        </p:nvGrpSpPr>
        <p:grpSpPr>
          <a:xfrm rot="10786669">
            <a:off x="-3939761" y="-3272842"/>
            <a:ext cx="26199918" cy="16380060"/>
            <a:chOff x="0" y="-148852"/>
            <a:chExt cx="34933224" cy="21840079"/>
          </a:xfrm>
        </p:grpSpPr>
        <p:grpSp>
          <p:nvGrpSpPr>
            <p:cNvPr id="1019" name="Google Shape;1019;p24"/>
            <p:cNvGrpSpPr/>
            <p:nvPr/>
          </p:nvGrpSpPr>
          <p:grpSpPr>
            <a:xfrm rot="10800000">
              <a:off x="24612673" y="4751473"/>
              <a:ext cx="10320551" cy="16939754"/>
              <a:chOff x="0" y="-9525"/>
              <a:chExt cx="660400" cy="1083955"/>
            </a:xfrm>
          </p:grpSpPr>
          <p:sp>
            <p:nvSpPr>
              <p:cNvPr id="1020" name="Google Shape;1020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p24"/>
            <p:cNvGrpSpPr/>
            <p:nvPr/>
          </p:nvGrpSpPr>
          <p:grpSpPr>
            <a:xfrm rot="10800000">
              <a:off x="25303557" y="5445253"/>
              <a:ext cx="8938783" cy="15346712"/>
              <a:chOff x="0" y="-9525"/>
              <a:chExt cx="660400" cy="1133820"/>
            </a:xfrm>
          </p:grpSpPr>
          <p:sp>
            <p:nvSpPr>
              <p:cNvPr id="1023" name="Google Shape;1023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24"/>
            <p:cNvGrpSpPr/>
            <p:nvPr/>
          </p:nvGrpSpPr>
          <p:grpSpPr>
            <a:xfrm rot="10800000">
              <a:off x="26074915" y="6304506"/>
              <a:ext cx="7396067" cy="13497427"/>
              <a:chOff x="0" y="-9525"/>
              <a:chExt cx="660400" cy="1205195"/>
            </a:xfrm>
          </p:grpSpPr>
          <p:sp>
            <p:nvSpPr>
              <p:cNvPr id="1026" name="Google Shape;1026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24"/>
            <p:cNvGrpSpPr/>
            <p:nvPr/>
          </p:nvGrpSpPr>
          <p:grpSpPr>
            <a:xfrm rot="10800000">
              <a:off x="26858088" y="7326798"/>
              <a:ext cx="5829722" cy="11662722"/>
              <a:chOff x="0" y="-9525"/>
              <a:chExt cx="660400" cy="1321171"/>
            </a:xfrm>
          </p:grpSpPr>
          <p:sp>
            <p:nvSpPr>
              <p:cNvPr id="1029" name="Google Shape;1029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24"/>
            <p:cNvGrpSpPr/>
            <p:nvPr/>
          </p:nvGrpSpPr>
          <p:grpSpPr>
            <a:xfrm rot="10800000">
              <a:off x="27516241" y="8065137"/>
              <a:ext cx="4513415" cy="10161633"/>
              <a:chOff x="0" y="-9525"/>
              <a:chExt cx="660400" cy="1486844"/>
            </a:xfrm>
          </p:grpSpPr>
          <p:sp>
            <p:nvSpPr>
              <p:cNvPr id="1032" name="Google Shape;1032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24"/>
            <p:cNvGrpSpPr/>
            <p:nvPr/>
          </p:nvGrpSpPr>
          <p:grpSpPr>
            <a:xfrm rot="10800000">
              <a:off x="28087463" y="8808989"/>
              <a:ext cx="3370971" cy="8728138"/>
              <a:chOff x="0" y="-9525"/>
              <a:chExt cx="660400" cy="1709911"/>
            </a:xfrm>
          </p:grpSpPr>
          <p:sp>
            <p:nvSpPr>
              <p:cNvPr id="1035" name="Google Shape;1035;p2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7" name="Google Shape;1037;p24"/>
            <p:cNvGrpSpPr/>
            <p:nvPr/>
          </p:nvGrpSpPr>
          <p:grpSpPr>
            <a:xfrm rot="13330">
              <a:off x="12589052" y="-128907"/>
              <a:ext cx="10320551" cy="16939754"/>
              <a:chOff x="0" y="-9525"/>
              <a:chExt cx="660400" cy="108395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0" name="Google Shape;1040;p24"/>
            <p:cNvGrpSpPr/>
            <p:nvPr/>
          </p:nvGrpSpPr>
          <p:grpSpPr>
            <a:xfrm rot="13330">
              <a:off x="13279537" y="770355"/>
              <a:ext cx="8938783" cy="15346712"/>
              <a:chOff x="0" y="-9525"/>
              <a:chExt cx="660400" cy="1133820"/>
            </a:xfrm>
          </p:grpSpPr>
          <p:sp>
            <p:nvSpPr>
              <p:cNvPr id="1041" name="Google Shape;1041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3" name="Google Shape;1043;p24"/>
            <p:cNvGrpSpPr/>
            <p:nvPr/>
          </p:nvGrpSpPr>
          <p:grpSpPr>
            <a:xfrm rot="13330">
              <a:off x="14050642" y="1760385"/>
              <a:ext cx="7396067" cy="13497427"/>
              <a:chOff x="0" y="-9525"/>
              <a:chExt cx="660400" cy="1205195"/>
            </a:xfrm>
          </p:grpSpPr>
          <p:sp>
            <p:nvSpPr>
              <p:cNvPr id="1044" name="Google Shape;1044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6" name="Google Shape;1046;p24"/>
            <p:cNvGrpSpPr/>
            <p:nvPr/>
          </p:nvGrpSpPr>
          <p:grpSpPr>
            <a:xfrm rot="13330">
              <a:off x="14834221" y="2572800"/>
              <a:ext cx="5829722" cy="11662722"/>
              <a:chOff x="0" y="-9525"/>
              <a:chExt cx="660400" cy="1321171"/>
            </a:xfrm>
          </p:grpSpPr>
          <p:sp>
            <p:nvSpPr>
              <p:cNvPr id="1047" name="Google Shape;1047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9" name="Google Shape;1049;p24"/>
            <p:cNvGrpSpPr/>
            <p:nvPr/>
          </p:nvGrpSpPr>
          <p:grpSpPr>
            <a:xfrm rot="13330">
              <a:off x="15492327" y="3335550"/>
              <a:ext cx="4513415" cy="10161633"/>
              <a:chOff x="0" y="-9525"/>
              <a:chExt cx="660400" cy="1486844"/>
            </a:xfrm>
          </p:grpSpPr>
          <p:sp>
            <p:nvSpPr>
              <p:cNvPr id="1050" name="Google Shape;1050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2" name="Google Shape;1052;p24"/>
            <p:cNvGrpSpPr/>
            <p:nvPr/>
          </p:nvGrpSpPr>
          <p:grpSpPr>
            <a:xfrm rot="13330">
              <a:off x="16066401" y="2608268"/>
              <a:ext cx="3370971" cy="10145068"/>
              <a:chOff x="0" y="-9525"/>
              <a:chExt cx="660400" cy="1987499"/>
            </a:xfrm>
          </p:grpSpPr>
          <p:sp>
            <p:nvSpPr>
              <p:cNvPr id="1053" name="Google Shape;1053;p24"/>
              <p:cNvSpPr/>
              <p:nvPr/>
            </p:nvSpPr>
            <p:spPr>
              <a:xfrm>
                <a:off x="0" y="0"/>
                <a:ext cx="660400" cy="1977974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977974" extrusionOk="0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24"/>
            <p:cNvGrpSpPr/>
            <p:nvPr/>
          </p:nvGrpSpPr>
          <p:grpSpPr>
            <a:xfrm rot="10800000">
              <a:off x="0" y="4656032"/>
              <a:ext cx="10320551" cy="16939754"/>
              <a:chOff x="0" y="-9525"/>
              <a:chExt cx="660400" cy="1083955"/>
            </a:xfrm>
          </p:grpSpPr>
          <p:sp>
            <p:nvSpPr>
              <p:cNvPr id="1056" name="Google Shape;1056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8" name="Google Shape;1058;p24"/>
            <p:cNvGrpSpPr/>
            <p:nvPr/>
          </p:nvGrpSpPr>
          <p:grpSpPr>
            <a:xfrm rot="10800000">
              <a:off x="690884" y="5349813"/>
              <a:ext cx="8938783" cy="15346712"/>
              <a:chOff x="0" y="-9525"/>
              <a:chExt cx="660400" cy="1133820"/>
            </a:xfrm>
          </p:grpSpPr>
          <p:sp>
            <p:nvSpPr>
              <p:cNvPr id="1059" name="Google Shape;1059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24"/>
            <p:cNvGrpSpPr/>
            <p:nvPr/>
          </p:nvGrpSpPr>
          <p:grpSpPr>
            <a:xfrm rot="10800000">
              <a:off x="1462242" y="6209066"/>
              <a:ext cx="7396067" cy="13497427"/>
              <a:chOff x="0" y="-9525"/>
              <a:chExt cx="660400" cy="1205195"/>
            </a:xfrm>
          </p:grpSpPr>
          <p:sp>
            <p:nvSpPr>
              <p:cNvPr id="1062" name="Google Shape;1062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4" name="Google Shape;1064;p24"/>
            <p:cNvGrpSpPr/>
            <p:nvPr/>
          </p:nvGrpSpPr>
          <p:grpSpPr>
            <a:xfrm rot="10800000">
              <a:off x="2245415" y="7231358"/>
              <a:ext cx="5829722" cy="11662722"/>
              <a:chOff x="0" y="-9525"/>
              <a:chExt cx="660400" cy="1321171"/>
            </a:xfrm>
          </p:grpSpPr>
          <p:sp>
            <p:nvSpPr>
              <p:cNvPr id="1065" name="Google Shape;1065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24"/>
            <p:cNvGrpSpPr/>
            <p:nvPr/>
          </p:nvGrpSpPr>
          <p:grpSpPr>
            <a:xfrm rot="10800000">
              <a:off x="2903568" y="7969697"/>
              <a:ext cx="4513415" cy="10161633"/>
              <a:chOff x="0" y="-9525"/>
              <a:chExt cx="660400" cy="1486844"/>
            </a:xfrm>
          </p:grpSpPr>
          <p:sp>
            <p:nvSpPr>
              <p:cNvPr id="1068" name="Google Shape;1068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24"/>
            <p:cNvGrpSpPr/>
            <p:nvPr/>
          </p:nvGrpSpPr>
          <p:grpSpPr>
            <a:xfrm rot="10800000">
              <a:off x="3474790" y="8713549"/>
              <a:ext cx="3370971" cy="8728138"/>
              <a:chOff x="0" y="-9525"/>
              <a:chExt cx="660400" cy="1709911"/>
            </a:xfrm>
          </p:grpSpPr>
          <p:sp>
            <p:nvSpPr>
              <p:cNvPr id="1071" name="Google Shape;1071;p2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3" name="Google Shape;1073;p24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1074" name="Google Shape;1074;p24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1075" name="Google Shape;1075;p24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B89D40"/>
              </a:solidFill>
              <a:ln w="47625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Google Shape;1076;p2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7" name="Google Shape;1077;p24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1078" name="Google Shape;1078;p24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Google Shape;1079;p2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0" name="Google Shape;1080;p24"/>
          <p:cNvSpPr txBox="1"/>
          <p:nvPr/>
        </p:nvSpPr>
        <p:spPr>
          <a:xfrm>
            <a:off x="2769496" y="4215481"/>
            <a:ext cx="128049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000">
                <a:latin typeface="Alice"/>
                <a:ea typeface="Alice"/>
                <a:sym typeface="Alice"/>
              </a:rPr>
              <a:t>Any Questions?</a:t>
            </a:r>
            <a:endParaRPr lang="en-US"/>
          </a:p>
        </p:txBody>
      </p:sp>
      <p:sp>
        <p:nvSpPr>
          <p:cNvPr id="1081" name="Google Shape;1081;p24"/>
          <p:cNvSpPr txBox="1"/>
          <p:nvPr/>
        </p:nvSpPr>
        <p:spPr>
          <a:xfrm>
            <a:off x="2741618" y="7305045"/>
            <a:ext cx="12804900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Thank you for your time</a:t>
            </a:r>
            <a:endParaRPr lang="en-US"/>
          </a:p>
        </p:txBody>
      </p:sp>
      <p:cxnSp>
        <p:nvCxnSpPr>
          <p:cNvPr id="1082" name="Google Shape;1082;p24"/>
          <p:cNvCxnSpPr/>
          <p:nvPr/>
        </p:nvCxnSpPr>
        <p:spPr>
          <a:xfrm>
            <a:off x="6658872" y="6952139"/>
            <a:ext cx="5002654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16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579" name="Google Shape;579;p16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Google Shape;580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16"/>
          <p:cNvGrpSpPr/>
          <p:nvPr/>
        </p:nvGrpSpPr>
        <p:grpSpPr>
          <a:xfrm rot="10786669">
            <a:off x="14650788" y="-4023010"/>
            <a:ext cx="6527018" cy="10619055"/>
            <a:chOff x="0" y="0"/>
            <a:chExt cx="8702690" cy="14158740"/>
          </a:xfrm>
        </p:grpSpPr>
        <p:grpSp>
          <p:nvGrpSpPr>
            <p:cNvPr id="582" name="Google Shape;582;p16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83" name="Google Shape;583;p1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6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586" name="Google Shape;586;p1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6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589" name="Google Shape;589;p1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6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592" name="Google Shape;592;p1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6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595" name="Google Shape;595;p1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6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598" name="Google Shape;598;p1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0" name="Google Shape;600;p16"/>
          <p:cNvGrpSpPr/>
          <p:nvPr/>
        </p:nvGrpSpPr>
        <p:grpSpPr>
          <a:xfrm>
            <a:off x="10228101" y="790575"/>
            <a:ext cx="9680546" cy="8844950"/>
            <a:chOff x="0" y="0"/>
            <a:chExt cx="3510478" cy="3207464"/>
          </a:xfrm>
        </p:grpSpPr>
        <p:sp>
          <p:nvSpPr>
            <p:cNvPr id="601" name="Google Shape;601;p16"/>
            <p:cNvSpPr/>
            <p:nvPr/>
          </p:nvSpPr>
          <p:spPr>
            <a:xfrm>
              <a:off x="0" y="0"/>
              <a:ext cx="3510478" cy="3207464"/>
            </a:xfrm>
            <a:custGeom>
              <a:avLst/>
              <a:gdLst/>
              <a:ahLst/>
              <a:cxnLst/>
              <a:rect l="l" t="t" r="r" b="b"/>
              <a:pathLst>
                <a:path w="3510478" h="3207464" extrusionOk="0">
                  <a:moveTo>
                    <a:pt x="0" y="0"/>
                  </a:moveTo>
                  <a:lnTo>
                    <a:pt x="3510478" y="0"/>
                  </a:lnTo>
                  <a:lnTo>
                    <a:pt x="3510478" y="3207464"/>
                  </a:lnTo>
                  <a:lnTo>
                    <a:pt x="0" y="3207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2" name="Google Shape;602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3" name="Google Shape;603;p16"/>
          <p:cNvSpPr txBox="1"/>
          <p:nvPr/>
        </p:nvSpPr>
        <p:spPr>
          <a:xfrm>
            <a:off x="1028700" y="1019175"/>
            <a:ext cx="86610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latin typeface="Alice"/>
                <a:ea typeface="Alice"/>
                <a:sym typeface="Alice"/>
              </a:rPr>
              <a:t>Agenda</a:t>
            </a:r>
            <a:endParaRPr lang="en-US"/>
          </a:p>
        </p:txBody>
      </p:sp>
      <p:grpSp>
        <p:nvGrpSpPr>
          <p:cNvPr id="605" name="Google Shape;605;p16"/>
          <p:cNvGrpSpPr/>
          <p:nvPr/>
        </p:nvGrpSpPr>
        <p:grpSpPr>
          <a:xfrm>
            <a:off x="-2589074" y="7919988"/>
            <a:ext cx="4713043" cy="7667830"/>
            <a:chOff x="0" y="0"/>
            <a:chExt cx="6284057" cy="10223773"/>
          </a:xfrm>
        </p:grpSpPr>
        <p:grpSp>
          <p:nvGrpSpPr>
            <p:cNvPr id="606" name="Google Shape;606;p16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607" name="Google Shape;607;p1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6"/>
            <p:cNvGrpSpPr/>
            <p:nvPr/>
          </p:nvGrpSpPr>
          <p:grpSpPr>
            <a:xfrm rot="10800000">
              <a:off x="420671" y="422434"/>
              <a:ext cx="5442715" cy="9265924"/>
              <a:chOff x="0" y="0"/>
              <a:chExt cx="660400" cy="1124295"/>
            </a:xfrm>
          </p:grpSpPr>
          <p:sp>
            <p:nvSpPr>
              <p:cNvPr id="610" name="Google Shape;610;p1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6"/>
            <p:cNvGrpSpPr/>
            <p:nvPr/>
          </p:nvGrpSpPr>
          <p:grpSpPr>
            <a:xfrm rot="10800000">
              <a:off x="890341" y="945623"/>
              <a:ext cx="4503375" cy="8153465"/>
              <a:chOff x="0" y="0"/>
              <a:chExt cx="660400" cy="1195670"/>
            </a:xfrm>
          </p:grpSpPr>
          <p:sp>
            <p:nvSpPr>
              <p:cNvPr id="613" name="Google Shape;613;p1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6"/>
            <p:cNvGrpSpPr/>
            <p:nvPr/>
          </p:nvGrpSpPr>
          <p:grpSpPr>
            <a:xfrm rot="10800000">
              <a:off x="1367205" y="1568084"/>
              <a:ext cx="3549646" cy="7050091"/>
              <a:chOff x="0" y="0"/>
              <a:chExt cx="660400" cy="1311646"/>
            </a:xfrm>
          </p:grpSpPr>
          <p:sp>
            <p:nvSpPr>
              <p:cNvPr id="616" name="Google Shape;616;p1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6"/>
            <p:cNvGrpSpPr/>
            <p:nvPr/>
          </p:nvGrpSpPr>
          <p:grpSpPr>
            <a:xfrm rot="10800000">
              <a:off x="1767947" y="2017650"/>
              <a:ext cx="2748163" cy="6147657"/>
              <a:chOff x="0" y="0"/>
              <a:chExt cx="660400" cy="1477319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6"/>
            <p:cNvGrpSpPr/>
            <p:nvPr/>
          </p:nvGrpSpPr>
          <p:grpSpPr>
            <a:xfrm rot="10800000">
              <a:off x="2115757" y="2470572"/>
              <a:ext cx="2052543" cy="5284852"/>
              <a:chOff x="0" y="0"/>
              <a:chExt cx="660400" cy="1700386"/>
            </a:xfrm>
          </p:grpSpPr>
          <p:sp>
            <p:nvSpPr>
              <p:cNvPr id="622" name="Google Shape;622;p1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4" name="Google Shape;624;p16"/>
          <p:cNvGrpSpPr/>
          <p:nvPr/>
        </p:nvGrpSpPr>
        <p:grpSpPr>
          <a:xfrm>
            <a:off x="1046700" y="4038747"/>
            <a:ext cx="6546824" cy="729430"/>
            <a:chOff x="0" y="0"/>
            <a:chExt cx="8729100" cy="972573"/>
          </a:xfrm>
        </p:grpSpPr>
        <p:sp>
          <p:nvSpPr>
            <p:cNvPr id="625" name="Google Shape;625;p16"/>
            <p:cNvSpPr txBox="1"/>
            <p:nvPr/>
          </p:nvSpPr>
          <p:spPr>
            <a:xfrm>
              <a:off x="0" y="0"/>
              <a:ext cx="8729100" cy="972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862965" lvl="1" indent="-431800">
                <a:lnSpc>
                  <a:spcPct val="120005"/>
                </a:lnSpc>
                <a:buSzPts val="3999"/>
                <a:buFont typeface="Open Sans"/>
                <a:buChar char="•"/>
              </a:pPr>
              <a:r>
                <a:rPr lang="en-US" sz="3950">
                  <a:latin typeface="Open Sans"/>
                  <a:ea typeface="Open Sans"/>
                  <a:cs typeface="Open Sans"/>
                  <a:sym typeface="Open Sans"/>
                </a:rPr>
                <a:t>Relevant Evidence</a:t>
              </a:r>
              <a:endParaRPr lang="en-US">
                <a:latin typeface="Open Sans"/>
                <a:ea typeface="Open Sans"/>
                <a:cs typeface="Open Sans"/>
              </a:endParaRPr>
            </a:p>
          </p:txBody>
        </p:sp>
        <p:grpSp>
          <p:nvGrpSpPr>
            <p:cNvPr id="626" name="Google Shape;626;p16"/>
            <p:cNvGrpSpPr/>
            <p:nvPr/>
          </p:nvGrpSpPr>
          <p:grpSpPr>
            <a:xfrm>
              <a:off x="281655" y="127444"/>
              <a:ext cx="596012" cy="596012"/>
              <a:chOff x="0" y="0"/>
              <a:chExt cx="812800" cy="812800"/>
            </a:xfrm>
          </p:grpSpPr>
          <p:sp>
            <p:nvSpPr>
              <p:cNvPr id="627" name="Google Shape;627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Google Shape;628;p1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9" name="Google Shape;629;p16"/>
          <p:cNvGrpSpPr/>
          <p:nvPr/>
        </p:nvGrpSpPr>
        <p:grpSpPr>
          <a:xfrm>
            <a:off x="1046700" y="4750216"/>
            <a:ext cx="6546824" cy="729430"/>
            <a:chOff x="0" y="0"/>
            <a:chExt cx="8729100" cy="972573"/>
          </a:xfrm>
        </p:grpSpPr>
        <p:sp>
          <p:nvSpPr>
            <p:cNvPr id="630" name="Google Shape;630;p16"/>
            <p:cNvSpPr txBox="1"/>
            <p:nvPr/>
          </p:nvSpPr>
          <p:spPr>
            <a:xfrm>
              <a:off x="0" y="0"/>
              <a:ext cx="8729100" cy="972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862965" lvl="1" indent="-431800">
                <a:lnSpc>
                  <a:spcPct val="120005"/>
                </a:lnSpc>
                <a:buSzPts val="3999"/>
                <a:buFont typeface="Open Sans"/>
                <a:buChar char="•"/>
              </a:pPr>
              <a:r>
                <a:rPr lang="en-US" sz="3950">
                  <a:latin typeface="Open Sans"/>
                  <a:ea typeface="Open Sans"/>
                  <a:cs typeface="Open Sans"/>
                  <a:sym typeface="Open Sans"/>
                </a:rPr>
                <a:t>NIST Phish Scale</a:t>
              </a:r>
              <a:endParaRPr lang="en-US">
                <a:latin typeface="Open Sans"/>
                <a:ea typeface="Open Sans"/>
                <a:cs typeface="Open Sans"/>
              </a:endParaRPr>
            </a:p>
          </p:txBody>
        </p:sp>
        <p:grpSp>
          <p:nvGrpSpPr>
            <p:cNvPr id="631" name="Google Shape;631;p16"/>
            <p:cNvGrpSpPr/>
            <p:nvPr/>
          </p:nvGrpSpPr>
          <p:grpSpPr>
            <a:xfrm>
              <a:off x="281655" y="127444"/>
              <a:ext cx="596012" cy="596012"/>
              <a:chOff x="0" y="0"/>
              <a:chExt cx="812800" cy="812800"/>
            </a:xfrm>
          </p:grpSpPr>
          <p:sp>
            <p:nvSpPr>
              <p:cNvPr id="632" name="Google Shape;63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Google Shape;633;p1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4" name="Google Shape;634;p16"/>
          <p:cNvGrpSpPr/>
          <p:nvPr/>
        </p:nvGrpSpPr>
        <p:grpSpPr>
          <a:xfrm>
            <a:off x="1046700" y="5461685"/>
            <a:ext cx="6546824" cy="729430"/>
            <a:chOff x="0" y="0"/>
            <a:chExt cx="8729100" cy="972573"/>
          </a:xfrm>
        </p:grpSpPr>
        <p:sp>
          <p:nvSpPr>
            <p:cNvPr id="635" name="Google Shape;635;p16"/>
            <p:cNvSpPr txBox="1"/>
            <p:nvPr/>
          </p:nvSpPr>
          <p:spPr>
            <a:xfrm>
              <a:off x="0" y="0"/>
              <a:ext cx="8729100" cy="972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862965" lvl="1" indent="-431800">
                <a:lnSpc>
                  <a:spcPct val="120005"/>
                </a:lnSpc>
                <a:buSzPts val="3999"/>
                <a:buFont typeface="Open Sans"/>
                <a:buChar char="•"/>
              </a:pPr>
              <a:r>
                <a:rPr lang="en-US" sz="3950">
                  <a:latin typeface="Open Sans"/>
                  <a:ea typeface="Open Sans"/>
                  <a:cs typeface="Open Sans"/>
                  <a:sym typeface="Open Sans"/>
                </a:rPr>
                <a:t>Red Flags</a:t>
              </a:r>
              <a:endParaRPr lang="en-US">
                <a:latin typeface="Open Sans"/>
                <a:ea typeface="Open Sans"/>
                <a:cs typeface="Open Sans"/>
              </a:endParaRPr>
            </a:p>
          </p:txBody>
        </p:sp>
        <p:grpSp>
          <p:nvGrpSpPr>
            <p:cNvPr id="636" name="Google Shape;636;p16"/>
            <p:cNvGrpSpPr/>
            <p:nvPr/>
          </p:nvGrpSpPr>
          <p:grpSpPr>
            <a:xfrm>
              <a:off x="281655" y="127444"/>
              <a:ext cx="596012" cy="596012"/>
              <a:chOff x="0" y="0"/>
              <a:chExt cx="812800" cy="812800"/>
            </a:xfrm>
          </p:grpSpPr>
          <p:sp>
            <p:nvSpPr>
              <p:cNvPr id="637" name="Google Shape;637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Google Shape;638;p1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9" name="Google Shape;639;p16"/>
          <p:cNvGrpSpPr/>
          <p:nvPr/>
        </p:nvGrpSpPr>
        <p:grpSpPr>
          <a:xfrm>
            <a:off x="1046700" y="6173154"/>
            <a:ext cx="6546824" cy="729430"/>
            <a:chOff x="0" y="0"/>
            <a:chExt cx="8729100" cy="972573"/>
          </a:xfrm>
        </p:grpSpPr>
        <p:sp>
          <p:nvSpPr>
            <p:cNvPr id="640" name="Google Shape;640;p16"/>
            <p:cNvSpPr txBox="1"/>
            <p:nvPr/>
          </p:nvSpPr>
          <p:spPr>
            <a:xfrm>
              <a:off x="0" y="0"/>
              <a:ext cx="8729100" cy="972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862965" lvl="1" indent="-431800">
                <a:lnSpc>
                  <a:spcPct val="120005"/>
                </a:lnSpc>
                <a:buSzPts val="3999"/>
                <a:buFont typeface="Open Sans"/>
                <a:buChar char="•"/>
              </a:pPr>
              <a:r>
                <a:rPr lang="en-US" sz="3950">
                  <a:latin typeface="Open Sans"/>
                  <a:ea typeface="Open Sans"/>
                  <a:cs typeface="Open Sans"/>
                  <a:sym typeface="Open Sans"/>
                </a:rPr>
                <a:t>OSINT Findings</a:t>
              </a:r>
              <a:endParaRPr lang="en-US">
                <a:latin typeface="Open Sans"/>
                <a:ea typeface="Open Sans"/>
                <a:cs typeface="Open Sans"/>
              </a:endParaRPr>
            </a:p>
          </p:txBody>
        </p:sp>
        <p:grpSp>
          <p:nvGrpSpPr>
            <p:cNvPr id="641" name="Google Shape;641;p16"/>
            <p:cNvGrpSpPr/>
            <p:nvPr/>
          </p:nvGrpSpPr>
          <p:grpSpPr>
            <a:xfrm>
              <a:off x="281655" y="127444"/>
              <a:ext cx="596012" cy="596012"/>
              <a:chOff x="0" y="0"/>
              <a:chExt cx="812800" cy="812800"/>
            </a:xfrm>
          </p:grpSpPr>
          <p:sp>
            <p:nvSpPr>
              <p:cNvPr id="642" name="Google Shape;64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Google Shape;643;p1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4" name="Google Shape;644;p16"/>
          <p:cNvGrpSpPr/>
          <p:nvPr/>
        </p:nvGrpSpPr>
        <p:grpSpPr>
          <a:xfrm>
            <a:off x="1046700" y="6884622"/>
            <a:ext cx="6546824" cy="729430"/>
            <a:chOff x="0" y="0"/>
            <a:chExt cx="8729100" cy="972573"/>
          </a:xfrm>
        </p:grpSpPr>
        <p:sp>
          <p:nvSpPr>
            <p:cNvPr id="645" name="Google Shape;645;p16"/>
            <p:cNvSpPr txBox="1"/>
            <p:nvPr/>
          </p:nvSpPr>
          <p:spPr>
            <a:xfrm>
              <a:off x="0" y="0"/>
              <a:ext cx="8729100" cy="972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862965" lvl="1" indent="-431800">
                <a:lnSpc>
                  <a:spcPct val="120005"/>
                </a:lnSpc>
                <a:buSzPts val="3999"/>
                <a:buFont typeface="Open Sans"/>
                <a:buChar char="•"/>
              </a:pPr>
              <a:r>
                <a:rPr lang="en-US" sz="3950">
                  <a:latin typeface="Open Sans"/>
                  <a:ea typeface="Open Sans"/>
                  <a:cs typeface="Open Sans"/>
                  <a:sym typeface="Open Sans"/>
                </a:rPr>
                <a:t>Next Steps</a:t>
              </a:r>
              <a:endParaRPr lang="en-US">
                <a:latin typeface="Open Sans"/>
                <a:ea typeface="Open Sans"/>
                <a:cs typeface="Open Sans"/>
              </a:endParaRPr>
            </a:p>
          </p:txBody>
        </p:sp>
        <p:grpSp>
          <p:nvGrpSpPr>
            <p:cNvPr id="646" name="Google Shape;646;p16"/>
            <p:cNvGrpSpPr/>
            <p:nvPr/>
          </p:nvGrpSpPr>
          <p:grpSpPr>
            <a:xfrm>
              <a:off x="281655" y="127444"/>
              <a:ext cx="596012" cy="596012"/>
              <a:chOff x="0" y="0"/>
              <a:chExt cx="812800" cy="812800"/>
            </a:xfrm>
          </p:grpSpPr>
          <p:sp>
            <p:nvSpPr>
              <p:cNvPr id="647" name="Google Shape;647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Google Shape;648;p1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 descr="Job Scam Alert : Don't Fall Victim to Fake Job Offers">
            <a:extLst>
              <a:ext uri="{FF2B5EF4-FFF2-40B4-BE49-F238E27FC236}">
                <a16:creationId xmlns:a16="http://schemas.microsoft.com/office/drawing/2014/main" id="{93747417-8B3B-B616-113B-D340371CE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0" t="389" r="13158" b="-338"/>
          <a:stretch/>
        </p:blipFill>
        <p:spPr>
          <a:xfrm>
            <a:off x="10655318" y="1071527"/>
            <a:ext cx="7949906" cy="8355602"/>
          </a:xfrm>
          <a:prstGeom prst="rect">
            <a:avLst/>
          </a:prstGeom>
        </p:spPr>
      </p:pic>
      <p:sp>
        <p:nvSpPr>
          <p:cNvPr id="4" name="Google Shape;625;p16">
            <a:extLst>
              <a:ext uri="{FF2B5EF4-FFF2-40B4-BE49-F238E27FC236}">
                <a16:creationId xmlns:a16="http://schemas.microsoft.com/office/drawing/2014/main" id="{C08B05DF-A9C0-5D1F-9E49-40D30980518D}"/>
              </a:ext>
            </a:extLst>
          </p:cNvPr>
          <p:cNvSpPr txBox="1"/>
          <p:nvPr/>
        </p:nvSpPr>
        <p:spPr>
          <a:xfrm>
            <a:off x="1045771" y="3299049"/>
            <a:ext cx="6546824" cy="72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2965" lvl="1" indent="-431800">
              <a:lnSpc>
                <a:spcPct val="120005"/>
              </a:lnSpc>
              <a:buSzPts val="3999"/>
              <a:buFont typeface="Open Sans"/>
              <a:buChar char="•"/>
            </a:pPr>
            <a:r>
              <a:rPr lang="en-US" sz="3950">
                <a:latin typeface="Open Sans"/>
                <a:ea typeface="Open Sans"/>
                <a:cs typeface="Open Sans"/>
                <a:sym typeface="Open Sans"/>
              </a:rPr>
              <a:t>Timeline of Events</a:t>
            </a:r>
            <a:endParaRPr lang="en-US">
              <a:latin typeface="Open Sans"/>
              <a:ea typeface="Open Sans"/>
              <a:cs typeface="Open Sans"/>
            </a:endParaRPr>
          </a:p>
        </p:txBody>
      </p:sp>
      <p:sp>
        <p:nvSpPr>
          <p:cNvPr id="8" name="Google Shape;638;p16">
            <a:extLst>
              <a:ext uri="{FF2B5EF4-FFF2-40B4-BE49-F238E27FC236}">
                <a16:creationId xmlns:a16="http://schemas.microsoft.com/office/drawing/2014/main" id="{C857242A-283F-05CE-5976-5901646B7CC9}"/>
              </a:ext>
            </a:extLst>
          </p:cNvPr>
          <p:cNvSpPr txBox="1"/>
          <p:nvPr/>
        </p:nvSpPr>
        <p:spPr>
          <a:xfrm>
            <a:off x="1270951" y="3451546"/>
            <a:ext cx="447009" cy="447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625;p16">
            <a:extLst>
              <a:ext uri="{FF2B5EF4-FFF2-40B4-BE49-F238E27FC236}">
                <a16:creationId xmlns:a16="http://schemas.microsoft.com/office/drawing/2014/main" id="{4191C97D-1635-6F5E-6C04-E7BD051B5C70}"/>
              </a:ext>
            </a:extLst>
          </p:cNvPr>
          <p:cNvSpPr txBox="1"/>
          <p:nvPr/>
        </p:nvSpPr>
        <p:spPr>
          <a:xfrm>
            <a:off x="1045771" y="2597048"/>
            <a:ext cx="6546824" cy="72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2965" lvl="1" indent="-431800">
              <a:lnSpc>
                <a:spcPct val="120005"/>
              </a:lnSpc>
              <a:buSzPts val="3999"/>
              <a:buFont typeface="Open Sans"/>
              <a:buChar char="•"/>
            </a:pPr>
            <a:r>
              <a:rPr lang="en-US" sz="3950">
                <a:latin typeface="Open Sans"/>
                <a:ea typeface="Open Sans"/>
                <a:cs typeface="Open Sans"/>
                <a:sym typeface="Open Sans"/>
              </a:rPr>
              <a:t>About Us</a:t>
            </a:r>
            <a:endParaRPr lang="en-US">
              <a:latin typeface="Open Sans"/>
              <a:ea typeface="Open Sans"/>
              <a:cs typeface="Open Sans"/>
            </a:endParaRPr>
          </a:p>
        </p:txBody>
      </p:sp>
      <p:sp>
        <p:nvSpPr>
          <p:cNvPr id="33" name="Google Shape;638;p16">
            <a:extLst>
              <a:ext uri="{FF2B5EF4-FFF2-40B4-BE49-F238E27FC236}">
                <a16:creationId xmlns:a16="http://schemas.microsoft.com/office/drawing/2014/main" id="{FCF0B406-630E-6A06-73D9-ADDD84C77A5F}"/>
              </a:ext>
            </a:extLst>
          </p:cNvPr>
          <p:cNvSpPr txBox="1"/>
          <p:nvPr/>
        </p:nvSpPr>
        <p:spPr>
          <a:xfrm>
            <a:off x="1270951" y="2749545"/>
            <a:ext cx="447009" cy="447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8A79-7976-DAE9-E1D0-B7D171E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About Us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2C2C-04FC-1F98-0801-0ACEB3D8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0807" y="3091176"/>
            <a:ext cx="13403765" cy="579351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>
              <a:lnSpc>
                <a:spcPct val="150000"/>
              </a:lnSpc>
              <a:buFont typeface="Arial"/>
              <a:buChar char="•"/>
            </a:pPr>
            <a:r>
              <a:rPr lang="en-US"/>
              <a:t>Members of the CARE lab fraud fighters' team</a:t>
            </a:r>
          </a:p>
          <a:p>
            <a:pPr marL="685800" indent="-457200">
              <a:lnSpc>
                <a:spcPct val="150000"/>
              </a:lnSpc>
              <a:buFont typeface="Arial"/>
              <a:buChar char="•"/>
            </a:pPr>
            <a:r>
              <a:rPr lang="en-US"/>
              <a:t>Experience helping people through fraud</a:t>
            </a:r>
          </a:p>
          <a:p>
            <a:pPr marL="685800" indent="-457200">
              <a:lnSpc>
                <a:spcPct val="150000"/>
              </a:lnSpc>
              <a:buFont typeface="Arial"/>
              <a:buChar char="•"/>
            </a:pPr>
            <a:r>
              <a:rPr lang="en-US"/>
              <a:t>Have seen many similar cases of scams</a:t>
            </a:r>
          </a:p>
          <a:p>
            <a:pPr marL="685800" indent="-457200">
              <a:lnSpc>
                <a:spcPct val="150000"/>
              </a:lnSpc>
              <a:buFont typeface="Arial"/>
              <a:buChar char="•"/>
            </a:pPr>
            <a:r>
              <a:rPr lang="en-US"/>
              <a:t>We were informed that you may have been involved in a scam</a:t>
            </a:r>
          </a:p>
        </p:txBody>
      </p:sp>
      <p:pic>
        <p:nvPicPr>
          <p:cNvPr id="5" name="Picture 4" descr="The CARE Lab at Temple - Cybersecurity in Application, Research &amp; Education  (CARE) - Temple University | LinkedIn">
            <a:extLst>
              <a:ext uri="{FF2B5EF4-FFF2-40B4-BE49-F238E27FC236}">
                <a16:creationId xmlns:a16="http://schemas.microsoft.com/office/drawing/2014/main" id="{401BF77E-56F8-CD59-978A-AA1FF794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04" y="6711772"/>
            <a:ext cx="14075626" cy="35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5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30"/>
          <p:cNvGrpSpPr/>
          <p:nvPr/>
        </p:nvGrpSpPr>
        <p:grpSpPr>
          <a:xfrm>
            <a:off x="2305450" y="3665487"/>
            <a:ext cx="1940527" cy="1940527"/>
            <a:chOff x="0" y="0"/>
            <a:chExt cx="812800" cy="812800"/>
          </a:xfrm>
        </p:grpSpPr>
        <p:sp>
          <p:nvSpPr>
            <p:cNvPr id="1375" name="Google Shape;1375;p30"/>
            <p:cNvSpPr/>
            <p:nvPr/>
          </p:nvSpPr>
          <p:spPr>
            <a:xfrm>
              <a:off x="0" y="0"/>
              <a:ext cx="722497" cy="737479"/>
            </a:xfrm>
            <a:custGeom>
              <a:avLst/>
              <a:gdLst/>
              <a:ahLst/>
              <a:cxnLst/>
              <a:rect l="l" t="t" r="r" b="b"/>
              <a:pathLst>
                <a:path w="722497" h="737479" extrusionOk="0">
                  <a:moveTo>
                    <a:pt x="0" y="0"/>
                  </a:moveTo>
                  <a:lnTo>
                    <a:pt x="722497" y="0"/>
                  </a:lnTo>
                  <a:lnTo>
                    <a:pt x="722497" y="737479"/>
                  </a:lnTo>
                  <a:lnTo>
                    <a:pt x="0" y="737479"/>
                  </a:lnTo>
                  <a:close/>
                </a:path>
              </a:pathLst>
            </a:custGeom>
            <a:solidFill>
              <a:srgbClr val="7DBFF8"/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6" name="Google Shape;1376;p3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7" name="Google Shape;1377;p30"/>
          <p:cNvSpPr txBox="1"/>
          <p:nvPr/>
        </p:nvSpPr>
        <p:spPr>
          <a:xfrm>
            <a:off x="1028700" y="1019175"/>
            <a:ext cx="893073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500">
                <a:latin typeface="Alice"/>
                <a:ea typeface="Alice"/>
                <a:sym typeface="Alice"/>
              </a:rPr>
              <a:t>Timeline of Events</a:t>
            </a:r>
            <a:endParaRPr lang="en-US"/>
          </a:p>
        </p:txBody>
      </p:sp>
      <p:grpSp>
        <p:nvGrpSpPr>
          <p:cNvPr id="1378" name="Google Shape;1378;p30"/>
          <p:cNvGrpSpPr/>
          <p:nvPr/>
        </p:nvGrpSpPr>
        <p:grpSpPr>
          <a:xfrm>
            <a:off x="1548500" y="7499490"/>
            <a:ext cx="3406692" cy="1618939"/>
            <a:chOff x="-55756" y="0"/>
            <a:chExt cx="4542256" cy="2158587"/>
          </a:xfrm>
        </p:grpSpPr>
        <p:sp>
          <p:nvSpPr>
            <p:cNvPr id="1379" name="Google Shape;1379;p30"/>
            <p:cNvSpPr txBox="1"/>
            <p:nvPr/>
          </p:nvSpPr>
          <p:spPr>
            <a:xfrm>
              <a:off x="0" y="0"/>
              <a:ext cx="4486500" cy="1575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</a:rPr>
                <a:t>Posted resume on job-search site</a:t>
              </a:r>
              <a:endParaRPr lang="en-US"/>
            </a:p>
          </p:txBody>
        </p:sp>
        <p:sp>
          <p:nvSpPr>
            <p:cNvPr id="1380" name="Google Shape;1380;p30"/>
            <p:cNvSpPr txBox="1"/>
            <p:nvPr/>
          </p:nvSpPr>
          <p:spPr>
            <a:xfrm>
              <a:off x="-55756" y="1676404"/>
              <a:ext cx="4486500" cy="482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50">
                  <a:latin typeface="Open Sans"/>
                  <a:ea typeface="Open Sans"/>
                  <a:cs typeface="Open Sans"/>
                  <a:sym typeface="Open Sans"/>
                </a:rPr>
                <a:t>~4/15/2024-4/18/2024</a:t>
              </a:r>
              <a:endParaRPr lang="en-US"/>
            </a:p>
          </p:txBody>
        </p:sp>
      </p:grpSp>
      <p:grpSp>
        <p:nvGrpSpPr>
          <p:cNvPr id="1381" name="Google Shape;1381;p30"/>
          <p:cNvGrpSpPr/>
          <p:nvPr/>
        </p:nvGrpSpPr>
        <p:grpSpPr>
          <a:xfrm>
            <a:off x="6140147" y="7176683"/>
            <a:ext cx="1940527" cy="1940527"/>
            <a:chOff x="0" y="0"/>
            <a:chExt cx="812800" cy="812800"/>
          </a:xfrm>
        </p:grpSpPr>
        <p:sp>
          <p:nvSpPr>
            <p:cNvPr id="1382" name="Google Shape;1382;p30"/>
            <p:cNvSpPr/>
            <p:nvPr/>
          </p:nvSpPr>
          <p:spPr>
            <a:xfrm>
              <a:off x="0" y="0"/>
              <a:ext cx="722497" cy="737479"/>
            </a:xfrm>
            <a:custGeom>
              <a:avLst/>
              <a:gdLst/>
              <a:ahLst/>
              <a:cxnLst/>
              <a:rect l="l" t="t" r="r" b="b"/>
              <a:pathLst>
                <a:path w="722497" h="737479" extrusionOk="0">
                  <a:moveTo>
                    <a:pt x="0" y="0"/>
                  </a:moveTo>
                  <a:lnTo>
                    <a:pt x="722497" y="0"/>
                  </a:lnTo>
                  <a:lnTo>
                    <a:pt x="722497" y="737479"/>
                  </a:lnTo>
                  <a:lnTo>
                    <a:pt x="0" y="737479"/>
                  </a:lnTo>
                  <a:close/>
                </a:path>
              </a:pathLst>
            </a:custGeom>
            <a:solidFill>
              <a:srgbClr val="7DBFF8"/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Google Shape;1383;p3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30"/>
          <p:cNvGrpSpPr/>
          <p:nvPr/>
        </p:nvGrpSpPr>
        <p:grpSpPr>
          <a:xfrm>
            <a:off x="13923841" y="7176683"/>
            <a:ext cx="1940527" cy="1940527"/>
            <a:chOff x="0" y="0"/>
            <a:chExt cx="812800" cy="812800"/>
          </a:xfrm>
        </p:grpSpPr>
        <p:sp>
          <p:nvSpPr>
            <p:cNvPr id="1385" name="Google Shape;1385;p30"/>
            <p:cNvSpPr/>
            <p:nvPr/>
          </p:nvSpPr>
          <p:spPr>
            <a:xfrm>
              <a:off x="0" y="0"/>
              <a:ext cx="722497" cy="737479"/>
            </a:xfrm>
            <a:custGeom>
              <a:avLst/>
              <a:gdLst/>
              <a:ahLst/>
              <a:cxnLst/>
              <a:rect l="l" t="t" r="r" b="b"/>
              <a:pathLst>
                <a:path w="722497" h="737479" extrusionOk="0">
                  <a:moveTo>
                    <a:pt x="0" y="0"/>
                  </a:moveTo>
                  <a:lnTo>
                    <a:pt x="722497" y="0"/>
                  </a:lnTo>
                  <a:lnTo>
                    <a:pt x="722497" y="737479"/>
                  </a:lnTo>
                  <a:lnTo>
                    <a:pt x="0" y="737479"/>
                  </a:lnTo>
                  <a:close/>
                </a:path>
              </a:pathLst>
            </a:custGeom>
            <a:solidFill>
              <a:srgbClr val="7DBFF8"/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6" name="Google Shape;1386;p3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7" name="Google Shape;1387;p30"/>
          <p:cNvCxnSpPr/>
          <p:nvPr/>
        </p:nvCxnSpPr>
        <p:spPr>
          <a:xfrm>
            <a:off x="1671022" y="6243700"/>
            <a:ext cx="1493247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88" name="Google Shape;1388;p30"/>
          <p:cNvGrpSpPr/>
          <p:nvPr/>
        </p:nvGrpSpPr>
        <p:grpSpPr>
          <a:xfrm>
            <a:off x="15003928" y="-7302647"/>
            <a:ext cx="6568145" cy="10644284"/>
            <a:chOff x="1" y="1"/>
            <a:chExt cx="8757526" cy="14192379"/>
          </a:xfrm>
        </p:grpSpPr>
        <p:grpSp>
          <p:nvGrpSpPr>
            <p:cNvPr id="1389" name="Google Shape;1389;p30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1390" name="Google Shape;1390;p3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2" name="Google Shape;1392;p30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1393" name="Google Shape;1393;p3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5" name="Google Shape;1395;p30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1396" name="Google Shape;1396;p3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8" name="Google Shape;1398;p30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1399" name="Google Shape;1399;p3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1" name="Google Shape;1401;p30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1402" name="Google Shape;1402;p3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4" name="Google Shape;1404;p30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1405" name="Google Shape;1405;p3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0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407" name="Google Shape;1407;p30"/>
          <p:cNvCxnSpPr/>
          <p:nvPr/>
        </p:nvCxnSpPr>
        <p:spPr>
          <a:xfrm rot="5400000">
            <a:off x="2339244" y="6226400"/>
            <a:ext cx="1638293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08" name="Google Shape;1408;p30"/>
          <p:cNvGrpSpPr/>
          <p:nvPr/>
        </p:nvGrpSpPr>
        <p:grpSpPr>
          <a:xfrm>
            <a:off x="2932956" y="6716463"/>
            <a:ext cx="507224" cy="507224"/>
            <a:chOff x="0" y="0"/>
            <a:chExt cx="812800" cy="812800"/>
          </a:xfrm>
        </p:grpSpPr>
        <p:sp>
          <p:nvSpPr>
            <p:cNvPr id="1409" name="Google Shape;1409;p30"/>
            <p:cNvSpPr/>
            <p:nvPr/>
          </p:nvSpPr>
          <p:spPr>
            <a:xfrm>
              <a:off x="0" y="0"/>
              <a:ext cx="722497" cy="737479"/>
            </a:xfrm>
            <a:custGeom>
              <a:avLst/>
              <a:gdLst/>
              <a:ahLst/>
              <a:cxnLst/>
              <a:rect l="l" t="t" r="r" b="b"/>
              <a:pathLst>
                <a:path w="722497" h="737479" extrusionOk="0">
                  <a:moveTo>
                    <a:pt x="0" y="0"/>
                  </a:moveTo>
                  <a:lnTo>
                    <a:pt x="722497" y="0"/>
                  </a:lnTo>
                  <a:lnTo>
                    <a:pt x="722497" y="737479"/>
                  </a:lnTo>
                  <a:lnTo>
                    <a:pt x="0" y="737479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Google Shape;1410;p3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11" name="Google Shape;1411;p30"/>
          <p:cNvCxnSpPr/>
          <p:nvPr/>
        </p:nvCxnSpPr>
        <p:spPr>
          <a:xfrm rot="-5400000">
            <a:off x="6145366" y="6338486"/>
            <a:ext cx="1638293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2" name="Google Shape;1412;p30"/>
          <p:cNvGrpSpPr/>
          <p:nvPr/>
        </p:nvGrpSpPr>
        <p:grpSpPr>
          <a:xfrm rot="10800000">
            <a:off x="6673199" y="5379299"/>
            <a:ext cx="507224" cy="507224"/>
            <a:chOff x="0" y="0"/>
            <a:chExt cx="812800" cy="812800"/>
          </a:xfrm>
        </p:grpSpPr>
        <p:sp>
          <p:nvSpPr>
            <p:cNvPr id="1413" name="Google Shape;1413;p30"/>
            <p:cNvSpPr/>
            <p:nvPr/>
          </p:nvSpPr>
          <p:spPr>
            <a:xfrm>
              <a:off x="0" y="0"/>
              <a:ext cx="722497" cy="737479"/>
            </a:xfrm>
            <a:custGeom>
              <a:avLst/>
              <a:gdLst/>
              <a:ahLst/>
              <a:cxnLst/>
              <a:rect l="l" t="t" r="r" b="b"/>
              <a:pathLst>
                <a:path w="722497" h="737479" extrusionOk="0">
                  <a:moveTo>
                    <a:pt x="0" y="0"/>
                  </a:moveTo>
                  <a:lnTo>
                    <a:pt x="722497" y="0"/>
                  </a:lnTo>
                  <a:lnTo>
                    <a:pt x="722497" y="737479"/>
                  </a:lnTo>
                  <a:lnTo>
                    <a:pt x="0" y="737479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Google Shape;1414;p3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30"/>
          <p:cNvGrpSpPr/>
          <p:nvPr/>
        </p:nvGrpSpPr>
        <p:grpSpPr>
          <a:xfrm>
            <a:off x="5328979" y="3344889"/>
            <a:ext cx="3420631" cy="1967874"/>
            <a:chOff x="0" y="-780585"/>
            <a:chExt cx="4560841" cy="2623832"/>
          </a:xfrm>
        </p:grpSpPr>
        <p:sp>
          <p:nvSpPr>
            <p:cNvPr id="1416" name="Google Shape;1416;p30"/>
            <p:cNvSpPr txBox="1"/>
            <p:nvPr/>
          </p:nvSpPr>
          <p:spPr>
            <a:xfrm>
              <a:off x="74341" y="-780585"/>
              <a:ext cx="4486500" cy="15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  <a:sym typeface="Open Sans"/>
                </a:rPr>
                <a:t>Contacted with interview offer</a:t>
              </a:r>
              <a:endParaRPr lang="en-US"/>
            </a:p>
          </p:txBody>
        </p:sp>
        <p:sp>
          <p:nvSpPr>
            <p:cNvPr id="1417" name="Google Shape;1417;p30"/>
            <p:cNvSpPr txBox="1"/>
            <p:nvPr/>
          </p:nvSpPr>
          <p:spPr>
            <a:xfrm>
              <a:off x="0" y="858647"/>
              <a:ext cx="4486500" cy="9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-US" sz="2400">
                  <a:ea typeface="Open Sans"/>
                  <a:sym typeface="Open Sans"/>
                </a:rPr>
                <a:t>~4/17/2024-4/18/2024</a:t>
              </a: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350">
                <a:latin typeface="Open Sans"/>
                <a:ea typeface="Open Sans"/>
                <a:cs typeface="Open Sans"/>
              </a:endParaRPr>
            </a:p>
          </p:txBody>
        </p:sp>
      </p:grpSp>
      <p:cxnSp>
        <p:nvCxnSpPr>
          <p:cNvPr id="1418" name="Google Shape;1418;p30"/>
          <p:cNvCxnSpPr/>
          <p:nvPr/>
        </p:nvCxnSpPr>
        <p:spPr>
          <a:xfrm rot="5400000">
            <a:off x="10072862" y="6168607"/>
            <a:ext cx="1638293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9" name="Google Shape;1419;p30"/>
          <p:cNvGrpSpPr/>
          <p:nvPr/>
        </p:nvGrpSpPr>
        <p:grpSpPr>
          <a:xfrm>
            <a:off x="10666573" y="6658670"/>
            <a:ext cx="507224" cy="507224"/>
            <a:chOff x="0" y="0"/>
            <a:chExt cx="812800" cy="812800"/>
          </a:xfrm>
        </p:grpSpPr>
        <p:sp>
          <p:nvSpPr>
            <p:cNvPr id="1420" name="Google Shape;1420;p30"/>
            <p:cNvSpPr/>
            <p:nvPr/>
          </p:nvSpPr>
          <p:spPr>
            <a:xfrm>
              <a:off x="0" y="0"/>
              <a:ext cx="722497" cy="737479"/>
            </a:xfrm>
            <a:custGeom>
              <a:avLst/>
              <a:gdLst/>
              <a:ahLst/>
              <a:cxnLst/>
              <a:rect l="l" t="t" r="r" b="b"/>
              <a:pathLst>
                <a:path w="722497" h="737479" extrusionOk="0">
                  <a:moveTo>
                    <a:pt x="0" y="0"/>
                  </a:moveTo>
                  <a:lnTo>
                    <a:pt x="722497" y="0"/>
                  </a:lnTo>
                  <a:lnTo>
                    <a:pt x="722497" y="737479"/>
                  </a:lnTo>
                  <a:lnTo>
                    <a:pt x="0" y="737479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" name="Google Shape;1421;p3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30"/>
          <p:cNvGrpSpPr/>
          <p:nvPr/>
        </p:nvGrpSpPr>
        <p:grpSpPr>
          <a:xfrm>
            <a:off x="10031994" y="3665487"/>
            <a:ext cx="1940527" cy="1940527"/>
            <a:chOff x="0" y="0"/>
            <a:chExt cx="812800" cy="812800"/>
          </a:xfrm>
        </p:grpSpPr>
        <p:sp>
          <p:nvSpPr>
            <p:cNvPr id="1423" name="Google Shape;1423;p30"/>
            <p:cNvSpPr/>
            <p:nvPr/>
          </p:nvSpPr>
          <p:spPr>
            <a:xfrm>
              <a:off x="0" y="0"/>
              <a:ext cx="722497" cy="737479"/>
            </a:xfrm>
            <a:custGeom>
              <a:avLst/>
              <a:gdLst/>
              <a:ahLst/>
              <a:cxnLst/>
              <a:rect l="l" t="t" r="r" b="b"/>
              <a:pathLst>
                <a:path w="722497" h="737479" extrusionOk="0">
                  <a:moveTo>
                    <a:pt x="0" y="0"/>
                  </a:moveTo>
                  <a:lnTo>
                    <a:pt x="722497" y="0"/>
                  </a:lnTo>
                  <a:lnTo>
                    <a:pt x="722497" y="737479"/>
                  </a:lnTo>
                  <a:lnTo>
                    <a:pt x="0" y="737479"/>
                  </a:lnTo>
                  <a:close/>
                </a:path>
              </a:pathLst>
            </a:custGeom>
            <a:solidFill>
              <a:srgbClr val="7DBFF8"/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4" name="Google Shape;1424;p3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30"/>
          <p:cNvGrpSpPr/>
          <p:nvPr/>
        </p:nvGrpSpPr>
        <p:grpSpPr>
          <a:xfrm>
            <a:off x="14485733" y="5398234"/>
            <a:ext cx="676299" cy="1778334"/>
            <a:chOff x="-75138" y="-62672"/>
            <a:chExt cx="676299" cy="2371111"/>
          </a:xfrm>
        </p:grpSpPr>
        <p:cxnSp>
          <p:nvCxnSpPr>
            <p:cNvPr id="1426" name="Google Shape;1426;p30"/>
            <p:cNvCxnSpPr/>
            <p:nvPr/>
          </p:nvCxnSpPr>
          <p:spPr>
            <a:xfrm rot="-5400000">
              <a:off x="-778915" y="1216244"/>
              <a:ext cx="2184391" cy="0"/>
            </a:xfrm>
            <a:prstGeom prst="straightConnector1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27" name="Google Shape;1427;p30"/>
            <p:cNvGrpSpPr/>
            <p:nvPr/>
          </p:nvGrpSpPr>
          <p:grpSpPr>
            <a:xfrm rot="10800000">
              <a:off x="-75138" y="-62672"/>
              <a:ext cx="676299" cy="676299"/>
              <a:chOff x="0" y="0"/>
              <a:chExt cx="812800" cy="812800"/>
            </a:xfrm>
          </p:grpSpPr>
          <p:sp>
            <p:nvSpPr>
              <p:cNvPr id="1428" name="Google Shape;1428;p30"/>
              <p:cNvSpPr/>
              <p:nvPr/>
            </p:nvSpPr>
            <p:spPr>
              <a:xfrm>
                <a:off x="0" y="0"/>
                <a:ext cx="722497" cy="737479"/>
              </a:xfrm>
              <a:custGeom>
                <a:avLst/>
                <a:gdLst/>
                <a:ahLst/>
                <a:cxnLst/>
                <a:rect l="l" t="t" r="r" b="b"/>
                <a:pathLst>
                  <a:path w="722497" h="737479" extrusionOk="0">
                    <a:moveTo>
                      <a:pt x="0" y="0"/>
                    </a:moveTo>
                    <a:lnTo>
                      <a:pt x="722497" y="0"/>
                    </a:lnTo>
                    <a:lnTo>
                      <a:pt x="722497" y="737479"/>
                    </a:lnTo>
                    <a:lnTo>
                      <a:pt x="0" y="737479"/>
                    </a:lnTo>
                    <a:close/>
                  </a:path>
                </a:pathLst>
              </a:custGeom>
              <a:solidFill>
                <a:srgbClr val="B89D40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Google Shape;1429;p30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30"/>
          <p:cNvGrpSpPr/>
          <p:nvPr/>
        </p:nvGrpSpPr>
        <p:grpSpPr>
          <a:xfrm>
            <a:off x="9228597" y="7480440"/>
            <a:ext cx="3364875" cy="1005623"/>
            <a:chOff x="0" y="0"/>
            <a:chExt cx="4486500" cy="1340830"/>
          </a:xfrm>
        </p:grpSpPr>
        <p:sp>
          <p:nvSpPr>
            <p:cNvPr id="1431" name="Google Shape;1431;p30"/>
            <p:cNvSpPr txBox="1"/>
            <p:nvPr/>
          </p:nvSpPr>
          <p:spPr>
            <a:xfrm>
              <a:off x="0" y="0"/>
              <a:ext cx="4486500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  <a:sym typeface="Open Sans"/>
                </a:rPr>
                <a:t>Job interview</a:t>
              </a:r>
              <a:endParaRPr lang="en-US"/>
            </a:p>
          </p:txBody>
        </p:sp>
        <p:sp>
          <p:nvSpPr>
            <p:cNvPr id="1432" name="Google Shape;1432;p30"/>
            <p:cNvSpPr txBox="1"/>
            <p:nvPr/>
          </p:nvSpPr>
          <p:spPr>
            <a:xfrm>
              <a:off x="0" y="858647"/>
              <a:ext cx="4486500" cy="482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50">
                  <a:latin typeface="Open Sans"/>
                  <a:ea typeface="Open Sans"/>
                  <a:cs typeface="Open Sans"/>
                  <a:sym typeface="Open Sans"/>
                </a:rPr>
                <a:t>4/20/2024</a:t>
              </a:r>
              <a:endParaRPr lang="en-US"/>
            </a:p>
          </p:txBody>
        </p:sp>
      </p:grpSp>
      <p:grpSp>
        <p:nvGrpSpPr>
          <p:cNvPr id="1433" name="Google Shape;1433;p30"/>
          <p:cNvGrpSpPr/>
          <p:nvPr/>
        </p:nvGrpSpPr>
        <p:grpSpPr>
          <a:xfrm>
            <a:off x="13021428" y="3344889"/>
            <a:ext cx="3448509" cy="1493488"/>
            <a:chOff x="0" y="-650488"/>
            <a:chExt cx="4598012" cy="1991318"/>
          </a:xfrm>
        </p:grpSpPr>
        <p:sp>
          <p:nvSpPr>
            <p:cNvPr id="1434" name="Google Shape;1434;p30"/>
            <p:cNvSpPr txBox="1"/>
            <p:nvPr/>
          </p:nvSpPr>
          <p:spPr>
            <a:xfrm>
              <a:off x="111512" y="-650488"/>
              <a:ext cx="4486500" cy="1575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  <a:sym typeface="Open Sans"/>
                </a:rPr>
                <a:t>Receives job offer and forms</a:t>
              </a:r>
              <a:endParaRPr lang="en-US"/>
            </a:p>
          </p:txBody>
        </p:sp>
        <p:sp>
          <p:nvSpPr>
            <p:cNvPr id="1435" name="Google Shape;1435;p30"/>
            <p:cNvSpPr txBox="1"/>
            <p:nvPr/>
          </p:nvSpPr>
          <p:spPr>
            <a:xfrm>
              <a:off x="0" y="858647"/>
              <a:ext cx="4486500" cy="482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50">
                  <a:latin typeface="Open Sans"/>
                  <a:ea typeface="Open Sans"/>
                  <a:cs typeface="Open Sans"/>
                  <a:sym typeface="Open Sans"/>
                </a:rPr>
                <a:t>4/20/2024</a:t>
              </a:r>
              <a:endParaRPr lang="en-US"/>
            </a:p>
          </p:txBody>
        </p:sp>
      </p:grpSp>
      <p:sp>
        <p:nvSpPr>
          <p:cNvPr id="3" name="Google Shape;1983;p39">
            <a:extLst>
              <a:ext uri="{FF2B5EF4-FFF2-40B4-BE49-F238E27FC236}">
                <a16:creationId xmlns:a16="http://schemas.microsoft.com/office/drawing/2014/main" id="{25250626-AB85-335B-B3A3-99DA85598CDC}"/>
              </a:ext>
            </a:extLst>
          </p:cNvPr>
          <p:cNvSpPr/>
          <p:nvPr/>
        </p:nvSpPr>
        <p:spPr>
          <a:xfrm>
            <a:off x="2926183" y="4181446"/>
            <a:ext cx="525383" cy="719301"/>
          </a:xfrm>
          <a:custGeom>
            <a:avLst/>
            <a:gdLst/>
            <a:ahLst/>
            <a:cxnLst/>
            <a:rect l="l" t="t" r="r" b="b"/>
            <a:pathLst>
              <a:path w="525383" h="719301" extrusionOk="0">
                <a:moveTo>
                  <a:pt x="525239" y="154624"/>
                </a:moveTo>
                <a:cubicBezTo>
                  <a:pt x="525182" y="154336"/>
                  <a:pt x="525081" y="154063"/>
                  <a:pt x="524980" y="153775"/>
                </a:cubicBezTo>
                <a:cubicBezTo>
                  <a:pt x="524922" y="153617"/>
                  <a:pt x="524893" y="153444"/>
                  <a:pt x="524821" y="153272"/>
                </a:cubicBezTo>
                <a:cubicBezTo>
                  <a:pt x="524692" y="152969"/>
                  <a:pt x="524519" y="152682"/>
                  <a:pt x="524360" y="152394"/>
                </a:cubicBezTo>
                <a:cubicBezTo>
                  <a:pt x="524288" y="152279"/>
                  <a:pt x="524245" y="152149"/>
                  <a:pt x="524159" y="152034"/>
                </a:cubicBezTo>
                <a:cubicBezTo>
                  <a:pt x="523899" y="151645"/>
                  <a:pt x="523597" y="151286"/>
                  <a:pt x="523265" y="150940"/>
                </a:cubicBezTo>
                <a:lnTo>
                  <a:pt x="374241" y="2101"/>
                </a:lnTo>
                <a:cubicBezTo>
                  <a:pt x="373909" y="1770"/>
                  <a:pt x="373549" y="1468"/>
                  <a:pt x="373146" y="1209"/>
                </a:cubicBezTo>
                <a:cubicBezTo>
                  <a:pt x="373030" y="1137"/>
                  <a:pt x="372915" y="1094"/>
                  <a:pt x="372800" y="1022"/>
                </a:cubicBezTo>
                <a:cubicBezTo>
                  <a:pt x="372512" y="849"/>
                  <a:pt x="372223" y="676"/>
                  <a:pt x="371906" y="547"/>
                </a:cubicBezTo>
                <a:cubicBezTo>
                  <a:pt x="371748" y="489"/>
                  <a:pt x="371589" y="461"/>
                  <a:pt x="371431" y="403"/>
                </a:cubicBezTo>
                <a:cubicBezTo>
                  <a:pt x="371143" y="302"/>
                  <a:pt x="370855" y="202"/>
                  <a:pt x="370552" y="144"/>
                </a:cubicBezTo>
                <a:cubicBezTo>
                  <a:pt x="370091" y="43"/>
                  <a:pt x="369615" y="0"/>
                  <a:pt x="369126" y="0"/>
                </a:cubicBezTo>
                <a:lnTo>
                  <a:pt x="7204" y="0"/>
                </a:lnTo>
                <a:cubicBezTo>
                  <a:pt x="3227" y="-14"/>
                  <a:pt x="0" y="3209"/>
                  <a:pt x="0" y="7181"/>
                </a:cubicBezTo>
                <a:lnTo>
                  <a:pt x="0" y="712106"/>
                </a:lnTo>
                <a:cubicBezTo>
                  <a:pt x="0" y="716078"/>
                  <a:pt x="3227" y="719301"/>
                  <a:pt x="7204" y="719301"/>
                </a:cubicBezTo>
                <a:lnTo>
                  <a:pt x="518179" y="719301"/>
                </a:lnTo>
                <a:cubicBezTo>
                  <a:pt x="522156" y="719301"/>
                  <a:pt x="525383" y="716078"/>
                  <a:pt x="525383" y="712106"/>
                </a:cubicBezTo>
                <a:lnTo>
                  <a:pt x="525383" y="156035"/>
                </a:lnTo>
                <a:cubicBezTo>
                  <a:pt x="525383" y="155560"/>
                  <a:pt x="525340" y="155085"/>
                  <a:pt x="525239" y="154624"/>
                </a:cubicBezTo>
                <a:close/>
                <a:moveTo>
                  <a:pt x="376344" y="148839"/>
                </a:moveTo>
                <a:lnTo>
                  <a:pt x="376344" y="24550"/>
                </a:lnTo>
                <a:lnTo>
                  <a:pt x="500788" y="148839"/>
                </a:lnTo>
                <a:lnTo>
                  <a:pt x="376344" y="148839"/>
                </a:lnTo>
                <a:close/>
                <a:moveTo>
                  <a:pt x="14408" y="704911"/>
                </a:moveTo>
                <a:lnTo>
                  <a:pt x="14408" y="14376"/>
                </a:lnTo>
                <a:lnTo>
                  <a:pt x="361936" y="14376"/>
                </a:lnTo>
                <a:lnTo>
                  <a:pt x="361936" y="156035"/>
                </a:lnTo>
                <a:cubicBezTo>
                  <a:pt x="361936" y="160006"/>
                  <a:pt x="365163" y="163230"/>
                  <a:pt x="369140" y="163230"/>
                </a:cubicBezTo>
                <a:lnTo>
                  <a:pt x="510975" y="163230"/>
                </a:lnTo>
                <a:lnTo>
                  <a:pt x="510975" y="704897"/>
                </a:lnTo>
                <a:lnTo>
                  <a:pt x="14408" y="704897"/>
                </a:lnTo>
                <a:close/>
                <a:moveTo>
                  <a:pt x="90138" y="162136"/>
                </a:moveTo>
                <a:cubicBezTo>
                  <a:pt x="90138" y="158164"/>
                  <a:pt x="93366" y="154941"/>
                  <a:pt x="97342" y="154941"/>
                </a:cubicBezTo>
                <a:lnTo>
                  <a:pt x="240892" y="154941"/>
                </a:lnTo>
                <a:cubicBezTo>
                  <a:pt x="244869" y="154941"/>
                  <a:pt x="248096" y="158164"/>
                  <a:pt x="248096" y="162136"/>
                </a:cubicBezTo>
                <a:cubicBezTo>
                  <a:pt x="248096" y="166108"/>
                  <a:pt x="244869" y="169331"/>
                  <a:pt x="240892" y="169331"/>
                </a:cubicBezTo>
                <a:lnTo>
                  <a:pt x="97342" y="169331"/>
                </a:lnTo>
                <a:cubicBezTo>
                  <a:pt x="93366" y="169331"/>
                  <a:pt x="90138" y="166108"/>
                  <a:pt x="90138" y="162136"/>
                </a:cubicBezTo>
                <a:close/>
                <a:moveTo>
                  <a:pt x="248096" y="592263"/>
                </a:moveTo>
                <a:cubicBezTo>
                  <a:pt x="248096" y="596235"/>
                  <a:pt x="244869" y="599458"/>
                  <a:pt x="240892" y="599458"/>
                </a:cubicBezTo>
                <a:lnTo>
                  <a:pt x="97342" y="599458"/>
                </a:lnTo>
                <a:cubicBezTo>
                  <a:pt x="93366" y="599458"/>
                  <a:pt x="90138" y="596235"/>
                  <a:pt x="90138" y="592263"/>
                </a:cubicBezTo>
                <a:cubicBezTo>
                  <a:pt x="90138" y="588292"/>
                  <a:pt x="93366" y="585068"/>
                  <a:pt x="97342" y="585068"/>
                </a:cubicBezTo>
                <a:lnTo>
                  <a:pt x="240892" y="585068"/>
                </a:lnTo>
                <a:cubicBezTo>
                  <a:pt x="244883" y="585068"/>
                  <a:pt x="248096" y="588292"/>
                  <a:pt x="248096" y="592263"/>
                </a:cubicBezTo>
                <a:close/>
                <a:moveTo>
                  <a:pt x="435245" y="248161"/>
                </a:moveTo>
                <a:cubicBezTo>
                  <a:pt x="435245" y="252133"/>
                  <a:pt x="432018" y="255357"/>
                  <a:pt x="428041" y="255357"/>
                </a:cubicBezTo>
                <a:lnTo>
                  <a:pt x="97342" y="255357"/>
                </a:lnTo>
                <a:cubicBezTo>
                  <a:pt x="93366" y="255357"/>
                  <a:pt x="90138" y="252133"/>
                  <a:pt x="90138" y="248161"/>
                </a:cubicBezTo>
                <a:cubicBezTo>
                  <a:pt x="90138" y="244190"/>
                  <a:pt x="93366" y="240966"/>
                  <a:pt x="97342" y="240966"/>
                </a:cubicBezTo>
                <a:lnTo>
                  <a:pt x="428041" y="240966"/>
                </a:lnTo>
                <a:cubicBezTo>
                  <a:pt x="432018" y="240966"/>
                  <a:pt x="435245" y="244190"/>
                  <a:pt x="435245" y="248161"/>
                </a:cubicBezTo>
                <a:close/>
                <a:moveTo>
                  <a:pt x="435245" y="334187"/>
                </a:moveTo>
                <a:cubicBezTo>
                  <a:pt x="435245" y="338159"/>
                  <a:pt x="432018" y="341382"/>
                  <a:pt x="428041" y="341382"/>
                </a:cubicBezTo>
                <a:lnTo>
                  <a:pt x="97342" y="341382"/>
                </a:lnTo>
                <a:cubicBezTo>
                  <a:pt x="93366" y="341382"/>
                  <a:pt x="90138" y="338159"/>
                  <a:pt x="90138" y="334187"/>
                </a:cubicBezTo>
                <a:cubicBezTo>
                  <a:pt x="90138" y="330215"/>
                  <a:pt x="93366" y="326992"/>
                  <a:pt x="97342" y="326992"/>
                </a:cubicBezTo>
                <a:lnTo>
                  <a:pt x="428041" y="326992"/>
                </a:lnTo>
                <a:cubicBezTo>
                  <a:pt x="432018" y="326992"/>
                  <a:pt x="435245" y="330215"/>
                  <a:pt x="435245" y="334187"/>
                </a:cubicBezTo>
                <a:close/>
                <a:moveTo>
                  <a:pt x="435245" y="420212"/>
                </a:moveTo>
                <a:cubicBezTo>
                  <a:pt x="435245" y="424184"/>
                  <a:pt x="432018" y="427408"/>
                  <a:pt x="428041" y="427408"/>
                </a:cubicBezTo>
                <a:lnTo>
                  <a:pt x="97342" y="427408"/>
                </a:lnTo>
                <a:cubicBezTo>
                  <a:pt x="93366" y="427408"/>
                  <a:pt x="90138" y="424184"/>
                  <a:pt x="90138" y="420212"/>
                </a:cubicBezTo>
                <a:cubicBezTo>
                  <a:pt x="90138" y="416241"/>
                  <a:pt x="93366" y="413017"/>
                  <a:pt x="97342" y="413017"/>
                </a:cubicBezTo>
                <a:lnTo>
                  <a:pt x="428041" y="413017"/>
                </a:lnTo>
                <a:cubicBezTo>
                  <a:pt x="432018" y="413017"/>
                  <a:pt x="435245" y="416241"/>
                  <a:pt x="435245" y="420212"/>
                </a:cubicBezTo>
                <a:close/>
                <a:moveTo>
                  <a:pt x="435245" y="506238"/>
                </a:moveTo>
                <a:cubicBezTo>
                  <a:pt x="435245" y="510210"/>
                  <a:pt x="432018" y="513433"/>
                  <a:pt x="428041" y="513433"/>
                </a:cubicBezTo>
                <a:lnTo>
                  <a:pt x="97342" y="513433"/>
                </a:lnTo>
                <a:cubicBezTo>
                  <a:pt x="93366" y="513433"/>
                  <a:pt x="90138" y="510210"/>
                  <a:pt x="90138" y="506238"/>
                </a:cubicBezTo>
                <a:cubicBezTo>
                  <a:pt x="90138" y="502266"/>
                  <a:pt x="93366" y="499043"/>
                  <a:pt x="97342" y="499043"/>
                </a:cubicBezTo>
                <a:lnTo>
                  <a:pt x="428041" y="499043"/>
                </a:lnTo>
                <a:cubicBezTo>
                  <a:pt x="432018" y="499043"/>
                  <a:pt x="435245" y="502266"/>
                  <a:pt x="435245" y="506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77;p39">
            <a:extLst>
              <a:ext uri="{FF2B5EF4-FFF2-40B4-BE49-F238E27FC236}">
                <a16:creationId xmlns:a16="http://schemas.microsoft.com/office/drawing/2014/main" id="{192E6305-68ED-A859-6D26-BB76DB159500}"/>
              </a:ext>
            </a:extLst>
          </p:cNvPr>
          <p:cNvSpPr/>
          <p:nvPr/>
        </p:nvSpPr>
        <p:spPr>
          <a:xfrm>
            <a:off x="6564512" y="7878858"/>
            <a:ext cx="951100" cy="546618"/>
          </a:xfrm>
          <a:custGeom>
            <a:avLst/>
            <a:gdLst/>
            <a:ahLst/>
            <a:cxnLst/>
            <a:rect l="l" t="t" r="r" b="b"/>
            <a:pathLst>
              <a:path w="951100" h="546618" extrusionOk="0">
                <a:moveTo>
                  <a:pt x="942565" y="5862"/>
                </a:moveTo>
                <a:cubicBezTo>
                  <a:pt x="942012" y="5387"/>
                  <a:pt x="941460" y="4949"/>
                  <a:pt x="940869" y="4530"/>
                </a:cubicBezTo>
                <a:cubicBezTo>
                  <a:pt x="936810" y="1599"/>
                  <a:pt x="931894" y="0"/>
                  <a:pt x="926845" y="0"/>
                </a:cubicBezTo>
                <a:lnTo>
                  <a:pt x="24275" y="0"/>
                </a:lnTo>
                <a:cubicBezTo>
                  <a:pt x="18521" y="0"/>
                  <a:pt x="12938" y="2075"/>
                  <a:pt x="8555" y="5843"/>
                </a:cubicBezTo>
                <a:cubicBezTo>
                  <a:pt x="8555" y="5843"/>
                  <a:pt x="8536" y="5862"/>
                  <a:pt x="8536" y="5862"/>
                </a:cubicBezTo>
                <a:cubicBezTo>
                  <a:pt x="8517" y="5882"/>
                  <a:pt x="8498" y="5882"/>
                  <a:pt x="8498" y="5901"/>
                </a:cubicBezTo>
                <a:cubicBezTo>
                  <a:pt x="3087" y="10602"/>
                  <a:pt x="0" y="17454"/>
                  <a:pt x="0" y="24649"/>
                </a:cubicBezTo>
                <a:lnTo>
                  <a:pt x="0" y="521970"/>
                </a:lnTo>
                <a:cubicBezTo>
                  <a:pt x="0" y="528784"/>
                  <a:pt x="2801" y="535274"/>
                  <a:pt x="7736" y="539976"/>
                </a:cubicBezTo>
                <a:cubicBezTo>
                  <a:pt x="7984" y="540261"/>
                  <a:pt x="8269" y="540528"/>
                  <a:pt x="8555" y="540775"/>
                </a:cubicBezTo>
                <a:cubicBezTo>
                  <a:pt x="12938" y="544544"/>
                  <a:pt x="18521" y="546619"/>
                  <a:pt x="24275" y="546619"/>
                </a:cubicBezTo>
                <a:lnTo>
                  <a:pt x="926845" y="546619"/>
                </a:lnTo>
                <a:cubicBezTo>
                  <a:pt x="927569" y="546619"/>
                  <a:pt x="928293" y="546581"/>
                  <a:pt x="928998" y="546523"/>
                </a:cubicBezTo>
                <a:cubicBezTo>
                  <a:pt x="933990" y="546067"/>
                  <a:pt x="938754" y="544068"/>
                  <a:pt x="942565" y="540756"/>
                </a:cubicBezTo>
                <a:cubicBezTo>
                  <a:pt x="942565" y="540756"/>
                  <a:pt x="942565" y="540756"/>
                  <a:pt x="942565" y="540756"/>
                </a:cubicBezTo>
                <a:cubicBezTo>
                  <a:pt x="942565" y="540756"/>
                  <a:pt x="942565" y="540756"/>
                  <a:pt x="942565" y="540756"/>
                </a:cubicBezTo>
                <a:cubicBezTo>
                  <a:pt x="947995" y="536036"/>
                  <a:pt x="951101" y="529203"/>
                  <a:pt x="951101" y="521970"/>
                </a:cubicBezTo>
                <a:lnTo>
                  <a:pt x="951101" y="24649"/>
                </a:lnTo>
                <a:cubicBezTo>
                  <a:pt x="951120" y="17435"/>
                  <a:pt x="948014" y="10583"/>
                  <a:pt x="942565" y="5862"/>
                </a:cubicBezTo>
                <a:close/>
                <a:moveTo>
                  <a:pt x="910478" y="19034"/>
                </a:moveTo>
                <a:lnTo>
                  <a:pt x="483344" y="307475"/>
                </a:lnTo>
                <a:cubicBezTo>
                  <a:pt x="478618" y="310673"/>
                  <a:pt x="472502" y="310673"/>
                  <a:pt x="467776" y="307475"/>
                </a:cubicBezTo>
                <a:lnTo>
                  <a:pt x="405374" y="265334"/>
                </a:lnTo>
                <a:cubicBezTo>
                  <a:pt x="405374" y="265334"/>
                  <a:pt x="405374" y="265334"/>
                  <a:pt x="405374" y="265334"/>
                </a:cubicBezTo>
                <a:lnTo>
                  <a:pt x="40623" y="19034"/>
                </a:lnTo>
                <a:lnTo>
                  <a:pt x="910478" y="19034"/>
                </a:lnTo>
                <a:close/>
                <a:moveTo>
                  <a:pt x="19054" y="519172"/>
                </a:moveTo>
                <a:lnTo>
                  <a:pt x="19054" y="27447"/>
                </a:lnTo>
                <a:lnTo>
                  <a:pt x="383157" y="273309"/>
                </a:lnTo>
                <a:lnTo>
                  <a:pt x="19054" y="519172"/>
                </a:lnTo>
                <a:close/>
                <a:moveTo>
                  <a:pt x="40623" y="527585"/>
                </a:moveTo>
                <a:lnTo>
                  <a:pt x="400173" y="284806"/>
                </a:lnTo>
                <a:lnTo>
                  <a:pt x="457106" y="323255"/>
                </a:lnTo>
                <a:cubicBezTo>
                  <a:pt x="462708" y="327042"/>
                  <a:pt x="469129" y="328927"/>
                  <a:pt x="475569" y="328927"/>
                </a:cubicBezTo>
                <a:cubicBezTo>
                  <a:pt x="481991" y="328927"/>
                  <a:pt x="488412" y="327023"/>
                  <a:pt x="494014" y="323255"/>
                </a:cubicBezTo>
                <a:lnTo>
                  <a:pt x="550947" y="284806"/>
                </a:lnTo>
                <a:lnTo>
                  <a:pt x="910478" y="527604"/>
                </a:lnTo>
                <a:lnTo>
                  <a:pt x="40623" y="527604"/>
                </a:lnTo>
                <a:close/>
                <a:moveTo>
                  <a:pt x="932066" y="519191"/>
                </a:moveTo>
                <a:lnTo>
                  <a:pt x="567962" y="273309"/>
                </a:lnTo>
                <a:lnTo>
                  <a:pt x="932066" y="27428"/>
                </a:lnTo>
                <a:lnTo>
                  <a:pt x="932066" y="519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54;p39">
            <a:extLst>
              <a:ext uri="{FF2B5EF4-FFF2-40B4-BE49-F238E27FC236}">
                <a16:creationId xmlns:a16="http://schemas.microsoft.com/office/drawing/2014/main" id="{B43D7F8E-4116-83C4-19C0-3AF344BB994B}"/>
              </a:ext>
            </a:extLst>
          </p:cNvPr>
          <p:cNvSpPr/>
          <p:nvPr/>
        </p:nvSpPr>
        <p:spPr>
          <a:xfrm>
            <a:off x="10543978" y="4130945"/>
            <a:ext cx="730615" cy="832351"/>
          </a:xfrm>
          <a:custGeom>
            <a:avLst/>
            <a:gdLst/>
            <a:ahLst/>
            <a:cxnLst/>
            <a:rect l="l" t="t" r="r" b="b"/>
            <a:pathLst>
              <a:path w="730615" h="832351" extrusionOk="0">
                <a:moveTo>
                  <a:pt x="575244" y="446713"/>
                </a:moveTo>
                <a:cubicBezTo>
                  <a:pt x="567004" y="442144"/>
                  <a:pt x="556594" y="443161"/>
                  <a:pt x="549338" y="449214"/>
                </a:cubicBezTo>
                <a:cubicBezTo>
                  <a:pt x="496591" y="493298"/>
                  <a:pt x="429615" y="517575"/>
                  <a:pt x="360737" y="517575"/>
                </a:cubicBezTo>
                <a:cubicBezTo>
                  <a:pt x="293477" y="517575"/>
                  <a:pt x="227752" y="494315"/>
                  <a:pt x="175639" y="452065"/>
                </a:cubicBezTo>
                <a:cubicBezTo>
                  <a:pt x="168233" y="446063"/>
                  <a:pt x="157740" y="445246"/>
                  <a:pt x="149550" y="450014"/>
                </a:cubicBezTo>
                <a:cubicBezTo>
                  <a:pt x="104876" y="476075"/>
                  <a:pt x="67427" y="513406"/>
                  <a:pt x="41253" y="557991"/>
                </a:cubicBezTo>
                <a:cubicBezTo>
                  <a:pt x="14263" y="603943"/>
                  <a:pt x="0" y="656547"/>
                  <a:pt x="0" y="710119"/>
                </a:cubicBezTo>
                <a:lnTo>
                  <a:pt x="0" y="824014"/>
                </a:lnTo>
                <a:cubicBezTo>
                  <a:pt x="0" y="828616"/>
                  <a:pt x="3737" y="832351"/>
                  <a:pt x="8341" y="832351"/>
                </a:cubicBezTo>
                <a:lnTo>
                  <a:pt x="722275" y="832351"/>
                </a:lnTo>
                <a:cubicBezTo>
                  <a:pt x="726879" y="832351"/>
                  <a:pt x="730616" y="828616"/>
                  <a:pt x="730616" y="824014"/>
                </a:cubicBezTo>
                <a:lnTo>
                  <a:pt x="730616" y="710119"/>
                </a:lnTo>
                <a:cubicBezTo>
                  <a:pt x="730616" y="600741"/>
                  <a:pt x="671079" y="499801"/>
                  <a:pt x="575244" y="446713"/>
                </a:cubicBezTo>
                <a:close/>
                <a:moveTo>
                  <a:pt x="713934" y="815678"/>
                </a:moveTo>
                <a:lnTo>
                  <a:pt x="16681" y="815678"/>
                </a:lnTo>
                <a:lnTo>
                  <a:pt x="16681" y="710119"/>
                </a:lnTo>
                <a:cubicBezTo>
                  <a:pt x="16681" y="659515"/>
                  <a:pt x="30143" y="609828"/>
                  <a:pt x="55633" y="566444"/>
                </a:cubicBezTo>
                <a:cubicBezTo>
                  <a:pt x="80371" y="524327"/>
                  <a:pt x="115753" y="489047"/>
                  <a:pt x="157957" y="464420"/>
                </a:cubicBezTo>
                <a:cubicBezTo>
                  <a:pt x="160192" y="463119"/>
                  <a:pt x="163078" y="463353"/>
                  <a:pt x="165130" y="465020"/>
                </a:cubicBezTo>
                <a:cubicBezTo>
                  <a:pt x="220212" y="509655"/>
                  <a:pt x="289674" y="534248"/>
                  <a:pt x="360737" y="534248"/>
                </a:cubicBezTo>
                <a:cubicBezTo>
                  <a:pt x="433518" y="534248"/>
                  <a:pt x="504298" y="508588"/>
                  <a:pt x="560031" y="462002"/>
                </a:cubicBezTo>
                <a:cubicBezTo>
                  <a:pt x="562033" y="460335"/>
                  <a:pt x="564902" y="460035"/>
                  <a:pt x="567154" y="461285"/>
                </a:cubicBezTo>
                <a:cubicBezTo>
                  <a:pt x="657684" y="511439"/>
                  <a:pt x="713934" y="606794"/>
                  <a:pt x="713934" y="710119"/>
                </a:cubicBezTo>
                <a:lnTo>
                  <a:pt x="713934" y="815678"/>
                </a:lnTo>
                <a:close/>
                <a:moveTo>
                  <a:pt x="360737" y="447096"/>
                </a:moveTo>
                <a:cubicBezTo>
                  <a:pt x="484063" y="447096"/>
                  <a:pt x="584402" y="346806"/>
                  <a:pt x="584402" y="223540"/>
                </a:cubicBezTo>
                <a:cubicBezTo>
                  <a:pt x="584402" y="100290"/>
                  <a:pt x="484063" y="0"/>
                  <a:pt x="360737" y="0"/>
                </a:cubicBezTo>
                <a:cubicBezTo>
                  <a:pt x="237411" y="0"/>
                  <a:pt x="137072" y="100290"/>
                  <a:pt x="137072" y="223557"/>
                </a:cubicBezTo>
                <a:cubicBezTo>
                  <a:pt x="137072" y="346823"/>
                  <a:pt x="237411" y="447096"/>
                  <a:pt x="360737" y="447096"/>
                </a:cubicBezTo>
                <a:close/>
                <a:moveTo>
                  <a:pt x="360737" y="16673"/>
                </a:moveTo>
                <a:cubicBezTo>
                  <a:pt x="474872" y="16673"/>
                  <a:pt x="567721" y="109477"/>
                  <a:pt x="567721" y="223557"/>
                </a:cubicBezTo>
                <a:cubicBezTo>
                  <a:pt x="567721" y="337636"/>
                  <a:pt x="474872" y="430440"/>
                  <a:pt x="360737" y="430440"/>
                </a:cubicBezTo>
                <a:cubicBezTo>
                  <a:pt x="246602" y="430440"/>
                  <a:pt x="153753" y="337636"/>
                  <a:pt x="153753" y="223557"/>
                </a:cubicBezTo>
                <a:cubicBezTo>
                  <a:pt x="153753" y="109477"/>
                  <a:pt x="246602" y="16673"/>
                  <a:pt x="360737" y="166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981;p39">
            <a:extLst>
              <a:ext uri="{FF2B5EF4-FFF2-40B4-BE49-F238E27FC236}">
                <a16:creationId xmlns:a16="http://schemas.microsoft.com/office/drawing/2014/main" id="{6DAF0D4E-E66E-56DC-B18F-0E924AE3106F}"/>
              </a:ext>
            </a:extLst>
          </p:cNvPr>
          <p:cNvSpPr/>
          <p:nvPr/>
        </p:nvSpPr>
        <p:spPr>
          <a:xfrm>
            <a:off x="14448208" y="7655369"/>
            <a:ext cx="773395" cy="824178"/>
          </a:xfrm>
          <a:custGeom>
            <a:avLst/>
            <a:gdLst/>
            <a:ahLst/>
            <a:cxnLst/>
            <a:rect l="l" t="t" r="r" b="b"/>
            <a:pathLst>
              <a:path w="773395" h="824178" extrusionOk="0">
                <a:moveTo>
                  <a:pt x="748809" y="134771"/>
                </a:moveTo>
                <a:lnTo>
                  <a:pt x="629109" y="134771"/>
                </a:lnTo>
                <a:lnTo>
                  <a:pt x="629109" y="18921"/>
                </a:lnTo>
                <a:cubicBezTo>
                  <a:pt x="629109" y="8495"/>
                  <a:pt x="620612" y="0"/>
                  <a:pt x="610184" y="0"/>
                </a:cubicBezTo>
                <a:lnTo>
                  <a:pt x="163161" y="0"/>
                </a:lnTo>
                <a:cubicBezTo>
                  <a:pt x="152717" y="0"/>
                  <a:pt x="144237" y="8495"/>
                  <a:pt x="144237" y="18921"/>
                </a:cubicBezTo>
                <a:lnTo>
                  <a:pt x="144237" y="134771"/>
                </a:lnTo>
                <a:lnTo>
                  <a:pt x="24520" y="134771"/>
                </a:lnTo>
                <a:cubicBezTo>
                  <a:pt x="11024" y="134771"/>
                  <a:pt x="36" y="145757"/>
                  <a:pt x="3" y="159267"/>
                </a:cubicBezTo>
                <a:cubicBezTo>
                  <a:pt x="-360" y="352218"/>
                  <a:pt x="35344" y="469899"/>
                  <a:pt x="106124" y="509076"/>
                </a:cubicBezTo>
                <a:cubicBezTo>
                  <a:pt x="124570" y="519287"/>
                  <a:pt x="143164" y="522883"/>
                  <a:pt x="160191" y="522883"/>
                </a:cubicBezTo>
                <a:cubicBezTo>
                  <a:pt x="191160" y="522883"/>
                  <a:pt x="216931" y="511006"/>
                  <a:pt x="227309" y="505447"/>
                </a:cubicBezTo>
                <a:cubicBezTo>
                  <a:pt x="254219" y="528970"/>
                  <a:pt x="286359" y="546654"/>
                  <a:pt x="321733" y="556502"/>
                </a:cubicBezTo>
                <a:lnTo>
                  <a:pt x="301439" y="704617"/>
                </a:lnTo>
                <a:lnTo>
                  <a:pt x="268606" y="704617"/>
                </a:lnTo>
                <a:cubicBezTo>
                  <a:pt x="254219" y="704617"/>
                  <a:pt x="242521" y="716313"/>
                  <a:pt x="242521" y="730697"/>
                </a:cubicBezTo>
                <a:lnTo>
                  <a:pt x="242521" y="798099"/>
                </a:lnTo>
                <a:cubicBezTo>
                  <a:pt x="242521" y="812483"/>
                  <a:pt x="254219" y="824179"/>
                  <a:pt x="268606" y="824179"/>
                </a:cubicBezTo>
                <a:lnTo>
                  <a:pt x="504789" y="824179"/>
                </a:lnTo>
                <a:cubicBezTo>
                  <a:pt x="519176" y="824179"/>
                  <a:pt x="530874" y="812483"/>
                  <a:pt x="530874" y="798099"/>
                </a:cubicBezTo>
                <a:lnTo>
                  <a:pt x="530874" y="730697"/>
                </a:lnTo>
                <a:cubicBezTo>
                  <a:pt x="530874" y="716313"/>
                  <a:pt x="519176" y="704617"/>
                  <a:pt x="504789" y="704617"/>
                </a:cubicBezTo>
                <a:lnTo>
                  <a:pt x="471956" y="704617"/>
                </a:lnTo>
                <a:lnTo>
                  <a:pt x="451662" y="556502"/>
                </a:lnTo>
                <a:cubicBezTo>
                  <a:pt x="487036" y="546654"/>
                  <a:pt x="519176" y="528970"/>
                  <a:pt x="546086" y="505447"/>
                </a:cubicBezTo>
                <a:cubicBezTo>
                  <a:pt x="556464" y="511006"/>
                  <a:pt x="582235" y="522883"/>
                  <a:pt x="613204" y="522883"/>
                </a:cubicBezTo>
                <a:cubicBezTo>
                  <a:pt x="630231" y="522883"/>
                  <a:pt x="648809" y="519287"/>
                  <a:pt x="667271" y="509076"/>
                </a:cubicBezTo>
                <a:cubicBezTo>
                  <a:pt x="738051" y="469915"/>
                  <a:pt x="773755" y="352218"/>
                  <a:pt x="773392" y="159267"/>
                </a:cubicBezTo>
                <a:cubicBezTo>
                  <a:pt x="773310" y="145757"/>
                  <a:pt x="762305" y="134771"/>
                  <a:pt x="748809" y="134771"/>
                </a:cubicBezTo>
                <a:close/>
                <a:moveTo>
                  <a:pt x="514342" y="730697"/>
                </a:moveTo>
                <a:lnTo>
                  <a:pt x="514342" y="798099"/>
                </a:lnTo>
                <a:cubicBezTo>
                  <a:pt x="514342" y="803394"/>
                  <a:pt x="510036" y="807683"/>
                  <a:pt x="504756" y="807683"/>
                </a:cubicBezTo>
                <a:lnTo>
                  <a:pt x="268590" y="807683"/>
                </a:lnTo>
                <a:cubicBezTo>
                  <a:pt x="263293" y="807683"/>
                  <a:pt x="259004" y="803377"/>
                  <a:pt x="259004" y="798099"/>
                </a:cubicBezTo>
                <a:lnTo>
                  <a:pt x="259004" y="730697"/>
                </a:lnTo>
                <a:cubicBezTo>
                  <a:pt x="259004" y="725402"/>
                  <a:pt x="263310" y="721113"/>
                  <a:pt x="268590" y="721113"/>
                </a:cubicBezTo>
                <a:lnTo>
                  <a:pt x="504772" y="721113"/>
                </a:lnTo>
                <a:cubicBezTo>
                  <a:pt x="510052" y="721097"/>
                  <a:pt x="514342" y="725402"/>
                  <a:pt x="514342" y="730697"/>
                </a:cubicBezTo>
                <a:close/>
                <a:moveTo>
                  <a:pt x="163161" y="16496"/>
                </a:moveTo>
                <a:lnTo>
                  <a:pt x="610184" y="16496"/>
                </a:lnTo>
                <a:cubicBezTo>
                  <a:pt x="611521" y="16496"/>
                  <a:pt x="612610" y="17585"/>
                  <a:pt x="612610" y="18921"/>
                </a:cubicBezTo>
                <a:lnTo>
                  <a:pt x="612610" y="142969"/>
                </a:lnTo>
                <a:cubicBezTo>
                  <a:pt x="612610" y="142985"/>
                  <a:pt x="612610" y="142985"/>
                  <a:pt x="612610" y="143002"/>
                </a:cubicBezTo>
                <a:cubicBezTo>
                  <a:pt x="612610" y="143018"/>
                  <a:pt x="612610" y="143018"/>
                  <a:pt x="612610" y="143035"/>
                </a:cubicBezTo>
                <a:lnTo>
                  <a:pt x="612610" y="322938"/>
                </a:lnTo>
                <a:cubicBezTo>
                  <a:pt x="612610" y="447498"/>
                  <a:pt x="511257" y="548831"/>
                  <a:pt x="386673" y="548831"/>
                </a:cubicBezTo>
                <a:cubicBezTo>
                  <a:pt x="262089" y="548831"/>
                  <a:pt x="160736" y="447498"/>
                  <a:pt x="160736" y="322938"/>
                </a:cubicBezTo>
                <a:lnTo>
                  <a:pt x="160736" y="143051"/>
                </a:lnTo>
                <a:cubicBezTo>
                  <a:pt x="160736" y="143035"/>
                  <a:pt x="160736" y="143035"/>
                  <a:pt x="160736" y="143018"/>
                </a:cubicBezTo>
                <a:cubicBezTo>
                  <a:pt x="160736" y="143002"/>
                  <a:pt x="160736" y="143002"/>
                  <a:pt x="160736" y="142985"/>
                </a:cubicBezTo>
                <a:lnTo>
                  <a:pt x="160736" y="18937"/>
                </a:lnTo>
                <a:cubicBezTo>
                  <a:pt x="160736" y="17585"/>
                  <a:pt x="161825" y="16496"/>
                  <a:pt x="163161" y="16496"/>
                </a:cubicBezTo>
                <a:close/>
                <a:moveTo>
                  <a:pt x="113978" y="494560"/>
                </a:moveTo>
                <a:cubicBezTo>
                  <a:pt x="32984" y="449576"/>
                  <a:pt x="16271" y="287406"/>
                  <a:pt x="16502" y="159300"/>
                </a:cubicBezTo>
                <a:cubicBezTo>
                  <a:pt x="16502" y="154862"/>
                  <a:pt x="20115" y="151266"/>
                  <a:pt x="24520" y="151266"/>
                </a:cubicBezTo>
                <a:lnTo>
                  <a:pt x="144220" y="151266"/>
                </a:lnTo>
                <a:lnTo>
                  <a:pt x="144220" y="322954"/>
                </a:lnTo>
                <a:cubicBezTo>
                  <a:pt x="144220" y="389333"/>
                  <a:pt x="171048" y="449560"/>
                  <a:pt x="214423" y="493372"/>
                </a:cubicBezTo>
                <a:cubicBezTo>
                  <a:pt x="196456" y="501802"/>
                  <a:pt x="154004" y="516796"/>
                  <a:pt x="113978" y="494560"/>
                </a:cubicBezTo>
                <a:close/>
                <a:moveTo>
                  <a:pt x="455276" y="704601"/>
                </a:moveTo>
                <a:lnTo>
                  <a:pt x="318070" y="704601"/>
                </a:lnTo>
                <a:lnTo>
                  <a:pt x="337836" y="560395"/>
                </a:lnTo>
                <a:cubicBezTo>
                  <a:pt x="353609" y="563628"/>
                  <a:pt x="369959" y="565343"/>
                  <a:pt x="386673" y="565343"/>
                </a:cubicBezTo>
                <a:cubicBezTo>
                  <a:pt x="403403" y="565343"/>
                  <a:pt x="419737" y="563644"/>
                  <a:pt x="435510" y="560395"/>
                </a:cubicBezTo>
                <a:lnTo>
                  <a:pt x="455276" y="704601"/>
                </a:lnTo>
                <a:close/>
                <a:moveTo>
                  <a:pt x="659368" y="494560"/>
                </a:moveTo>
                <a:cubicBezTo>
                  <a:pt x="643908" y="503154"/>
                  <a:pt x="628086" y="506173"/>
                  <a:pt x="613435" y="506173"/>
                </a:cubicBezTo>
                <a:cubicBezTo>
                  <a:pt x="590188" y="506173"/>
                  <a:pt x="569943" y="498519"/>
                  <a:pt x="558889" y="493356"/>
                </a:cubicBezTo>
                <a:cubicBezTo>
                  <a:pt x="602265" y="449543"/>
                  <a:pt x="629109" y="389317"/>
                  <a:pt x="629109" y="322938"/>
                </a:cubicBezTo>
                <a:lnTo>
                  <a:pt x="629109" y="151266"/>
                </a:lnTo>
                <a:lnTo>
                  <a:pt x="748809" y="151266"/>
                </a:lnTo>
                <a:cubicBezTo>
                  <a:pt x="753231" y="151266"/>
                  <a:pt x="756827" y="154879"/>
                  <a:pt x="756827" y="159300"/>
                </a:cubicBezTo>
                <a:cubicBezTo>
                  <a:pt x="757075" y="287406"/>
                  <a:pt x="740361" y="449576"/>
                  <a:pt x="659368" y="494560"/>
                </a:cubicBezTo>
                <a:close/>
                <a:moveTo>
                  <a:pt x="338826" y="764398"/>
                </a:moveTo>
                <a:cubicBezTo>
                  <a:pt x="338826" y="759845"/>
                  <a:pt x="342522" y="756150"/>
                  <a:pt x="347075" y="756150"/>
                </a:cubicBezTo>
                <a:lnTo>
                  <a:pt x="426270" y="756150"/>
                </a:lnTo>
                <a:cubicBezTo>
                  <a:pt x="430824" y="756150"/>
                  <a:pt x="434520" y="759845"/>
                  <a:pt x="434520" y="764398"/>
                </a:cubicBezTo>
                <a:cubicBezTo>
                  <a:pt x="434520" y="768951"/>
                  <a:pt x="430824" y="772646"/>
                  <a:pt x="426270" y="772646"/>
                </a:cubicBezTo>
                <a:lnTo>
                  <a:pt x="347075" y="772646"/>
                </a:lnTo>
                <a:cubicBezTo>
                  <a:pt x="342522" y="772646"/>
                  <a:pt x="338826" y="768951"/>
                  <a:pt x="338826" y="764398"/>
                </a:cubicBezTo>
                <a:close/>
                <a:moveTo>
                  <a:pt x="319423" y="284882"/>
                </a:moveTo>
                <a:lnTo>
                  <a:pt x="307709" y="353208"/>
                </a:lnTo>
                <a:cubicBezTo>
                  <a:pt x="306917" y="357793"/>
                  <a:pt x="308765" y="362330"/>
                  <a:pt x="312526" y="365068"/>
                </a:cubicBezTo>
                <a:cubicBezTo>
                  <a:pt x="314655" y="366619"/>
                  <a:pt x="317146" y="367394"/>
                  <a:pt x="319637" y="367394"/>
                </a:cubicBezTo>
                <a:cubicBezTo>
                  <a:pt x="321568" y="367394"/>
                  <a:pt x="323498" y="366932"/>
                  <a:pt x="325297" y="365992"/>
                </a:cubicBezTo>
                <a:lnTo>
                  <a:pt x="386656" y="333743"/>
                </a:lnTo>
                <a:lnTo>
                  <a:pt x="448016" y="365992"/>
                </a:lnTo>
                <a:cubicBezTo>
                  <a:pt x="452124" y="368153"/>
                  <a:pt x="457024" y="367806"/>
                  <a:pt x="460786" y="365068"/>
                </a:cubicBezTo>
                <a:cubicBezTo>
                  <a:pt x="464548" y="362330"/>
                  <a:pt x="466396" y="357793"/>
                  <a:pt x="465604" y="353208"/>
                </a:cubicBezTo>
                <a:lnTo>
                  <a:pt x="453890" y="284882"/>
                </a:lnTo>
                <a:lnTo>
                  <a:pt x="503535" y="236500"/>
                </a:lnTo>
                <a:cubicBezTo>
                  <a:pt x="506868" y="233250"/>
                  <a:pt x="508039" y="228500"/>
                  <a:pt x="506604" y="224079"/>
                </a:cubicBezTo>
                <a:cubicBezTo>
                  <a:pt x="505168" y="219658"/>
                  <a:pt x="501423" y="216491"/>
                  <a:pt x="496820" y="215831"/>
                </a:cubicBezTo>
                <a:lnTo>
                  <a:pt x="428217" y="205867"/>
                </a:lnTo>
                <a:lnTo>
                  <a:pt x="397529" y="143711"/>
                </a:lnTo>
                <a:cubicBezTo>
                  <a:pt x="397529" y="143711"/>
                  <a:pt x="397529" y="143711"/>
                  <a:pt x="397529" y="143711"/>
                </a:cubicBezTo>
                <a:cubicBezTo>
                  <a:pt x="395467" y="139538"/>
                  <a:pt x="391309" y="136948"/>
                  <a:pt x="386656" y="136948"/>
                </a:cubicBezTo>
                <a:cubicBezTo>
                  <a:pt x="382004" y="136948"/>
                  <a:pt x="377846" y="139538"/>
                  <a:pt x="375783" y="143711"/>
                </a:cubicBezTo>
                <a:lnTo>
                  <a:pt x="345095" y="205867"/>
                </a:lnTo>
                <a:lnTo>
                  <a:pt x="276476" y="215831"/>
                </a:lnTo>
                <a:cubicBezTo>
                  <a:pt x="271873" y="216507"/>
                  <a:pt x="268128" y="219658"/>
                  <a:pt x="266692" y="224079"/>
                </a:cubicBezTo>
                <a:cubicBezTo>
                  <a:pt x="265257" y="228500"/>
                  <a:pt x="266428" y="233267"/>
                  <a:pt x="269761" y="236500"/>
                </a:cubicBezTo>
                <a:lnTo>
                  <a:pt x="319423" y="284882"/>
                </a:lnTo>
                <a:close/>
                <a:moveTo>
                  <a:pt x="351777" y="221555"/>
                </a:moveTo>
                <a:cubicBezTo>
                  <a:pt x="354467" y="221159"/>
                  <a:pt x="356793" y="219476"/>
                  <a:pt x="357998" y="217035"/>
                </a:cubicBezTo>
                <a:lnTo>
                  <a:pt x="386673" y="158937"/>
                </a:lnTo>
                <a:lnTo>
                  <a:pt x="415348" y="217035"/>
                </a:lnTo>
                <a:cubicBezTo>
                  <a:pt x="416552" y="219476"/>
                  <a:pt x="418879" y="221159"/>
                  <a:pt x="421552" y="221555"/>
                </a:cubicBezTo>
                <a:lnTo>
                  <a:pt x="485683" y="230875"/>
                </a:lnTo>
                <a:lnTo>
                  <a:pt x="439271" y="276106"/>
                </a:lnTo>
                <a:cubicBezTo>
                  <a:pt x="437325" y="278003"/>
                  <a:pt x="436434" y="280725"/>
                  <a:pt x="436896" y="283414"/>
                </a:cubicBezTo>
                <a:lnTo>
                  <a:pt x="447851" y="347269"/>
                </a:lnTo>
                <a:lnTo>
                  <a:pt x="390484" y="317115"/>
                </a:lnTo>
                <a:cubicBezTo>
                  <a:pt x="388075" y="315845"/>
                  <a:pt x="385204" y="315845"/>
                  <a:pt x="382812" y="317115"/>
                </a:cubicBezTo>
                <a:lnTo>
                  <a:pt x="325445" y="347269"/>
                </a:lnTo>
                <a:lnTo>
                  <a:pt x="336400" y="283414"/>
                </a:lnTo>
                <a:cubicBezTo>
                  <a:pt x="336862" y="280742"/>
                  <a:pt x="335971" y="278003"/>
                  <a:pt x="334025" y="276106"/>
                </a:cubicBezTo>
                <a:lnTo>
                  <a:pt x="287613" y="230875"/>
                </a:lnTo>
                <a:lnTo>
                  <a:pt x="351777" y="221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1"/>
          <p:cNvSpPr txBox="1"/>
          <p:nvPr/>
        </p:nvSpPr>
        <p:spPr>
          <a:xfrm>
            <a:off x="1070517" y="1019175"/>
            <a:ext cx="1037872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500">
                <a:solidFill>
                  <a:srgbClr val="FFFFFF"/>
                </a:solidFill>
                <a:latin typeface="Alice"/>
                <a:ea typeface="Alice"/>
                <a:sym typeface="Alice"/>
              </a:rPr>
              <a:t>Relevant Evidence</a:t>
            </a:r>
            <a:endParaRPr lang="en-US" err="1"/>
          </a:p>
        </p:txBody>
      </p:sp>
      <p:grpSp>
        <p:nvGrpSpPr>
          <p:cNvPr id="913" name="Google Shape;913;p21"/>
          <p:cNvGrpSpPr/>
          <p:nvPr/>
        </p:nvGrpSpPr>
        <p:grpSpPr>
          <a:xfrm>
            <a:off x="-3263509" y="6649625"/>
            <a:ext cx="6527018" cy="10619055"/>
            <a:chOff x="0" y="0"/>
            <a:chExt cx="8702690" cy="14158740"/>
          </a:xfrm>
        </p:grpSpPr>
        <p:grpSp>
          <p:nvGrpSpPr>
            <p:cNvPr id="914" name="Google Shape;914;p21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915" name="Google Shape;915;p2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7" name="Google Shape;917;p21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918" name="Google Shape;918;p2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0" name="Google Shape;920;p21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921" name="Google Shape;921;p2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3" name="Google Shape;923;p21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924" name="Google Shape;924;p2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21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927" name="Google Shape;927;p2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9" name="Google Shape;929;p21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930" name="Google Shape;930;p2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2" name="Google Shape;932;p21"/>
          <p:cNvGrpSpPr/>
          <p:nvPr/>
        </p:nvGrpSpPr>
        <p:grpSpPr>
          <a:xfrm>
            <a:off x="13975228" y="-5665768"/>
            <a:ext cx="6568145" cy="10644284"/>
            <a:chOff x="1" y="1"/>
            <a:chExt cx="8757526" cy="14192379"/>
          </a:xfrm>
        </p:grpSpPr>
        <p:grpSp>
          <p:nvGrpSpPr>
            <p:cNvPr id="933" name="Google Shape;933;p21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934" name="Google Shape;934;p2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21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937" name="Google Shape;937;p2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21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940" name="Google Shape;940;p2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21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943" name="Google Shape;943;p2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21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946" name="Google Shape;946;p2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21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949" name="Google Shape;949;p2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951" name="Google Shape;951;p21"/>
          <p:cNvGraphicFramePr/>
          <p:nvPr/>
        </p:nvGraphicFramePr>
        <p:xfrm>
          <a:off x="983855" y="2922433"/>
          <a:ext cx="16275450" cy="6002500"/>
        </p:xfrm>
        <a:graphic>
          <a:graphicData uri="http://schemas.openxmlformats.org/drawingml/2006/table">
            <a:tbl>
              <a:tblPr>
                <a:noFill/>
                <a:tableStyleId>{B5F0D9FC-670A-4234-9623-EA1020B4F34C}</a:tableStyleId>
              </a:tblPr>
              <a:tblGrid>
                <a:gridCol w="542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2" name="Google Shape;952;p21"/>
          <p:cNvSpPr/>
          <p:nvPr/>
        </p:nvSpPr>
        <p:spPr>
          <a:xfrm>
            <a:off x="1277065" y="3227256"/>
            <a:ext cx="4698592" cy="2364995"/>
          </a:xfrm>
          <a:custGeom>
            <a:avLst/>
            <a:gdLst/>
            <a:ahLst/>
            <a:cxnLst/>
            <a:rect l="l" t="t" r="r" b="b"/>
            <a:pathLst>
              <a:path w="1703932" h="857659" extrusionOk="0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3" name="Google Shape;953;p21"/>
          <p:cNvSpPr/>
          <p:nvPr/>
        </p:nvSpPr>
        <p:spPr>
          <a:xfrm>
            <a:off x="6737853" y="3227256"/>
            <a:ext cx="4741521" cy="2365093"/>
          </a:xfrm>
          <a:custGeom>
            <a:avLst/>
            <a:gdLst/>
            <a:ahLst/>
            <a:cxnLst/>
            <a:rect l="l" t="t" r="r" b="b"/>
            <a:pathLst>
              <a:path w="1719428" h="857659" extrusionOk="0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4" name="Google Shape;954;p21"/>
          <p:cNvSpPr/>
          <p:nvPr/>
        </p:nvSpPr>
        <p:spPr>
          <a:xfrm>
            <a:off x="12245049" y="3227256"/>
            <a:ext cx="4778304" cy="2365093"/>
          </a:xfrm>
          <a:custGeom>
            <a:avLst/>
            <a:gdLst/>
            <a:ahLst/>
            <a:cxnLst/>
            <a:rect l="l" t="t" r="r" b="b"/>
            <a:pathLst>
              <a:path w="1732767" h="857659" extrusionOk="0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5" name="Google Shape;955;p21"/>
          <p:cNvSpPr/>
          <p:nvPr/>
        </p:nvSpPr>
        <p:spPr>
          <a:xfrm>
            <a:off x="1270856" y="6295103"/>
            <a:ext cx="4698788" cy="2365093"/>
          </a:xfrm>
          <a:custGeom>
            <a:avLst/>
            <a:gdLst/>
            <a:ahLst/>
            <a:cxnLst/>
            <a:rect l="l" t="t" r="r" b="b"/>
            <a:pathLst>
              <a:path w="1703932" h="857659" extrusionOk="0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6" name="Google Shape;956;p21"/>
          <p:cNvSpPr/>
          <p:nvPr/>
        </p:nvSpPr>
        <p:spPr>
          <a:xfrm>
            <a:off x="6731644" y="6295103"/>
            <a:ext cx="4741521" cy="2365093"/>
          </a:xfrm>
          <a:custGeom>
            <a:avLst/>
            <a:gdLst/>
            <a:ahLst/>
            <a:cxnLst/>
            <a:rect l="l" t="t" r="r" b="b"/>
            <a:pathLst>
              <a:path w="1719428" h="857659" extrusionOk="0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7" name="Google Shape;957;p21"/>
          <p:cNvSpPr/>
          <p:nvPr/>
        </p:nvSpPr>
        <p:spPr>
          <a:xfrm>
            <a:off x="12238840" y="6295103"/>
            <a:ext cx="4778304" cy="2365093"/>
          </a:xfrm>
          <a:custGeom>
            <a:avLst/>
            <a:gdLst/>
            <a:ahLst/>
            <a:cxnLst/>
            <a:rect l="l" t="t" r="r" b="b"/>
            <a:pathLst>
              <a:path w="1732767" h="857659" extrusionOk="0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8" name="Google Shape;958;p21"/>
          <p:cNvSpPr txBox="1"/>
          <p:nvPr/>
        </p:nvSpPr>
        <p:spPr>
          <a:xfrm>
            <a:off x="1545263" y="6815838"/>
            <a:ext cx="4162200" cy="13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Extremely fast process, not consistent with any standard hiring procedures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1"/>
          <p:cNvSpPr txBox="1"/>
          <p:nvPr/>
        </p:nvSpPr>
        <p:spPr>
          <a:xfrm>
            <a:off x="1539125" y="3906124"/>
            <a:ext cx="4162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Extremely similar Better Business Bureau Scam Report</a:t>
            </a:r>
            <a:endParaRPr lang="en-US" sz="20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Calibri"/>
              <a:ea typeface="Open Sans"/>
              <a:cs typeface="Calibri"/>
            </a:endParaRPr>
          </a:p>
        </p:txBody>
      </p:sp>
      <p:sp>
        <p:nvSpPr>
          <p:cNvPr id="960" name="Google Shape;960;p21"/>
          <p:cNvSpPr txBox="1"/>
          <p:nvPr/>
        </p:nvSpPr>
        <p:spPr>
          <a:xfrm>
            <a:off x="7057128" y="3892744"/>
            <a:ext cx="4162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Inconsistencies with company and job information</a:t>
            </a:r>
            <a:endParaRPr lang="en-US" sz="20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Calibri"/>
              <a:ea typeface="Open Sans"/>
              <a:cs typeface="Calibri"/>
            </a:endParaRPr>
          </a:p>
        </p:txBody>
      </p:sp>
      <p:sp>
        <p:nvSpPr>
          <p:cNvPr id="961" name="Google Shape;961;p21"/>
          <p:cNvSpPr txBox="1"/>
          <p:nvPr/>
        </p:nvSpPr>
        <p:spPr>
          <a:xfrm>
            <a:off x="12553088" y="4003698"/>
            <a:ext cx="4162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Purchasing of Personal Office Equipment &amp; reimbursement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962" name="Google Shape;962;p21"/>
          <p:cNvSpPr txBox="1"/>
          <p:nvPr/>
        </p:nvSpPr>
        <p:spPr>
          <a:xfrm>
            <a:off x="7023125" y="6815838"/>
            <a:ext cx="41622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Many Grammatical Errors Throughout all Forms of Communication, general issues with professionalism</a:t>
            </a:r>
          </a:p>
          <a:p>
            <a:endParaRPr lang="en-US" sz="20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63" name="Google Shape;963;p21"/>
          <p:cNvSpPr txBox="1"/>
          <p:nvPr/>
        </p:nvSpPr>
        <p:spPr>
          <a:xfrm>
            <a:off x="12553100" y="6969167"/>
            <a:ext cx="4162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Consistent with profiles of known employment scams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D40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18"/>
          <p:cNvGrpSpPr/>
          <p:nvPr/>
        </p:nvGrpSpPr>
        <p:grpSpPr>
          <a:xfrm>
            <a:off x="-2780907" y="-3332311"/>
            <a:ext cx="6568144" cy="10644284"/>
            <a:chOff x="1" y="1"/>
            <a:chExt cx="8757526" cy="14192379"/>
          </a:xfrm>
        </p:grpSpPr>
        <p:grpSp>
          <p:nvGrpSpPr>
            <p:cNvPr id="726" name="Google Shape;726;p18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727" name="Google Shape;727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18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730" name="Google Shape;730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18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733" name="Google Shape;733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18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736" name="Google Shape;736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8" name="Google Shape;738;p18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18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742" name="Google Shape;742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4" name="Google Shape;744;p18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745" name="Google Shape;745;p18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746" name="Google Shape;746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18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749" name="Google Shape;749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752" name="Google Shape;752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18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755" name="Google Shape;755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18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758" name="Google Shape;758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0" name="Google Shape;760;p18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761" name="Google Shape;761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3" name="Google Shape;763;p1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764" name="Google Shape;764;p18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Google Shape;765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18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767" name="Google Shape;767;p18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Google Shape;768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18"/>
          <p:cNvSpPr txBox="1"/>
          <p:nvPr/>
        </p:nvSpPr>
        <p:spPr>
          <a:xfrm>
            <a:off x="2377677" y="1990646"/>
            <a:ext cx="13518707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>
                <a:latin typeface="Alice"/>
                <a:ea typeface="Alice"/>
                <a:sym typeface="Alice"/>
              </a:rPr>
              <a:t>NIST Phish Scale: Interview Offer</a:t>
            </a:r>
            <a:endParaRPr lang="en-US" sz="6600"/>
          </a:p>
        </p:txBody>
      </p:sp>
      <p:grpSp>
        <p:nvGrpSpPr>
          <p:cNvPr id="770" name="Google Shape;770;p18"/>
          <p:cNvGrpSpPr/>
          <p:nvPr/>
        </p:nvGrpSpPr>
        <p:grpSpPr>
          <a:xfrm>
            <a:off x="2366110" y="3901788"/>
            <a:ext cx="4159527" cy="3854341"/>
            <a:chOff x="0" y="0"/>
            <a:chExt cx="5546037" cy="5139121"/>
          </a:xfrm>
        </p:grpSpPr>
        <p:sp>
          <p:nvSpPr>
            <p:cNvPr id="771" name="Google Shape;771;p18"/>
            <p:cNvSpPr/>
            <p:nvPr/>
          </p:nvSpPr>
          <p:spPr>
            <a:xfrm>
              <a:off x="0" y="0"/>
              <a:ext cx="5546037" cy="5139121"/>
            </a:xfrm>
            <a:custGeom>
              <a:avLst/>
              <a:gdLst/>
              <a:ahLst/>
              <a:cxnLst/>
              <a:rect l="l" t="t" r="r" b="b"/>
              <a:pathLst>
                <a:path w="2653903" h="2459185" extrusionOk="0">
                  <a:moveTo>
                    <a:pt x="0" y="0"/>
                  </a:moveTo>
                  <a:lnTo>
                    <a:pt x="2653903" y="0"/>
                  </a:lnTo>
                  <a:lnTo>
                    <a:pt x="2653903" y="2459185"/>
                  </a:lnTo>
                  <a:lnTo>
                    <a:pt x="0" y="24591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Google Shape;772;p18"/>
            <p:cNvSpPr txBox="1"/>
            <p:nvPr/>
          </p:nvSpPr>
          <p:spPr>
            <a:xfrm>
              <a:off x="570173" y="1522295"/>
              <a:ext cx="4486499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  <a:sym typeface="Open Sans"/>
                </a:rPr>
                <a:t>Cue Category</a:t>
              </a:r>
              <a:endParaRPr lang="en-US"/>
            </a:p>
          </p:txBody>
        </p:sp>
        <p:sp>
          <p:nvSpPr>
            <p:cNvPr id="773" name="Google Shape;773;p18"/>
            <p:cNvSpPr txBox="1"/>
            <p:nvPr/>
          </p:nvSpPr>
          <p:spPr>
            <a:xfrm>
              <a:off x="349201" y="2799454"/>
              <a:ext cx="492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-US" sz="2400" b="1">
                  <a:latin typeface="Open Sans"/>
                  <a:ea typeface="Open Sans"/>
                  <a:cs typeface="Open Sans"/>
                  <a:sym typeface="Open Sans"/>
                </a:rPr>
                <a:t>Many (Less Difficult)</a:t>
              </a:r>
              <a:r>
                <a:rPr lang="en-US" sz="2350" b="1"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endParaRPr lang="en-US" b="1">
                <a:latin typeface="Open Sans"/>
                <a:ea typeface="Open Sans"/>
                <a:cs typeface="Open Sans"/>
              </a:endParaRPr>
            </a:p>
          </p:txBody>
        </p:sp>
        <p:cxnSp>
          <p:nvCxnSpPr>
            <p:cNvPr id="774" name="Google Shape;774;p18"/>
            <p:cNvCxnSpPr/>
            <p:nvPr/>
          </p:nvCxnSpPr>
          <p:spPr>
            <a:xfrm>
              <a:off x="504335" y="2493361"/>
              <a:ext cx="4486566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5" name="Google Shape;775;p18"/>
          <p:cNvGrpSpPr/>
          <p:nvPr/>
        </p:nvGrpSpPr>
        <p:grpSpPr>
          <a:xfrm>
            <a:off x="7064236" y="3901788"/>
            <a:ext cx="4159527" cy="3854341"/>
            <a:chOff x="0" y="0"/>
            <a:chExt cx="5546037" cy="5139121"/>
          </a:xfrm>
        </p:grpSpPr>
        <p:sp>
          <p:nvSpPr>
            <p:cNvPr id="776" name="Google Shape;776;p18"/>
            <p:cNvSpPr/>
            <p:nvPr/>
          </p:nvSpPr>
          <p:spPr>
            <a:xfrm>
              <a:off x="0" y="0"/>
              <a:ext cx="5546037" cy="5139121"/>
            </a:xfrm>
            <a:custGeom>
              <a:avLst/>
              <a:gdLst/>
              <a:ahLst/>
              <a:cxnLst/>
              <a:rect l="l" t="t" r="r" b="b"/>
              <a:pathLst>
                <a:path w="2653903" h="2459185" extrusionOk="0">
                  <a:moveTo>
                    <a:pt x="0" y="0"/>
                  </a:moveTo>
                  <a:lnTo>
                    <a:pt x="2653903" y="0"/>
                  </a:lnTo>
                  <a:lnTo>
                    <a:pt x="2653903" y="2459185"/>
                  </a:lnTo>
                  <a:lnTo>
                    <a:pt x="0" y="24591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Google Shape;777;p18"/>
            <p:cNvSpPr txBox="1"/>
            <p:nvPr/>
          </p:nvSpPr>
          <p:spPr>
            <a:xfrm>
              <a:off x="31199" y="711861"/>
              <a:ext cx="5415766" cy="1631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  <a:sym typeface="Open Sans"/>
                </a:rPr>
                <a:t>Premise Alignment Category</a:t>
              </a:r>
              <a:endParaRPr lang="en-US"/>
            </a:p>
          </p:txBody>
        </p:sp>
        <p:sp>
          <p:nvSpPr>
            <p:cNvPr id="778" name="Google Shape;778;p18"/>
            <p:cNvSpPr txBox="1"/>
            <p:nvPr/>
          </p:nvSpPr>
          <p:spPr>
            <a:xfrm>
              <a:off x="349201" y="2799454"/>
              <a:ext cx="492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latin typeface="Open Sans"/>
                  <a:ea typeface="Open Sans"/>
                  <a:cs typeface="Open Sans"/>
                  <a:sym typeface="Open Sans"/>
                </a:rPr>
                <a:t>Weak</a:t>
              </a:r>
              <a:endParaRPr lang="en-US" b="1"/>
            </a:p>
          </p:txBody>
        </p:sp>
        <p:cxnSp>
          <p:nvCxnSpPr>
            <p:cNvPr id="779" name="Google Shape;779;p18"/>
            <p:cNvCxnSpPr/>
            <p:nvPr/>
          </p:nvCxnSpPr>
          <p:spPr>
            <a:xfrm>
              <a:off x="504335" y="2493361"/>
              <a:ext cx="4486566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0" name="Google Shape;780;p18"/>
          <p:cNvGrpSpPr/>
          <p:nvPr/>
        </p:nvGrpSpPr>
        <p:grpSpPr>
          <a:xfrm>
            <a:off x="11762363" y="3901788"/>
            <a:ext cx="4159527" cy="3854341"/>
            <a:chOff x="0" y="0"/>
            <a:chExt cx="5546037" cy="5139121"/>
          </a:xfrm>
        </p:grpSpPr>
        <p:sp>
          <p:nvSpPr>
            <p:cNvPr id="781" name="Google Shape;781;p18"/>
            <p:cNvSpPr/>
            <p:nvPr/>
          </p:nvSpPr>
          <p:spPr>
            <a:xfrm>
              <a:off x="0" y="0"/>
              <a:ext cx="5546037" cy="5139121"/>
            </a:xfrm>
            <a:custGeom>
              <a:avLst/>
              <a:gdLst/>
              <a:ahLst/>
              <a:cxnLst/>
              <a:rect l="l" t="t" r="r" b="b"/>
              <a:pathLst>
                <a:path w="2653903" h="2459185" extrusionOk="0">
                  <a:moveTo>
                    <a:pt x="0" y="0"/>
                  </a:moveTo>
                  <a:lnTo>
                    <a:pt x="2653903" y="0"/>
                  </a:lnTo>
                  <a:lnTo>
                    <a:pt x="2653903" y="2459185"/>
                  </a:lnTo>
                  <a:lnTo>
                    <a:pt x="0" y="24591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Google Shape;782;p18"/>
            <p:cNvSpPr txBox="1"/>
            <p:nvPr/>
          </p:nvSpPr>
          <p:spPr>
            <a:xfrm>
              <a:off x="533003" y="760295"/>
              <a:ext cx="4486499" cy="15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  <a:sym typeface="Open Sans"/>
                </a:rPr>
                <a:t>Overall Detection Difficulty Rating</a:t>
              </a:r>
              <a:endParaRPr lang="en-US" sz="3200">
                <a:latin typeface="Open Sans"/>
                <a:ea typeface="Open Sans"/>
                <a:cs typeface="Open Sans"/>
              </a:endParaRPr>
            </a:p>
          </p:txBody>
        </p:sp>
        <p:sp>
          <p:nvSpPr>
            <p:cNvPr id="783" name="Google Shape;783;p18"/>
            <p:cNvSpPr txBox="1"/>
            <p:nvPr/>
          </p:nvSpPr>
          <p:spPr>
            <a:xfrm>
              <a:off x="349201" y="2799454"/>
              <a:ext cx="492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-US" sz="2400" b="1">
                  <a:latin typeface="Open Sans"/>
                  <a:ea typeface="Open Sans"/>
                  <a:cs typeface="Open Sans"/>
                  <a:sym typeface="Open Sans"/>
                </a:rPr>
                <a:t>Least Difficult</a:t>
              </a:r>
              <a:endParaRPr lang="en-US" b="1"/>
            </a:p>
          </p:txBody>
        </p:sp>
        <p:cxnSp>
          <p:nvCxnSpPr>
            <p:cNvPr id="784" name="Google Shape;784;p18"/>
            <p:cNvCxnSpPr/>
            <p:nvPr/>
          </p:nvCxnSpPr>
          <p:spPr>
            <a:xfrm>
              <a:off x="504335" y="2493361"/>
              <a:ext cx="4486566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D40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18"/>
          <p:cNvGrpSpPr/>
          <p:nvPr/>
        </p:nvGrpSpPr>
        <p:grpSpPr>
          <a:xfrm>
            <a:off x="-2780907" y="-3332311"/>
            <a:ext cx="6568144" cy="10644284"/>
            <a:chOff x="1" y="1"/>
            <a:chExt cx="8757526" cy="14192379"/>
          </a:xfrm>
        </p:grpSpPr>
        <p:grpSp>
          <p:nvGrpSpPr>
            <p:cNvPr id="726" name="Google Shape;726;p18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727" name="Google Shape;727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18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730" name="Google Shape;730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18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733" name="Google Shape;733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18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736" name="Google Shape;736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8" name="Google Shape;738;p18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18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742" name="Google Shape;742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4" name="Google Shape;744;p18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745" name="Google Shape;745;p18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746" name="Google Shape;746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18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749" name="Google Shape;749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752" name="Google Shape;752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18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755" name="Google Shape;755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18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758" name="Google Shape;758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0" name="Google Shape;760;p18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761" name="Google Shape;761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8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3" name="Google Shape;763;p1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764" name="Google Shape;764;p18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Google Shape;765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18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767" name="Google Shape;767;p18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Google Shape;768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18"/>
          <p:cNvSpPr txBox="1"/>
          <p:nvPr/>
        </p:nvSpPr>
        <p:spPr>
          <a:xfrm>
            <a:off x="2377677" y="1990646"/>
            <a:ext cx="13518707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>
                <a:latin typeface="Alice"/>
                <a:ea typeface="Alice"/>
                <a:sym typeface="Alice"/>
              </a:rPr>
              <a:t>NIST Phish Scale: Job Offer</a:t>
            </a:r>
            <a:endParaRPr lang="en-US" sz="6600"/>
          </a:p>
        </p:txBody>
      </p:sp>
      <p:grpSp>
        <p:nvGrpSpPr>
          <p:cNvPr id="770" name="Google Shape;770;p18"/>
          <p:cNvGrpSpPr/>
          <p:nvPr/>
        </p:nvGrpSpPr>
        <p:grpSpPr>
          <a:xfrm>
            <a:off x="2366110" y="3901788"/>
            <a:ext cx="4159527" cy="3854341"/>
            <a:chOff x="0" y="0"/>
            <a:chExt cx="5546037" cy="5139121"/>
          </a:xfrm>
        </p:grpSpPr>
        <p:sp>
          <p:nvSpPr>
            <p:cNvPr id="771" name="Google Shape;771;p18"/>
            <p:cNvSpPr/>
            <p:nvPr/>
          </p:nvSpPr>
          <p:spPr>
            <a:xfrm>
              <a:off x="0" y="0"/>
              <a:ext cx="5546037" cy="5139121"/>
            </a:xfrm>
            <a:custGeom>
              <a:avLst/>
              <a:gdLst/>
              <a:ahLst/>
              <a:cxnLst/>
              <a:rect l="l" t="t" r="r" b="b"/>
              <a:pathLst>
                <a:path w="2653903" h="2459185" extrusionOk="0">
                  <a:moveTo>
                    <a:pt x="0" y="0"/>
                  </a:moveTo>
                  <a:lnTo>
                    <a:pt x="2653903" y="0"/>
                  </a:lnTo>
                  <a:lnTo>
                    <a:pt x="2653903" y="2459185"/>
                  </a:lnTo>
                  <a:lnTo>
                    <a:pt x="0" y="24591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Google Shape;772;p18"/>
            <p:cNvSpPr txBox="1"/>
            <p:nvPr/>
          </p:nvSpPr>
          <p:spPr>
            <a:xfrm>
              <a:off x="570173" y="1522295"/>
              <a:ext cx="4486499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  <a:sym typeface="Open Sans"/>
                </a:rPr>
                <a:t>Cue Category</a:t>
              </a:r>
              <a:endParaRPr lang="en-US"/>
            </a:p>
          </p:txBody>
        </p:sp>
        <p:sp>
          <p:nvSpPr>
            <p:cNvPr id="773" name="Google Shape;773;p18"/>
            <p:cNvSpPr txBox="1"/>
            <p:nvPr/>
          </p:nvSpPr>
          <p:spPr>
            <a:xfrm>
              <a:off x="349201" y="2799454"/>
              <a:ext cx="492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-US" sz="2400" b="1">
                  <a:latin typeface="Open Sans"/>
                  <a:ea typeface="Open Sans"/>
                  <a:cs typeface="Open Sans"/>
                  <a:sym typeface="Open Sans"/>
                </a:rPr>
                <a:t>Many (Less difficult)</a:t>
              </a:r>
              <a:endParaRPr lang="en-US" b="1"/>
            </a:p>
          </p:txBody>
        </p:sp>
        <p:cxnSp>
          <p:nvCxnSpPr>
            <p:cNvPr id="774" name="Google Shape;774;p18"/>
            <p:cNvCxnSpPr/>
            <p:nvPr/>
          </p:nvCxnSpPr>
          <p:spPr>
            <a:xfrm>
              <a:off x="504335" y="2493361"/>
              <a:ext cx="4486566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5" name="Google Shape;775;p18"/>
          <p:cNvGrpSpPr/>
          <p:nvPr/>
        </p:nvGrpSpPr>
        <p:grpSpPr>
          <a:xfrm>
            <a:off x="7064236" y="3901788"/>
            <a:ext cx="4159527" cy="3854341"/>
            <a:chOff x="0" y="0"/>
            <a:chExt cx="5546037" cy="5139121"/>
          </a:xfrm>
        </p:grpSpPr>
        <p:sp>
          <p:nvSpPr>
            <p:cNvPr id="776" name="Google Shape;776;p18"/>
            <p:cNvSpPr/>
            <p:nvPr/>
          </p:nvSpPr>
          <p:spPr>
            <a:xfrm>
              <a:off x="0" y="0"/>
              <a:ext cx="5546037" cy="5139121"/>
            </a:xfrm>
            <a:custGeom>
              <a:avLst/>
              <a:gdLst/>
              <a:ahLst/>
              <a:cxnLst/>
              <a:rect l="l" t="t" r="r" b="b"/>
              <a:pathLst>
                <a:path w="2653903" h="2459185" extrusionOk="0">
                  <a:moveTo>
                    <a:pt x="0" y="0"/>
                  </a:moveTo>
                  <a:lnTo>
                    <a:pt x="2653903" y="0"/>
                  </a:lnTo>
                  <a:lnTo>
                    <a:pt x="2653903" y="2459185"/>
                  </a:lnTo>
                  <a:lnTo>
                    <a:pt x="0" y="24591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Google Shape;777;p18"/>
            <p:cNvSpPr txBox="1"/>
            <p:nvPr/>
          </p:nvSpPr>
          <p:spPr>
            <a:xfrm>
              <a:off x="31199" y="711861"/>
              <a:ext cx="5415766" cy="1631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  <a:sym typeface="Open Sans"/>
                </a:rPr>
                <a:t>Premise Alignment Category</a:t>
              </a:r>
              <a:endParaRPr lang="en-US"/>
            </a:p>
          </p:txBody>
        </p:sp>
        <p:sp>
          <p:nvSpPr>
            <p:cNvPr id="778" name="Google Shape;778;p18"/>
            <p:cNvSpPr txBox="1"/>
            <p:nvPr/>
          </p:nvSpPr>
          <p:spPr>
            <a:xfrm>
              <a:off x="349201" y="2799454"/>
              <a:ext cx="492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latin typeface="Open Sans"/>
                  <a:ea typeface="Open Sans"/>
                  <a:cs typeface="Open Sans"/>
                  <a:sym typeface="Open Sans"/>
                </a:rPr>
                <a:t>Strong</a:t>
              </a:r>
              <a:endParaRPr lang="en-US" b="1"/>
            </a:p>
          </p:txBody>
        </p:sp>
        <p:cxnSp>
          <p:nvCxnSpPr>
            <p:cNvPr id="779" name="Google Shape;779;p18"/>
            <p:cNvCxnSpPr/>
            <p:nvPr/>
          </p:nvCxnSpPr>
          <p:spPr>
            <a:xfrm>
              <a:off x="504335" y="2493361"/>
              <a:ext cx="4486566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0" name="Google Shape;780;p18"/>
          <p:cNvGrpSpPr/>
          <p:nvPr/>
        </p:nvGrpSpPr>
        <p:grpSpPr>
          <a:xfrm>
            <a:off x="11762363" y="3901788"/>
            <a:ext cx="4159527" cy="3854341"/>
            <a:chOff x="0" y="0"/>
            <a:chExt cx="5546037" cy="5139121"/>
          </a:xfrm>
        </p:grpSpPr>
        <p:sp>
          <p:nvSpPr>
            <p:cNvPr id="781" name="Google Shape;781;p18"/>
            <p:cNvSpPr/>
            <p:nvPr/>
          </p:nvSpPr>
          <p:spPr>
            <a:xfrm>
              <a:off x="0" y="0"/>
              <a:ext cx="5546037" cy="5139121"/>
            </a:xfrm>
            <a:custGeom>
              <a:avLst/>
              <a:gdLst/>
              <a:ahLst/>
              <a:cxnLst/>
              <a:rect l="l" t="t" r="r" b="b"/>
              <a:pathLst>
                <a:path w="2653903" h="2459185" extrusionOk="0">
                  <a:moveTo>
                    <a:pt x="0" y="0"/>
                  </a:moveTo>
                  <a:lnTo>
                    <a:pt x="2653903" y="0"/>
                  </a:lnTo>
                  <a:lnTo>
                    <a:pt x="2653903" y="2459185"/>
                  </a:lnTo>
                  <a:lnTo>
                    <a:pt x="0" y="24591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Google Shape;782;p18"/>
            <p:cNvSpPr txBox="1"/>
            <p:nvPr/>
          </p:nvSpPr>
          <p:spPr>
            <a:xfrm>
              <a:off x="533003" y="760295"/>
              <a:ext cx="4486499" cy="15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200">
                  <a:latin typeface="Open Sans"/>
                  <a:ea typeface="Open Sans"/>
                  <a:cs typeface="Open Sans"/>
                  <a:sym typeface="Open Sans"/>
                </a:rPr>
                <a:t>Overall Detection Difficulty Rating</a:t>
              </a:r>
              <a:endParaRPr lang="en-US" sz="3200">
                <a:latin typeface="Open Sans"/>
                <a:ea typeface="Open Sans"/>
                <a:cs typeface="Open Sans"/>
              </a:endParaRPr>
            </a:p>
          </p:txBody>
        </p:sp>
        <p:sp>
          <p:nvSpPr>
            <p:cNvPr id="783" name="Google Shape;783;p18"/>
            <p:cNvSpPr txBox="1"/>
            <p:nvPr/>
          </p:nvSpPr>
          <p:spPr>
            <a:xfrm>
              <a:off x="349201" y="2799454"/>
              <a:ext cx="492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-US" sz="2400" b="1">
                  <a:latin typeface="Open Sans"/>
                  <a:ea typeface="Open Sans"/>
                  <a:cs typeface="Open Sans"/>
                  <a:sym typeface="Open Sans"/>
                </a:rPr>
                <a:t>Moderately difficult</a:t>
              </a:r>
              <a:endParaRPr lang="en-US" b="1"/>
            </a:p>
          </p:txBody>
        </p:sp>
        <p:cxnSp>
          <p:nvCxnSpPr>
            <p:cNvPr id="784" name="Google Shape;784;p18"/>
            <p:cNvCxnSpPr/>
            <p:nvPr/>
          </p:nvCxnSpPr>
          <p:spPr>
            <a:xfrm>
              <a:off x="504335" y="2493361"/>
              <a:ext cx="4486566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72421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6"/>
          <p:cNvSpPr txBox="1"/>
          <p:nvPr/>
        </p:nvSpPr>
        <p:spPr>
          <a:xfrm>
            <a:off x="1028700" y="1060992"/>
            <a:ext cx="648998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500">
                <a:latin typeface="Alice"/>
                <a:ea typeface="Alice"/>
                <a:sym typeface="Alice"/>
              </a:rPr>
              <a:t>Red Flags</a:t>
            </a:r>
            <a:endParaRPr lang="en-US"/>
          </a:p>
        </p:txBody>
      </p:sp>
      <p:sp>
        <p:nvSpPr>
          <p:cNvPr id="1782" name="Google Shape;1782;p36"/>
          <p:cNvSpPr txBox="1"/>
          <p:nvPr/>
        </p:nvSpPr>
        <p:spPr>
          <a:xfrm>
            <a:off x="1028700" y="3207858"/>
            <a:ext cx="8781000" cy="350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lnSpc>
                <a:spcPct val="130000"/>
              </a:lnSpc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Potential AI chatbot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en-US" sz="3500">
                <a:latin typeface="Open Sans"/>
                <a:ea typeface="Open Sans"/>
                <a:cs typeface="Open Sans"/>
              </a:rPr>
              <a:t>Inconsistent information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en-US" sz="3500">
                <a:latin typeface="Open Sans"/>
                <a:ea typeface="Open Sans"/>
                <a:cs typeface="Open Sans"/>
              </a:rPr>
              <a:t>Points of contact discrepancies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en-US" sz="3500">
                <a:latin typeface="Open Sans"/>
                <a:ea typeface="Open Sans"/>
                <a:cs typeface="Open Sans"/>
              </a:rPr>
              <a:t>Issues with professionalism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en-US" sz="3500">
                <a:latin typeface="Open Sans"/>
                <a:ea typeface="Open Sans"/>
                <a:cs typeface="Open Sans"/>
              </a:rPr>
              <a:t>Use of lures</a:t>
            </a:r>
          </a:p>
        </p:txBody>
      </p:sp>
      <p:grpSp>
        <p:nvGrpSpPr>
          <p:cNvPr id="1785" name="Google Shape;1785;p36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1786" name="Google Shape;1786;p36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7" name="Google Shape;1787;p3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8" name="Google Shape;1788;p36"/>
          <p:cNvGrpSpPr/>
          <p:nvPr/>
        </p:nvGrpSpPr>
        <p:grpSpPr>
          <a:xfrm rot="10786669">
            <a:off x="14650788" y="-4023010"/>
            <a:ext cx="6527018" cy="10619055"/>
            <a:chOff x="0" y="0"/>
            <a:chExt cx="8702690" cy="14158740"/>
          </a:xfrm>
        </p:grpSpPr>
        <p:grpSp>
          <p:nvGrpSpPr>
            <p:cNvPr id="1789" name="Google Shape;1789;p36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1790" name="Google Shape;1790;p3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2" name="Google Shape;1792;p36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1793" name="Google Shape;1793;p3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5" name="Google Shape;1795;p36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1796" name="Google Shape;1796;p3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8" name="Google Shape;1798;p36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1799" name="Google Shape;1799;p3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36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1802" name="Google Shape;1802;p3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4" name="Google Shape;1804;p36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1805" name="Google Shape;1805;p3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7" name="Google Shape;1807;p36"/>
          <p:cNvGrpSpPr/>
          <p:nvPr/>
        </p:nvGrpSpPr>
        <p:grpSpPr>
          <a:xfrm>
            <a:off x="10228101" y="790575"/>
            <a:ext cx="8145231" cy="8844950"/>
            <a:chOff x="0" y="0"/>
            <a:chExt cx="2953723" cy="3207464"/>
          </a:xfrm>
        </p:grpSpPr>
        <p:sp>
          <p:nvSpPr>
            <p:cNvPr id="1808" name="Google Shape;1808;p36"/>
            <p:cNvSpPr/>
            <p:nvPr/>
          </p:nvSpPr>
          <p:spPr>
            <a:xfrm>
              <a:off x="0" y="0"/>
              <a:ext cx="2953723" cy="3207464"/>
            </a:xfrm>
            <a:custGeom>
              <a:avLst/>
              <a:gdLst/>
              <a:ahLst/>
              <a:cxnLst/>
              <a:rect l="l" t="t" r="r" b="b"/>
              <a:pathLst>
                <a:path w="2953723" h="3207464" extrusionOk="0">
                  <a:moveTo>
                    <a:pt x="0" y="0"/>
                  </a:moveTo>
                  <a:lnTo>
                    <a:pt x="2953723" y="0"/>
                  </a:lnTo>
                  <a:lnTo>
                    <a:pt x="2953723" y="3207464"/>
                  </a:lnTo>
                  <a:lnTo>
                    <a:pt x="0" y="3207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9" name="Google Shape;1809;p3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0" name="Google Shape;1810;p36"/>
          <p:cNvPicPr preferRelativeResize="0"/>
          <p:nvPr/>
        </p:nvPicPr>
        <p:blipFill rotWithShape="1">
          <a:blip r:embed="rId3">
            <a:alphaModFix/>
          </a:blip>
          <a:srcRect l="18857" r="18857"/>
          <a:stretch/>
        </p:blipFill>
        <p:spPr>
          <a:xfrm>
            <a:off x="10594481" y="1093685"/>
            <a:ext cx="7693519" cy="822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1" name="Google Shape;1811;p36"/>
          <p:cNvGrpSpPr/>
          <p:nvPr/>
        </p:nvGrpSpPr>
        <p:grpSpPr>
          <a:xfrm>
            <a:off x="-2589074" y="7919988"/>
            <a:ext cx="4713043" cy="7667830"/>
            <a:chOff x="0" y="0"/>
            <a:chExt cx="6284057" cy="10223773"/>
          </a:xfrm>
        </p:grpSpPr>
        <p:grpSp>
          <p:nvGrpSpPr>
            <p:cNvPr id="1812" name="Google Shape;1812;p36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1813" name="Google Shape;1813;p3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5" name="Google Shape;1815;p36"/>
            <p:cNvGrpSpPr/>
            <p:nvPr/>
          </p:nvGrpSpPr>
          <p:grpSpPr>
            <a:xfrm rot="10800000">
              <a:off x="420671" y="422434"/>
              <a:ext cx="5442715" cy="9265924"/>
              <a:chOff x="0" y="0"/>
              <a:chExt cx="660400" cy="1124295"/>
            </a:xfrm>
          </p:grpSpPr>
          <p:sp>
            <p:nvSpPr>
              <p:cNvPr id="1816" name="Google Shape;1816;p3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8" name="Google Shape;1818;p36"/>
            <p:cNvGrpSpPr/>
            <p:nvPr/>
          </p:nvGrpSpPr>
          <p:grpSpPr>
            <a:xfrm rot="10800000">
              <a:off x="890341" y="945623"/>
              <a:ext cx="4503375" cy="8153465"/>
              <a:chOff x="0" y="0"/>
              <a:chExt cx="660400" cy="1195670"/>
            </a:xfrm>
          </p:grpSpPr>
          <p:sp>
            <p:nvSpPr>
              <p:cNvPr id="1819" name="Google Shape;1819;p3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1" name="Google Shape;1821;p36"/>
            <p:cNvGrpSpPr/>
            <p:nvPr/>
          </p:nvGrpSpPr>
          <p:grpSpPr>
            <a:xfrm rot="10800000">
              <a:off x="1367205" y="1568084"/>
              <a:ext cx="3549646" cy="7050091"/>
              <a:chOff x="0" y="0"/>
              <a:chExt cx="660400" cy="1311646"/>
            </a:xfrm>
          </p:grpSpPr>
          <p:sp>
            <p:nvSpPr>
              <p:cNvPr id="1822" name="Google Shape;1822;p3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4" name="Google Shape;1824;p36"/>
            <p:cNvGrpSpPr/>
            <p:nvPr/>
          </p:nvGrpSpPr>
          <p:grpSpPr>
            <a:xfrm rot="10800000">
              <a:off x="1767947" y="2017650"/>
              <a:ext cx="2748163" cy="6147657"/>
              <a:chOff x="0" y="0"/>
              <a:chExt cx="660400" cy="1477319"/>
            </a:xfrm>
          </p:grpSpPr>
          <p:sp>
            <p:nvSpPr>
              <p:cNvPr id="1825" name="Google Shape;1825;p3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7" name="Google Shape;1827;p36"/>
            <p:cNvGrpSpPr/>
            <p:nvPr/>
          </p:nvGrpSpPr>
          <p:grpSpPr>
            <a:xfrm rot="10800000">
              <a:off x="2115757" y="2470572"/>
              <a:ext cx="2052543" cy="5284852"/>
              <a:chOff x="0" y="0"/>
              <a:chExt cx="660400" cy="1700386"/>
            </a:xfrm>
          </p:grpSpPr>
          <p:sp>
            <p:nvSpPr>
              <p:cNvPr id="1828" name="Google Shape;1828;p3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 descr="14 phishing red flags for 2022, CyberTalk.org phishing">
            <a:extLst>
              <a:ext uri="{FF2B5EF4-FFF2-40B4-BE49-F238E27FC236}">
                <a16:creationId xmlns:a16="http://schemas.microsoft.com/office/drawing/2014/main" id="{7C236590-E39D-0D37-F088-82835C6495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97" t="-43" r="17313" b="-490"/>
          <a:stretch/>
        </p:blipFill>
        <p:spPr>
          <a:xfrm>
            <a:off x="10588083" y="1061977"/>
            <a:ext cx="7704541" cy="83839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8A79-7976-DAE9-E1D0-B7D171E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OSINT Findings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2C2C-04FC-1F98-0801-0ACEB3D8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271" y="2575433"/>
            <a:ext cx="13738301" cy="6922577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indent="-457200">
              <a:lnSpc>
                <a:spcPct val="150000"/>
              </a:lnSpc>
              <a:buFont typeface="Arial"/>
              <a:buChar char="•"/>
            </a:pPr>
            <a:r>
              <a:rPr lang="en-US" sz="2400" b="1"/>
              <a:t>Better Business Bureau scam report</a:t>
            </a:r>
          </a:p>
          <a:p>
            <a:pPr marL="11430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2400"/>
              <a:t>Scam report matches Sam's experience dealing with this job offer</a:t>
            </a:r>
          </a:p>
          <a:p>
            <a:pPr marL="685800" indent="-457200">
              <a:lnSpc>
                <a:spcPct val="150000"/>
              </a:lnSpc>
              <a:buFont typeface="Arial"/>
              <a:buChar char="•"/>
            </a:pPr>
            <a:r>
              <a:rPr lang="en-US" sz="2400" b="1"/>
              <a:t>Employer information</a:t>
            </a:r>
          </a:p>
          <a:p>
            <a:pPr marL="11430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2400" err="1"/>
              <a:t>HealthComp</a:t>
            </a:r>
            <a:r>
              <a:rPr lang="en-US" sz="2400"/>
              <a:t> merged with Virgin Pulse and has been operating with the Personify Health name and brand since February</a:t>
            </a:r>
          </a:p>
          <a:p>
            <a:pPr marL="11430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2400"/>
              <a:t>Omnicell and </a:t>
            </a:r>
            <a:r>
              <a:rPr lang="en-US" sz="2400" err="1"/>
              <a:t>HealthComp</a:t>
            </a:r>
            <a:r>
              <a:rPr lang="en-US" sz="2400"/>
              <a:t> have no connection to each other</a:t>
            </a:r>
          </a:p>
          <a:p>
            <a:pPr marL="685800" indent="-457200">
              <a:lnSpc>
                <a:spcPct val="150000"/>
              </a:lnSpc>
              <a:buFont typeface="Arial"/>
              <a:buChar char="•"/>
            </a:pPr>
            <a:r>
              <a:rPr lang="en-US" sz="2400" b="1"/>
              <a:t>Interviewer information</a:t>
            </a:r>
          </a:p>
          <a:p>
            <a:pPr marL="11430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2400"/>
              <a:t>Mr. Gavin Manley no longer works at Omnicell, Inc</a:t>
            </a:r>
          </a:p>
          <a:p>
            <a:pPr marL="11430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2400"/>
              <a:t>Mr. David W. </a:t>
            </a:r>
            <a:r>
              <a:rPr lang="en-US" sz="2400" err="1"/>
              <a:t>Bondeson</a:t>
            </a:r>
            <a:r>
              <a:rPr lang="en-US" sz="2400"/>
              <a:t> is the Director of Stop Loss Sales and not an Interview Manager</a:t>
            </a:r>
          </a:p>
          <a:p>
            <a:pPr marL="685800" indent="-457200">
              <a:lnSpc>
                <a:spcPct val="150000"/>
              </a:lnSpc>
              <a:buFont typeface="Arial"/>
              <a:buChar char="•"/>
            </a:pPr>
            <a:r>
              <a:rPr lang="en-US" sz="2400" b="1"/>
              <a:t>Domain information</a:t>
            </a:r>
          </a:p>
          <a:p>
            <a:pPr marL="11430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2400" err="1"/>
              <a:t>HealthComp.com</a:t>
            </a:r>
            <a:r>
              <a:rPr lang="en-US" sz="2400"/>
              <a:t> was registered in 2001 while </a:t>
            </a:r>
            <a:r>
              <a:rPr lang="en-US" sz="2400" err="1"/>
              <a:t>HealthComp.live</a:t>
            </a:r>
            <a:r>
              <a:rPr lang="en-US" sz="2400"/>
              <a:t> was registered in 2023</a:t>
            </a:r>
          </a:p>
        </p:txBody>
      </p:sp>
    </p:spTree>
    <p:extLst>
      <p:ext uri="{BB962C8B-B14F-4D97-AF65-F5344CB8AC3E}">
        <p14:creationId xmlns:p14="http://schemas.microsoft.com/office/powerpoint/2010/main" val="4110743677"/>
      </p:ext>
    </p:extLst>
  </p:cSld>
  <p:clrMapOvr>
    <a:masterClrMapping/>
  </p:clrMapOvr>
</p:sld>
</file>

<file path=ppt/theme/theme1.xml><?xml version="1.0" encoding="utf-8"?>
<a:theme xmlns:a="http://schemas.openxmlformats.org/drawingml/2006/main" name="Blue and Gold Minimalistic Newsletter Presentation ">
  <a:themeElements>
    <a:clrScheme name="Office">
      <a:dk1>
        <a:srgbClr val="191919"/>
      </a:dk1>
      <a:lt1>
        <a:srgbClr val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4C586073D0EA4D83B33CC66B5CF740" ma:contentTypeVersion="12" ma:contentTypeDescription="Create a new document." ma:contentTypeScope="" ma:versionID="2cdf3e5e2b91b21198405c49aee16b71">
  <xsd:schema xmlns:xsd="http://www.w3.org/2001/XMLSchema" xmlns:xs="http://www.w3.org/2001/XMLSchema" xmlns:p="http://schemas.microsoft.com/office/2006/metadata/properties" xmlns:ns2="47961403-2a96-475a-998f-753f715cb545" xmlns:ns3="7f363c66-7914-4609-9c7d-3f5b8dd26535" targetNamespace="http://schemas.microsoft.com/office/2006/metadata/properties" ma:root="true" ma:fieldsID="4d0d182354007ed595a15ef69517b029" ns2:_="" ns3:_="">
    <xsd:import namespace="47961403-2a96-475a-998f-753f715cb545"/>
    <xsd:import namespace="7f363c66-7914-4609-9c7d-3f5b8dd265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61403-2a96-475a-998f-753f715cb5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63c66-7914-4609-9c7d-3f5b8dd2653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790b384-e9b0-4c26-b52c-f134b1b3b14d}" ma:internalName="TaxCatchAll" ma:showField="CatchAllData" ma:web="7f363c66-7914-4609-9c7d-3f5b8dd265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961403-2a96-475a-998f-753f715cb545">
      <Terms xmlns="http://schemas.microsoft.com/office/infopath/2007/PartnerControls"/>
    </lcf76f155ced4ddcb4097134ff3c332f>
    <TaxCatchAll xmlns="7f363c66-7914-4609-9c7d-3f5b8dd26535" xsi:nil="true"/>
  </documentManagement>
</p:properties>
</file>

<file path=customXml/itemProps1.xml><?xml version="1.0" encoding="utf-8"?>
<ds:datastoreItem xmlns:ds="http://schemas.openxmlformats.org/officeDocument/2006/customXml" ds:itemID="{05D687A3-5CC5-4523-B306-3CB8DB3B0A56}">
  <ds:schemaRefs>
    <ds:schemaRef ds:uri="47961403-2a96-475a-998f-753f715cb545"/>
    <ds:schemaRef ds:uri="7f363c66-7914-4609-9c7d-3f5b8dd265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19C935-AEAB-453C-A19A-F847ED0EF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84C1DA-9651-4D93-81A5-46647507558A}">
  <ds:schemaRefs>
    <ds:schemaRef ds:uri="47961403-2a96-475a-998f-753f715cb545"/>
    <ds:schemaRef ds:uri="7f363c66-7914-4609-9c7d-3f5b8dd2653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 and Gold Minimalistic Newsletter Presentation </vt:lpstr>
      <vt:lpstr>PowerPoint Presentation</vt:lpstr>
      <vt:lpstr>PowerPoint Presentation</vt:lpstr>
      <vt:lpstr>About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OSINT Findings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2024-04-21T16:57:51Z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0x0101001B4C586073D0EA4D83B33CC66B5CF740</vt:lpwstr>
  </property>
  <property fmtid="{D5CDD505-2E9C-101B-9397-08002B2CF9AE}" pid="3" name="MediaServiceImageTags">
    <vt:lpwstr/>
  </property>
</Properties>
</file>