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c511ec8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c511ec8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c511ec8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c511ec8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c46c581d8f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c46c581d8f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BLACK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46c581d8f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46c581d8f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c46c581d8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c46c581d8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CARINA: </a:t>
            </a:r>
            <a:r>
              <a:rPr lang="en" sz="1300">
                <a:solidFill>
                  <a:srgbClr val="595959"/>
                </a:solidFill>
                <a:latin typeface="Lato"/>
                <a:ea typeface="Lato"/>
                <a:cs typeface="Lato"/>
                <a:sym typeface="Lato"/>
              </a:rPr>
              <a:t>A próstata é uma glândula encarregue da produção do fluido seminal, esta pode aumentar de tamanho de forma benigna ou através do crescimento de um tumor, ao que chamamos de cancro da próstata. Este aumento faz com que a uretra seja comprimida podendo causar problemas urinários, devido à diminuição ou até mesmo anulação do fluxo da urina desde a bexiga até ao pénis.</a:t>
            </a:r>
            <a:endParaRPr sz="1300">
              <a:solidFill>
                <a:srgbClr val="595959"/>
              </a:solidFill>
              <a:latin typeface="Lato"/>
              <a:ea typeface="Lato"/>
              <a:cs typeface="Lato"/>
              <a:sym typeface="Lato"/>
            </a:endParaRPr>
          </a:p>
          <a:p>
            <a:pPr indent="0" lvl="0" marL="0" rtl="0" algn="l">
              <a:lnSpc>
                <a:spcPct val="150000"/>
              </a:lnSpc>
              <a:spcBef>
                <a:spcPts val="1200"/>
              </a:spcBef>
              <a:spcAft>
                <a:spcPts val="0"/>
              </a:spcAft>
              <a:buNone/>
            </a:pPr>
            <a:r>
              <a:rPr lang="en" sz="1300">
                <a:solidFill>
                  <a:srgbClr val="595959"/>
                </a:solidFill>
                <a:latin typeface="Lato"/>
                <a:ea typeface="Lato"/>
                <a:cs typeface="Lato"/>
                <a:sym typeface="Lato"/>
              </a:rPr>
              <a:t>Atualmente os métodos de rastreio do cancro da próstata </a:t>
            </a:r>
            <a:r>
              <a:rPr lang="en" sz="1400">
                <a:solidFill>
                  <a:srgbClr val="595959"/>
                </a:solidFill>
                <a:latin typeface="Lato"/>
                <a:ea typeface="Lato"/>
                <a:cs typeface="Lato"/>
                <a:sym typeface="Lato"/>
              </a:rPr>
              <a:t>são pouco fiáveis, invasivos e caros. A possibilidade da detenção deste problema através da análise de imagem tornaria então este processo mais cômodo e barato.</a:t>
            </a:r>
            <a:endParaRPr sz="1400">
              <a:solidFill>
                <a:srgbClr val="595959"/>
              </a:solidFill>
              <a:latin typeface="Lato"/>
              <a:ea typeface="Lato"/>
              <a:cs typeface="Lato"/>
              <a:sym typeface="Lato"/>
            </a:endParaRPr>
          </a:p>
          <a:p>
            <a:pPr indent="0" lvl="0" marL="0" rtl="0" algn="l">
              <a:lnSpc>
                <a:spcPct val="150000"/>
              </a:lnSpc>
              <a:spcBef>
                <a:spcPts val="1200"/>
              </a:spcBef>
              <a:spcAft>
                <a:spcPts val="0"/>
              </a:spcAft>
              <a:buClr>
                <a:schemeClr val="dk1"/>
              </a:buClr>
              <a:buSzPts val="1100"/>
              <a:buFont typeface="Arial"/>
              <a:buNone/>
            </a:pPr>
            <a:r>
              <a:rPr lang="en" sz="1400">
                <a:solidFill>
                  <a:srgbClr val="595959"/>
                </a:solidFill>
                <a:latin typeface="Lato"/>
                <a:ea typeface="Lato"/>
                <a:cs typeface="Lato"/>
                <a:sym typeface="Lato"/>
              </a:rPr>
              <a:t>Este trabalho visa a análise de imagens da próstata de forma a concluir informações sobre a sua textura.</a:t>
            </a:r>
            <a:endParaRPr sz="14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c46c581d8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c46c581d8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CARINA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46c581d8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46c581d8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b93ac37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b93ac37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BLACK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b93ac371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b93ac371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BLACK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b93ac37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b93ac37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BLACK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b93ac371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b93ac371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BLACK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b93ac371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b93ac37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CARINA: Uma vez </a:t>
            </a:r>
            <a:r>
              <a:rPr lang="en"/>
              <a:t>não</a:t>
            </a:r>
            <a:r>
              <a:rPr lang="en"/>
              <a:t> havia qualquer labeling no dataset, fizemos uma pesquisa de forma a conseguir </a:t>
            </a:r>
            <a:r>
              <a:rPr lang="en"/>
              <a:t>interpretar</a:t>
            </a:r>
            <a:r>
              <a:rPr lang="en"/>
              <a:t> melhor os resultados obtidos. Percebemos que:</a:t>
            </a:r>
            <a:endParaRPr/>
          </a:p>
          <a:p>
            <a:pPr indent="-295275" lvl="0" marL="457200" rtl="0" algn="l">
              <a:spcBef>
                <a:spcPts val="0"/>
              </a:spcBef>
              <a:spcAft>
                <a:spcPts val="0"/>
              </a:spcAft>
              <a:buClr>
                <a:srgbClr val="403D39"/>
              </a:buClr>
              <a:buSzPts val="1050"/>
              <a:buChar char="-"/>
            </a:pPr>
            <a:r>
              <a:rPr lang="en" sz="1050">
                <a:solidFill>
                  <a:srgbClr val="403D39"/>
                </a:solidFill>
                <a:highlight>
                  <a:srgbClr val="FFFFFF"/>
                </a:highlight>
              </a:rPr>
              <a:t> 65% a 74% dos nódulos tumorais originam-se na zona periférica prostática</a:t>
            </a:r>
            <a:endParaRPr sz="1050">
              <a:solidFill>
                <a:srgbClr val="403D39"/>
              </a:solidFill>
              <a:highlight>
                <a:srgbClr val="FFFFFF"/>
              </a:highlight>
            </a:endParaRPr>
          </a:p>
          <a:p>
            <a:pPr indent="-295275" lvl="0" marL="457200" rtl="0" algn="l">
              <a:lnSpc>
                <a:spcPct val="115000"/>
              </a:lnSpc>
              <a:spcBef>
                <a:spcPts val="0"/>
              </a:spcBef>
              <a:spcAft>
                <a:spcPts val="0"/>
              </a:spcAft>
              <a:buClr>
                <a:srgbClr val="403D39"/>
              </a:buClr>
              <a:buSzPts val="1050"/>
              <a:buChar char="-"/>
            </a:pPr>
            <a:r>
              <a:rPr lang="en" sz="1050">
                <a:solidFill>
                  <a:srgbClr val="403D39"/>
                </a:solidFill>
                <a:highlight>
                  <a:srgbClr val="FFFFFF"/>
                </a:highlight>
              </a:rPr>
              <a:t>uma percentagem significativa do cancro da prostata pode não ser diagnosticado caso o radiologista se concentre apenas na zona periférica</a:t>
            </a:r>
            <a:endParaRPr sz="1050">
              <a:solidFill>
                <a:srgbClr val="403D39"/>
              </a:solidFill>
              <a:highlight>
                <a:srgbClr val="FFFFFF"/>
              </a:highlight>
            </a:endParaRPr>
          </a:p>
          <a:p>
            <a:pPr indent="0" lvl="0" marL="0" rtl="0" algn="l">
              <a:lnSpc>
                <a:spcPct val="115000"/>
              </a:lnSpc>
              <a:spcBef>
                <a:spcPts val="1100"/>
              </a:spcBef>
              <a:spcAft>
                <a:spcPts val="0"/>
              </a:spcAft>
              <a:buNone/>
            </a:pPr>
            <a:r>
              <a:rPr lang="en" sz="1050">
                <a:solidFill>
                  <a:srgbClr val="403D39"/>
                </a:solidFill>
                <a:highlight>
                  <a:srgbClr val="FFFFFF"/>
                </a:highlight>
              </a:rPr>
              <a:t>Então devem ser analisadas ambas as </a:t>
            </a:r>
            <a:r>
              <a:rPr lang="en" sz="1050">
                <a:solidFill>
                  <a:srgbClr val="403D39"/>
                </a:solidFill>
                <a:highlight>
                  <a:srgbClr val="FFFFFF"/>
                </a:highlight>
              </a:rPr>
              <a:t>áreas!!!</a:t>
            </a:r>
            <a:endParaRPr sz="1050">
              <a:solidFill>
                <a:srgbClr val="403D39"/>
              </a:solidFill>
              <a:highlight>
                <a:srgbClr val="FFFFFF"/>
              </a:highlight>
            </a:endParaRPr>
          </a:p>
          <a:p>
            <a:pPr indent="0" lvl="0" marL="0" rtl="0" algn="l">
              <a:lnSpc>
                <a:spcPct val="115000"/>
              </a:lnSpc>
              <a:spcBef>
                <a:spcPts val="1100"/>
              </a:spcBef>
              <a:spcAft>
                <a:spcPts val="0"/>
              </a:spcAft>
              <a:buNone/>
            </a:pPr>
            <a:r>
              <a:rPr lang="en" sz="1050">
                <a:solidFill>
                  <a:srgbClr val="403D39"/>
                </a:solidFill>
                <a:highlight>
                  <a:srgbClr val="FFFFFF"/>
                </a:highlight>
              </a:rPr>
              <a:t>A detecção do cancro da prostata na glândula central é difícil, por se tratar de região com elevada incidência de nódulos, tornando a </a:t>
            </a:r>
            <a:r>
              <a:rPr lang="en" sz="1050">
                <a:solidFill>
                  <a:srgbClr val="403D39"/>
                </a:solidFill>
                <a:highlight>
                  <a:srgbClr val="FFFFFF"/>
                </a:highlight>
              </a:rPr>
              <a:t>área</a:t>
            </a:r>
            <a:r>
              <a:rPr lang="en" sz="1050">
                <a:solidFill>
                  <a:srgbClr val="403D39"/>
                </a:solidFill>
                <a:highlight>
                  <a:srgbClr val="FFFFFF"/>
                </a:highlight>
              </a:rPr>
              <a:t> mais heterogênea</a:t>
            </a:r>
            <a:r>
              <a:rPr lang="en" sz="1050">
                <a:solidFill>
                  <a:srgbClr val="403D39"/>
                </a:solidFill>
                <a:highlight>
                  <a:srgbClr val="FFFFFF"/>
                </a:highlight>
              </a:rPr>
              <a:t> </a:t>
            </a:r>
            <a:endParaRPr sz="1050">
              <a:solidFill>
                <a:srgbClr val="403D39"/>
              </a:solidFill>
              <a:highlight>
                <a:srgbClr val="FFFFFF"/>
              </a:highlight>
            </a:endParaRPr>
          </a:p>
          <a:p>
            <a:pPr indent="0" lvl="0" marL="0" rtl="0" algn="l">
              <a:lnSpc>
                <a:spcPct val="115000"/>
              </a:lnSpc>
              <a:spcBef>
                <a:spcPts val="1100"/>
              </a:spcBef>
              <a:spcAft>
                <a:spcPts val="0"/>
              </a:spcAft>
              <a:buNone/>
            </a:pPr>
            <a:r>
              <a:rPr lang="en" sz="1050">
                <a:solidFill>
                  <a:srgbClr val="403D39"/>
                </a:solidFill>
                <a:highlight>
                  <a:srgbClr val="FFFFFF"/>
                </a:highlight>
              </a:rPr>
              <a:t>Uma vez que uma zona periférica saudável é por si </a:t>
            </a:r>
            <a:r>
              <a:rPr lang="en" sz="1050">
                <a:solidFill>
                  <a:srgbClr val="403D39"/>
                </a:solidFill>
                <a:highlight>
                  <a:srgbClr val="FFFFFF"/>
                </a:highlight>
              </a:rPr>
              <a:t>homogênea,</a:t>
            </a:r>
            <a:r>
              <a:rPr lang="en" sz="1050">
                <a:solidFill>
                  <a:srgbClr val="403D39"/>
                </a:solidFill>
                <a:highlight>
                  <a:srgbClr val="FFFFFF"/>
                </a:highlight>
              </a:rPr>
              <a:t> a </a:t>
            </a:r>
            <a:r>
              <a:rPr lang="en" sz="1050">
                <a:solidFill>
                  <a:srgbClr val="403D39"/>
                </a:solidFill>
                <a:highlight>
                  <a:srgbClr val="FFFFFF"/>
                </a:highlight>
              </a:rPr>
              <a:t>detecção</a:t>
            </a:r>
            <a:r>
              <a:rPr lang="en" sz="1050">
                <a:solidFill>
                  <a:srgbClr val="403D39"/>
                </a:solidFill>
                <a:highlight>
                  <a:srgbClr val="FFFFFF"/>
                </a:highlight>
              </a:rPr>
              <a:t> torna-se mais </a:t>
            </a:r>
            <a:r>
              <a:rPr lang="en" sz="1050">
                <a:solidFill>
                  <a:srgbClr val="403D39"/>
                </a:solidFill>
                <a:highlight>
                  <a:srgbClr val="FFFFFF"/>
                </a:highlight>
              </a:rPr>
              <a:t>fácil,</a:t>
            </a:r>
            <a:r>
              <a:rPr lang="en" sz="1050">
                <a:solidFill>
                  <a:srgbClr val="403D39"/>
                </a:solidFill>
                <a:highlight>
                  <a:srgbClr val="FFFFFF"/>
                </a:highlight>
              </a:rPr>
              <a:t> pois quando se desenvolve um tumor esta torna-se mais </a:t>
            </a:r>
            <a:r>
              <a:rPr lang="en" sz="1050">
                <a:solidFill>
                  <a:srgbClr val="403D39"/>
                </a:solidFill>
                <a:highlight>
                  <a:srgbClr val="FFFFFF"/>
                </a:highlight>
              </a:rPr>
              <a:t>heterogênea.</a:t>
            </a:r>
            <a:r>
              <a:rPr lang="en" sz="1050">
                <a:solidFill>
                  <a:srgbClr val="403D39"/>
                </a:solidFill>
                <a:highlight>
                  <a:srgbClr val="FFFFFF"/>
                </a:highlight>
              </a:rPr>
              <a:t> </a:t>
            </a:r>
            <a:endParaRPr sz="1050">
              <a:solidFill>
                <a:srgbClr val="403D39"/>
              </a:solidFill>
              <a:highlight>
                <a:srgbClr val="FFFFFF"/>
              </a:highlight>
            </a:endParaRPr>
          </a:p>
          <a:p>
            <a:pPr indent="0" lvl="0" marL="0" rtl="0" algn="l">
              <a:spcBef>
                <a:spcPts val="1100"/>
              </a:spcBef>
              <a:spcAft>
                <a:spcPts val="0"/>
              </a:spcAft>
              <a:buClr>
                <a:schemeClr val="dk1"/>
              </a:buClr>
              <a:buSzPts val="1100"/>
              <a:buFont typeface="Arial"/>
              <a:buNone/>
            </a:pPr>
            <a:r>
              <a:rPr lang="en">
                <a:solidFill>
                  <a:schemeClr val="dk1"/>
                </a:solidFill>
              </a:rPr>
              <a:t>Percebemos que: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 recorte no US1 é mais homogêneo, comparativamente com os dos uses cases 2 e 3</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Dado que os valores dos descritores de homogeneidade e correlação são mais elevados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Correlação:</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Do US1 para o US2 diminuiu 21,7%</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Do US1 para o US3 diminuiu 30,1%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Homogeneidade: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Do US1 para o US2 diminuiu 29,3%</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Do US1 para o US3 diminuiu 31%</a:t>
            </a:r>
            <a:endParaRPr>
              <a:solidFill>
                <a:schemeClr val="dk1"/>
              </a:solidFill>
            </a:endParaRPr>
          </a:p>
          <a:p>
            <a:pPr indent="0" lvl="0" marL="0" rtl="0" algn="l">
              <a:lnSpc>
                <a:spcPct val="115000"/>
              </a:lnSpc>
              <a:spcBef>
                <a:spcPts val="0"/>
              </a:spcBef>
              <a:spcAft>
                <a:spcPts val="0"/>
              </a:spcAft>
              <a:buNone/>
            </a:pPr>
            <a:r>
              <a:t/>
            </a:r>
            <a:endParaRPr sz="1050">
              <a:solidFill>
                <a:srgbClr val="403D39"/>
              </a:solidFill>
              <a:highlight>
                <a:srgbClr val="FFFFFF"/>
              </a:highlight>
            </a:endParaRPr>
          </a:p>
          <a:p>
            <a:pPr indent="0" lvl="0" marL="0" rtl="0" algn="l">
              <a:lnSpc>
                <a:spcPct val="115000"/>
              </a:lnSpc>
              <a:spcBef>
                <a:spcPts val="1100"/>
              </a:spcBef>
              <a:spcAft>
                <a:spcPts val="0"/>
              </a:spcAft>
              <a:buNone/>
            </a:pPr>
            <a:r>
              <a:rPr lang="en" sz="1050">
                <a:solidFill>
                  <a:srgbClr val="403D39"/>
                </a:solidFill>
                <a:highlight>
                  <a:srgbClr val="FFFFFF"/>
                </a:highlight>
              </a:rPr>
              <a:t>Aplicando o conhecimento da pesquisa aos resultados, sendo </a:t>
            </a:r>
            <a:r>
              <a:rPr lang="en" sz="1050">
                <a:solidFill>
                  <a:srgbClr val="403D39"/>
                </a:solidFill>
                <a:highlight>
                  <a:srgbClr val="FFFFFF"/>
                </a:highlight>
              </a:rPr>
              <a:t>analisada</a:t>
            </a:r>
            <a:r>
              <a:rPr lang="en" sz="1050">
                <a:solidFill>
                  <a:srgbClr val="403D39"/>
                </a:solidFill>
                <a:highlight>
                  <a:srgbClr val="FFFFFF"/>
                </a:highlight>
              </a:rPr>
              <a:t> apenas a zona periférica pois é a única para a qual conseguimos estabelecer métricas para alcançar uma classificação com segurança </a:t>
            </a:r>
            <a:r>
              <a:rPr lang="en" sz="1050">
                <a:solidFill>
                  <a:srgbClr val="403D39"/>
                </a:solidFill>
                <a:highlight>
                  <a:srgbClr val="FFFFFF"/>
                </a:highlight>
              </a:rPr>
              <a:t>concluímos</a:t>
            </a:r>
            <a:r>
              <a:rPr lang="en" sz="1050">
                <a:solidFill>
                  <a:srgbClr val="403D39"/>
                </a:solidFill>
                <a:highlight>
                  <a:srgbClr val="FFFFFF"/>
                </a:highlight>
              </a:rPr>
              <a:t> que:</a:t>
            </a:r>
            <a:endParaRPr sz="1050">
              <a:solidFill>
                <a:srgbClr val="403D39"/>
              </a:solidFill>
              <a:highlight>
                <a:srgbClr val="FFFFFF"/>
              </a:highlight>
            </a:endParaRPr>
          </a:p>
          <a:p>
            <a:pPr indent="-295275" lvl="0" marL="457200" rtl="0" algn="l">
              <a:lnSpc>
                <a:spcPct val="115000"/>
              </a:lnSpc>
              <a:spcBef>
                <a:spcPts val="1100"/>
              </a:spcBef>
              <a:spcAft>
                <a:spcPts val="0"/>
              </a:spcAft>
              <a:buClr>
                <a:srgbClr val="403D39"/>
              </a:buClr>
              <a:buSzPts val="1050"/>
              <a:buChar char="-"/>
            </a:pPr>
            <a:r>
              <a:rPr lang="en" sz="1050">
                <a:solidFill>
                  <a:srgbClr val="403D39"/>
                </a:solidFill>
                <a:highlight>
                  <a:srgbClr val="FFFFFF"/>
                </a:highlight>
              </a:rPr>
              <a:t>É mais </a:t>
            </a:r>
            <a:r>
              <a:rPr lang="en" sz="1050">
                <a:solidFill>
                  <a:srgbClr val="403D39"/>
                </a:solidFill>
                <a:highlight>
                  <a:srgbClr val="FFFFFF"/>
                </a:highlight>
              </a:rPr>
              <a:t>provável</a:t>
            </a:r>
            <a:r>
              <a:rPr lang="en" sz="1050">
                <a:solidFill>
                  <a:srgbClr val="403D39"/>
                </a:solidFill>
                <a:highlight>
                  <a:srgbClr val="FFFFFF"/>
                </a:highlight>
              </a:rPr>
              <a:t> a presença de tumor nas imagens dos use cases 2 e 3</a:t>
            </a:r>
            <a:endParaRPr sz="1050">
              <a:solidFill>
                <a:srgbClr val="403D39"/>
              </a:solidFill>
              <a:highlight>
                <a:srgbClr val="FFFFFF"/>
              </a:highlight>
            </a:endParaRPr>
          </a:p>
          <a:p>
            <a:pPr indent="-295275" lvl="0" marL="457200" rtl="0" algn="l">
              <a:lnSpc>
                <a:spcPct val="115000"/>
              </a:lnSpc>
              <a:spcBef>
                <a:spcPts val="0"/>
              </a:spcBef>
              <a:spcAft>
                <a:spcPts val="0"/>
              </a:spcAft>
              <a:buClr>
                <a:srgbClr val="403D39"/>
              </a:buClr>
              <a:buSzPts val="1050"/>
              <a:buChar char="-"/>
            </a:pPr>
            <a:r>
              <a:rPr lang="en" sz="1050">
                <a:solidFill>
                  <a:srgbClr val="403D39"/>
                </a:solidFill>
                <a:highlight>
                  <a:srgbClr val="FFFFFF"/>
                </a:highlight>
              </a:rPr>
              <a:t>Não se descarta a possibilidade de tumor no use case 1 uma vez que ainda existe 0,42 de heterogeneidade, mas este acaba por ser o caso menos </a:t>
            </a:r>
            <a:r>
              <a:rPr lang="en" sz="1050">
                <a:solidFill>
                  <a:srgbClr val="403D39"/>
                </a:solidFill>
                <a:highlight>
                  <a:srgbClr val="FFFFFF"/>
                </a:highlight>
              </a:rPr>
              <a:t>provável</a:t>
            </a:r>
            <a:r>
              <a:rPr lang="en" sz="1050">
                <a:solidFill>
                  <a:srgbClr val="403D39"/>
                </a:solidFill>
                <a:highlight>
                  <a:srgbClr val="FFFFFF"/>
                </a:highlight>
              </a:rPr>
              <a:t> dos presentes</a:t>
            </a:r>
            <a:endParaRPr sz="1050">
              <a:solidFill>
                <a:srgbClr val="403D39"/>
              </a:solidFill>
              <a:highlight>
                <a:srgbClr val="FFFFFF"/>
              </a:highlight>
            </a:endParaRPr>
          </a:p>
          <a:p>
            <a:pPr indent="0" lvl="0" marL="0" rtl="0" algn="l">
              <a:lnSpc>
                <a:spcPct val="115000"/>
              </a:lnSpc>
              <a:spcBef>
                <a:spcPts val="1100"/>
              </a:spcBef>
              <a:spcAft>
                <a:spcPts val="0"/>
              </a:spcAft>
              <a:buNone/>
            </a:pPr>
            <a:r>
              <a:rPr lang="en" sz="1050">
                <a:solidFill>
                  <a:srgbClr val="403D39"/>
                </a:solidFill>
                <a:highlight>
                  <a:srgbClr val="FFFFFF"/>
                </a:highlight>
              </a:rPr>
              <a:t>Não </a:t>
            </a:r>
            <a:r>
              <a:rPr lang="en" sz="1050">
                <a:solidFill>
                  <a:srgbClr val="403D39"/>
                </a:solidFill>
                <a:highlight>
                  <a:srgbClr val="FFFFFF"/>
                </a:highlight>
              </a:rPr>
              <a:t>fizemos</a:t>
            </a:r>
            <a:r>
              <a:rPr lang="en" sz="1050">
                <a:solidFill>
                  <a:srgbClr val="403D39"/>
                </a:solidFill>
                <a:highlight>
                  <a:srgbClr val="FFFFFF"/>
                </a:highlight>
              </a:rPr>
              <a:t> afirmações quanto à </a:t>
            </a:r>
            <a:r>
              <a:rPr lang="en" sz="1050">
                <a:solidFill>
                  <a:srgbClr val="403D39"/>
                </a:solidFill>
                <a:highlight>
                  <a:srgbClr val="FFFFFF"/>
                </a:highlight>
              </a:rPr>
              <a:t>glândula</a:t>
            </a:r>
            <a:r>
              <a:rPr lang="en" sz="1050">
                <a:solidFill>
                  <a:srgbClr val="403D39"/>
                </a:solidFill>
                <a:highlight>
                  <a:srgbClr val="FFFFFF"/>
                </a:highlight>
              </a:rPr>
              <a:t> central pois seu estudo mostrou-se mais complexo.</a:t>
            </a:r>
            <a:endParaRPr sz="1050">
              <a:solidFill>
                <a:srgbClr val="403D39"/>
              </a:solidFill>
              <a:highlight>
                <a:srgbClr val="FFFFFF"/>
              </a:highlight>
            </a:endParaRPr>
          </a:p>
          <a:p>
            <a:pPr indent="0" lvl="0" marL="0" rtl="0" algn="l">
              <a:lnSpc>
                <a:spcPct val="115000"/>
              </a:lnSpc>
              <a:spcBef>
                <a:spcPts val="1100"/>
              </a:spcBef>
              <a:spcAft>
                <a:spcPts val="0"/>
              </a:spcAft>
              <a:buNone/>
            </a:pPr>
            <a:r>
              <a:t/>
            </a:r>
            <a:endParaRPr sz="1050">
              <a:solidFill>
                <a:srgbClr val="403D39"/>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400"/>
              <a:t>Descritores de Textura de Cancro da Próstata</a:t>
            </a:r>
            <a:endParaRPr sz="4400"/>
          </a:p>
        </p:txBody>
      </p:sp>
      <p:sp>
        <p:nvSpPr>
          <p:cNvPr id="87" name="Google Shape;87;p13"/>
          <p:cNvSpPr txBox="1"/>
          <p:nvPr/>
        </p:nvSpPr>
        <p:spPr>
          <a:xfrm>
            <a:off x="1034250" y="268850"/>
            <a:ext cx="7075500" cy="90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500">
                <a:solidFill>
                  <a:srgbClr val="222222"/>
                </a:solidFill>
                <a:latin typeface="Lato"/>
                <a:ea typeface="Lato"/>
                <a:cs typeface="Lato"/>
                <a:sym typeface="Lato"/>
              </a:rPr>
              <a:t>Universidade de Aveiro</a:t>
            </a:r>
            <a:endParaRPr sz="1500">
              <a:solidFill>
                <a:srgbClr val="222222"/>
              </a:solidFill>
              <a:latin typeface="Lato"/>
              <a:ea typeface="Lato"/>
              <a:cs typeface="Lato"/>
              <a:sym typeface="Lato"/>
            </a:endParaRPr>
          </a:p>
          <a:p>
            <a:pPr indent="0" lvl="0" marL="0" rtl="0" algn="ctr">
              <a:spcBef>
                <a:spcPts val="0"/>
              </a:spcBef>
              <a:spcAft>
                <a:spcPts val="0"/>
              </a:spcAft>
              <a:buNone/>
            </a:pPr>
            <a:r>
              <a:rPr lang="en" sz="1500">
                <a:solidFill>
                  <a:srgbClr val="222222"/>
                </a:solidFill>
                <a:latin typeface="Lato"/>
                <a:ea typeface="Lato"/>
                <a:cs typeface="Lato"/>
                <a:sym typeface="Lato"/>
              </a:rPr>
              <a:t>Departamento de Eletrónica Telecomunicações e Informática</a:t>
            </a:r>
            <a:endParaRPr sz="1500">
              <a:solidFill>
                <a:srgbClr val="222222"/>
              </a:solidFill>
              <a:latin typeface="Lato"/>
              <a:ea typeface="Lato"/>
              <a:cs typeface="Lato"/>
              <a:sym typeface="Lato"/>
            </a:endParaRPr>
          </a:p>
          <a:p>
            <a:pPr indent="0" lvl="0" marL="0" rtl="0" algn="ctr">
              <a:spcBef>
                <a:spcPts val="0"/>
              </a:spcBef>
              <a:spcAft>
                <a:spcPts val="0"/>
              </a:spcAft>
              <a:buNone/>
            </a:pPr>
            <a:r>
              <a:rPr lang="en" sz="1500">
                <a:solidFill>
                  <a:srgbClr val="222222"/>
                </a:solidFill>
                <a:latin typeface="Lato"/>
                <a:ea typeface="Lato"/>
                <a:cs typeface="Lato"/>
                <a:sym typeface="Lato"/>
              </a:rPr>
              <a:t>Análise e Interpretação de Imagem</a:t>
            </a:r>
            <a:endParaRPr sz="1500">
              <a:solidFill>
                <a:srgbClr val="222222"/>
              </a:solidFill>
              <a:latin typeface="Lato"/>
              <a:ea typeface="Lato"/>
              <a:cs typeface="Lato"/>
              <a:sym typeface="Lato"/>
            </a:endParaRPr>
          </a:p>
        </p:txBody>
      </p:sp>
      <p:sp>
        <p:nvSpPr>
          <p:cNvPr id="88" name="Google Shape;88;p13"/>
          <p:cNvSpPr txBox="1"/>
          <p:nvPr/>
        </p:nvSpPr>
        <p:spPr>
          <a:xfrm>
            <a:off x="1034250" y="4147175"/>
            <a:ext cx="7075500" cy="6618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500">
                <a:solidFill>
                  <a:srgbClr val="222222"/>
                </a:solidFill>
                <a:latin typeface="Lato"/>
                <a:ea typeface="Lato"/>
                <a:cs typeface="Lato"/>
                <a:sym typeface="Lato"/>
              </a:rPr>
              <a:t>Docente Prof.: Augusto Silva</a:t>
            </a:r>
            <a:endParaRPr sz="1500">
              <a:solidFill>
                <a:srgbClr val="222222"/>
              </a:solidFill>
              <a:latin typeface="Lato"/>
              <a:ea typeface="Lato"/>
              <a:cs typeface="Lato"/>
              <a:sym typeface="Lato"/>
            </a:endParaRPr>
          </a:p>
          <a:p>
            <a:pPr indent="0" lvl="0" marL="0" rtl="0" algn="ctr">
              <a:spcBef>
                <a:spcPts val="0"/>
              </a:spcBef>
              <a:spcAft>
                <a:spcPts val="0"/>
              </a:spcAft>
              <a:buNone/>
            </a:pPr>
            <a:r>
              <a:rPr lang="en" sz="1500">
                <a:solidFill>
                  <a:srgbClr val="222222"/>
                </a:solidFill>
                <a:latin typeface="Lato"/>
                <a:ea typeface="Lato"/>
                <a:cs typeface="Lato"/>
                <a:sym typeface="Lato"/>
              </a:rPr>
              <a:t>Data: 24 de janeiro de 2023</a:t>
            </a:r>
            <a:endParaRPr sz="1500">
              <a:solidFill>
                <a:srgbClr val="222222"/>
              </a:solidFill>
              <a:latin typeface="Lato"/>
              <a:ea typeface="Lato"/>
              <a:cs typeface="Lato"/>
              <a:sym typeface="Lato"/>
            </a:endParaRPr>
          </a:p>
          <a:p>
            <a:pPr indent="0" lvl="0" marL="0" rtl="0" algn="ctr">
              <a:spcBef>
                <a:spcPts val="0"/>
              </a:spcBef>
              <a:spcAft>
                <a:spcPts val="0"/>
              </a:spcAft>
              <a:buNone/>
            </a:pPr>
            <a:r>
              <a:rPr lang="en" sz="1500">
                <a:solidFill>
                  <a:srgbClr val="222222"/>
                </a:solidFill>
                <a:latin typeface="Lato"/>
                <a:ea typeface="Lato"/>
                <a:cs typeface="Lato"/>
                <a:sym typeface="Lato"/>
              </a:rPr>
              <a:t>Discentes: Carina Neves (90451) &amp; Luís Silva (88888)</a:t>
            </a:r>
            <a:endParaRPr sz="1500">
              <a:solidFill>
                <a:srgbClr val="222222"/>
              </a:solidFill>
              <a:latin typeface="Lato"/>
              <a:ea typeface="Lato"/>
              <a:cs typeface="Lato"/>
              <a:sym typeface="Lato"/>
            </a:endParaRPr>
          </a:p>
          <a:p>
            <a:pPr indent="0" lvl="0" marL="0" rtl="0" algn="ctr">
              <a:spcBef>
                <a:spcPts val="0"/>
              </a:spcBef>
              <a:spcAft>
                <a:spcPts val="0"/>
              </a:spcAft>
              <a:buNone/>
            </a:pPr>
            <a:r>
              <a:t/>
            </a:r>
            <a:endParaRPr sz="1500">
              <a:solidFill>
                <a:srgbClr val="222222"/>
              </a:solidFill>
              <a:latin typeface="Lato"/>
              <a:ea typeface="Lato"/>
              <a:cs typeface="Lato"/>
              <a:sym typeface="Lato"/>
            </a:endParaRPr>
          </a:p>
        </p:txBody>
      </p:sp>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2"/>
          <p:cNvPicPr preferRelativeResize="0"/>
          <p:nvPr/>
        </p:nvPicPr>
        <p:blipFill rotWithShape="1">
          <a:blip r:embed="rId3">
            <a:alphaModFix/>
          </a:blip>
          <a:srcRect b="0" l="54258" r="0" t="0"/>
          <a:stretch/>
        </p:blipFill>
        <p:spPr>
          <a:xfrm>
            <a:off x="1244500" y="1392150"/>
            <a:ext cx="1556227" cy="3248026"/>
          </a:xfrm>
          <a:prstGeom prst="rect">
            <a:avLst/>
          </a:prstGeom>
          <a:noFill/>
          <a:ln>
            <a:noFill/>
          </a:ln>
        </p:spPr>
      </p:pic>
      <p:pic>
        <p:nvPicPr>
          <p:cNvPr id="175" name="Google Shape;175;p22"/>
          <p:cNvPicPr preferRelativeResize="0"/>
          <p:nvPr/>
        </p:nvPicPr>
        <p:blipFill>
          <a:blip r:embed="rId4">
            <a:alphaModFix/>
          </a:blip>
          <a:stretch>
            <a:fillRect/>
          </a:stretch>
        </p:blipFill>
        <p:spPr>
          <a:xfrm>
            <a:off x="2947975" y="1392150"/>
            <a:ext cx="3248025" cy="3248025"/>
          </a:xfrm>
          <a:prstGeom prst="rect">
            <a:avLst/>
          </a:prstGeom>
          <a:noFill/>
          <a:ln>
            <a:noFill/>
          </a:ln>
        </p:spPr>
      </p:pic>
      <p:sp>
        <p:nvSpPr>
          <p:cNvPr id="176" name="Google Shape;176;p22"/>
          <p:cNvSpPr txBox="1"/>
          <p:nvPr/>
        </p:nvSpPr>
        <p:spPr>
          <a:xfrm>
            <a:off x="6196000" y="2233050"/>
            <a:ext cx="1734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14: US1</a:t>
            </a:r>
            <a:endParaRPr sz="10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3"/>
          <p:cNvPicPr preferRelativeResize="0"/>
          <p:nvPr/>
        </p:nvPicPr>
        <p:blipFill>
          <a:blip r:embed="rId3">
            <a:alphaModFix/>
          </a:blip>
          <a:stretch>
            <a:fillRect/>
          </a:stretch>
        </p:blipFill>
        <p:spPr>
          <a:xfrm>
            <a:off x="2959075" y="1306274"/>
            <a:ext cx="3225850" cy="3225850"/>
          </a:xfrm>
          <a:prstGeom prst="rect">
            <a:avLst/>
          </a:prstGeom>
          <a:noFill/>
          <a:ln>
            <a:noFill/>
          </a:ln>
        </p:spPr>
      </p:pic>
      <p:pic>
        <p:nvPicPr>
          <p:cNvPr id="183" name="Google Shape;183;p23"/>
          <p:cNvPicPr preferRelativeResize="0"/>
          <p:nvPr/>
        </p:nvPicPr>
        <p:blipFill rotWithShape="1">
          <a:blip r:embed="rId4">
            <a:alphaModFix/>
          </a:blip>
          <a:srcRect b="0" l="54775" r="0" t="0"/>
          <a:stretch/>
        </p:blipFill>
        <p:spPr>
          <a:xfrm>
            <a:off x="1366075" y="1306275"/>
            <a:ext cx="1528770" cy="3225850"/>
          </a:xfrm>
          <a:prstGeom prst="rect">
            <a:avLst/>
          </a:prstGeom>
          <a:noFill/>
          <a:ln>
            <a:noFill/>
          </a:ln>
        </p:spPr>
      </p:pic>
      <p:sp>
        <p:nvSpPr>
          <p:cNvPr id="184" name="Google Shape;184;p23"/>
          <p:cNvSpPr txBox="1"/>
          <p:nvPr/>
        </p:nvSpPr>
        <p:spPr>
          <a:xfrm>
            <a:off x="6077995" y="2325450"/>
            <a:ext cx="188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15: US3</a:t>
            </a:r>
            <a:endParaRPr sz="1000">
              <a:solidFill>
                <a:schemeClr val="accent1"/>
              </a:solidFill>
              <a:latin typeface="Lato"/>
              <a:ea typeface="Lato"/>
              <a:cs typeface="Lato"/>
              <a:sym typeface="Lato"/>
            </a:endParaRPr>
          </a:p>
        </p:txBody>
      </p:sp>
      <p:pic>
        <p:nvPicPr>
          <p:cNvPr id="185" name="Google Shape;185;p23"/>
          <p:cNvPicPr preferRelativeResize="0"/>
          <p:nvPr/>
        </p:nvPicPr>
        <p:blipFill>
          <a:blip r:embed="rId5">
            <a:alphaModFix/>
          </a:blip>
          <a:stretch>
            <a:fillRect/>
          </a:stretch>
        </p:blipFill>
        <p:spPr>
          <a:xfrm>
            <a:off x="2959075" y="1306275"/>
            <a:ext cx="3225850" cy="32067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Conclusões</a:t>
            </a:r>
            <a:endParaRPr sz="3040"/>
          </a:p>
        </p:txBody>
      </p:sp>
      <p:sp>
        <p:nvSpPr>
          <p:cNvPr id="191" name="Google Shape;19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Não</a:t>
            </a:r>
            <a:r>
              <a:rPr lang="en" sz="1500"/>
              <a:t> foram encontrados </a:t>
            </a:r>
            <a:r>
              <a:rPr lang="en" sz="1500"/>
              <a:t>dataset</a:t>
            </a:r>
            <a:r>
              <a:rPr lang="en" sz="1500"/>
              <a:t> com uma amostra significativa e com labeling que </a:t>
            </a:r>
            <a:r>
              <a:rPr lang="en" sz="1500"/>
              <a:t>possibilitasse</a:t>
            </a:r>
            <a:r>
              <a:rPr lang="en" sz="1500"/>
              <a:t> a confirmação das conclusões tiradas no slide anterior.</a:t>
            </a:r>
            <a:endParaRPr sz="1500"/>
          </a:p>
          <a:p>
            <a:pPr indent="-323850" lvl="0" marL="457200" rtl="0" algn="l">
              <a:lnSpc>
                <a:spcPct val="200000"/>
              </a:lnSpc>
              <a:spcBef>
                <a:spcPts val="0"/>
              </a:spcBef>
              <a:spcAft>
                <a:spcPts val="0"/>
              </a:spcAft>
              <a:buSzPts val="1500"/>
              <a:buChar char="●"/>
            </a:pPr>
            <a:r>
              <a:rPr lang="en" sz="1500"/>
              <a:t>A </a:t>
            </a:r>
            <a:r>
              <a:rPr lang="en" sz="1500"/>
              <a:t>análise</a:t>
            </a:r>
            <a:r>
              <a:rPr lang="en" sz="1500"/>
              <a:t> de imagem pareceu-nos uma boa alternativa aos métodos de restraios atuais</a:t>
            </a:r>
            <a:endParaRPr sz="1500"/>
          </a:p>
          <a:p>
            <a:pPr indent="-323850" lvl="0" marL="457200" rtl="0" algn="l">
              <a:lnSpc>
                <a:spcPct val="200000"/>
              </a:lnSpc>
              <a:spcBef>
                <a:spcPts val="0"/>
              </a:spcBef>
              <a:spcAft>
                <a:spcPts val="0"/>
              </a:spcAft>
              <a:buSzPts val="1500"/>
              <a:buChar char="●"/>
            </a:pPr>
            <a:r>
              <a:rPr lang="en" sz="1500"/>
              <a:t>Seria possível usar descritores de textura para o treino de redes neuronais</a:t>
            </a:r>
            <a:endParaRPr sz="1500"/>
          </a:p>
        </p:txBody>
      </p:sp>
      <p:sp>
        <p:nvSpPr>
          <p:cNvPr id="192" name="Google Shape;192;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Questões?</a:t>
            </a:r>
            <a:endParaRPr/>
          </a:p>
        </p:txBody>
      </p:sp>
      <p:sp>
        <p:nvSpPr>
          <p:cNvPr id="198" name="Google Shape;198;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Introdução</a:t>
            </a:r>
            <a:endParaRPr sz="4040"/>
          </a:p>
        </p:txBody>
      </p:sp>
      <p:sp>
        <p:nvSpPr>
          <p:cNvPr id="95" name="Google Shape;95;p14"/>
          <p:cNvSpPr txBox="1"/>
          <p:nvPr>
            <p:ph idx="1" type="body"/>
          </p:nvPr>
        </p:nvSpPr>
        <p:spPr>
          <a:xfrm>
            <a:off x="1028750" y="2307475"/>
            <a:ext cx="7688700" cy="2261100"/>
          </a:xfrm>
          <a:prstGeom prst="rect">
            <a:avLst/>
          </a:prstGeom>
        </p:spPr>
        <p:txBody>
          <a:bodyPr anchorCtr="0" anchor="t" bIns="91425" lIns="91425" spcFirstLastPara="1" rIns="91425" wrap="square" tIns="91425">
            <a:normAutofit lnSpcReduction="10000"/>
          </a:bodyPr>
          <a:lstStyle/>
          <a:p>
            <a:pPr indent="-355600" lvl="0" marL="457200" rtl="0" algn="l">
              <a:lnSpc>
                <a:spcPct val="200000"/>
              </a:lnSpc>
              <a:spcBef>
                <a:spcPts val="0"/>
              </a:spcBef>
              <a:spcAft>
                <a:spcPts val="0"/>
              </a:spcAft>
              <a:buSzPts val="2000"/>
              <a:buChar char="●"/>
            </a:pPr>
            <a:r>
              <a:rPr lang="en" sz="2000"/>
              <a:t>A próstata</a:t>
            </a:r>
            <a:endParaRPr sz="2000"/>
          </a:p>
          <a:p>
            <a:pPr indent="-355600" lvl="0" marL="457200" rtl="0" algn="l">
              <a:lnSpc>
                <a:spcPct val="200000"/>
              </a:lnSpc>
              <a:spcBef>
                <a:spcPts val="0"/>
              </a:spcBef>
              <a:spcAft>
                <a:spcPts val="0"/>
              </a:spcAft>
              <a:buSzPts val="2000"/>
              <a:buChar char="●"/>
            </a:pPr>
            <a:r>
              <a:rPr lang="en" sz="2000"/>
              <a:t>O cancro da próstata</a:t>
            </a:r>
            <a:endParaRPr sz="2000"/>
          </a:p>
          <a:p>
            <a:pPr indent="-355600" lvl="0" marL="457200" rtl="0" algn="l">
              <a:lnSpc>
                <a:spcPct val="200000"/>
              </a:lnSpc>
              <a:spcBef>
                <a:spcPts val="0"/>
              </a:spcBef>
              <a:spcAft>
                <a:spcPts val="0"/>
              </a:spcAft>
              <a:buSzPts val="2000"/>
              <a:buChar char="●"/>
            </a:pPr>
            <a:r>
              <a:rPr lang="en" sz="2000"/>
              <a:t>Benefícios</a:t>
            </a:r>
            <a:r>
              <a:rPr lang="en" sz="2000"/>
              <a:t> da análise de imagem</a:t>
            </a:r>
            <a:endParaRPr sz="2000"/>
          </a:p>
          <a:p>
            <a:pPr indent="-355600" lvl="0" marL="457200" rtl="0" algn="l">
              <a:lnSpc>
                <a:spcPct val="200000"/>
              </a:lnSpc>
              <a:spcBef>
                <a:spcPts val="0"/>
              </a:spcBef>
              <a:spcAft>
                <a:spcPts val="0"/>
              </a:spcAft>
              <a:buSzPts val="2000"/>
              <a:buChar char="●"/>
            </a:pPr>
            <a:r>
              <a:rPr lang="en" sz="2000"/>
              <a:t>Objetivos</a:t>
            </a:r>
            <a:endParaRPr sz="2000"/>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Dataset - Prostate 3T</a:t>
            </a:r>
            <a:endParaRPr sz="3000"/>
          </a:p>
        </p:txBody>
      </p:sp>
      <p:sp>
        <p:nvSpPr>
          <p:cNvPr id="102" name="Google Shape;102;p15"/>
          <p:cNvSpPr txBox="1"/>
          <p:nvPr>
            <p:ph idx="1" type="body"/>
          </p:nvPr>
        </p:nvSpPr>
        <p:spPr>
          <a:xfrm>
            <a:off x="693725" y="2006250"/>
            <a:ext cx="6389700" cy="2261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3 Casos </a:t>
            </a:r>
            <a:r>
              <a:rPr lang="en" sz="1600"/>
              <a:t>Clínicos</a:t>
            </a:r>
            <a:r>
              <a:rPr lang="en" sz="1600"/>
              <a:t> compostos por:</a:t>
            </a:r>
            <a:endParaRPr sz="1600"/>
          </a:p>
          <a:p>
            <a:pPr indent="-317500" lvl="1" marL="914400" rtl="0" algn="l">
              <a:lnSpc>
                <a:spcPct val="150000"/>
              </a:lnSpc>
              <a:spcBef>
                <a:spcPts val="0"/>
              </a:spcBef>
              <a:spcAft>
                <a:spcPts val="0"/>
              </a:spcAft>
              <a:buSzPts val="1400"/>
              <a:buChar char="○"/>
            </a:pPr>
            <a:r>
              <a:rPr lang="en" sz="1400"/>
              <a:t>Ressonância</a:t>
            </a:r>
            <a:r>
              <a:rPr lang="en" sz="1400"/>
              <a:t> </a:t>
            </a:r>
            <a:r>
              <a:rPr lang="en" sz="1400"/>
              <a:t>magnética</a:t>
            </a:r>
            <a:r>
              <a:rPr lang="en" sz="1400"/>
              <a:t> por inteiro</a:t>
            </a:r>
            <a:endParaRPr sz="1400"/>
          </a:p>
          <a:p>
            <a:pPr indent="-317500" lvl="1" marL="914400" rtl="0" algn="l">
              <a:lnSpc>
                <a:spcPct val="150000"/>
              </a:lnSpc>
              <a:spcBef>
                <a:spcPts val="0"/>
              </a:spcBef>
              <a:spcAft>
                <a:spcPts val="0"/>
              </a:spcAft>
              <a:buSzPts val="1400"/>
              <a:buChar char="○"/>
            </a:pPr>
            <a:r>
              <a:rPr lang="en" sz="1400"/>
              <a:t>Identificação/Segmentação da próstata</a:t>
            </a:r>
            <a:endParaRPr sz="1400"/>
          </a:p>
          <a:p>
            <a:pPr indent="-330200" lvl="0" marL="457200" rtl="0" algn="l">
              <a:lnSpc>
                <a:spcPct val="150000"/>
              </a:lnSpc>
              <a:spcBef>
                <a:spcPts val="0"/>
              </a:spcBef>
              <a:spcAft>
                <a:spcPts val="0"/>
              </a:spcAft>
              <a:buSzPts val="1600"/>
              <a:buChar char="●"/>
            </a:pPr>
            <a:r>
              <a:rPr lang="en" sz="1600"/>
              <a:t>Sendo a  segmentação da próstata composta por duas áreas:</a:t>
            </a:r>
            <a:endParaRPr sz="1600"/>
          </a:p>
          <a:p>
            <a:pPr indent="-317500" lvl="1" marL="914400" rtl="0" algn="l">
              <a:lnSpc>
                <a:spcPct val="150000"/>
              </a:lnSpc>
              <a:spcBef>
                <a:spcPts val="0"/>
              </a:spcBef>
              <a:spcAft>
                <a:spcPts val="0"/>
              </a:spcAft>
              <a:buSzPts val="1400"/>
              <a:buChar char="○"/>
            </a:pPr>
            <a:r>
              <a:rPr lang="en" sz="1400"/>
              <a:t>Branca, correspondente à glândula central</a:t>
            </a:r>
            <a:endParaRPr sz="1400"/>
          </a:p>
          <a:p>
            <a:pPr indent="-317500" lvl="1" marL="914400" rtl="0" algn="l">
              <a:lnSpc>
                <a:spcPct val="150000"/>
              </a:lnSpc>
              <a:spcBef>
                <a:spcPts val="0"/>
              </a:spcBef>
              <a:spcAft>
                <a:spcPts val="0"/>
              </a:spcAft>
              <a:buSzPts val="1400"/>
              <a:buChar char="○"/>
            </a:pPr>
            <a:r>
              <a:rPr lang="en" sz="1400"/>
              <a:t>Cinzenta, correspondente à zona periférica</a:t>
            </a:r>
            <a:endParaRPr sz="1400"/>
          </a:p>
          <a:p>
            <a:pPr indent="-330200" lvl="0" marL="457200" rtl="0" algn="l">
              <a:lnSpc>
                <a:spcPct val="150000"/>
              </a:lnSpc>
              <a:spcBef>
                <a:spcPts val="0"/>
              </a:spcBef>
              <a:spcAft>
                <a:spcPts val="0"/>
              </a:spcAft>
              <a:buSzPts val="1600"/>
              <a:buChar char="●"/>
            </a:pPr>
            <a:r>
              <a:rPr lang="en" sz="1600"/>
              <a:t>Informação inexistente relativamente à classificação</a:t>
            </a:r>
            <a:endParaRPr sz="1600"/>
          </a:p>
          <a:p>
            <a:pPr indent="0" lvl="0" marL="0" rtl="0" algn="l">
              <a:lnSpc>
                <a:spcPct val="150000"/>
              </a:lnSpc>
              <a:spcBef>
                <a:spcPts val="1200"/>
              </a:spcBef>
              <a:spcAft>
                <a:spcPts val="1200"/>
              </a:spcAft>
              <a:buNone/>
            </a:pPr>
            <a:r>
              <a:t/>
            </a:r>
            <a:endParaRPr sz="1600"/>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5"/>
          <p:cNvSpPr txBox="1"/>
          <p:nvPr/>
        </p:nvSpPr>
        <p:spPr>
          <a:xfrm>
            <a:off x="6447725" y="3960800"/>
            <a:ext cx="2529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1: Exemplo de ressonância magnética e respectiva segmentação</a:t>
            </a:r>
            <a:endParaRPr sz="1000">
              <a:solidFill>
                <a:schemeClr val="accent1"/>
              </a:solidFill>
              <a:latin typeface="Lato"/>
              <a:ea typeface="Lato"/>
              <a:cs typeface="Lato"/>
              <a:sym typeface="Lato"/>
            </a:endParaRPr>
          </a:p>
        </p:txBody>
      </p:sp>
      <p:pic>
        <p:nvPicPr>
          <p:cNvPr id="105" name="Google Shape;105;p15"/>
          <p:cNvPicPr preferRelativeResize="0"/>
          <p:nvPr/>
        </p:nvPicPr>
        <p:blipFill>
          <a:blip r:embed="rId3">
            <a:alphaModFix/>
          </a:blip>
          <a:stretch>
            <a:fillRect/>
          </a:stretch>
        </p:blipFill>
        <p:spPr>
          <a:xfrm>
            <a:off x="6888463" y="704263"/>
            <a:ext cx="1647825" cy="1628775"/>
          </a:xfrm>
          <a:prstGeom prst="rect">
            <a:avLst/>
          </a:prstGeom>
          <a:noFill/>
          <a:ln>
            <a:noFill/>
          </a:ln>
        </p:spPr>
      </p:pic>
      <p:pic>
        <p:nvPicPr>
          <p:cNvPr id="106" name="Google Shape;106;p15"/>
          <p:cNvPicPr preferRelativeResize="0"/>
          <p:nvPr/>
        </p:nvPicPr>
        <p:blipFill>
          <a:blip r:embed="rId4">
            <a:alphaModFix/>
          </a:blip>
          <a:stretch>
            <a:fillRect/>
          </a:stretch>
        </p:blipFill>
        <p:spPr>
          <a:xfrm>
            <a:off x="6888463" y="2408588"/>
            <a:ext cx="1647825" cy="162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Abordagem que seguimos</a:t>
            </a:r>
            <a:endParaRPr sz="3040"/>
          </a:p>
        </p:txBody>
      </p:sp>
      <p:sp>
        <p:nvSpPr>
          <p:cNvPr id="112" name="Google Shape;112;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Recolha da informação do contorno</a:t>
            </a:r>
            <a:endParaRPr sz="1600"/>
          </a:p>
          <a:p>
            <a:pPr indent="-330200" lvl="0" marL="457200" rtl="0" algn="l">
              <a:lnSpc>
                <a:spcPct val="200000"/>
              </a:lnSpc>
              <a:spcBef>
                <a:spcPts val="0"/>
              </a:spcBef>
              <a:spcAft>
                <a:spcPts val="0"/>
              </a:spcAft>
              <a:buSzPts val="1600"/>
              <a:buChar char="●"/>
            </a:pPr>
            <a:r>
              <a:rPr lang="en" sz="1600"/>
              <a:t>Isolamento da àrea respectiva</a:t>
            </a:r>
            <a:endParaRPr sz="1600"/>
          </a:p>
          <a:p>
            <a:pPr indent="-330200" lvl="0" marL="457200" rtl="0" algn="l">
              <a:lnSpc>
                <a:spcPct val="200000"/>
              </a:lnSpc>
              <a:spcBef>
                <a:spcPts val="0"/>
              </a:spcBef>
              <a:spcAft>
                <a:spcPts val="0"/>
              </a:spcAft>
              <a:buSzPts val="1600"/>
              <a:buChar char="●"/>
            </a:pPr>
            <a:r>
              <a:rPr lang="en" sz="1600"/>
              <a:t>Fazer a análise de distribuição de intensidades tendo em conta a posição relativa dos píxeis com recurso Gray-level Co-occurrence Matrix (GLCM)</a:t>
            </a:r>
            <a:endParaRPr sz="1600"/>
          </a:p>
          <a:p>
            <a:pPr indent="-330200" lvl="0" marL="457200" rtl="0" algn="l">
              <a:lnSpc>
                <a:spcPct val="200000"/>
              </a:lnSpc>
              <a:spcBef>
                <a:spcPts val="0"/>
              </a:spcBef>
              <a:spcAft>
                <a:spcPts val="0"/>
              </a:spcAft>
              <a:buSzPts val="1600"/>
              <a:buChar char="●"/>
            </a:pPr>
            <a:r>
              <a:rPr lang="en" sz="1600"/>
              <a:t>Computação dos descritores de textura: Correlação, Energia e Homogeneidade</a:t>
            </a:r>
            <a:endParaRPr sz="1600"/>
          </a:p>
        </p:txBody>
      </p:sp>
      <p:sp>
        <p:nvSpPr>
          <p:cNvPr id="113" name="Google Shape;113;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Escolha da Grid a usar no GLCM</a:t>
            </a:r>
            <a:endParaRPr sz="2700"/>
          </a:p>
        </p:txBody>
      </p:sp>
      <p:sp>
        <p:nvSpPr>
          <p:cNvPr id="119" name="Google Shape;119;p17"/>
          <p:cNvSpPr txBox="1"/>
          <p:nvPr>
            <p:ph idx="1" type="body"/>
          </p:nvPr>
        </p:nvSpPr>
        <p:spPr>
          <a:xfrm>
            <a:off x="729450" y="1853850"/>
            <a:ext cx="7688700" cy="3936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Cálculo</a:t>
            </a:r>
            <a:r>
              <a:rPr lang="en"/>
              <a:t> ponto a ponto com janela </a:t>
            </a:r>
            <a:r>
              <a:rPr lang="en"/>
              <a:t>flutuante</a:t>
            </a:r>
            <a:endParaRPr/>
          </a:p>
        </p:txBody>
      </p:sp>
      <p:sp>
        <p:nvSpPr>
          <p:cNvPr id="120" name="Google Shape;120;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17"/>
          <p:cNvPicPr preferRelativeResize="0"/>
          <p:nvPr/>
        </p:nvPicPr>
        <p:blipFill>
          <a:blip r:embed="rId3">
            <a:alphaModFix/>
          </a:blip>
          <a:stretch>
            <a:fillRect/>
          </a:stretch>
        </p:blipFill>
        <p:spPr>
          <a:xfrm>
            <a:off x="232150" y="2348400"/>
            <a:ext cx="2705750" cy="2401450"/>
          </a:xfrm>
          <a:prstGeom prst="rect">
            <a:avLst/>
          </a:prstGeom>
          <a:noFill/>
          <a:ln>
            <a:noFill/>
          </a:ln>
        </p:spPr>
      </p:pic>
      <p:pic>
        <p:nvPicPr>
          <p:cNvPr id="122" name="Google Shape;122;p17"/>
          <p:cNvPicPr preferRelativeResize="0"/>
          <p:nvPr/>
        </p:nvPicPr>
        <p:blipFill>
          <a:blip r:embed="rId4">
            <a:alphaModFix/>
          </a:blip>
          <a:stretch>
            <a:fillRect/>
          </a:stretch>
        </p:blipFill>
        <p:spPr>
          <a:xfrm>
            <a:off x="6109275" y="2359000"/>
            <a:ext cx="2705750" cy="2380255"/>
          </a:xfrm>
          <a:prstGeom prst="rect">
            <a:avLst/>
          </a:prstGeom>
          <a:noFill/>
          <a:ln>
            <a:noFill/>
          </a:ln>
        </p:spPr>
      </p:pic>
      <p:pic>
        <p:nvPicPr>
          <p:cNvPr id="123" name="Google Shape;123;p17"/>
          <p:cNvPicPr preferRelativeResize="0"/>
          <p:nvPr/>
        </p:nvPicPr>
        <p:blipFill>
          <a:blip r:embed="rId5">
            <a:alphaModFix/>
          </a:blip>
          <a:stretch>
            <a:fillRect/>
          </a:stretch>
        </p:blipFill>
        <p:spPr>
          <a:xfrm>
            <a:off x="3170712" y="2341800"/>
            <a:ext cx="2705749" cy="2414673"/>
          </a:xfrm>
          <a:prstGeom prst="rect">
            <a:avLst/>
          </a:prstGeom>
          <a:noFill/>
          <a:ln>
            <a:noFill/>
          </a:ln>
        </p:spPr>
      </p:pic>
      <p:sp>
        <p:nvSpPr>
          <p:cNvPr id="124" name="Google Shape;124;p17"/>
          <p:cNvSpPr txBox="1"/>
          <p:nvPr/>
        </p:nvSpPr>
        <p:spPr>
          <a:xfrm>
            <a:off x="308150" y="4650850"/>
            <a:ext cx="252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2: Grid 5x5 </a:t>
            </a:r>
            <a:endParaRPr sz="1000">
              <a:solidFill>
                <a:schemeClr val="accent1"/>
              </a:solidFill>
              <a:latin typeface="Lato"/>
              <a:ea typeface="Lato"/>
              <a:cs typeface="Lato"/>
              <a:sym typeface="Lato"/>
            </a:endParaRPr>
          </a:p>
        </p:txBody>
      </p:sp>
      <p:sp>
        <p:nvSpPr>
          <p:cNvPr id="125" name="Google Shape;125;p17"/>
          <p:cNvSpPr txBox="1"/>
          <p:nvPr/>
        </p:nvSpPr>
        <p:spPr>
          <a:xfrm>
            <a:off x="3208713" y="4650850"/>
            <a:ext cx="252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3: Grid 13x13 </a:t>
            </a:r>
            <a:endParaRPr sz="1000">
              <a:solidFill>
                <a:schemeClr val="accent1"/>
              </a:solidFill>
              <a:latin typeface="Lato"/>
              <a:ea typeface="Lato"/>
              <a:cs typeface="Lato"/>
              <a:sym typeface="Lato"/>
            </a:endParaRPr>
          </a:p>
        </p:txBody>
      </p:sp>
      <p:sp>
        <p:nvSpPr>
          <p:cNvPr id="126" name="Google Shape;126;p17"/>
          <p:cNvSpPr txBox="1"/>
          <p:nvPr/>
        </p:nvSpPr>
        <p:spPr>
          <a:xfrm>
            <a:off x="6209700" y="4650850"/>
            <a:ext cx="252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4: Grid 31x31 </a:t>
            </a:r>
            <a:endParaRPr sz="10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616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Resultados: </a:t>
            </a:r>
            <a:r>
              <a:rPr lang="en"/>
              <a:t>Use Case 1</a:t>
            </a:r>
            <a:endParaRPr/>
          </a:p>
        </p:txBody>
      </p:sp>
      <p:sp>
        <p:nvSpPr>
          <p:cNvPr id="132" name="Google Shape;132;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18"/>
          <p:cNvSpPr txBox="1"/>
          <p:nvPr/>
        </p:nvSpPr>
        <p:spPr>
          <a:xfrm>
            <a:off x="4825950" y="4334250"/>
            <a:ext cx="359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6:  Visualização dos descritores do US1 no decorrer de toda a RM</a:t>
            </a:r>
            <a:endParaRPr sz="1000">
              <a:solidFill>
                <a:schemeClr val="accent1"/>
              </a:solidFill>
              <a:latin typeface="Lato"/>
              <a:ea typeface="Lato"/>
              <a:cs typeface="Lato"/>
              <a:sym typeface="Lato"/>
            </a:endParaRPr>
          </a:p>
        </p:txBody>
      </p:sp>
      <p:sp>
        <p:nvSpPr>
          <p:cNvPr id="134" name="Google Shape;134;p18"/>
          <p:cNvSpPr txBox="1"/>
          <p:nvPr/>
        </p:nvSpPr>
        <p:spPr>
          <a:xfrm>
            <a:off x="727638" y="4334250"/>
            <a:ext cx="3066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5: Visualização dos descritores do US1 </a:t>
            </a:r>
            <a:endParaRPr sz="1000">
              <a:solidFill>
                <a:schemeClr val="accent1"/>
              </a:solidFill>
              <a:latin typeface="Lato"/>
              <a:ea typeface="Lato"/>
              <a:cs typeface="Lato"/>
              <a:sym typeface="Lato"/>
            </a:endParaRPr>
          </a:p>
          <a:p>
            <a:pPr indent="0" lvl="0" marL="0" rtl="0" algn="ctr">
              <a:spcBef>
                <a:spcPts val="0"/>
              </a:spcBef>
              <a:spcAft>
                <a:spcPts val="0"/>
              </a:spcAft>
              <a:buNone/>
            </a:pPr>
            <a:r>
              <a:rPr lang="en" sz="1000">
                <a:solidFill>
                  <a:schemeClr val="accent1"/>
                </a:solidFill>
                <a:latin typeface="Lato"/>
                <a:ea typeface="Lato"/>
                <a:cs typeface="Lato"/>
                <a:sym typeface="Lato"/>
              </a:rPr>
              <a:t>(RM 6)</a:t>
            </a:r>
            <a:endParaRPr sz="1000">
              <a:solidFill>
                <a:schemeClr val="accent1"/>
              </a:solidFill>
              <a:latin typeface="Lato"/>
              <a:ea typeface="Lato"/>
              <a:cs typeface="Lato"/>
              <a:sym typeface="Lato"/>
            </a:endParaRPr>
          </a:p>
        </p:txBody>
      </p:sp>
      <p:pic>
        <p:nvPicPr>
          <p:cNvPr id="135" name="Google Shape;135;p18"/>
          <p:cNvPicPr preferRelativeResize="0"/>
          <p:nvPr/>
        </p:nvPicPr>
        <p:blipFill>
          <a:blip r:embed="rId3">
            <a:alphaModFix/>
          </a:blip>
          <a:stretch>
            <a:fillRect/>
          </a:stretch>
        </p:blipFill>
        <p:spPr>
          <a:xfrm>
            <a:off x="4966083" y="1325880"/>
            <a:ext cx="3310128" cy="3008376"/>
          </a:xfrm>
          <a:prstGeom prst="rect">
            <a:avLst/>
          </a:prstGeom>
          <a:noFill/>
          <a:ln>
            <a:noFill/>
          </a:ln>
        </p:spPr>
      </p:pic>
      <p:pic>
        <p:nvPicPr>
          <p:cNvPr id="136" name="Google Shape;136;p18"/>
          <p:cNvPicPr preferRelativeResize="0"/>
          <p:nvPr/>
        </p:nvPicPr>
        <p:blipFill>
          <a:blip r:embed="rId4">
            <a:alphaModFix/>
          </a:blip>
          <a:stretch>
            <a:fillRect/>
          </a:stretch>
        </p:blipFill>
        <p:spPr>
          <a:xfrm>
            <a:off x="660800" y="1302713"/>
            <a:ext cx="3199710" cy="3054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727650" y="629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Resultados: </a:t>
            </a:r>
            <a:r>
              <a:rPr lang="en"/>
              <a:t>Use Case 2</a:t>
            </a:r>
            <a:endParaRPr/>
          </a:p>
        </p:txBody>
      </p:sp>
      <p:sp>
        <p:nvSpPr>
          <p:cNvPr id="142" name="Google Shape;142;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19"/>
          <p:cNvPicPr preferRelativeResize="0"/>
          <p:nvPr/>
        </p:nvPicPr>
        <p:blipFill>
          <a:blip r:embed="rId3">
            <a:alphaModFix/>
          </a:blip>
          <a:stretch>
            <a:fillRect/>
          </a:stretch>
        </p:blipFill>
        <p:spPr>
          <a:xfrm>
            <a:off x="4965070" y="1321455"/>
            <a:ext cx="3312149" cy="3012800"/>
          </a:xfrm>
          <a:prstGeom prst="rect">
            <a:avLst/>
          </a:prstGeom>
          <a:noFill/>
          <a:ln>
            <a:noFill/>
          </a:ln>
        </p:spPr>
      </p:pic>
      <p:sp>
        <p:nvSpPr>
          <p:cNvPr id="144" name="Google Shape;144;p19"/>
          <p:cNvSpPr txBox="1"/>
          <p:nvPr/>
        </p:nvSpPr>
        <p:spPr>
          <a:xfrm>
            <a:off x="727638" y="4334250"/>
            <a:ext cx="3066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7: Visualização dos descritores do US2 </a:t>
            </a:r>
            <a:endParaRPr sz="1000">
              <a:solidFill>
                <a:schemeClr val="accent1"/>
              </a:solidFill>
              <a:latin typeface="Lato"/>
              <a:ea typeface="Lato"/>
              <a:cs typeface="Lato"/>
              <a:sym typeface="Lato"/>
            </a:endParaRPr>
          </a:p>
          <a:p>
            <a:pPr indent="0" lvl="0" marL="0" rtl="0" algn="ctr">
              <a:spcBef>
                <a:spcPts val="0"/>
              </a:spcBef>
              <a:spcAft>
                <a:spcPts val="0"/>
              </a:spcAft>
              <a:buNone/>
            </a:pPr>
            <a:r>
              <a:rPr lang="en" sz="1000">
                <a:solidFill>
                  <a:schemeClr val="accent1"/>
                </a:solidFill>
                <a:latin typeface="Lato"/>
                <a:ea typeface="Lato"/>
                <a:cs typeface="Lato"/>
                <a:sym typeface="Lato"/>
              </a:rPr>
              <a:t>(RM 6)</a:t>
            </a:r>
            <a:endParaRPr sz="1000">
              <a:solidFill>
                <a:schemeClr val="accent1"/>
              </a:solidFill>
              <a:latin typeface="Lato"/>
              <a:ea typeface="Lato"/>
              <a:cs typeface="Lato"/>
              <a:sym typeface="Lato"/>
            </a:endParaRPr>
          </a:p>
        </p:txBody>
      </p:sp>
      <p:sp>
        <p:nvSpPr>
          <p:cNvPr id="145" name="Google Shape;145;p19"/>
          <p:cNvSpPr txBox="1"/>
          <p:nvPr/>
        </p:nvSpPr>
        <p:spPr>
          <a:xfrm>
            <a:off x="4825950" y="4334250"/>
            <a:ext cx="359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8:  Visualização dos descritores do US2 no decorrer de toda a RM</a:t>
            </a:r>
            <a:endParaRPr sz="1000">
              <a:solidFill>
                <a:schemeClr val="accent1"/>
              </a:solidFill>
              <a:latin typeface="Lato"/>
              <a:ea typeface="Lato"/>
              <a:cs typeface="Lato"/>
              <a:sym typeface="Lato"/>
            </a:endParaRPr>
          </a:p>
        </p:txBody>
      </p:sp>
      <p:pic>
        <p:nvPicPr>
          <p:cNvPr id="146" name="Google Shape;146;p19"/>
          <p:cNvPicPr preferRelativeResize="0"/>
          <p:nvPr/>
        </p:nvPicPr>
        <p:blipFill>
          <a:blip r:embed="rId4">
            <a:alphaModFix/>
          </a:blip>
          <a:stretch>
            <a:fillRect/>
          </a:stretch>
        </p:blipFill>
        <p:spPr>
          <a:xfrm>
            <a:off x="658368" y="1298448"/>
            <a:ext cx="3200400" cy="30540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727650" y="654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Resultados: </a:t>
            </a:r>
            <a:r>
              <a:rPr lang="en"/>
              <a:t>Use Case 3</a:t>
            </a:r>
            <a:endParaRPr/>
          </a:p>
        </p:txBody>
      </p:sp>
      <p:sp>
        <p:nvSpPr>
          <p:cNvPr id="152" name="Google Shape;152;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0"/>
          <p:cNvPicPr preferRelativeResize="0"/>
          <p:nvPr/>
        </p:nvPicPr>
        <p:blipFill>
          <a:blip r:embed="rId3">
            <a:alphaModFix/>
          </a:blip>
          <a:stretch>
            <a:fillRect/>
          </a:stretch>
        </p:blipFill>
        <p:spPr>
          <a:xfrm>
            <a:off x="4846320" y="1325880"/>
            <a:ext cx="3310127" cy="3008376"/>
          </a:xfrm>
          <a:prstGeom prst="rect">
            <a:avLst/>
          </a:prstGeom>
          <a:noFill/>
          <a:ln>
            <a:noFill/>
          </a:ln>
        </p:spPr>
      </p:pic>
      <p:sp>
        <p:nvSpPr>
          <p:cNvPr id="154" name="Google Shape;154;p20"/>
          <p:cNvSpPr txBox="1"/>
          <p:nvPr/>
        </p:nvSpPr>
        <p:spPr>
          <a:xfrm>
            <a:off x="4825950" y="4334250"/>
            <a:ext cx="3590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10:  Visualização dos descritores do US3 no decorrer de toda a RM</a:t>
            </a:r>
            <a:endParaRPr sz="1000">
              <a:solidFill>
                <a:schemeClr val="accent1"/>
              </a:solidFill>
              <a:latin typeface="Lato"/>
              <a:ea typeface="Lato"/>
              <a:cs typeface="Lato"/>
              <a:sym typeface="Lato"/>
            </a:endParaRPr>
          </a:p>
        </p:txBody>
      </p:sp>
      <p:sp>
        <p:nvSpPr>
          <p:cNvPr id="155" name="Google Shape;155;p20"/>
          <p:cNvSpPr txBox="1"/>
          <p:nvPr/>
        </p:nvSpPr>
        <p:spPr>
          <a:xfrm>
            <a:off x="727638" y="4334250"/>
            <a:ext cx="3066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9: Visualização dos descritores do US3 </a:t>
            </a:r>
            <a:endParaRPr sz="1000">
              <a:solidFill>
                <a:schemeClr val="accent1"/>
              </a:solidFill>
              <a:latin typeface="Lato"/>
              <a:ea typeface="Lato"/>
              <a:cs typeface="Lato"/>
              <a:sym typeface="Lato"/>
            </a:endParaRPr>
          </a:p>
          <a:p>
            <a:pPr indent="0" lvl="0" marL="0" rtl="0" algn="ctr">
              <a:spcBef>
                <a:spcPts val="0"/>
              </a:spcBef>
              <a:spcAft>
                <a:spcPts val="0"/>
              </a:spcAft>
              <a:buNone/>
            </a:pPr>
            <a:r>
              <a:rPr lang="en" sz="1000">
                <a:solidFill>
                  <a:schemeClr val="accent1"/>
                </a:solidFill>
                <a:latin typeface="Lato"/>
                <a:ea typeface="Lato"/>
                <a:cs typeface="Lato"/>
                <a:sym typeface="Lato"/>
              </a:rPr>
              <a:t>(RM 6)</a:t>
            </a:r>
            <a:endParaRPr sz="1000">
              <a:solidFill>
                <a:schemeClr val="accent1"/>
              </a:solidFill>
              <a:latin typeface="Lato"/>
              <a:ea typeface="Lato"/>
              <a:cs typeface="Lato"/>
              <a:sym typeface="Lato"/>
            </a:endParaRPr>
          </a:p>
        </p:txBody>
      </p:sp>
      <p:pic>
        <p:nvPicPr>
          <p:cNvPr id="156" name="Google Shape;156;p20"/>
          <p:cNvPicPr preferRelativeResize="0"/>
          <p:nvPr/>
        </p:nvPicPr>
        <p:blipFill>
          <a:blip r:embed="rId4">
            <a:alphaModFix/>
          </a:blip>
          <a:stretch>
            <a:fillRect/>
          </a:stretch>
        </p:blipFill>
        <p:spPr>
          <a:xfrm>
            <a:off x="658368" y="1298448"/>
            <a:ext cx="3200401" cy="30540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727650" y="629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Comparação dos Resultados</a:t>
            </a:r>
            <a:endParaRPr/>
          </a:p>
        </p:txBody>
      </p:sp>
      <p:sp>
        <p:nvSpPr>
          <p:cNvPr id="162" name="Google Shape;162;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1"/>
          <p:cNvSpPr txBox="1"/>
          <p:nvPr/>
        </p:nvSpPr>
        <p:spPr>
          <a:xfrm>
            <a:off x="308150" y="4252775"/>
            <a:ext cx="252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11: US1 </a:t>
            </a:r>
            <a:endParaRPr sz="1000">
              <a:solidFill>
                <a:schemeClr val="accent1"/>
              </a:solidFill>
              <a:latin typeface="Lato"/>
              <a:ea typeface="Lato"/>
              <a:cs typeface="Lato"/>
              <a:sym typeface="Lato"/>
            </a:endParaRPr>
          </a:p>
        </p:txBody>
      </p:sp>
      <p:sp>
        <p:nvSpPr>
          <p:cNvPr id="164" name="Google Shape;164;p21"/>
          <p:cNvSpPr txBox="1"/>
          <p:nvPr/>
        </p:nvSpPr>
        <p:spPr>
          <a:xfrm>
            <a:off x="3307338" y="4252775"/>
            <a:ext cx="252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12: US2 </a:t>
            </a:r>
            <a:endParaRPr sz="1000">
              <a:solidFill>
                <a:schemeClr val="accent1"/>
              </a:solidFill>
              <a:latin typeface="Lato"/>
              <a:ea typeface="Lato"/>
              <a:cs typeface="Lato"/>
              <a:sym typeface="Lato"/>
            </a:endParaRPr>
          </a:p>
        </p:txBody>
      </p:sp>
      <p:sp>
        <p:nvSpPr>
          <p:cNvPr id="165" name="Google Shape;165;p21"/>
          <p:cNvSpPr txBox="1"/>
          <p:nvPr/>
        </p:nvSpPr>
        <p:spPr>
          <a:xfrm>
            <a:off x="6306550" y="4252775"/>
            <a:ext cx="252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accent1"/>
                </a:solidFill>
                <a:latin typeface="Lato"/>
                <a:ea typeface="Lato"/>
                <a:cs typeface="Lato"/>
                <a:sym typeface="Lato"/>
              </a:rPr>
              <a:t>Imagem 13: US3 </a:t>
            </a:r>
            <a:endParaRPr sz="1000">
              <a:solidFill>
                <a:schemeClr val="accent1"/>
              </a:solidFill>
              <a:latin typeface="Lato"/>
              <a:ea typeface="Lato"/>
              <a:cs typeface="Lato"/>
              <a:sym typeface="Lato"/>
            </a:endParaRPr>
          </a:p>
        </p:txBody>
      </p:sp>
      <p:pic>
        <p:nvPicPr>
          <p:cNvPr id="166" name="Google Shape;166;p21"/>
          <p:cNvPicPr preferRelativeResize="0"/>
          <p:nvPr/>
        </p:nvPicPr>
        <p:blipFill>
          <a:blip r:embed="rId3">
            <a:alphaModFix/>
          </a:blip>
          <a:stretch>
            <a:fillRect/>
          </a:stretch>
        </p:blipFill>
        <p:spPr>
          <a:xfrm>
            <a:off x="151225" y="1668818"/>
            <a:ext cx="2843149" cy="2583958"/>
          </a:xfrm>
          <a:prstGeom prst="rect">
            <a:avLst/>
          </a:prstGeom>
          <a:noFill/>
          <a:ln>
            <a:noFill/>
          </a:ln>
        </p:spPr>
      </p:pic>
      <p:pic>
        <p:nvPicPr>
          <p:cNvPr id="167" name="Google Shape;167;p21"/>
          <p:cNvPicPr preferRelativeResize="0"/>
          <p:nvPr/>
        </p:nvPicPr>
        <p:blipFill>
          <a:blip r:embed="rId4">
            <a:alphaModFix/>
          </a:blip>
          <a:stretch>
            <a:fillRect/>
          </a:stretch>
        </p:blipFill>
        <p:spPr>
          <a:xfrm>
            <a:off x="3150426" y="1667709"/>
            <a:ext cx="2843149" cy="2586190"/>
          </a:xfrm>
          <a:prstGeom prst="rect">
            <a:avLst/>
          </a:prstGeom>
          <a:noFill/>
          <a:ln>
            <a:noFill/>
          </a:ln>
        </p:spPr>
      </p:pic>
      <p:pic>
        <p:nvPicPr>
          <p:cNvPr id="168" name="Google Shape;168;p21"/>
          <p:cNvPicPr preferRelativeResize="0"/>
          <p:nvPr/>
        </p:nvPicPr>
        <p:blipFill>
          <a:blip r:embed="rId5">
            <a:alphaModFix/>
          </a:blip>
          <a:stretch>
            <a:fillRect/>
          </a:stretch>
        </p:blipFill>
        <p:spPr>
          <a:xfrm>
            <a:off x="6149626" y="1668806"/>
            <a:ext cx="2843151" cy="25839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