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92" r:id="rId3"/>
    <p:sldId id="276" r:id="rId4"/>
    <p:sldId id="279" r:id="rId5"/>
    <p:sldId id="282" r:id="rId6"/>
    <p:sldId id="280" r:id="rId7"/>
    <p:sldId id="283" r:id="rId8"/>
    <p:sldId id="284" r:id="rId9"/>
    <p:sldId id="289" r:id="rId10"/>
    <p:sldId id="290" r:id="rId11"/>
    <p:sldId id="288" r:id="rId12"/>
    <p:sldId id="293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3F"/>
    <a:srgbClr val="FFD961"/>
    <a:srgbClr val="EEB500"/>
    <a:srgbClr val="F4A270"/>
    <a:srgbClr val="F3975F"/>
    <a:srgbClr val="F28B4C"/>
    <a:srgbClr val="F1AE55"/>
    <a:srgbClr val="EE9A3E"/>
    <a:srgbClr val="ED7D31"/>
    <a:srgbClr val="759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06-22E8-4604-B399-E67EA3CE13FC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F6EB-6836-4E73-9103-48AC1524DF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942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06-22E8-4604-B399-E67EA3CE13FC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F6EB-6836-4E73-9103-48AC1524DF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97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06-22E8-4604-B399-E67EA3CE13FC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F6EB-6836-4E73-9103-48AC1524DF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5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06-22E8-4604-B399-E67EA3CE13FC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F6EB-6836-4E73-9103-48AC1524DF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61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06-22E8-4604-B399-E67EA3CE13FC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F6EB-6836-4E73-9103-48AC1524DF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01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06-22E8-4604-B399-E67EA3CE13FC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F6EB-6836-4E73-9103-48AC1524DF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889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06-22E8-4604-B399-E67EA3CE13FC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F6EB-6836-4E73-9103-48AC1524DF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848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06-22E8-4604-B399-E67EA3CE13FC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F6EB-6836-4E73-9103-48AC1524DF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99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06-22E8-4604-B399-E67EA3CE13FC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F6EB-6836-4E73-9103-48AC1524DF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01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06-22E8-4604-B399-E67EA3CE13FC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F6EB-6836-4E73-9103-48AC1524DF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340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06-22E8-4604-B399-E67EA3CE13FC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F6EB-6836-4E73-9103-48AC1524DF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82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4CC06-22E8-4604-B399-E67EA3CE13FC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EF6EB-6836-4E73-9103-48AC1524DF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5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11" Type="http://schemas.openxmlformats.org/officeDocument/2006/relationships/image" Target="../media/image31.png"/><Relationship Id="rId5" Type="http://schemas.openxmlformats.org/officeDocument/2006/relationships/image" Target="../media/image260.png"/><Relationship Id="rId15" Type="http://schemas.openxmlformats.org/officeDocument/2006/relationships/image" Target="../media/image35.png"/><Relationship Id="rId10" Type="http://schemas.openxmlformats.org/officeDocument/2006/relationships/image" Target="../media/image4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327632"/>
            <a:ext cx="12192000" cy="2594759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CO" sz="4800" b="1" dirty="0">
                <a:solidFill>
                  <a:schemeClr val="bg1"/>
                </a:solidFill>
              </a:rPr>
              <a:t>Modelado de producción ganadera del</a:t>
            </a:r>
            <a:br>
              <a:rPr lang="es-CO" sz="4800" b="1" dirty="0">
                <a:solidFill>
                  <a:schemeClr val="bg1"/>
                </a:solidFill>
              </a:rPr>
            </a:br>
            <a:r>
              <a:rPr lang="es-CO" sz="4800" b="1" dirty="0">
                <a:solidFill>
                  <a:schemeClr val="bg1"/>
                </a:solidFill>
              </a:rPr>
              <a:t> Centro Agropecuario del Servicio Nacional de Aprendizaje SENA</a:t>
            </a:r>
            <a:br>
              <a:rPr lang="es-CO" sz="4800" b="1" dirty="0">
                <a:solidFill>
                  <a:schemeClr val="bg1"/>
                </a:solidFill>
              </a:rPr>
            </a:br>
            <a:r>
              <a:rPr lang="es-CO" sz="4800" b="1" dirty="0">
                <a:solidFill>
                  <a:schemeClr val="bg1"/>
                </a:solidFill>
              </a:rPr>
              <a:t>Popayán - Cauca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109384"/>
            <a:ext cx="9144000" cy="1652451"/>
          </a:xfrm>
        </p:spPr>
        <p:txBody>
          <a:bodyPr>
            <a:noAutofit/>
          </a:bodyPr>
          <a:lstStyle/>
          <a:p>
            <a:r>
              <a:rPr lang="es-CO" sz="1600" b="1" dirty="0"/>
              <a:t>Maestrante Luis Felipe Guevara Gómez</a:t>
            </a:r>
          </a:p>
          <a:p>
            <a:r>
              <a:rPr lang="es-CO" sz="1600" b="1" dirty="0"/>
              <a:t>Departamento de Electrónica y Ciencias de la Computación</a:t>
            </a:r>
          </a:p>
          <a:p>
            <a:r>
              <a:rPr lang="es-CO" sz="1600" b="1" dirty="0"/>
              <a:t>Maestría en Ingeniería. Énfasis en Electrónica</a:t>
            </a:r>
          </a:p>
          <a:p>
            <a:r>
              <a:rPr lang="es-CO" sz="1600" b="1" dirty="0"/>
              <a:t>Facultad de Ingeniería y Ciencias</a:t>
            </a:r>
          </a:p>
          <a:p>
            <a:r>
              <a:rPr lang="es-CO" sz="1600" b="1" dirty="0"/>
              <a:t>Pontificia Universidad Javeriana - Cali</a:t>
            </a:r>
          </a:p>
          <a:p>
            <a:r>
              <a:rPr lang="es-CO" sz="1600" b="1" dirty="0"/>
              <a:t>2023</a:t>
            </a:r>
          </a:p>
          <a:p>
            <a:endParaRPr lang="es-CO" sz="1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71" y="5195699"/>
            <a:ext cx="5828057" cy="13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4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9724"/>
            <a:ext cx="12192000" cy="721454"/>
          </a:xfrm>
          <a:solidFill>
            <a:srgbClr val="EEB500"/>
          </a:solidFill>
        </p:spPr>
        <p:txBody>
          <a:bodyPr anchor="ctr">
            <a:normAutofit fontScale="90000"/>
          </a:bodyPr>
          <a:lstStyle/>
          <a:p>
            <a:r>
              <a:rPr lang="es-CO" sz="4800" b="1" dirty="0">
                <a:solidFill>
                  <a:schemeClr val="bg1"/>
                </a:solidFill>
              </a:rPr>
              <a:t>Resultados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4E858F-DBBB-484D-89E0-D2DBBF5BF4AE}"/>
              </a:ext>
            </a:extLst>
          </p:cNvPr>
          <p:cNvSpPr txBox="1">
            <a:spLocks/>
          </p:cNvSpPr>
          <p:nvPr/>
        </p:nvSpPr>
        <p:spPr>
          <a:xfrm>
            <a:off x="0" y="995913"/>
            <a:ext cx="12192000" cy="416422"/>
          </a:xfrm>
          <a:prstGeom prst="rect">
            <a:avLst/>
          </a:prstGeom>
          <a:solidFill>
            <a:srgbClr val="FFD13F"/>
          </a:solidFill>
        </p:spPr>
        <p:txBody>
          <a:bodyPr anchor="b">
            <a:normAutofit fontScale="25000" lnSpcReduction="200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200" dirty="0"/>
              <a:t>Vs 				   	   Vs</a:t>
            </a:r>
            <a:endParaRPr lang="en-US" sz="28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4236EF7-E927-485F-AA06-9B231D411B7F}"/>
              </a:ext>
            </a:extLst>
          </p:cNvPr>
          <p:cNvSpPr txBox="1">
            <a:spLocks/>
          </p:cNvSpPr>
          <p:nvPr/>
        </p:nvSpPr>
        <p:spPr>
          <a:xfrm>
            <a:off x="9135687" y="995911"/>
            <a:ext cx="2757057" cy="416424"/>
          </a:xfrm>
          <a:prstGeom prst="rect">
            <a:avLst/>
          </a:prstGeom>
          <a:solidFill>
            <a:srgbClr val="FFD13F"/>
          </a:solidFill>
        </p:spPr>
        <p:txBody>
          <a:bodyPr anchor="b">
            <a:normAutofit fontScale="67500" lnSpcReduction="200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Producción Dinámica</a:t>
            </a:r>
            <a:endParaRPr lang="en-U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908B996-BCCA-490A-A88C-B091880C7561}"/>
              </a:ext>
            </a:extLst>
          </p:cNvPr>
          <p:cNvSpPr txBox="1">
            <a:spLocks/>
          </p:cNvSpPr>
          <p:nvPr/>
        </p:nvSpPr>
        <p:spPr>
          <a:xfrm>
            <a:off x="299257" y="995911"/>
            <a:ext cx="2410692" cy="416424"/>
          </a:xfrm>
          <a:prstGeom prst="rect">
            <a:avLst/>
          </a:prstGeom>
          <a:solidFill>
            <a:srgbClr val="FFD13F"/>
          </a:solidFill>
        </p:spPr>
        <p:txBody>
          <a:bodyPr anchor="b">
            <a:normAutofit fontScale="75000" lnSpcReduction="200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Producción real</a:t>
            </a:r>
            <a:endParaRPr lang="en-US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0DFB8D1-C199-4BBE-B541-64F9D8A89EE4}"/>
              </a:ext>
            </a:extLst>
          </p:cNvPr>
          <p:cNvSpPr txBox="1">
            <a:spLocks/>
          </p:cNvSpPr>
          <p:nvPr/>
        </p:nvSpPr>
        <p:spPr>
          <a:xfrm>
            <a:off x="4804756" y="995911"/>
            <a:ext cx="2496590" cy="416424"/>
          </a:xfrm>
          <a:prstGeom prst="rect">
            <a:avLst/>
          </a:prstGeom>
          <a:solidFill>
            <a:srgbClr val="FFD13F"/>
          </a:solidFill>
        </p:spPr>
        <p:txBody>
          <a:bodyPr anchor="b">
            <a:normAutofit fontScale="67500" lnSpcReduction="200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Producción Teórica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6AA478-716E-46B5-9535-AE3EEEB4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04" y="1563144"/>
            <a:ext cx="10945191" cy="479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23435897-CEB1-40AE-9984-C44D9C9AE228}"/>
              </a:ext>
            </a:extLst>
          </p:cNvPr>
          <p:cNvSpPr txBox="1">
            <a:spLocks/>
          </p:cNvSpPr>
          <p:nvPr/>
        </p:nvSpPr>
        <p:spPr>
          <a:xfrm>
            <a:off x="0" y="995913"/>
            <a:ext cx="12192000" cy="4164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866FE2F-E3D1-4CE4-BC97-785216A66B28}"/>
              </a:ext>
            </a:extLst>
          </p:cNvPr>
          <p:cNvSpPr txBox="1">
            <a:spLocks/>
          </p:cNvSpPr>
          <p:nvPr/>
        </p:nvSpPr>
        <p:spPr>
          <a:xfrm>
            <a:off x="6708373" y="995911"/>
            <a:ext cx="5184371" cy="4164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CO" sz="3500" b="1" dirty="0">
                <a:solidFill>
                  <a:schemeClr val="bg1"/>
                </a:solidFill>
              </a:rPr>
              <a:t>Digitalización de datos</a:t>
            </a:r>
            <a:endParaRPr lang="en-US" sz="35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EEB591E-C44E-4B06-B1B3-89EA32FAC5F6}"/>
              </a:ext>
            </a:extLst>
          </p:cNvPr>
          <p:cNvSpPr txBox="1">
            <a:spLocks/>
          </p:cNvSpPr>
          <p:nvPr/>
        </p:nvSpPr>
        <p:spPr>
          <a:xfrm>
            <a:off x="299256" y="995911"/>
            <a:ext cx="5184371" cy="4164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CO" sz="3500" b="1" dirty="0">
                <a:solidFill>
                  <a:schemeClr val="bg1"/>
                </a:solidFill>
              </a:rPr>
              <a:t>Predicción futura</a:t>
            </a:r>
            <a:endParaRPr lang="en-US" sz="35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F5DEC0BC-C623-4FEE-8517-5CE81181D150}"/>
              </a:ext>
            </a:extLst>
          </p:cNvPr>
          <p:cNvSpPr txBox="1">
            <a:spLocks/>
          </p:cNvSpPr>
          <p:nvPr/>
        </p:nvSpPr>
        <p:spPr>
          <a:xfrm>
            <a:off x="0" y="183583"/>
            <a:ext cx="12192000" cy="6918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800" b="1" dirty="0">
                <a:solidFill>
                  <a:schemeClr val="bg1"/>
                </a:solidFill>
              </a:rPr>
              <a:t>Aportes y posibles mejoras</a:t>
            </a:r>
          </a:p>
        </p:txBody>
      </p:sp>
      <p:sp>
        <p:nvSpPr>
          <p:cNvPr id="9" name="CuadroTexto 74">
            <a:extLst>
              <a:ext uri="{FF2B5EF4-FFF2-40B4-BE49-F238E27FC236}">
                <a16:creationId xmlns:a16="http://schemas.microsoft.com/office/drawing/2014/main" id="{074DE446-7AB4-4432-AED4-D6D5D2A8A708}"/>
              </a:ext>
            </a:extLst>
          </p:cNvPr>
          <p:cNvSpPr txBox="1"/>
          <p:nvPr/>
        </p:nvSpPr>
        <p:spPr>
          <a:xfrm>
            <a:off x="7171222" y="1856163"/>
            <a:ext cx="3953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</a:rPr>
              <a:t>Datos más acertados.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/>
              <a:t>Disminución de error por medición humana.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/>
              <a:t>Acceso libre a aprendices, empleados e investigadores.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74">
                <a:extLst>
                  <a:ext uri="{FF2B5EF4-FFF2-40B4-BE49-F238E27FC236}">
                    <a16:creationId xmlns:a16="http://schemas.microsoft.com/office/drawing/2014/main" id="{B54972F1-79DD-4293-9B8E-AB6EA5C9E3C5}"/>
                  </a:ext>
                </a:extLst>
              </p:cNvPr>
              <p:cNvSpPr txBox="1"/>
              <p:nvPr/>
            </p:nvSpPr>
            <p:spPr>
              <a:xfrm>
                <a:off x="1066903" y="1856164"/>
                <a:ext cx="395387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O" sz="1600" b="1" dirty="0">
                    <a:solidFill>
                      <a:schemeClr val="tx1"/>
                    </a:solidFill>
                  </a:rPr>
                  <a:t>Aproximar la curva de lactancia a priori.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O" sz="1600" b="1" dirty="0">
                    <a:solidFill>
                      <a:schemeClr val="tx1"/>
                    </a:solidFill>
                  </a:rPr>
                  <a:t>Evidenciar cambios producción del CA basado en una dieta determinada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s-CO" sz="1600" b="1" dirty="0">
                    <a:solidFill>
                      <a:schemeClr val="tx1"/>
                    </a:solidFill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O" sz="1600" b="1" dirty="0"/>
                  <a:t>Prevención de riesgo y planificación a futuro.</a:t>
                </a:r>
              </a:p>
            </p:txBody>
          </p:sp>
        </mc:Choice>
        <mc:Fallback xmlns="">
          <p:sp>
            <p:nvSpPr>
              <p:cNvPr id="10" name="CuadroTexto 74">
                <a:extLst>
                  <a:ext uri="{FF2B5EF4-FFF2-40B4-BE49-F238E27FC236}">
                    <a16:creationId xmlns:a16="http://schemas.microsoft.com/office/drawing/2014/main" id="{B54972F1-79DD-4293-9B8E-AB6EA5C9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03" y="1856164"/>
                <a:ext cx="3953875" cy="1323439"/>
              </a:xfrm>
              <a:prstGeom prst="rect">
                <a:avLst/>
              </a:prstGeom>
              <a:blipFill>
                <a:blip r:embed="rId2"/>
                <a:stretch>
                  <a:fillRect l="-616" t="-1376"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74">
            <a:extLst>
              <a:ext uri="{FF2B5EF4-FFF2-40B4-BE49-F238E27FC236}">
                <a16:creationId xmlns:a16="http://schemas.microsoft.com/office/drawing/2014/main" id="{EEFE76BC-AFCE-4DFE-9A2E-3F041E2DA99B}"/>
              </a:ext>
            </a:extLst>
          </p:cNvPr>
          <p:cNvSpPr txBox="1"/>
          <p:nvPr/>
        </p:nvSpPr>
        <p:spPr>
          <a:xfrm>
            <a:off x="1066903" y="4344439"/>
            <a:ext cx="3953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</a:rPr>
              <a:t>Maximizar producciones.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/>
              <a:t>Maximización de ganancias.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/>
              <a:t>Minimización de GEI.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7EEC194-65DF-4C04-B95C-6539B1E8E311}"/>
              </a:ext>
            </a:extLst>
          </p:cNvPr>
          <p:cNvSpPr txBox="1">
            <a:spLocks/>
          </p:cNvSpPr>
          <p:nvPr/>
        </p:nvSpPr>
        <p:spPr>
          <a:xfrm>
            <a:off x="0" y="3623430"/>
            <a:ext cx="12192000" cy="4164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11E6DDA-1CF7-4A33-9ACC-9FBDA94CE4B4}"/>
              </a:ext>
            </a:extLst>
          </p:cNvPr>
          <p:cNvSpPr txBox="1">
            <a:spLocks/>
          </p:cNvSpPr>
          <p:nvPr/>
        </p:nvSpPr>
        <p:spPr>
          <a:xfrm>
            <a:off x="6708373" y="3623428"/>
            <a:ext cx="5184371" cy="4164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CO" sz="35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I+D</a:t>
            </a:r>
            <a:endParaRPr lang="en-US" sz="35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DCA0E1B-C060-4411-AB5F-ED7960FA8AE0}"/>
              </a:ext>
            </a:extLst>
          </p:cNvPr>
          <p:cNvSpPr txBox="1">
            <a:spLocks/>
          </p:cNvSpPr>
          <p:nvPr/>
        </p:nvSpPr>
        <p:spPr>
          <a:xfrm>
            <a:off x="299256" y="3623428"/>
            <a:ext cx="5184371" cy="4164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CO" sz="35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Optimización</a:t>
            </a:r>
            <a:endParaRPr lang="en-US" sz="35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CuadroTexto 74">
            <a:extLst>
              <a:ext uri="{FF2B5EF4-FFF2-40B4-BE49-F238E27FC236}">
                <a16:creationId xmlns:a16="http://schemas.microsoft.com/office/drawing/2014/main" id="{CD0846CE-D1B3-4879-A302-1554DF5B34BC}"/>
              </a:ext>
            </a:extLst>
          </p:cNvPr>
          <p:cNvSpPr txBox="1"/>
          <p:nvPr/>
        </p:nvSpPr>
        <p:spPr>
          <a:xfrm>
            <a:off x="7171221" y="4483678"/>
            <a:ext cx="3953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/>
              <a:t>Trabajos de investigación en pregrado y posgrado</a:t>
            </a:r>
            <a:endParaRPr lang="es-CO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/>
              <a:t>Implementación de proyectos de investigación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395915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82112"/>
            <a:ext cx="12192000" cy="2594759"/>
          </a:xfrm>
          <a:solidFill>
            <a:schemeClr val="accent5">
              <a:lumMod val="75000"/>
            </a:schemeClr>
          </a:solidFill>
        </p:spPr>
        <p:txBody>
          <a:bodyPr anchor="ctr">
            <a:normAutofit/>
          </a:bodyPr>
          <a:lstStyle/>
          <a:p>
            <a:r>
              <a:rPr lang="es-CO" sz="4800" b="1" dirty="0">
                <a:solidFill>
                  <a:schemeClr val="bg1"/>
                </a:solidFill>
              </a:rPr>
              <a:t>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306513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613FFCE2-8E02-4132-A1C3-609B6499CEBE}"/>
              </a:ext>
            </a:extLst>
          </p:cNvPr>
          <p:cNvSpPr txBox="1">
            <a:spLocks/>
          </p:cNvSpPr>
          <p:nvPr/>
        </p:nvSpPr>
        <p:spPr>
          <a:xfrm>
            <a:off x="0" y="131776"/>
            <a:ext cx="12192000" cy="6918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800" b="1" dirty="0">
                <a:solidFill>
                  <a:schemeClr val="bg1"/>
                </a:solidFill>
              </a:rPr>
              <a:t>Objetivos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FBA3EA-F680-4A1D-8559-42FEC003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158586"/>
            <a:ext cx="87439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63571" y="957868"/>
            <a:ext cx="440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2"/>
                </a:solidFill>
                <a:cs typeface="Arial" panose="020B0604020202020204" pitchFamily="34" charset="0"/>
              </a:rPr>
              <a:t>Ajuste y Modelado dinámico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913245" y="6286957"/>
            <a:ext cx="483339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rgbClr val="0070C0"/>
                </a:solidFill>
                <a:cs typeface="Arial" panose="020B0604020202020204" pitchFamily="34" charset="0"/>
              </a:rPr>
              <a:t>Análisis y Clasificación de datos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180916" y="5026668"/>
            <a:ext cx="145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7030A0"/>
                </a:solidFill>
                <a:cs typeface="Arial" panose="020B0604020202020204" pitchFamily="34" charset="0"/>
              </a:rPr>
              <a:t>Datos </a:t>
            </a:r>
          </a:p>
          <a:p>
            <a:pPr algn="ctr"/>
            <a:r>
              <a:rPr lang="es-CO" sz="1600" b="1" dirty="0">
                <a:solidFill>
                  <a:srgbClr val="7030A0"/>
                </a:solidFill>
                <a:cs typeface="Arial" panose="020B0604020202020204" pitchFamily="34" charset="0"/>
              </a:rPr>
              <a:t>descriptivos</a:t>
            </a:r>
          </a:p>
        </p:txBody>
      </p:sp>
      <p:sp>
        <p:nvSpPr>
          <p:cNvPr id="30" name="CuadroTexto 29"/>
          <p:cNvSpPr txBox="1"/>
          <p:nvPr/>
        </p:nvSpPr>
        <p:spPr>
          <a:xfrm rot="5400000">
            <a:off x="11148853" y="3822351"/>
            <a:ext cx="1072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accent2"/>
                </a:solidFill>
                <a:cs typeface="Arial" panose="020B0604020202020204" pitchFamily="34" charset="0"/>
              </a:rPr>
              <a:t>Predicción</a:t>
            </a:r>
          </a:p>
        </p:txBody>
      </p:sp>
      <p:sp>
        <p:nvSpPr>
          <p:cNvPr id="37" name="CuadroTexto 36"/>
          <p:cNvSpPr txBox="1"/>
          <p:nvPr/>
        </p:nvSpPr>
        <p:spPr>
          <a:xfrm rot="16200000">
            <a:off x="-916745" y="2325225"/>
            <a:ext cx="239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rgbClr val="7030A0"/>
                </a:solidFill>
                <a:cs typeface="Arial" panose="020B0604020202020204" pitchFamily="34" charset="0"/>
              </a:rPr>
              <a:t>Datos oficiales</a:t>
            </a:r>
          </a:p>
        </p:txBody>
      </p:sp>
      <p:sp>
        <p:nvSpPr>
          <p:cNvPr id="43" name="CuadroTexto 42"/>
          <p:cNvSpPr txBox="1"/>
          <p:nvPr/>
        </p:nvSpPr>
        <p:spPr>
          <a:xfrm rot="16200000">
            <a:off x="5467407" y="4441375"/>
            <a:ext cx="21099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EEB500"/>
                </a:solidFill>
                <a:cs typeface="Arial" panose="020B0604020202020204" pitchFamily="34" charset="0"/>
              </a:rPr>
              <a:t>Modificación del </a:t>
            </a:r>
          </a:p>
          <a:p>
            <a:pPr algn="ctr"/>
            <a:r>
              <a:rPr lang="es-CO" sz="1600" b="1" dirty="0">
                <a:solidFill>
                  <a:srgbClr val="EEB500"/>
                </a:solidFill>
                <a:cs typeface="Arial" panose="020B0604020202020204" pitchFamily="34" charset="0"/>
              </a:rPr>
              <a:t>modelo y parámetros</a:t>
            </a:r>
          </a:p>
        </p:txBody>
      </p:sp>
      <p:pic>
        <p:nvPicPr>
          <p:cNvPr id="6" name="Picture 2" descr="Herramientas y estrategias para el análisis de datos — Marketeros LATAM">
            <a:extLst>
              <a:ext uri="{FF2B5EF4-FFF2-40B4-BE49-F238E27FC236}">
                <a16:creationId xmlns:a16="http://schemas.microsoft.com/office/drawing/2014/main" id="{498A8D9B-F7EF-4AB6-AEF8-BB4AC312A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6" t="1660" r="15318" b="10522"/>
          <a:stretch/>
        </p:blipFill>
        <p:spPr bwMode="auto">
          <a:xfrm>
            <a:off x="2776712" y="4351153"/>
            <a:ext cx="3011204" cy="1880907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ED6EA966-E961-4231-8A5B-E2315198E5CA}"/>
              </a:ext>
            </a:extLst>
          </p:cNvPr>
          <p:cNvCxnSpPr>
            <a:cxnSpLocks/>
            <a:stCxn id="17" idx="2"/>
            <a:endCxn id="6" idx="1"/>
          </p:cNvCxnSpPr>
          <p:nvPr/>
        </p:nvCxnSpPr>
        <p:spPr>
          <a:xfrm rot="16200000" flipH="1">
            <a:off x="1974014" y="4488908"/>
            <a:ext cx="1115687" cy="489710"/>
          </a:xfrm>
          <a:prstGeom prst="bentConnector2">
            <a:avLst/>
          </a:prstGeom>
          <a:ln w="50800" cap="flat" cmpd="sng" algn="ctr">
            <a:solidFill>
              <a:srgbClr val="7030A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478C25F-EB17-4D23-829F-AAADB964DF17}"/>
              </a:ext>
            </a:extLst>
          </p:cNvPr>
          <p:cNvSpPr txBox="1"/>
          <p:nvPr/>
        </p:nvSpPr>
        <p:spPr>
          <a:xfrm>
            <a:off x="4390087" y="2505498"/>
            <a:ext cx="1397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0070C0"/>
                </a:solidFill>
                <a:cs typeface="Arial" panose="020B0604020202020204" pitchFamily="34" charset="0"/>
              </a:rPr>
              <a:t>Estimación de </a:t>
            </a:r>
          </a:p>
          <a:p>
            <a:pPr algn="ctr"/>
            <a:r>
              <a:rPr lang="es-CO" sz="1600" b="1" dirty="0">
                <a:solidFill>
                  <a:srgbClr val="0070C0"/>
                </a:solidFill>
                <a:cs typeface="Arial" panose="020B0604020202020204" pitchFamily="34" charset="0"/>
              </a:rPr>
              <a:t>Parámetros</a:t>
            </a:r>
          </a:p>
        </p:txBody>
      </p: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BA73CD62-8DD6-404B-BC2E-9C53FEA1174F}"/>
              </a:ext>
            </a:extLst>
          </p:cNvPr>
          <p:cNvCxnSpPr>
            <a:cxnSpLocks/>
            <a:stCxn id="6" idx="0"/>
            <a:endCxn id="62" idx="1"/>
          </p:cNvCxnSpPr>
          <p:nvPr/>
        </p:nvCxnSpPr>
        <p:spPr>
          <a:xfrm rot="5400000" flipH="1" flipV="1">
            <a:off x="4662858" y="2088223"/>
            <a:ext cx="1882386" cy="2643474"/>
          </a:xfrm>
          <a:prstGeom prst="bentConnector2">
            <a:avLst/>
          </a:prstGeom>
          <a:ln w="50800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2" name="Imagen 61">
            <a:extLst>
              <a:ext uri="{FF2B5EF4-FFF2-40B4-BE49-F238E27FC236}">
                <a16:creationId xmlns:a16="http://schemas.microsoft.com/office/drawing/2014/main" id="{F027D80A-FF86-43B6-BBA4-C6F437F1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788" y="1532947"/>
            <a:ext cx="4480092" cy="187163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CF3B8CB9-8DC0-456E-B56C-2EA64B1A6C3C}"/>
              </a:ext>
            </a:extLst>
          </p:cNvPr>
          <p:cNvCxnSpPr>
            <a:cxnSpLocks/>
            <a:stCxn id="62" idx="3"/>
            <a:endCxn id="36" idx="3"/>
          </p:cNvCxnSpPr>
          <p:nvPr/>
        </p:nvCxnSpPr>
        <p:spPr>
          <a:xfrm>
            <a:off x="11405880" y="2468767"/>
            <a:ext cx="10702" cy="3045724"/>
          </a:xfrm>
          <a:prstGeom prst="bentConnector3">
            <a:avLst>
              <a:gd name="adj1" fmla="val 5173117"/>
            </a:avLst>
          </a:prstGeom>
          <a:ln w="508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F4C03CE7-7270-4ED3-A344-9599FC228F7F}"/>
              </a:ext>
            </a:extLst>
          </p:cNvPr>
          <p:cNvCxnSpPr>
            <a:cxnSpLocks/>
            <a:stCxn id="36" idx="1"/>
            <a:endCxn id="62" idx="2"/>
          </p:cNvCxnSpPr>
          <p:nvPr/>
        </p:nvCxnSpPr>
        <p:spPr>
          <a:xfrm rot="10800000" flipH="1">
            <a:off x="7420218" y="3404587"/>
            <a:ext cx="1745615" cy="2109905"/>
          </a:xfrm>
          <a:prstGeom prst="bentConnector4">
            <a:avLst>
              <a:gd name="adj1" fmla="val -33285"/>
              <a:gd name="adj2" fmla="val 77510"/>
            </a:avLst>
          </a:prstGeom>
          <a:ln w="50800" cap="flat" cmpd="sng" algn="ctr">
            <a:solidFill>
              <a:srgbClr val="FFC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302D9CD9-47CD-42D3-8AFB-258673D8C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78" y="1007272"/>
            <a:ext cx="3405848" cy="316864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CEFABC0-D81B-4F29-B07D-CA08F4D8B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219" y="4353609"/>
            <a:ext cx="3996363" cy="2321764"/>
          </a:xfrm>
          <a:prstGeom prst="rect">
            <a:avLst/>
          </a:prstGeom>
          <a:ln w="38100">
            <a:solidFill>
              <a:srgbClr val="EEB500"/>
            </a:solidFill>
          </a:ln>
        </p:spPr>
      </p:pic>
      <p:sp>
        <p:nvSpPr>
          <p:cNvPr id="71" name="Título 1">
            <a:extLst>
              <a:ext uri="{FF2B5EF4-FFF2-40B4-BE49-F238E27FC236}">
                <a16:creationId xmlns:a16="http://schemas.microsoft.com/office/drawing/2014/main" id="{613FFCE2-8E02-4132-A1C3-609B6499CEBE}"/>
              </a:ext>
            </a:extLst>
          </p:cNvPr>
          <p:cNvSpPr txBox="1">
            <a:spLocks/>
          </p:cNvSpPr>
          <p:nvPr/>
        </p:nvSpPr>
        <p:spPr>
          <a:xfrm>
            <a:off x="0" y="131776"/>
            <a:ext cx="12192000" cy="6918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800" b="1" dirty="0">
                <a:solidFill>
                  <a:schemeClr val="bg1"/>
                </a:solidFill>
              </a:rPr>
              <a:t>Puesta en práctica de CRISP-DM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F4739C6-7F8F-4DF9-A397-DCEBFAA9FF79}"/>
              </a:ext>
            </a:extLst>
          </p:cNvPr>
          <p:cNvSpPr txBox="1"/>
          <p:nvPr/>
        </p:nvSpPr>
        <p:spPr>
          <a:xfrm>
            <a:off x="8510524" y="3852250"/>
            <a:ext cx="180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EEB500"/>
                </a:solidFill>
                <a:cs typeface="Arial" panose="020B0604020202020204" pitchFamily="34" charset="0"/>
              </a:rPr>
              <a:t>Evaluación</a:t>
            </a:r>
          </a:p>
        </p:txBody>
      </p:sp>
    </p:spTree>
    <p:extLst>
      <p:ext uri="{BB962C8B-B14F-4D97-AF65-F5344CB8AC3E}">
        <p14:creationId xmlns:p14="http://schemas.microsoft.com/office/powerpoint/2010/main" val="170145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23435897-CEB1-40AE-9984-C44D9C9AE228}"/>
              </a:ext>
            </a:extLst>
          </p:cNvPr>
          <p:cNvSpPr txBox="1">
            <a:spLocks/>
          </p:cNvSpPr>
          <p:nvPr/>
        </p:nvSpPr>
        <p:spPr>
          <a:xfrm>
            <a:off x="0" y="828206"/>
            <a:ext cx="12192000" cy="518551"/>
          </a:xfrm>
          <a:prstGeom prst="rect">
            <a:avLst/>
          </a:prstGeom>
          <a:solidFill>
            <a:srgbClr val="D75FEF"/>
          </a:solidFill>
        </p:spPr>
        <p:txBody>
          <a:bodyPr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866FE2F-E3D1-4CE4-BC97-785216A66B28}"/>
              </a:ext>
            </a:extLst>
          </p:cNvPr>
          <p:cNvSpPr txBox="1">
            <a:spLocks/>
          </p:cNvSpPr>
          <p:nvPr/>
        </p:nvSpPr>
        <p:spPr>
          <a:xfrm>
            <a:off x="6708373" y="828204"/>
            <a:ext cx="5184371" cy="518553"/>
          </a:xfrm>
          <a:prstGeom prst="rect">
            <a:avLst/>
          </a:prstGeom>
          <a:solidFill>
            <a:srgbClr val="D75FEF"/>
          </a:solidFill>
        </p:spPr>
        <p:txBody>
          <a:bodyPr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CO" sz="3500" b="1" dirty="0">
                <a:solidFill>
                  <a:schemeClr val="bg1"/>
                </a:solidFill>
              </a:rPr>
              <a:t>Peso (</a:t>
            </a:r>
            <a:r>
              <a:rPr lang="es-CO" sz="3500" b="1" dirty="0" err="1">
                <a:solidFill>
                  <a:schemeClr val="bg1"/>
                </a:solidFill>
              </a:rPr>
              <a:t>Weight</a:t>
            </a:r>
            <a:r>
              <a:rPr lang="es-CO" sz="3500" b="1" dirty="0">
                <a:solidFill>
                  <a:schemeClr val="bg1"/>
                </a:solidFill>
              </a:rPr>
              <a:t>-W)</a:t>
            </a:r>
            <a:endParaRPr lang="en-US" sz="35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EEB591E-C44E-4B06-B1B3-89EA32FAC5F6}"/>
              </a:ext>
            </a:extLst>
          </p:cNvPr>
          <p:cNvSpPr txBox="1">
            <a:spLocks/>
          </p:cNvSpPr>
          <p:nvPr/>
        </p:nvSpPr>
        <p:spPr>
          <a:xfrm>
            <a:off x="299256" y="828204"/>
            <a:ext cx="5184371" cy="518553"/>
          </a:xfrm>
          <a:prstGeom prst="rect">
            <a:avLst/>
          </a:prstGeom>
          <a:solidFill>
            <a:srgbClr val="D75FEF"/>
          </a:solidFill>
        </p:spPr>
        <p:txBody>
          <a:bodyPr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CO" sz="3500" b="1" dirty="0">
                <a:solidFill>
                  <a:schemeClr val="bg1"/>
                </a:solidFill>
              </a:rPr>
              <a:t>Leche (</a:t>
            </a:r>
            <a:r>
              <a:rPr lang="es-CO" sz="3500" b="1" dirty="0" err="1">
                <a:solidFill>
                  <a:schemeClr val="bg1"/>
                </a:solidFill>
              </a:rPr>
              <a:t>Milk</a:t>
            </a:r>
            <a:r>
              <a:rPr lang="es-CO" sz="3500" b="1" dirty="0">
                <a:solidFill>
                  <a:schemeClr val="bg1"/>
                </a:solidFill>
              </a:rPr>
              <a:t>-M)</a:t>
            </a:r>
            <a:endParaRPr lang="en-US" sz="35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F5DEC0BC-C623-4FEE-8517-5CE81181D150}"/>
              </a:ext>
            </a:extLst>
          </p:cNvPr>
          <p:cNvSpPr txBox="1">
            <a:spLocks/>
          </p:cNvSpPr>
          <p:nvPr/>
        </p:nvSpPr>
        <p:spPr>
          <a:xfrm>
            <a:off x="0" y="67119"/>
            <a:ext cx="12192000" cy="691897"/>
          </a:xfrm>
          <a:prstGeom prst="rect">
            <a:avLst/>
          </a:prstGeom>
          <a:solidFill>
            <a:srgbClr val="7030A0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800" b="1" dirty="0">
                <a:solidFill>
                  <a:schemeClr val="bg1"/>
                </a:solidFill>
              </a:rPr>
              <a:t>Datos oficiales</a:t>
            </a:r>
          </a:p>
        </p:txBody>
      </p:sp>
      <p:pic>
        <p:nvPicPr>
          <p:cNvPr id="27" name="Imagen 26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C2A16EEB-CF15-4CD9-8DF4-AE9B4395F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" t="987" r="42901" b="31814"/>
          <a:stretch/>
        </p:blipFill>
        <p:spPr>
          <a:xfrm>
            <a:off x="7111045" y="1679012"/>
            <a:ext cx="4138818" cy="2469545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8" name="Imagen 27" descr="Gráfico&#10;&#10;Descripción generada automáticamente">
            <a:extLst>
              <a:ext uri="{FF2B5EF4-FFF2-40B4-BE49-F238E27FC236}">
                <a16:creationId xmlns:a16="http://schemas.microsoft.com/office/drawing/2014/main" id="{708335DE-B863-4B0E-9B0D-911F65C6B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73" y="3560249"/>
            <a:ext cx="4138818" cy="2469545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2" name="Imagen 3" descr="Imagen que contiene Tabla&#10;&#10;Descripción generada automáticamente">
            <a:extLst>
              <a:ext uri="{FF2B5EF4-FFF2-40B4-BE49-F238E27FC236}">
                <a16:creationId xmlns:a16="http://schemas.microsoft.com/office/drawing/2014/main" id="{699C8FD8-C948-424D-AA52-63C7504337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t="15519" r="9864" b="40993"/>
          <a:stretch/>
        </p:blipFill>
        <p:spPr>
          <a:xfrm>
            <a:off x="299256" y="1609144"/>
            <a:ext cx="4921132" cy="1951105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7BA4868-E456-4813-A2A2-6FCD6BB38F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4713"/>
          <a:stretch/>
        </p:blipFill>
        <p:spPr>
          <a:xfrm>
            <a:off x="1001488" y="3560249"/>
            <a:ext cx="4814776" cy="2469546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26" name="Picture 2" descr="▷ 【 TaurusWebs 】Información, Reseñas y Precios | 2023 |">
            <a:extLst>
              <a:ext uri="{FF2B5EF4-FFF2-40B4-BE49-F238E27FC236}">
                <a16:creationId xmlns:a16="http://schemas.microsoft.com/office/drawing/2014/main" id="{005672FA-716F-4F62-9249-DB44E608D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9" y="2726811"/>
            <a:ext cx="1666875" cy="1666875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6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23435897-CEB1-40AE-9984-C44D9C9AE228}"/>
              </a:ext>
            </a:extLst>
          </p:cNvPr>
          <p:cNvSpPr txBox="1">
            <a:spLocks/>
          </p:cNvSpPr>
          <p:nvPr/>
        </p:nvSpPr>
        <p:spPr>
          <a:xfrm>
            <a:off x="0" y="952500"/>
            <a:ext cx="12192000" cy="772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866FE2F-E3D1-4CE4-BC97-785216A66B28}"/>
              </a:ext>
            </a:extLst>
          </p:cNvPr>
          <p:cNvSpPr txBox="1">
            <a:spLocks/>
          </p:cNvSpPr>
          <p:nvPr/>
        </p:nvSpPr>
        <p:spPr>
          <a:xfrm>
            <a:off x="8604958" y="1022250"/>
            <a:ext cx="2198660" cy="7027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CO" sz="2300" b="1" dirty="0">
                <a:solidFill>
                  <a:schemeClr val="bg1"/>
                </a:solidFill>
              </a:rPr>
              <a:t>Clasificación por </a:t>
            </a:r>
          </a:p>
          <a:p>
            <a:pPr algn="ctr">
              <a:spcAft>
                <a:spcPts val="600"/>
              </a:spcAft>
            </a:pPr>
            <a:r>
              <a:rPr lang="es-CO" sz="2300" b="1" dirty="0">
                <a:solidFill>
                  <a:schemeClr val="bg1"/>
                </a:solidFill>
              </a:rPr>
              <a:t> # Lactancia</a:t>
            </a:r>
            <a:endParaRPr lang="en-US" sz="23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EEB591E-C44E-4B06-B1B3-89EA32FAC5F6}"/>
              </a:ext>
            </a:extLst>
          </p:cNvPr>
          <p:cNvSpPr txBox="1">
            <a:spLocks/>
          </p:cNvSpPr>
          <p:nvPr/>
        </p:nvSpPr>
        <p:spPr>
          <a:xfrm>
            <a:off x="407935" y="952500"/>
            <a:ext cx="3225591" cy="742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CO" sz="2300" b="1" dirty="0">
                <a:solidFill>
                  <a:schemeClr val="bg1"/>
                </a:solidFill>
              </a:rPr>
              <a:t>Periodos de “Lactancia”, “Secado”, “</a:t>
            </a:r>
            <a:r>
              <a:rPr lang="es-CO" sz="2300" b="1" dirty="0" err="1">
                <a:solidFill>
                  <a:schemeClr val="bg1"/>
                </a:solidFill>
              </a:rPr>
              <a:t>Horra</a:t>
            </a:r>
            <a:r>
              <a:rPr lang="es-CO" sz="2300" b="1" dirty="0">
                <a:solidFill>
                  <a:schemeClr val="bg1"/>
                </a:solidFill>
              </a:rPr>
              <a:t>” y otros</a:t>
            </a:r>
            <a:endParaRPr lang="en-US" sz="23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F5DEC0BC-C623-4FEE-8517-5CE81181D150}"/>
              </a:ext>
            </a:extLst>
          </p:cNvPr>
          <p:cNvSpPr txBox="1">
            <a:spLocks/>
          </p:cNvSpPr>
          <p:nvPr/>
        </p:nvSpPr>
        <p:spPr>
          <a:xfrm>
            <a:off x="0" y="183583"/>
            <a:ext cx="12192000" cy="6918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800" b="1" dirty="0">
                <a:solidFill>
                  <a:schemeClr val="bg1"/>
                </a:solidFill>
              </a:rPr>
              <a:t>Análisis y clasificación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197A75-F305-4C85-886A-17711A7A1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3" r="50648" b="66732"/>
          <a:stretch/>
        </p:blipFill>
        <p:spPr>
          <a:xfrm>
            <a:off x="7689196" y="1940602"/>
            <a:ext cx="3495897" cy="1920632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76AEB2AF-121E-49B1-9C28-0CFD55716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48" t="71050"/>
          <a:stretch/>
        </p:blipFill>
        <p:spPr>
          <a:xfrm>
            <a:off x="7815337" y="2050843"/>
            <a:ext cx="3495897" cy="1920632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96A79665-48CA-4316-9FAB-2AF0B1A96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50" r="51087"/>
          <a:stretch/>
        </p:blipFill>
        <p:spPr>
          <a:xfrm>
            <a:off x="7708821" y="4323110"/>
            <a:ext cx="3495896" cy="1920636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3172C63-FB19-4547-97F7-C529D8B84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1" t="3637" r="1040" b="67413"/>
          <a:stretch/>
        </p:blipFill>
        <p:spPr>
          <a:xfrm>
            <a:off x="7940820" y="2177352"/>
            <a:ext cx="3495897" cy="1920632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3DF56007-BDAA-483A-9F77-89D439E9F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48" t="36384" b="34666"/>
          <a:stretch/>
        </p:blipFill>
        <p:spPr>
          <a:xfrm>
            <a:off x="7839169" y="4464360"/>
            <a:ext cx="3464861" cy="1920633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1D728B5-0DD3-4DD2-A830-A7E0D1144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" t="36744" r="50170" b="34307"/>
          <a:stretch/>
        </p:blipFill>
        <p:spPr>
          <a:xfrm>
            <a:off x="7971859" y="4596035"/>
            <a:ext cx="3464858" cy="1920632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AE056FD-65DC-4878-9C1C-2BB79F125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025" y="2131680"/>
            <a:ext cx="2969471" cy="3762474"/>
          </a:xfrm>
          <a:prstGeom prst="rect">
            <a:avLst/>
          </a:prstGeom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9F0EBD04-7163-40CD-A4F5-44BEC3182505}"/>
              </a:ext>
            </a:extLst>
          </p:cNvPr>
          <p:cNvSpPr txBox="1">
            <a:spLocks/>
          </p:cNvSpPr>
          <p:nvPr/>
        </p:nvSpPr>
        <p:spPr>
          <a:xfrm>
            <a:off x="4919785" y="992219"/>
            <a:ext cx="1739949" cy="7027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CO" sz="2300" b="1" dirty="0">
                <a:solidFill>
                  <a:schemeClr val="bg1"/>
                </a:solidFill>
              </a:rPr>
              <a:t>Agrupación por partos</a:t>
            </a:r>
            <a:endParaRPr lang="en-US" sz="23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7" name="Imagen 36" descr="Imagen que contiene dispositivo&#10;&#10;Descripción generada automáticamente">
            <a:extLst>
              <a:ext uri="{FF2B5EF4-FFF2-40B4-BE49-F238E27FC236}">
                <a16:creationId xmlns:a16="http://schemas.microsoft.com/office/drawing/2014/main" id="{0D924C07-1239-43C9-AE28-E66BCC1BE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867"/>
          <a:stretch/>
        </p:blipFill>
        <p:spPr>
          <a:xfrm>
            <a:off x="170763" y="2463437"/>
            <a:ext cx="3699937" cy="28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5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23435897-CEB1-40AE-9984-C44D9C9AE228}"/>
              </a:ext>
            </a:extLst>
          </p:cNvPr>
          <p:cNvSpPr txBox="1">
            <a:spLocks/>
          </p:cNvSpPr>
          <p:nvPr/>
        </p:nvSpPr>
        <p:spPr>
          <a:xfrm>
            <a:off x="0" y="995913"/>
            <a:ext cx="12192000" cy="416422"/>
          </a:xfrm>
          <a:prstGeom prst="rect">
            <a:avLst/>
          </a:prstGeom>
          <a:solidFill>
            <a:srgbClr val="F4A270"/>
          </a:solidFill>
        </p:spPr>
        <p:txBody>
          <a:bodyPr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866FE2F-E3D1-4CE4-BC97-785216A66B28}"/>
              </a:ext>
            </a:extLst>
          </p:cNvPr>
          <p:cNvSpPr txBox="1">
            <a:spLocks/>
          </p:cNvSpPr>
          <p:nvPr/>
        </p:nvSpPr>
        <p:spPr>
          <a:xfrm>
            <a:off x="6708373" y="995911"/>
            <a:ext cx="5184371" cy="416424"/>
          </a:xfrm>
          <a:prstGeom prst="rect">
            <a:avLst/>
          </a:prstGeom>
          <a:solidFill>
            <a:srgbClr val="F4A270"/>
          </a:solidFill>
        </p:spPr>
        <p:txBody>
          <a:bodyPr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CO" sz="3500" b="1" dirty="0">
                <a:solidFill>
                  <a:schemeClr val="bg1"/>
                </a:solidFill>
              </a:rPr>
              <a:t>Producciones individuales</a:t>
            </a:r>
            <a:endParaRPr lang="en-US" sz="35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EEB591E-C44E-4B06-B1B3-89EA32FAC5F6}"/>
              </a:ext>
            </a:extLst>
          </p:cNvPr>
          <p:cNvSpPr txBox="1">
            <a:spLocks/>
          </p:cNvSpPr>
          <p:nvPr/>
        </p:nvSpPr>
        <p:spPr>
          <a:xfrm>
            <a:off x="225598" y="994246"/>
            <a:ext cx="5184371" cy="416424"/>
          </a:xfrm>
          <a:prstGeom prst="rect">
            <a:avLst/>
          </a:prstGeom>
          <a:solidFill>
            <a:srgbClr val="F4A270"/>
          </a:solidFill>
        </p:spPr>
        <p:txBody>
          <a:bodyPr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CO" sz="3500" b="1" dirty="0">
                <a:solidFill>
                  <a:schemeClr val="bg1"/>
                </a:solidFill>
              </a:rPr>
              <a:t>Producciones netas del hato</a:t>
            </a:r>
            <a:endParaRPr lang="en-US" sz="35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F5DEC0BC-C623-4FEE-8517-5CE81181D150}"/>
              </a:ext>
            </a:extLst>
          </p:cNvPr>
          <p:cNvSpPr txBox="1">
            <a:spLocks/>
          </p:cNvSpPr>
          <p:nvPr/>
        </p:nvSpPr>
        <p:spPr>
          <a:xfrm>
            <a:off x="0" y="183583"/>
            <a:ext cx="12192000" cy="691897"/>
          </a:xfrm>
          <a:prstGeom prst="rect">
            <a:avLst/>
          </a:prstGeom>
          <a:solidFill>
            <a:srgbClr val="ED7D31"/>
          </a:solidFill>
        </p:spPr>
        <p:txBody>
          <a:bodyPr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800" b="1" dirty="0">
                <a:solidFill>
                  <a:schemeClr val="bg1"/>
                </a:solidFill>
              </a:rPr>
              <a:t>Estimación de parámetros</a:t>
            </a:r>
          </a:p>
        </p:txBody>
      </p:sp>
      <p:pic>
        <p:nvPicPr>
          <p:cNvPr id="26" name="Imagen 2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2EB494F-0339-4B45-8979-C42F53DC7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t="36532" r="49956" b="33818"/>
          <a:stretch/>
        </p:blipFill>
        <p:spPr>
          <a:xfrm>
            <a:off x="748782" y="1748140"/>
            <a:ext cx="3329889" cy="17956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2654C14-5F2A-4F40-85F3-1D160477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3" y="1544671"/>
            <a:ext cx="3340557" cy="1716452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5F0FA81-DD60-41E9-9BA6-1F1D23D8B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22" y="3123058"/>
            <a:ext cx="3519490" cy="1917627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F579882E-CBE8-4989-986F-C7F6420D1A0E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4078671" y="2402897"/>
            <a:ext cx="4294872" cy="24307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B75D65C2-E945-4900-A928-C0F42D03228F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4078671" y="2645968"/>
            <a:ext cx="3364051" cy="1435904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42813637-7B86-423B-898F-F8A354B3419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078671" y="2645968"/>
            <a:ext cx="1219803" cy="2786431"/>
          </a:xfrm>
          <a:prstGeom prst="bentConnector3">
            <a:avLst>
              <a:gd name="adj1" fmla="val 37128"/>
            </a:avLst>
          </a:prstGeom>
          <a:ln w="38100" cap="flat" cmpd="sng" algn="ctr">
            <a:solidFill>
              <a:srgbClr val="ED7D3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8906193A-D581-4740-8632-466250FCE30F}"/>
                  </a:ext>
                </a:extLst>
              </p:cNvPr>
              <p:cNvSpPr txBox="1"/>
              <p:nvPr/>
            </p:nvSpPr>
            <p:spPr>
              <a:xfrm>
                <a:off x="6908018" y="1725248"/>
                <a:ext cx="1355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b="1" dirty="0">
                    <a:solidFill>
                      <a:srgbClr val="00B0F0"/>
                    </a:solidFill>
                  </a:rPr>
                  <a:t>Parámetros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CO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CO" b="1" dirty="0">
                            <a:solidFill>
                              <a:srgbClr val="00B0F0"/>
                            </a:solidFill>
                            <a:latin typeface="Symbol" panose="05050102010706020507" pitchFamily="18" charset="2"/>
                          </a:rPr>
                          <m:t>a</m:t>
                        </m:r>
                      </m:e>
                      <m:sub>
                        <m:r>
                          <a:rPr lang="es-CO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O" b="1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CO" b="1" dirty="0">
                            <a:solidFill>
                              <a:srgbClr val="00B0F0"/>
                            </a:solidFill>
                            <a:latin typeface="Symbol" panose="05050102010706020507" pitchFamily="18" charset="2"/>
                          </a:rPr>
                          <m:t>b</m:t>
                        </m:r>
                      </m:e>
                      <m:sub>
                        <m:r>
                          <a:rPr lang="es-CO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O" b="1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CO" b="1" dirty="0">
                            <a:solidFill>
                              <a:srgbClr val="00B0F0"/>
                            </a:solidFill>
                            <a:latin typeface="Symbol" panose="05050102010706020507" pitchFamily="18" charset="2"/>
                          </a:rPr>
                          <m:t>s</m:t>
                        </m:r>
                      </m:e>
                      <m:sub>
                        <m:r>
                          <a:rPr lang="es-CO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O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b="1" dirty="0">
                  <a:solidFill>
                    <a:srgbClr val="00B0F0"/>
                  </a:solidFill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8906193A-D581-4740-8632-466250FCE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18" y="1725248"/>
                <a:ext cx="1355235" cy="646331"/>
              </a:xfrm>
              <a:prstGeom prst="rect">
                <a:avLst/>
              </a:prstGeom>
              <a:blipFill>
                <a:blip r:embed="rId7"/>
                <a:stretch>
                  <a:fillRect l="-1345" t="-4717" r="-89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A2B9C49D-7C2D-440F-97B9-8D554915BBEB}"/>
                  </a:ext>
                </a:extLst>
              </p:cNvPr>
              <p:cNvSpPr txBox="1"/>
              <p:nvPr/>
            </p:nvSpPr>
            <p:spPr>
              <a:xfrm>
                <a:off x="6096000" y="3390713"/>
                <a:ext cx="13813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b="1" dirty="0">
                    <a:solidFill>
                      <a:srgbClr val="00B050"/>
                    </a:solidFill>
                  </a:rPr>
                  <a:t>Parámetros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CO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CO" b="1" dirty="0">
                            <a:solidFill>
                              <a:srgbClr val="00B050"/>
                            </a:solidFill>
                            <a:latin typeface="Symbol" panose="05050102010706020507" pitchFamily="18" charset="2"/>
                          </a:rPr>
                          <m:t>a</m:t>
                        </m:r>
                      </m:e>
                      <m:sub>
                        <m:r>
                          <a:rPr lang="es-CO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O" b="1" dirty="0">
                    <a:solidFill>
                      <a:srgbClr val="00B050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CO" b="1" dirty="0">
                            <a:solidFill>
                              <a:srgbClr val="00B050"/>
                            </a:solidFill>
                            <a:latin typeface="Symbol" panose="05050102010706020507" pitchFamily="18" charset="2"/>
                          </a:rPr>
                          <m:t>b</m:t>
                        </m:r>
                      </m:e>
                      <m:sub>
                        <m:r>
                          <a:rPr lang="es-CO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O" b="1" dirty="0">
                    <a:solidFill>
                      <a:srgbClr val="00B050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CO" b="1" dirty="0">
                            <a:solidFill>
                              <a:srgbClr val="00B050"/>
                            </a:solidFill>
                            <a:latin typeface="Symbol" panose="05050102010706020507" pitchFamily="18" charset="2"/>
                          </a:rPr>
                          <m:t>s</m:t>
                        </m:r>
                      </m:e>
                      <m:sub>
                        <m:r>
                          <a:rPr lang="es-CO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O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b="1" dirty="0">
                  <a:solidFill>
                    <a:srgbClr val="00B050"/>
                  </a:solidFill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A2B9C49D-7C2D-440F-97B9-8D554915B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90713"/>
                <a:ext cx="1381333" cy="646331"/>
              </a:xfrm>
              <a:prstGeom prst="rect">
                <a:avLst/>
              </a:prstGeom>
              <a:blipFill>
                <a:blip r:embed="rId8"/>
                <a:stretch>
                  <a:fillRect l="-44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E0886A79-1DB5-4E06-9FAA-71878D7CC32C}"/>
                  </a:ext>
                </a:extLst>
              </p:cNvPr>
              <p:cNvSpPr txBox="1"/>
              <p:nvPr/>
            </p:nvSpPr>
            <p:spPr>
              <a:xfrm rot="5400000">
                <a:off x="4374986" y="4455076"/>
                <a:ext cx="1358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b="1" dirty="0">
                    <a:solidFill>
                      <a:srgbClr val="ED7D31"/>
                    </a:solidFill>
                  </a:rPr>
                  <a:t>Parámetros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CO" b="1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b="1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CO" b="1" dirty="0">
                            <a:solidFill>
                              <a:srgbClr val="ED7D31"/>
                            </a:solidFill>
                            <a:latin typeface="Symbol" panose="05050102010706020507" pitchFamily="18" charset="2"/>
                          </a:rPr>
                          <m:t>a</m:t>
                        </m:r>
                      </m:e>
                      <m:sub>
                        <m:r>
                          <a:rPr lang="es-CO" b="1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O" b="1" dirty="0">
                    <a:solidFill>
                      <a:srgbClr val="ED7D31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CO" b="1" dirty="0">
                            <a:solidFill>
                              <a:srgbClr val="ED7D31"/>
                            </a:solidFill>
                            <a:latin typeface="Symbol" panose="05050102010706020507" pitchFamily="18" charset="2"/>
                          </a:rPr>
                          <m:t>b</m:t>
                        </m:r>
                      </m:e>
                      <m:sub>
                        <m:r>
                          <a:rPr lang="es-CO" b="1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O" b="1" dirty="0">
                    <a:solidFill>
                      <a:srgbClr val="ED7D31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CO" b="1" dirty="0">
                            <a:solidFill>
                              <a:srgbClr val="ED7D31"/>
                            </a:solidFill>
                            <a:latin typeface="Symbol" panose="05050102010706020507" pitchFamily="18" charset="2"/>
                          </a:rPr>
                          <m:t>s</m:t>
                        </m:r>
                      </m:e>
                      <m:sub>
                        <m:r>
                          <a:rPr lang="es-CO" b="1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O" b="1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b="1" dirty="0">
                  <a:solidFill>
                    <a:srgbClr val="ED7D31"/>
                  </a:solidFill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E0886A79-1DB5-4E06-9FAA-71878D7CC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374986" y="4455076"/>
                <a:ext cx="1358647" cy="646331"/>
              </a:xfrm>
              <a:prstGeom prst="rect">
                <a:avLst/>
              </a:prstGeom>
              <a:blipFill>
                <a:blip r:embed="rId9"/>
                <a:stretch>
                  <a:fillRect l="-14151" t="-897" r="-5660" b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74">
                <a:extLst>
                  <a:ext uri="{FF2B5EF4-FFF2-40B4-BE49-F238E27FC236}">
                    <a16:creationId xmlns:a16="http://schemas.microsoft.com/office/drawing/2014/main" id="{D78F1B82-FE22-4530-950F-8B5203F4F7FD}"/>
                  </a:ext>
                </a:extLst>
              </p:cNvPr>
              <p:cNvSpPr txBox="1"/>
              <p:nvPr/>
            </p:nvSpPr>
            <p:spPr>
              <a:xfrm>
                <a:off x="883348" y="4745532"/>
                <a:ext cx="2706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b="1" dirty="0">
                    <a:solidFill>
                      <a:schemeClr val="tx1"/>
                    </a:solidFill>
                  </a:rPr>
                  <a:t>Parámetros  </a:t>
                </a:r>
                <a14:m>
                  <m:oMath xmlns:m="http://schemas.openxmlformats.org/officeDocument/2006/math"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CO" b="1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rPr>
                          <m:t>a</m:t>
                        </m:r>
                      </m:e>
                      <m:sub>
                        <m:r>
                          <a:rPr lang="es-C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O" b="1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CO" b="1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rPr>
                          <m:t>b</m:t>
                        </m:r>
                      </m:e>
                      <m:sub>
                        <m:r>
                          <a:rPr lang="es-C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O" b="1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CO" b="1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rPr>
                          <m:t>s</m:t>
                        </m:r>
                      </m:e>
                      <m:sub>
                        <m:r>
                          <a:rPr lang="es-C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b="1" dirty="0">
                  <a:solidFill>
                    <a:schemeClr val="tx1"/>
                  </a:solidFill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4" name="CuadroTexto 74">
                <a:extLst>
                  <a:ext uri="{FF2B5EF4-FFF2-40B4-BE49-F238E27FC236}">
                    <a16:creationId xmlns:a16="http://schemas.microsoft.com/office/drawing/2014/main" id="{D78F1B82-FE22-4530-950F-8B5203F4F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48" y="4745532"/>
                <a:ext cx="2706520" cy="369332"/>
              </a:xfrm>
              <a:prstGeom prst="rect">
                <a:avLst/>
              </a:prstGeom>
              <a:blipFill>
                <a:blip r:embed="rId10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74">
                <a:extLst>
                  <a:ext uri="{FF2B5EF4-FFF2-40B4-BE49-F238E27FC236}">
                    <a16:creationId xmlns:a16="http://schemas.microsoft.com/office/drawing/2014/main" id="{6E6FC3E4-0BEF-449C-8A78-43228A86DAC3}"/>
                  </a:ext>
                </a:extLst>
              </p:cNvPr>
              <p:cNvSpPr txBox="1"/>
              <p:nvPr/>
            </p:nvSpPr>
            <p:spPr>
              <a:xfrm>
                <a:off x="666912" y="5117359"/>
                <a:ext cx="4750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CO" b="1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rPr>
                          <m:t>a</m:t>
                        </m:r>
                      </m:e>
                      <m:sub>
                        <m:r>
                          <a:rPr lang="es-C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O" b="1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CO" b="1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rPr>
                          <m:t>b</m:t>
                        </m:r>
                      </m:e>
                      <m:sub>
                        <m:r>
                          <a:rPr lang="es-C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O" b="1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,</a:t>
                </a:r>
                <a:endParaRPr lang="es-CO" b="1" dirty="0">
                  <a:latin typeface="Symbol" panose="05050102010706020507" pitchFamily="18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CO" b="1" dirty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m:t>s</m:t>
                          </m:r>
                        </m:e>
                        <m:sub>
                          <m: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CO" b="1" dirty="0">
                  <a:solidFill>
                    <a:schemeClr val="tx1"/>
                  </a:solidFill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5" name="CuadroTexto 74">
                <a:extLst>
                  <a:ext uri="{FF2B5EF4-FFF2-40B4-BE49-F238E27FC236}">
                    <a16:creationId xmlns:a16="http://schemas.microsoft.com/office/drawing/2014/main" id="{6E6FC3E4-0BEF-449C-8A78-43228A86D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12" y="5117359"/>
                <a:ext cx="475024" cy="923330"/>
              </a:xfrm>
              <a:prstGeom prst="rect">
                <a:avLst/>
              </a:prstGeom>
              <a:blipFill>
                <a:blip r:embed="rId11"/>
                <a:stretch>
                  <a:fillRect l="-3846" t="-3289" r="-7692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adroTexto 74">
            <a:extLst>
              <a:ext uri="{FF2B5EF4-FFF2-40B4-BE49-F238E27FC236}">
                <a16:creationId xmlns:a16="http://schemas.microsoft.com/office/drawing/2014/main" id="{B71E09B6-0F63-4CA5-80D1-C2CBD601CBBB}"/>
              </a:ext>
            </a:extLst>
          </p:cNvPr>
          <p:cNvSpPr txBox="1"/>
          <p:nvPr/>
        </p:nvSpPr>
        <p:spPr>
          <a:xfrm>
            <a:off x="1009981" y="5209692"/>
            <a:ext cx="3615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>
                <a:solidFill>
                  <a:schemeClr val="tx1"/>
                </a:solidFill>
              </a:rPr>
              <a:t>Producciones iniciales</a:t>
            </a:r>
          </a:p>
          <a:p>
            <a:r>
              <a:rPr lang="es-CO" sz="1600" b="1" dirty="0"/>
              <a:t>% crecimiento hasta máxima producción</a:t>
            </a:r>
          </a:p>
          <a:p>
            <a:r>
              <a:rPr lang="es-CO" sz="1600" b="1" dirty="0"/>
              <a:t>% decrecimiento hasta secado</a:t>
            </a:r>
          </a:p>
        </p:txBody>
      </p:sp>
      <p:pic>
        <p:nvPicPr>
          <p:cNvPr id="30" name="Imagen 5">
            <a:extLst>
              <a:ext uri="{FF2B5EF4-FFF2-40B4-BE49-F238E27FC236}">
                <a16:creationId xmlns:a16="http://schemas.microsoft.com/office/drawing/2014/main" id="{FC946A5B-AFA5-4246-B2C4-3E8E614A4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01" y="4512798"/>
            <a:ext cx="3425751" cy="1906945"/>
          </a:xfrm>
          <a:prstGeom prst="rect">
            <a:avLst/>
          </a:prstGeom>
          <a:ln w="38100">
            <a:solidFill>
              <a:srgbClr val="ED7D31"/>
            </a:solidFill>
          </a:ln>
        </p:spPr>
      </p:pic>
      <p:sp>
        <p:nvSpPr>
          <p:cNvPr id="33" name="CuadroTexto 74">
            <a:extLst>
              <a:ext uri="{FF2B5EF4-FFF2-40B4-BE49-F238E27FC236}">
                <a16:creationId xmlns:a16="http://schemas.microsoft.com/office/drawing/2014/main" id="{F013A294-1E2E-4C96-9AAE-45CA176A54BB}"/>
              </a:ext>
            </a:extLst>
          </p:cNvPr>
          <p:cNvSpPr txBox="1"/>
          <p:nvPr/>
        </p:nvSpPr>
        <p:spPr>
          <a:xfrm>
            <a:off x="1254335" y="3643746"/>
            <a:ext cx="2141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Curvas de lactancia</a:t>
            </a:r>
          </a:p>
          <a:p>
            <a:pPr algn="ctr"/>
            <a:r>
              <a:rPr lang="es-CO" b="1" dirty="0"/>
              <a:t> según Wood</a:t>
            </a:r>
            <a:endParaRPr lang="es-CO" b="1" dirty="0">
              <a:latin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74">
                <a:extLst>
                  <a:ext uri="{FF2B5EF4-FFF2-40B4-BE49-F238E27FC236}">
                    <a16:creationId xmlns:a16="http://schemas.microsoft.com/office/drawing/2014/main" id="{3933C01A-69D6-4011-BEDB-C9EFD6E0C7C9}"/>
                  </a:ext>
                </a:extLst>
              </p:cNvPr>
              <p:cNvSpPr txBox="1"/>
              <p:nvPr/>
            </p:nvSpPr>
            <p:spPr>
              <a:xfrm>
                <a:off x="851043" y="4292572"/>
                <a:ext cx="277113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𝑷𝒓𝒐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𝑳𝒆𝒄𝒉𝒆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p>
                        <m:sSup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</m:sSup>
                      <m:sSup>
                        <m:sSup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s-CO" b="1" dirty="0">
                  <a:solidFill>
                    <a:schemeClr val="tx1"/>
                  </a:solidFill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4" name="CuadroTexto 74">
                <a:extLst>
                  <a:ext uri="{FF2B5EF4-FFF2-40B4-BE49-F238E27FC236}">
                    <a16:creationId xmlns:a16="http://schemas.microsoft.com/office/drawing/2014/main" id="{3933C01A-69D6-4011-BEDB-C9EFD6E0C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43" y="4292572"/>
                <a:ext cx="2771130" cy="379656"/>
              </a:xfrm>
              <a:prstGeom prst="rect">
                <a:avLst/>
              </a:prstGeom>
              <a:blipFill>
                <a:blip r:embed="rId1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73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23435897-CEB1-40AE-9984-C44D9C9AE228}"/>
              </a:ext>
            </a:extLst>
          </p:cNvPr>
          <p:cNvSpPr txBox="1">
            <a:spLocks/>
          </p:cNvSpPr>
          <p:nvPr/>
        </p:nvSpPr>
        <p:spPr>
          <a:xfrm>
            <a:off x="0" y="995913"/>
            <a:ext cx="12192000" cy="416422"/>
          </a:xfrm>
          <a:prstGeom prst="rect">
            <a:avLst/>
          </a:prstGeom>
          <a:solidFill>
            <a:srgbClr val="F4A270"/>
          </a:solidFill>
        </p:spPr>
        <p:txBody>
          <a:bodyPr anchor="b">
            <a:normAutofit fontScale="75000" lnSpcReduction="200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866FE2F-E3D1-4CE4-BC97-785216A66B28}"/>
              </a:ext>
            </a:extLst>
          </p:cNvPr>
          <p:cNvSpPr txBox="1">
            <a:spLocks/>
          </p:cNvSpPr>
          <p:nvPr/>
        </p:nvSpPr>
        <p:spPr>
          <a:xfrm>
            <a:off x="6708373" y="995911"/>
            <a:ext cx="5184371" cy="416424"/>
          </a:xfrm>
          <a:prstGeom prst="rect">
            <a:avLst/>
          </a:prstGeom>
          <a:solidFill>
            <a:srgbClr val="F4A270"/>
          </a:solidFill>
        </p:spPr>
        <p:txBody>
          <a:bodyPr anchor="b">
            <a:normAutofit fontScale="75000" lnSpcReduction="200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Proyección interpolada del peso</a:t>
            </a:r>
            <a:endParaRPr lang="en-US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EEB591E-C44E-4B06-B1B3-89EA32FAC5F6}"/>
              </a:ext>
            </a:extLst>
          </p:cNvPr>
          <p:cNvSpPr txBox="1">
            <a:spLocks/>
          </p:cNvSpPr>
          <p:nvPr/>
        </p:nvSpPr>
        <p:spPr>
          <a:xfrm>
            <a:off x="299256" y="995911"/>
            <a:ext cx="5184371" cy="416424"/>
          </a:xfrm>
          <a:prstGeom prst="rect">
            <a:avLst/>
          </a:prstGeom>
          <a:solidFill>
            <a:srgbClr val="F4A270"/>
          </a:solidFill>
        </p:spPr>
        <p:txBody>
          <a:bodyPr anchor="b">
            <a:normAutofit fontScale="60000" lnSpcReduction="200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Registros existentes durante cada lactancia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F5DEC0BC-C623-4FEE-8517-5CE81181D150}"/>
              </a:ext>
            </a:extLst>
          </p:cNvPr>
          <p:cNvSpPr txBox="1">
            <a:spLocks/>
          </p:cNvSpPr>
          <p:nvPr/>
        </p:nvSpPr>
        <p:spPr>
          <a:xfrm>
            <a:off x="0" y="183583"/>
            <a:ext cx="12192000" cy="691897"/>
          </a:xfrm>
          <a:prstGeom prst="rect">
            <a:avLst/>
          </a:prstGeom>
          <a:solidFill>
            <a:srgbClr val="ED7D31"/>
          </a:solidFill>
        </p:spPr>
        <p:txBody>
          <a:bodyPr anchor="b">
            <a:normAutofit fontScale="97500" lnSpcReduction="100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Proyección de datos </a:t>
            </a:r>
            <a:r>
              <a:rPr lang="es-CO"/>
              <a:t>de Peso</a:t>
            </a:r>
            <a:endParaRPr lang="es-CO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8F7E9B6-955C-473A-94F1-7A21DD9B6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5" y="1661398"/>
            <a:ext cx="4014034" cy="214583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C6D8244-8DC7-4887-A4FE-5BF49247D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41" y="2850372"/>
            <a:ext cx="3979331" cy="2145831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0A96157-5E19-4E7F-9ED6-C6E3F334E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04" y="2901846"/>
            <a:ext cx="3979331" cy="214583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65BCE89-7844-4B47-A072-CB546DF0B4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8" t="17661" r="7561" b="26637"/>
          <a:stretch/>
        </p:blipFill>
        <p:spPr>
          <a:xfrm>
            <a:off x="482988" y="4422560"/>
            <a:ext cx="3482183" cy="201168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A426D3-22C9-4834-B029-ECCD77502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373" y="1661398"/>
            <a:ext cx="3482183" cy="185842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64B080E5-8904-4B50-ABAA-59354C658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9818" y="2945540"/>
            <a:ext cx="3482182" cy="186472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FC7618D-854E-4060-956E-27E77C8835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8373" y="4785172"/>
            <a:ext cx="3447842" cy="186444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2536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23435897-CEB1-40AE-9984-C44D9C9AE228}"/>
              </a:ext>
            </a:extLst>
          </p:cNvPr>
          <p:cNvSpPr txBox="1">
            <a:spLocks/>
          </p:cNvSpPr>
          <p:nvPr/>
        </p:nvSpPr>
        <p:spPr>
          <a:xfrm>
            <a:off x="0" y="995913"/>
            <a:ext cx="12192000" cy="416422"/>
          </a:xfrm>
          <a:prstGeom prst="rect">
            <a:avLst/>
          </a:prstGeom>
          <a:solidFill>
            <a:srgbClr val="F4A270"/>
          </a:solidFill>
        </p:spPr>
        <p:txBody>
          <a:bodyPr anchor="b">
            <a:normAutofit fontScale="75000" lnSpcReduction="200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866FE2F-E3D1-4CE4-BC97-785216A66B28}"/>
              </a:ext>
            </a:extLst>
          </p:cNvPr>
          <p:cNvSpPr txBox="1">
            <a:spLocks/>
          </p:cNvSpPr>
          <p:nvPr/>
        </p:nvSpPr>
        <p:spPr>
          <a:xfrm>
            <a:off x="6708373" y="995911"/>
            <a:ext cx="5184371" cy="416424"/>
          </a:xfrm>
          <a:prstGeom prst="rect">
            <a:avLst/>
          </a:prstGeom>
          <a:solidFill>
            <a:srgbClr val="F4A270"/>
          </a:solidFill>
        </p:spPr>
        <p:txBody>
          <a:bodyPr anchor="b">
            <a:normAutofit fontScale="75000" lnSpcReduction="200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Comportamiento del modelo</a:t>
            </a:r>
            <a:endParaRPr lang="en-US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EEB591E-C44E-4B06-B1B3-89EA32FAC5F6}"/>
              </a:ext>
            </a:extLst>
          </p:cNvPr>
          <p:cNvSpPr txBox="1">
            <a:spLocks/>
          </p:cNvSpPr>
          <p:nvPr/>
        </p:nvSpPr>
        <p:spPr>
          <a:xfrm>
            <a:off x="299256" y="995911"/>
            <a:ext cx="5184371" cy="416424"/>
          </a:xfrm>
          <a:prstGeom prst="rect">
            <a:avLst/>
          </a:prstGeom>
          <a:solidFill>
            <a:srgbClr val="F4A270"/>
          </a:solidFill>
        </p:spPr>
        <p:txBody>
          <a:bodyPr anchor="b">
            <a:normAutofit fontScale="75000" lnSpcReduction="200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Modelo 2D y Ecuaciones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F5DEC0BC-C623-4FEE-8517-5CE81181D150}"/>
              </a:ext>
            </a:extLst>
          </p:cNvPr>
          <p:cNvSpPr txBox="1">
            <a:spLocks/>
          </p:cNvSpPr>
          <p:nvPr/>
        </p:nvSpPr>
        <p:spPr>
          <a:xfrm>
            <a:off x="0" y="183583"/>
            <a:ext cx="12192000" cy="691897"/>
          </a:xfrm>
          <a:prstGeom prst="rect">
            <a:avLst/>
          </a:prstGeom>
          <a:solidFill>
            <a:srgbClr val="ED7D31"/>
          </a:solidFill>
        </p:spPr>
        <p:txBody>
          <a:bodyPr anchor="b">
            <a:normAutofit fontScale="97500" lnSpcReduction="100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Modelo </a:t>
            </a:r>
            <a:r>
              <a:rPr lang="es-CO"/>
              <a:t>dinámico Weight</a:t>
            </a:r>
            <a:r>
              <a:rPr lang="es-CO" dirty="0"/>
              <a:t> </a:t>
            </a:r>
            <a:r>
              <a:rPr lang="es-CO"/>
              <a:t>- Product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30">
                <a:extLst>
                  <a:ext uri="{FF2B5EF4-FFF2-40B4-BE49-F238E27FC236}">
                    <a16:creationId xmlns:a16="http://schemas.microsoft.com/office/drawing/2014/main" id="{6638D551-103C-4BC6-9232-FE0E87915C4A}"/>
                  </a:ext>
                </a:extLst>
              </p:cNvPr>
              <p:cNvSpPr txBox="1"/>
              <p:nvPr/>
            </p:nvSpPr>
            <p:spPr>
              <a:xfrm>
                <a:off x="3054247" y="4077880"/>
                <a:ext cx="198887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30">
                <a:extLst>
                  <a:ext uri="{FF2B5EF4-FFF2-40B4-BE49-F238E27FC236}">
                    <a16:creationId xmlns:a16="http://schemas.microsoft.com/office/drawing/2014/main" id="{6638D551-103C-4BC6-9232-FE0E8791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247" y="4077880"/>
                <a:ext cx="1988878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36">
                <a:extLst>
                  <a:ext uri="{FF2B5EF4-FFF2-40B4-BE49-F238E27FC236}">
                    <a16:creationId xmlns:a16="http://schemas.microsoft.com/office/drawing/2014/main" id="{7B001838-0729-412B-987D-CC9A38094486}"/>
                  </a:ext>
                </a:extLst>
              </p:cNvPr>
              <p:cNvSpPr txBox="1"/>
              <p:nvPr/>
            </p:nvSpPr>
            <p:spPr>
              <a:xfrm>
                <a:off x="654221" y="4077880"/>
                <a:ext cx="206389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36">
                <a:extLst>
                  <a:ext uri="{FF2B5EF4-FFF2-40B4-BE49-F238E27FC236}">
                    <a16:creationId xmlns:a16="http://schemas.microsoft.com/office/drawing/2014/main" id="{7B001838-0729-412B-987D-CC9A38094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1" y="4077880"/>
                <a:ext cx="2063898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A264FB-5668-4930-86FA-450EFFFFA64A}"/>
                  </a:ext>
                </a:extLst>
              </p:cNvPr>
              <p:cNvSpPr txBox="1"/>
              <p:nvPr/>
            </p:nvSpPr>
            <p:spPr>
              <a:xfrm>
                <a:off x="299256" y="4661758"/>
                <a:ext cx="4385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A264FB-5668-4930-86FA-450EFFFFA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6" y="4661758"/>
                <a:ext cx="438503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4D377C-9970-4A3C-A4EC-424E131ABDC9}"/>
                  </a:ext>
                </a:extLst>
              </p:cNvPr>
              <p:cNvSpPr txBox="1"/>
              <p:nvPr/>
            </p:nvSpPr>
            <p:spPr>
              <a:xfrm>
                <a:off x="778941" y="4783968"/>
                <a:ext cx="4267786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Tasa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cambio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peso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por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ingesta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alimentos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Tasa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perdida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peso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por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procesos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naturales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Tasa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cambio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producto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por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ingesta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alimentos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Tasa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perdida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peso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por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procesos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naturales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4D377C-9970-4A3C-A4EC-424E131A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41" y="4783968"/>
                <a:ext cx="4267786" cy="1077218"/>
              </a:xfrm>
              <a:prstGeom prst="rect">
                <a:avLst/>
              </a:prstGeom>
              <a:blipFill>
                <a:blip r:embed="rId5"/>
                <a:stretch>
                  <a:fillRect r="-15571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27">
            <a:extLst>
              <a:ext uri="{FF2B5EF4-FFF2-40B4-BE49-F238E27FC236}">
                <a16:creationId xmlns:a16="http://schemas.microsoft.com/office/drawing/2014/main" id="{336FF689-144F-4754-8CEF-5CA37A3AD3D6}"/>
              </a:ext>
            </a:extLst>
          </p:cNvPr>
          <p:cNvSpPr/>
          <p:nvPr/>
        </p:nvSpPr>
        <p:spPr>
          <a:xfrm>
            <a:off x="1406401" y="2390914"/>
            <a:ext cx="818866" cy="818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35">
                <a:extLst>
                  <a:ext uri="{FF2B5EF4-FFF2-40B4-BE49-F238E27FC236}">
                    <a16:creationId xmlns:a16="http://schemas.microsoft.com/office/drawing/2014/main" id="{7DB1BB38-B750-4075-A62F-25CD97C35FBD}"/>
                  </a:ext>
                </a:extLst>
              </p:cNvPr>
              <p:cNvSpPr txBox="1"/>
              <p:nvPr/>
            </p:nvSpPr>
            <p:spPr>
              <a:xfrm>
                <a:off x="2560766" y="3409272"/>
                <a:ext cx="932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35">
                <a:extLst>
                  <a:ext uri="{FF2B5EF4-FFF2-40B4-BE49-F238E27FC236}">
                    <a16:creationId xmlns:a16="http://schemas.microsoft.com/office/drawing/2014/main" id="{7DB1BB38-B750-4075-A62F-25CD97C35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766" y="3409272"/>
                <a:ext cx="9328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35">
                <a:extLst>
                  <a:ext uri="{FF2B5EF4-FFF2-40B4-BE49-F238E27FC236}">
                    <a16:creationId xmlns:a16="http://schemas.microsoft.com/office/drawing/2014/main" id="{F2BCCAD3-E014-41D0-82C2-2F7198D90022}"/>
                  </a:ext>
                </a:extLst>
              </p:cNvPr>
              <p:cNvSpPr txBox="1"/>
              <p:nvPr/>
            </p:nvSpPr>
            <p:spPr>
              <a:xfrm>
                <a:off x="683618" y="3396886"/>
                <a:ext cx="927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35">
                <a:extLst>
                  <a:ext uri="{FF2B5EF4-FFF2-40B4-BE49-F238E27FC236}">
                    <a16:creationId xmlns:a16="http://schemas.microsoft.com/office/drawing/2014/main" id="{F2BCCAD3-E014-41D0-82C2-2F7198D90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18" y="3396886"/>
                <a:ext cx="9274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9D4C5A1F-134F-4D44-B538-29031B3C4B7B}"/>
              </a:ext>
            </a:extLst>
          </p:cNvPr>
          <p:cNvCxnSpPr>
            <a:cxnSpLocks/>
            <a:stCxn id="20" idx="2"/>
            <a:endCxn id="20" idx="4"/>
          </p:cNvCxnSpPr>
          <p:nvPr/>
        </p:nvCxnSpPr>
        <p:spPr>
          <a:xfrm rot="10800000" flipH="1" flipV="1">
            <a:off x="1406400" y="2800346"/>
            <a:ext cx="409433" cy="409433"/>
          </a:xfrm>
          <a:prstGeom prst="curvedConnector4">
            <a:avLst>
              <a:gd name="adj1" fmla="val -55833"/>
              <a:gd name="adj2" fmla="val 1558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AD94DD6-AA37-4159-A94E-36309523D9AB}"/>
              </a:ext>
            </a:extLst>
          </p:cNvPr>
          <p:cNvCxnSpPr>
            <a:cxnSpLocks/>
            <a:stCxn id="29" idx="0"/>
            <a:endCxn id="27" idx="1"/>
          </p:cNvCxnSpPr>
          <p:nvPr/>
        </p:nvCxnSpPr>
        <p:spPr>
          <a:xfrm rot="5400000" flipH="1" flipV="1">
            <a:off x="3867220" y="1992738"/>
            <a:ext cx="372198" cy="39366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35">
                <a:extLst>
                  <a:ext uri="{FF2B5EF4-FFF2-40B4-BE49-F238E27FC236}">
                    <a16:creationId xmlns:a16="http://schemas.microsoft.com/office/drawing/2014/main" id="{F6E19A16-CC38-44D4-9EBE-FC1FAB63FA32}"/>
                  </a:ext>
                </a:extLst>
              </p:cNvPr>
              <p:cNvSpPr txBox="1"/>
              <p:nvPr/>
            </p:nvSpPr>
            <p:spPr>
              <a:xfrm>
                <a:off x="4250152" y="1818805"/>
                <a:ext cx="792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7" name="CuadroTexto 35">
                <a:extLst>
                  <a:ext uri="{FF2B5EF4-FFF2-40B4-BE49-F238E27FC236}">
                    <a16:creationId xmlns:a16="http://schemas.microsoft.com/office/drawing/2014/main" id="{F6E19A16-CC38-44D4-9EBE-FC1FAB63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52" y="1818805"/>
                <a:ext cx="7929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DB3B3A-B989-440F-88DA-48B1EE4173F8}"/>
              </a:ext>
            </a:extLst>
          </p:cNvPr>
          <p:cNvCxnSpPr>
            <a:cxnSpLocks/>
            <a:stCxn id="21" idx="3"/>
            <a:endCxn id="29" idx="4"/>
          </p:cNvCxnSpPr>
          <p:nvPr/>
        </p:nvCxnSpPr>
        <p:spPr>
          <a:xfrm flipV="1">
            <a:off x="3493585" y="3194535"/>
            <a:ext cx="362902" cy="39940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1">
            <a:extLst>
              <a:ext uri="{FF2B5EF4-FFF2-40B4-BE49-F238E27FC236}">
                <a16:creationId xmlns:a16="http://schemas.microsoft.com/office/drawing/2014/main" id="{6476DCA3-8241-4A3A-8FDF-E25F26519A54}"/>
              </a:ext>
            </a:extLst>
          </p:cNvPr>
          <p:cNvSpPr/>
          <p:nvPr/>
        </p:nvSpPr>
        <p:spPr>
          <a:xfrm>
            <a:off x="3447054" y="2375669"/>
            <a:ext cx="818866" cy="818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30" name="Conector curvado 12">
            <a:extLst>
              <a:ext uri="{FF2B5EF4-FFF2-40B4-BE49-F238E27FC236}">
                <a16:creationId xmlns:a16="http://schemas.microsoft.com/office/drawing/2014/main" id="{1A9605A7-D06E-4D7B-866E-2257671EA4A8}"/>
              </a:ext>
            </a:extLst>
          </p:cNvPr>
          <p:cNvCxnSpPr>
            <a:cxnSpLocks/>
            <a:stCxn id="20" idx="0"/>
            <a:endCxn id="31" idx="1"/>
          </p:cNvCxnSpPr>
          <p:nvPr/>
        </p:nvCxnSpPr>
        <p:spPr>
          <a:xfrm rot="5400000" flipH="1" flipV="1">
            <a:off x="1822500" y="1889454"/>
            <a:ext cx="494795" cy="508127"/>
          </a:xfrm>
          <a:prstGeom prst="curvedConnector2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5">
                <a:extLst>
                  <a:ext uri="{FF2B5EF4-FFF2-40B4-BE49-F238E27FC236}">
                    <a16:creationId xmlns:a16="http://schemas.microsoft.com/office/drawing/2014/main" id="{3550AD7A-6378-4DF0-896B-8DCC113ECC08}"/>
                  </a:ext>
                </a:extLst>
              </p:cNvPr>
              <p:cNvSpPr txBox="1"/>
              <p:nvPr/>
            </p:nvSpPr>
            <p:spPr>
              <a:xfrm>
                <a:off x="2323961" y="1711453"/>
                <a:ext cx="619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CuadroTexto 35">
                <a:extLst>
                  <a:ext uri="{FF2B5EF4-FFF2-40B4-BE49-F238E27FC236}">
                    <a16:creationId xmlns:a16="http://schemas.microsoft.com/office/drawing/2014/main" id="{3550AD7A-6378-4DF0-896B-8DCC113EC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961" y="1711453"/>
                <a:ext cx="6198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61">
            <a:extLst>
              <a:ext uri="{FF2B5EF4-FFF2-40B4-BE49-F238E27FC236}">
                <a16:creationId xmlns:a16="http://schemas.microsoft.com/office/drawing/2014/main" id="{F9204832-C849-42B5-AD99-ED821CC4C22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6809"/>
          <a:stretch/>
        </p:blipFill>
        <p:spPr>
          <a:xfrm>
            <a:off x="610547" y="1532766"/>
            <a:ext cx="4538076" cy="232598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476B19-9685-459F-993B-CDBD573DC1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98" y="4873879"/>
            <a:ext cx="2792246" cy="142086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1601FB-F8ED-4CB5-BD26-0C57829D3E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67" y="3308553"/>
            <a:ext cx="2802560" cy="135320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FCBB32B-FB81-4C0A-9351-6B3691835B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42" y="4916492"/>
            <a:ext cx="2802560" cy="133873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88A9B6E-1607-4891-850F-73521464F0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25" y="1648726"/>
            <a:ext cx="2806000" cy="139949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39666B4-3DC3-4D2B-B29E-8D5DFF4164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42" y="1651700"/>
            <a:ext cx="2792246" cy="139662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9538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9724"/>
            <a:ext cx="12192000" cy="721454"/>
          </a:xfrm>
          <a:solidFill>
            <a:srgbClr val="EEB500"/>
          </a:solidFill>
        </p:spPr>
        <p:txBody>
          <a:bodyPr anchor="ctr">
            <a:normAutofit fontScale="90000"/>
          </a:bodyPr>
          <a:lstStyle/>
          <a:p>
            <a:r>
              <a:rPr lang="es-CO" sz="4800" b="1" dirty="0">
                <a:solidFill>
                  <a:schemeClr val="bg1"/>
                </a:solidFill>
              </a:rPr>
              <a:t>Resultados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4E858F-DBBB-484D-89E0-D2DBBF5BF4AE}"/>
              </a:ext>
            </a:extLst>
          </p:cNvPr>
          <p:cNvSpPr txBox="1">
            <a:spLocks/>
          </p:cNvSpPr>
          <p:nvPr/>
        </p:nvSpPr>
        <p:spPr>
          <a:xfrm>
            <a:off x="0" y="995913"/>
            <a:ext cx="12192000" cy="416422"/>
          </a:xfrm>
          <a:prstGeom prst="rect">
            <a:avLst/>
          </a:prstGeom>
          <a:solidFill>
            <a:srgbClr val="FFD13F"/>
          </a:solidFill>
        </p:spPr>
        <p:txBody>
          <a:bodyPr anchor="b">
            <a:normAutofit fontScale="75000" lnSpcReduction="200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4236EF7-E927-485F-AA06-9B231D411B7F}"/>
              </a:ext>
            </a:extLst>
          </p:cNvPr>
          <p:cNvSpPr txBox="1">
            <a:spLocks/>
          </p:cNvSpPr>
          <p:nvPr/>
        </p:nvSpPr>
        <p:spPr>
          <a:xfrm>
            <a:off x="6381202" y="995911"/>
            <a:ext cx="5184371" cy="416424"/>
          </a:xfrm>
          <a:prstGeom prst="rect">
            <a:avLst/>
          </a:prstGeom>
          <a:solidFill>
            <a:srgbClr val="FFD13F"/>
          </a:solidFill>
        </p:spPr>
        <p:txBody>
          <a:bodyPr anchor="b">
            <a:normAutofit fontScale="75000" lnSpcReduction="200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Precisión del modelo</a:t>
            </a:r>
            <a:endParaRPr lang="en-US" dirty="0"/>
          </a:p>
        </p:txBody>
      </p:sp>
      <p:pic>
        <p:nvPicPr>
          <p:cNvPr id="9" name="Imagen 35">
            <a:extLst>
              <a:ext uri="{FF2B5EF4-FFF2-40B4-BE49-F238E27FC236}">
                <a16:creationId xmlns:a16="http://schemas.microsoft.com/office/drawing/2014/main" id="{A6A10612-E36C-4F6B-AB25-7EA84566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49" y="2223083"/>
            <a:ext cx="5349997" cy="3422708"/>
          </a:xfrm>
          <a:prstGeom prst="rect">
            <a:avLst/>
          </a:prstGeom>
          <a:ln w="38100">
            <a:solidFill>
              <a:srgbClr val="EEB5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9A16B-2C39-4FF5-AF8A-E1D0514BB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88" y="1879001"/>
            <a:ext cx="5349997" cy="1851151"/>
          </a:xfrm>
          <a:prstGeom prst="rect">
            <a:avLst/>
          </a:prstGeom>
          <a:ln w="38100">
            <a:solidFill>
              <a:srgbClr val="EEB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04E14C-E4D3-438E-BD02-B679FDF44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33" y="4119920"/>
            <a:ext cx="5322105" cy="1851150"/>
          </a:xfrm>
          <a:prstGeom prst="rect">
            <a:avLst/>
          </a:prstGeom>
          <a:ln w="38100">
            <a:solidFill>
              <a:srgbClr val="EEB500"/>
            </a:solidFill>
          </a:ln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908B996-BCCA-490A-A88C-B091880C7561}"/>
              </a:ext>
            </a:extLst>
          </p:cNvPr>
          <p:cNvSpPr txBox="1">
            <a:spLocks/>
          </p:cNvSpPr>
          <p:nvPr/>
        </p:nvSpPr>
        <p:spPr>
          <a:xfrm>
            <a:off x="601260" y="995911"/>
            <a:ext cx="5184371" cy="416424"/>
          </a:xfrm>
          <a:prstGeom prst="rect">
            <a:avLst/>
          </a:prstGeom>
          <a:solidFill>
            <a:srgbClr val="FFD13F"/>
          </a:solidFill>
        </p:spPr>
        <p:txBody>
          <a:bodyPr anchor="b">
            <a:normAutofit fontScale="75000" lnSpcReduction="200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Predicción del modelo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74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395</Words>
  <Application>Microsoft Office PowerPoint</Application>
  <PresentationFormat>Panorámica</PresentationFormat>
  <Paragraphs>97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Tema de Office</vt:lpstr>
      <vt:lpstr>Modelado de producción ganadera del  Centro Agropecuario del Servicio Nacional de Aprendizaje SENA Popayán - Cauca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Resultados</vt:lpstr>
      <vt:lpstr>Resultados</vt:lpstr>
      <vt:lpstr>Presentación de PowerPoint</vt:lpstr>
      <vt:lpstr>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producción ganadera del  Centro Agropecuario del Servicio Nacional de Aprendizaje SENA Popayán - Cauca</dc:title>
  <dc:creator>Luis Felipe Guevara Gómez</dc:creator>
  <cp:lastModifiedBy>Luis Felipe Guevara Gómez</cp:lastModifiedBy>
  <cp:revision>22</cp:revision>
  <dcterms:created xsi:type="dcterms:W3CDTF">2023-05-09T02:56:43Z</dcterms:created>
  <dcterms:modified xsi:type="dcterms:W3CDTF">2023-05-15T03:16:58Z</dcterms:modified>
</cp:coreProperties>
</file>