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9" r:id="rId2"/>
    <p:sldId id="260" r:id="rId3"/>
    <p:sldId id="268" r:id="rId4"/>
    <p:sldId id="269" r:id="rId5"/>
    <p:sldId id="271" r:id="rId6"/>
    <p:sldId id="261" r:id="rId7"/>
    <p:sldId id="266" r:id="rId8"/>
    <p:sldId id="270" r:id="rId9"/>
    <p:sldId id="267" r:id="rId10"/>
    <p:sldId id="264" r:id="rId11"/>
    <p:sldId id="262" r:id="rId12"/>
    <p:sldId id="263"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94712" autoAdjust="0"/>
  </p:normalViewPr>
  <p:slideViewPr>
    <p:cSldViewPr>
      <p:cViewPr>
        <p:scale>
          <a:sx n="125" d="100"/>
          <a:sy n="125" d="100"/>
        </p:scale>
        <p:origin x="-1224" y="2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1E22EA-F9F1-4D54-870D-4A6C3F222910}" type="datetimeFigureOut">
              <a:rPr lang="zh-CN" altLang="en-US" smtClean="0"/>
              <a:pPr/>
              <a:t>2019/7/19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B862C1-41EB-497A-86F5-92037FE8F89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2B862C1-41EB-497A-86F5-92037FE8F891}"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这里是备注哦</a:t>
            </a:r>
            <a:endParaRPr lang="zh-CN" altLang="en-US" dirty="0"/>
          </a:p>
        </p:txBody>
      </p:sp>
      <p:sp>
        <p:nvSpPr>
          <p:cNvPr id="4" name="灯片编号占位符 3"/>
          <p:cNvSpPr>
            <a:spLocks noGrp="1"/>
          </p:cNvSpPr>
          <p:nvPr>
            <p:ph type="sldNum" sz="quarter" idx="10"/>
          </p:nvPr>
        </p:nvSpPr>
        <p:spPr/>
        <p:txBody>
          <a:bodyPr/>
          <a:lstStyle/>
          <a:p>
            <a:fld id="{A2B862C1-41EB-497A-86F5-92037FE8F891}" type="slidenum">
              <a:rPr lang="zh-CN" altLang="en-US" smtClean="0"/>
              <a:pPr/>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BE951-CB29-4D38-ADC2-D7238DC3A67C}" type="datetimeFigureOut">
              <a:rPr lang="zh-CN" altLang="en-US" smtClean="0"/>
              <a:pPr/>
              <a:t>2019/7/19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D3184-71B6-427C-BB8D-46AA2C08921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介绍</a:t>
            </a:r>
            <a:endParaRPr lang="zh-CN" altLang="en-US" dirty="0"/>
          </a:p>
        </p:txBody>
      </p:sp>
      <p:sp>
        <p:nvSpPr>
          <p:cNvPr id="3" name="内容占位符 2"/>
          <p:cNvSpPr>
            <a:spLocks noGrp="1"/>
          </p:cNvSpPr>
          <p:nvPr>
            <p:ph idx="1"/>
          </p:nvPr>
        </p:nvSpPr>
        <p:spPr>
          <a:xfrm>
            <a:off x="457200" y="2428868"/>
            <a:ext cx="8229600" cy="2500330"/>
          </a:xfrm>
        </p:spPr>
        <p:txBody>
          <a:bodyPr>
            <a:normAutofit/>
          </a:bodyPr>
          <a:lstStyle/>
          <a:p>
            <a:pPr lvl="1">
              <a:buNone/>
            </a:pPr>
            <a:r>
              <a:rPr lang="en-US" altLang="zh-CN" sz="1400" dirty="0" smtClean="0"/>
              <a:t>          Zookeeper</a:t>
            </a:r>
            <a:r>
              <a:rPr lang="zh-CN" altLang="en-US" sz="1400" dirty="0" smtClean="0"/>
              <a:t>是一个开源的分布式协调服务，由知名的雅虎公司创建，是</a:t>
            </a:r>
            <a:r>
              <a:rPr lang="en-US" altLang="zh-CN" sz="1400" dirty="0" smtClean="0"/>
              <a:t>Google Chubby</a:t>
            </a:r>
            <a:r>
              <a:rPr lang="zh-CN" altLang="en-US" sz="1400" dirty="0" smtClean="0"/>
              <a:t>的开源</a:t>
            </a:r>
            <a:endParaRPr lang="en-US" altLang="zh-CN" sz="1400" dirty="0" smtClean="0"/>
          </a:p>
          <a:p>
            <a:pPr lvl="1">
              <a:buNone/>
            </a:pPr>
            <a:r>
              <a:rPr lang="zh-CN" altLang="en-US" sz="1400" dirty="0" smtClean="0"/>
              <a:t>实现。</a:t>
            </a:r>
            <a:r>
              <a:rPr lang="en-US" altLang="zh-CN" sz="1400" dirty="0" smtClean="0"/>
              <a:t>Zookeeper</a:t>
            </a:r>
            <a:r>
              <a:rPr lang="zh-CN" altLang="en-US" sz="1400" dirty="0" smtClean="0"/>
              <a:t>的设计目标是将那些复杂且容易出错的分布式一致性服务封装起来，构成一个高</a:t>
            </a:r>
            <a:endParaRPr lang="en-US" altLang="zh-CN" sz="1400" dirty="0" smtClean="0"/>
          </a:p>
          <a:p>
            <a:pPr lvl="1">
              <a:buNone/>
            </a:pPr>
            <a:r>
              <a:rPr lang="zh-CN" altLang="en-US" sz="1400" dirty="0" smtClean="0"/>
              <a:t>效可靠的原语集，并以一系列简单易用的接口提供给用户使用。</a:t>
            </a:r>
            <a:endParaRPr lang="en-US" altLang="zh-CN" sz="1400" dirty="0" smtClean="0"/>
          </a:p>
          <a:p>
            <a:pPr lvl="1">
              <a:buNone/>
            </a:pPr>
            <a:r>
              <a:rPr lang="en-US" altLang="zh-CN" sz="1400" dirty="0" smtClean="0"/>
              <a:t>	  </a:t>
            </a:r>
            <a:r>
              <a:rPr lang="zh-CN" altLang="en-US" sz="1400" dirty="0" smtClean="0"/>
              <a:t>分布式应用程序可以基于它实现诸如数据发布</a:t>
            </a:r>
            <a:r>
              <a:rPr lang="en-US" altLang="zh-CN" sz="1400" dirty="0" smtClean="0"/>
              <a:t>/</a:t>
            </a:r>
            <a:r>
              <a:rPr lang="zh-CN" altLang="en-US" sz="1400" dirty="0" smtClean="0"/>
              <a:t>订阅、负载均衡、命名服务、分布式协调</a:t>
            </a:r>
            <a:r>
              <a:rPr lang="en-US" altLang="zh-CN" sz="1400" dirty="0" smtClean="0"/>
              <a:t>/</a:t>
            </a:r>
            <a:r>
              <a:rPr lang="zh-CN" altLang="en-US" sz="1400" dirty="0" smtClean="0"/>
              <a:t>通</a:t>
            </a:r>
            <a:endParaRPr lang="en-US" altLang="zh-CN" sz="1400" dirty="0" smtClean="0"/>
          </a:p>
          <a:p>
            <a:pPr lvl="1">
              <a:buNone/>
            </a:pPr>
            <a:r>
              <a:rPr lang="zh-CN" altLang="en-US" sz="1400" dirty="0" smtClean="0"/>
              <a:t>知、集群管理、</a:t>
            </a:r>
            <a:r>
              <a:rPr lang="en-US" altLang="zh-CN" sz="1400" dirty="0" smtClean="0"/>
              <a:t>Master</a:t>
            </a:r>
            <a:r>
              <a:rPr lang="zh-CN" altLang="en-US" sz="1400" dirty="0" smtClean="0"/>
              <a:t>选举、分布式锁、分布式队列等功能。</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系统模型</a:t>
            </a:r>
            <a:endParaRPr lang="zh-CN" altLang="en-US" dirty="0"/>
          </a:p>
        </p:txBody>
      </p:sp>
      <p:pic>
        <p:nvPicPr>
          <p:cNvPr id="1026" name="Picture 2" descr="C:\Users\Administrator\Desktop\zk\zkservice.jpg"/>
          <p:cNvPicPr>
            <a:picLocks noGrp="1" noChangeAspect="1" noChangeArrowheads="1"/>
          </p:cNvPicPr>
          <p:nvPr>
            <p:ph idx="1"/>
          </p:nvPr>
        </p:nvPicPr>
        <p:blipFill>
          <a:blip r:embed="rId2"/>
          <a:srcRect/>
          <a:stretch>
            <a:fillRect/>
          </a:stretch>
        </p:blipFill>
        <p:spPr bwMode="auto">
          <a:xfrm>
            <a:off x="1000100" y="2571744"/>
            <a:ext cx="7182412" cy="2214577"/>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客户端的使用</a:t>
            </a:r>
            <a:endParaRPr lang="zh-CN" altLang="en-US" dirty="0"/>
          </a:p>
        </p:txBody>
      </p:sp>
      <p:sp>
        <p:nvSpPr>
          <p:cNvPr id="3" name="内容占位符 2"/>
          <p:cNvSpPr>
            <a:spLocks noGrp="1"/>
          </p:cNvSpPr>
          <p:nvPr>
            <p:ph idx="1"/>
          </p:nvPr>
        </p:nvSpPr>
        <p:spPr/>
        <p:txBody>
          <a:bodyPr/>
          <a:lstStyle/>
          <a:p>
            <a:r>
              <a:rPr lang="en-US" altLang="zh-CN" dirty="0" smtClean="0"/>
              <a:t>1.zkclient</a:t>
            </a:r>
          </a:p>
          <a:p>
            <a:r>
              <a:rPr lang="en-US" altLang="zh-CN" dirty="0" smtClean="0"/>
              <a:t>2.curator</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分布式锁</a:t>
            </a:r>
            <a:endParaRPr lang="en-US" altLang="zh-CN" dirty="0" smtClean="0"/>
          </a:p>
          <a:p>
            <a:r>
              <a:rPr lang="en-US" altLang="zh-CN" dirty="0" smtClean="0"/>
              <a:t>2.</a:t>
            </a:r>
            <a:r>
              <a:rPr lang="zh-CN" altLang="en-US" dirty="0" smtClean="0"/>
              <a:t>选主</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部署及配置详解</a:t>
            </a:r>
            <a:endParaRPr lang="zh-CN" altLang="en-US" dirty="0"/>
          </a:p>
        </p:txBody>
      </p:sp>
      <p:sp>
        <p:nvSpPr>
          <p:cNvPr id="3" name="内容占位符 2"/>
          <p:cNvSpPr>
            <a:spLocks noGrp="1"/>
          </p:cNvSpPr>
          <p:nvPr>
            <p:ph idx="1"/>
          </p:nvPr>
        </p:nvSpPr>
        <p:spPr>
          <a:xfrm>
            <a:off x="357158" y="1428736"/>
            <a:ext cx="8501122" cy="4929222"/>
          </a:xfrm>
        </p:spPr>
        <p:txBody>
          <a:bodyPr>
            <a:noAutofit/>
          </a:bodyPr>
          <a:lstStyle/>
          <a:p>
            <a:r>
              <a:rPr lang="en-US" altLang="zh-CN" sz="1100" dirty="0" smtClean="0"/>
              <a:t>1.</a:t>
            </a:r>
            <a:r>
              <a:rPr lang="zh-CN" altLang="en-US" sz="1100" dirty="0" smtClean="0"/>
              <a:t>单机部署</a:t>
            </a:r>
            <a:endParaRPr lang="en-US" altLang="zh-CN" sz="1100" dirty="0" smtClean="0"/>
          </a:p>
          <a:p>
            <a:r>
              <a:rPr lang="en-US" altLang="zh-CN" sz="1100" dirty="0" smtClean="0"/>
              <a:t>2.</a:t>
            </a:r>
            <a:r>
              <a:rPr lang="zh-CN" altLang="en-US" sz="1100" dirty="0" smtClean="0"/>
              <a:t>配置文件详解</a:t>
            </a:r>
            <a:endParaRPr lang="en-US" altLang="zh-CN" sz="1100" dirty="0" smtClean="0"/>
          </a:p>
          <a:p>
            <a:pPr lvl="1"/>
            <a:r>
              <a:rPr lang="zh-CN" altLang="en-US" sz="1100" dirty="0" smtClean="0"/>
              <a:t>官方文档</a:t>
            </a:r>
            <a:r>
              <a:rPr lang="en-US" altLang="zh-CN" sz="1100" dirty="0" smtClean="0"/>
              <a:t>http://zookeeper.apache.org/doc/current/zookeeperAdmin.html#sc_maintenance</a:t>
            </a:r>
          </a:p>
          <a:p>
            <a:pPr lvl="2"/>
            <a:r>
              <a:rPr lang="en-US" altLang="zh-CN" sz="1100" dirty="0" err="1" smtClean="0"/>
              <a:t>tickTime</a:t>
            </a:r>
            <a:r>
              <a:rPr lang="en-US" altLang="zh-CN" sz="1100" dirty="0" smtClean="0"/>
              <a:t>=2000</a:t>
            </a:r>
          </a:p>
          <a:p>
            <a:pPr lvl="3"/>
            <a:r>
              <a:rPr lang="zh-CN" altLang="en-US" sz="1100" dirty="0" smtClean="0"/>
              <a:t>心跳基本时间单位，毫秒级，</a:t>
            </a:r>
            <a:r>
              <a:rPr lang="en-US" altLang="zh-CN" sz="1100" dirty="0" smtClean="0"/>
              <a:t>ZK</a:t>
            </a:r>
            <a:r>
              <a:rPr lang="zh-CN" altLang="en-US" sz="1100" dirty="0" smtClean="0"/>
              <a:t>基本上所有的时间都是这个时间的整数倍。</a:t>
            </a:r>
            <a:endParaRPr lang="en-US" altLang="zh-CN" sz="1100" dirty="0" smtClean="0"/>
          </a:p>
          <a:p>
            <a:pPr lvl="2"/>
            <a:r>
              <a:rPr lang="en-US" altLang="zh-CN" sz="1100" dirty="0" err="1" smtClean="0"/>
              <a:t>initLimit</a:t>
            </a:r>
            <a:r>
              <a:rPr lang="en-US" altLang="zh-CN" sz="1100" dirty="0" smtClean="0"/>
              <a:t>=10</a:t>
            </a:r>
          </a:p>
          <a:p>
            <a:pPr lvl="3"/>
            <a:r>
              <a:rPr lang="en-US" sz="1100" dirty="0" err="1" smtClean="0"/>
              <a:t>tickTime</a:t>
            </a:r>
            <a:r>
              <a:rPr lang="zh-CN" altLang="en-US" sz="1100" dirty="0" smtClean="0"/>
              <a:t>的个数，表示在</a:t>
            </a:r>
            <a:r>
              <a:rPr lang="en-US" sz="1100" dirty="0" smtClean="0"/>
              <a:t>leader</a:t>
            </a:r>
            <a:r>
              <a:rPr lang="zh-CN" altLang="en-US" sz="1100" dirty="0" smtClean="0"/>
              <a:t>选举结束后，</a:t>
            </a:r>
            <a:r>
              <a:rPr lang="en-US" sz="1100" dirty="0" smtClean="0"/>
              <a:t>followers</a:t>
            </a:r>
            <a:r>
              <a:rPr lang="zh-CN" altLang="en-US" sz="1100" dirty="0" smtClean="0"/>
              <a:t>与</a:t>
            </a:r>
            <a:r>
              <a:rPr lang="en-US" sz="1100" dirty="0" smtClean="0"/>
              <a:t>leader</a:t>
            </a:r>
            <a:r>
              <a:rPr lang="zh-CN" altLang="en-US" sz="1100" dirty="0" smtClean="0"/>
              <a:t>同步需要的时间，如果</a:t>
            </a:r>
            <a:r>
              <a:rPr lang="en-US" sz="1100" dirty="0" smtClean="0"/>
              <a:t>followers</a:t>
            </a:r>
            <a:r>
              <a:rPr lang="zh-CN" altLang="en-US" sz="1100" dirty="0" smtClean="0"/>
              <a:t>比较多或者说</a:t>
            </a:r>
            <a:r>
              <a:rPr lang="en-US" sz="1100" dirty="0" smtClean="0"/>
              <a:t>leader</a:t>
            </a:r>
            <a:r>
              <a:rPr lang="zh-CN" altLang="en-US" sz="1100" dirty="0" smtClean="0"/>
              <a:t>的数据非常多时，同步时间相应可能会增加，那么这个值也需要相应增加。当然，这个值也是</a:t>
            </a:r>
            <a:r>
              <a:rPr lang="en-US" sz="1100" dirty="0" smtClean="0"/>
              <a:t>follower</a:t>
            </a:r>
            <a:r>
              <a:rPr lang="zh-CN" altLang="en-US" sz="1100" dirty="0" smtClean="0"/>
              <a:t>和</a:t>
            </a:r>
            <a:r>
              <a:rPr lang="en-US" sz="1100" dirty="0" smtClean="0"/>
              <a:t>observer</a:t>
            </a:r>
            <a:r>
              <a:rPr lang="zh-CN" altLang="en-US" sz="1100" dirty="0" smtClean="0"/>
              <a:t>在开始同步</a:t>
            </a:r>
            <a:r>
              <a:rPr lang="en-US" sz="1100" dirty="0" smtClean="0"/>
              <a:t>leader</a:t>
            </a:r>
            <a:r>
              <a:rPr lang="zh-CN" altLang="en-US" sz="1100" dirty="0" smtClean="0"/>
              <a:t>的数据时的最大等待时间</a:t>
            </a:r>
            <a:r>
              <a:rPr lang="en-US" altLang="zh-CN" sz="1100" dirty="0" smtClean="0"/>
              <a:t>(</a:t>
            </a:r>
            <a:r>
              <a:rPr lang="en-US" sz="1100" dirty="0" err="1" smtClean="0"/>
              <a:t>setSoTimeout</a:t>
            </a:r>
            <a:r>
              <a:rPr lang="en-US" sz="1100" dirty="0" smtClean="0"/>
              <a:t>)</a:t>
            </a:r>
            <a:endParaRPr lang="en-US" altLang="zh-CN" sz="1100" dirty="0" smtClean="0"/>
          </a:p>
          <a:p>
            <a:pPr lvl="2"/>
            <a:r>
              <a:rPr lang="en-US" altLang="zh-CN" sz="1100" dirty="0" err="1" smtClean="0"/>
              <a:t>syncLimit</a:t>
            </a:r>
            <a:r>
              <a:rPr lang="en-US" altLang="zh-CN" sz="1100" dirty="0" smtClean="0"/>
              <a:t>=5</a:t>
            </a:r>
          </a:p>
          <a:p>
            <a:pPr lvl="3"/>
            <a:r>
              <a:rPr lang="en-US" altLang="zh-CN" sz="1100" dirty="0" err="1" smtClean="0"/>
              <a:t>tickTime</a:t>
            </a:r>
            <a:r>
              <a:rPr lang="zh-CN" altLang="en-US" sz="1100" dirty="0" smtClean="0"/>
              <a:t>的个数，这时间容易和上面的时间混淆，它也表示</a:t>
            </a:r>
            <a:r>
              <a:rPr lang="en-US" altLang="zh-CN" sz="1100" dirty="0" smtClean="0"/>
              <a:t>follower</a:t>
            </a:r>
            <a:r>
              <a:rPr lang="zh-CN" altLang="en-US" sz="1100" dirty="0" smtClean="0"/>
              <a:t>和</a:t>
            </a:r>
            <a:r>
              <a:rPr lang="en-US" altLang="zh-CN" sz="1100" dirty="0" smtClean="0"/>
              <a:t>observer</a:t>
            </a:r>
            <a:r>
              <a:rPr lang="zh-CN" altLang="en-US" sz="1100" dirty="0" smtClean="0"/>
              <a:t>与</a:t>
            </a:r>
            <a:r>
              <a:rPr lang="en-US" altLang="zh-CN" sz="1100" dirty="0" smtClean="0"/>
              <a:t>leader</a:t>
            </a:r>
            <a:r>
              <a:rPr lang="zh-CN" altLang="en-US" sz="1100" dirty="0" smtClean="0"/>
              <a:t>交互时的最大等待时间，是在与</a:t>
            </a:r>
            <a:r>
              <a:rPr lang="en-US" altLang="zh-CN" sz="1100" dirty="0" smtClean="0"/>
              <a:t>leader</a:t>
            </a:r>
            <a:r>
              <a:rPr lang="zh-CN" altLang="en-US" sz="1100" dirty="0" smtClean="0"/>
              <a:t>同步完毕之后，进入正常请求转发或</a:t>
            </a:r>
            <a:r>
              <a:rPr lang="en-US" altLang="zh-CN" sz="1100" dirty="0" smtClean="0"/>
              <a:t>ping</a:t>
            </a:r>
            <a:r>
              <a:rPr lang="zh-CN" altLang="en-US" sz="1100" dirty="0" smtClean="0"/>
              <a:t>等消息交互时的超时时间。</a:t>
            </a:r>
            <a:endParaRPr lang="en-US" altLang="zh-CN" sz="1100" dirty="0" smtClean="0"/>
          </a:p>
          <a:p>
            <a:pPr lvl="2"/>
            <a:r>
              <a:rPr lang="en-US" sz="1100" i="1" dirty="0" err="1" smtClean="0"/>
              <a:t>dataLogDir</a:t>
            </a:r>
            <a:r>
              <a:rPr lang="en-US" sz="1100" dirty="0" smtClean="0"/>
              <a:t> </a:t>
            </a:r>
            <a:r>
              <a:rPr lang="en-US" altLang="zh-CN" sz="1100" dirty="0" smtClean="0"/>
              <a:t>=/</a:t>
            </a:r>
            <a:r>
              <a:rPr lang="en-US" altLang="zh-CN" sz="1100" dirty="0" err="1" smtClean="0"/>
              <a:t>var</a:t>
            </a:r>
            <a:r>
              <a:rPr lang="en-US" altLang="zh-CN" sz="1100" dirty="0" smtClean="0"/>
              <a:t>/zookeeper/log</a:t>
            </a:r>
          </a:p>
          <a:p>
            <a:pPr lvl="3"/>
            <a:r>
              <a:rPr lang="en-US" sz="1100" dirty="0" smtClean="0"/>
              <a:t> </a:t>
            </a:r>
            <a:r>
              <a:rPr lang="zh-CN" altLang="en-US" sz="1100" dirty="0" smtClean="0"/>
              <a:t>事务日志存储路径，比较重要，这个日志存储的设备效率会影响</a:t>
            </a:r>
            <a:r>
              <a:rPr lang="en-US" altLang="zh-CN" sz="1100" dirty="0" smtClean="0"/>
              <a:t>ZK</a:t>
            </a:r>
            <a:r>
              <a:rPr lang="zh-CN" altLang="en-US" sz="1100" dirty="0" smtClean="0"/>
              <a:t>的写吞吐量。</a:t>
            </a:r>
            <a:endParaRPr lang="en-US" altLang="zh-CN" sz="1100" dirty="0" smtClean="0"/>
          </a:p>
          <a:p>
            <a:pPr lvl="2"/>
            <a:r>
              <a:rPr lang="en-US" altLang="zh-CN" sz="1100" dirty="0" err="1" smtClean="0"/>
              <a:t>dataDir</a:t>
            </a:r>
            <a:r>
              <a:rPr lang="en-US" altLang="zh-CN" sz="1100" dirty="0" smtClean="0"/>
              <a:t>=/</a:t>
            </a:r>
            <a:r>
              <a:rPr lang="en-US" altLang="zh-CN" sz="1100" dirty="0" err="1" smtClean="0"/>
              <a:t>var</a:t>
            </a:r>
            <a:r>
              <a:rPr lang="en-US" altLang="zh-CN" sz="1100" dirty="0" smtClean="0"/>
              <a:t>/zookeeper/data</a:t>
            </a:r>
          </a:p>
          <a:p>
            <a:pPr lvl="3"/>
            <a:r>
              <a:rPr lang="zh-CN" altLang="en-US" sz="1100" dirty="0" smtClean="0"/>
              <a:t>内存数据库快照存放地址，如果没有指定事务日志存放地址</a:t>
            </a:r>
            <a:r>
              <a:rPr lang="en-US" altLang="zh-CN" sz="1100" dirty="0" smtClean="0"/>
              <a:t>(</a:t>
            </a:r>
            <a:r>
              <a:rPr lang="en-US" altLang="zh-CN" sz="1100" dirty="0" err="1" smtClean="0"/>
              <a:t>dataLogDir</a:t>
            </a:r>
            <a:r>
              <a:rPr lang="en-US" altLang="zh-CN" sz="1100" dirty="0" smtClean="0"/>
              <a:t>)</a:t>
            </a:r>
            <a:r>
              <a:rPr lang="zh-CN" altLang="en-US" sz="1100" dirty="0" smtClean="0"/>
              <a:t>，默认也是存放在这个路径下，建议两个地址分开存放到不同的设备上。</a:t>
            </a:r>
            <a:endParaRPr lang="en-US" altLang="zh-CN" sz="1100" dirty="0" smtClean="0"/>
          </a:p>
          <a:p>
            <a:pPr lvl="2"/>
            <a:r>
              <a:rPr lang="en-US" altLang="zh-CN" sz="1100" dirty="0" err="1" smtClean="0"/>
              <a:t>clientPort</a:t>
            </a:r>
            <a:r>
              <a:rPr lang="en-US" altLang="zh-CN" sz="1100" dirty="0" smtClean="0"/>
              <a:t>=2181</a:t>
            </a:r>
          </a:p>
          <a:p>
            <a:pPr lvl="3"/>
            <a:r>
              <a:rPr lang="zh-CN" altLang="en-US" sz="1100" dirty="0" smtClean="0"/>
              <a:t>配置</a:t>
            </a:r>
            <a:r>
              <a:rPr lang="en-US" altLang="zh-CN" sz="1100" dirty="0" smtClean="0"/>
              <a:t>ZK</a:t>
            </a:r>
            <a:r>
              <a:rPr lang="zh-CN" altLang="en-US" sz="1100" dirty="0" smtClean="0"/>
              <a:t>监听客户端连接的端口</a:t>
            </a:r>
            <a:endParaRPr lang="en-US" altLang="zh-CN" sz="1100" dirty="0" smtClean="0"/>
          </a:p>
          <a:p>
            <a:pPr lvl="2"/>
            <a:r>
              <a:rPr lang="en-US" altLang="zh-CN" sz="1100" dirty="0" err="1" smtClean="0"/>
              <a:t>maxClientCnxns</a:t>
            </a:r>
            <a:r>
              <a:rPr lang="en-US" altLang="zh-CN" sz="1100" dirty="0" smtClean="0"/>
              <a:t>=10</a:t>
            </a:r>
          </a:p>
          <a:p>
            <a:pPr lvl="3"/>
            <a:r>
              <a:rPr lang="zh-CN" altLang="en-US" sz="1100" dirty="0" smtClean="0"/>
              <a:t>默认值是</a:t>
            </a:r>
            <a:r>
              <a:rPr lang="en-US" altLang="zh-CN" sz="1100" dirty="0" smtClean="0"/>
              <a:t>10</a:t>
            </a:r>
            <a:r>
              <a:rPr lang="zh-CN" altLang="en-US" sz="1100" dirty="0" smtClean="0"/>
              <a:t>，一个客户端能够连接到同一个服务器上的最大连接数，根据</a:t>
            </a:r>
            <a:r>
              <a:rPr lang="en-US" altLang="zh-CN" sz="1100" dirty="0" smtClean="0"/>
              <a:t>IP</a:t>
            </a:r>
            <a:r>
              <a:rPr lang="zh-CN" altLang="en-US" sz="1100" dirty="0" smtClean="0"/>
              <a:t>来区分。如果设置为</a:t>
            </a:r>
            <a:r>
              <a:rPr lang="en-US" altLang="zh-CN" sz="1100" dirty="0" smtClean="0"/>
              <a:t>0</a:t>
            </a:r>
            <a:r>
              <a:rPr lang="zh-CN" altLang="en-US" sz="1100" dirty="0" smtClean="0"/>
              <a:t>，表示没有任何限制。设置该值一方面是为了防止</a:t>
            </a:r>
            <a:r>
              <a:rPr lang="en-US" altLang="zh-CN" sz="1100" dirty="0" err="1" smtClean="0"/>
              <a:t>DoS</a:t>
            </a:r>
            <a:r>
              <a:rPr lang="zh-CN" altLang="en-US" sz="1100" dirty="0" smtClean="0"/>
              <a:t>攻击。</a:t>
            </a:r>
            <a:endParaRPr lang="en-US" altLang="zh-CN" sz="1100" dirty="0" smtClean="0"/>
          </a:p>
          <a:p>
            <a:pPr lvl="2"/>
            <a:r>
              <a:rPr lang="en-US" sz="1100" i="1" dirty="0" err="1" smtClean="0"/>
              <a:t>server.x</a:t>
            </a:r>
            <a:r>
              <a:rPr lang="en-US" sz="1100" i="1" dirty="0" smtClean="0"/>
              <a:t>=[hostname]:</a:t>
            </a:r>
            <a:r>
              <a:rPr lang="en-US" sz="1100" i="1" dirty="0" err="1" smtClean="0"/>
              <a:t>nnnnn</a:t>
            </a:r>
            <a:r>
              <a:rPr lang="en-US" sz="1100" i="1" dirty="0" smtClean="0"/>
              <a:t>[:</a:t>
            </a:r>
            <a:r>
              <a:rPr lang="en-US" sz="1100" i="1" dirty="0" err="1" smtClean="0"/>
              <a:t>nnnnn</a:t>
            </a:r>
            <a:r>
              <a:rPr lang="en-US" sz="1100" i="1" dirty="0" smtClean="0"/>
              <a:t>]</a:t>
            </a:r>
          </a:p>
          <a:p>
            <a:pPr lvl="3"/>
            <a:r>
              <a:rPr lang="zh-CN" altLang="en-US" sz="1100" dirty="0" smtClean="0"/>
              <a:t>这里的</a:t>
            </a:r>
            <a:r>
              <a:rPr lang="en-US" altLang="zh-CN" sz="1100" dirty="0" smtClean="0"/>
              <a:t>x</a:t>
            </a:r>
            <a:r>
              <a:rPr lang="zh-CN" altLang="en-US" sz="1100" dirty="0" smtClean="0"/>
              <a:t>是一个数字，与</a:t>
            </a:r>
            <a:r>
              <a:rPr lang="en-US" altLang="zh-CN" sz="1100" dirty="0" err="1" smtClean="0"/>
              <a:t>myid</a:t>
            </a:r>
            <a:r>
              <a:rPr lang="zh-CN" altLang="en-US" sz="1100" dirty="0" smtClean="0"/>
              <a:t>文件中的</a:t>
            </a:r>
            <a:r>
              <a:rPr lang="en-US" altLang="zh-CN" sz="1100" dirty="0" smtClean="0"/>
              <a:t>id</a:t>
            </a:r>
            <a:r>
              <a:rPr lang="zh-CN" altLang="en-US" sz="1100" dirty="0" smtClean="0"/>
              <a:t>是一致的。右边可以配置两个端口，第一个端口用于</a:t>
            </a:r>
            <a:r>
              <a:rPr lang="en-US" altLang="zh-CN" sz="1100" dirty="0" smtClean="0"/>
              <a:t>F</a:t>
            </a:r>
            <a:r>
              <a:rPr lang="zh-CN" altLang="en-US" sz="1100" dirty="0" smtClean="0"/>
              <a:t>和</a:t>
            </a:r>
            <a:r>
              <a:rPr lang="en-US" altLang="zh-CN" sz="1100" dirty="0" smtClean="0"/>
              <a:t>L</a:t>
            </a:r>
            <a:r>
              <a:rPr lang="zh-CN" altLang="en-US" sz="1100" dirty="0" smtClean="0"/>
              <a:t>之间的数据同步和其它通信，第二个端口用于</a:t>
            </a:r>
            <a:r>
              <a:rPr lang="en-US" altLang="zh-CN" sz="1100" dirty="0" smtClean="0"/>
              <a:t>Leader</a:t>
            </a:r>
            <a:r>
              <a:rPr lang="zh-CN" altLang="en-US" sz="1100" dirty="0" smtClean="0"/>
              <a:t>选举过程中投票通信。</a:t>
            </a:r>
            <a:endParaRPr lang="en-US" altLang="zh-CN" sz="1100" dirty="0" smtClean="0"/>
          </a:p>
          <a:p>
            <a:pPr lvl="3"/>
            <a:endParaRPr lang="en-US" altLang="zh-CN" sz="1100" dirty="0" smtClean="0"/>
          </a:p>
          <a:p>
            <a:pPr lvl="2">
              <a:buNone/>
            </a:pPr>
            <a:r>
              <a:rPr lang="en-US" altLang="zh-CN" sz="1100" i="1" dirty="0" smtClean="0"/>
              <a:t>	</a:t>
            </a:r>
            <a:endParaRPr lang="en-US" altLang="zh-CN" sz="1100" dirty="0" smtClean="0"/>
          </a:p>
          <a:p>
            <a:pPr>
              <a:buNone/>
            </a:pPr>
            <a:r>
              <a:rPr lang="en-US" altLang="zh-CN" sz="1100" dirty="0" smtClean="0"/>
              <a:t>		</a:t>
            </a:r>
            <a:endParaRPr lang="zh-CN" altLang="en-US" sz="1100" dirty="0" smtClean="0"/>
          </a:p>
          <a:p>
            <a:endParaRPr lang="en-US" altLang="zh-CN" sz="1100" dirty="0" smtClean="0"/>
          </a:p>
          <a:p>
            <a:pPr>
              <a:buNone/>
            </a:pPr>
            <a:endParaRPr lang="zh-CN" altLang="en-US"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集群部署</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集群部署</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a:t>
            </a:r>
            <a:r>
              <a:rPr lang="zh-CN" altLang="en-US" dirty="0" smtClean="0"/>
              <a:t>主</a:t>
            </a:r>
            <a:endParaRPr lang="zh-CN" altLang="en-US" dirty="0"/>
          </a:p>
        </p:txBody>
      </p:sp>
      <p:sp>
        <p:nvSpPr>
          <p:cNvPr id="3" name="内容占位符 2"/>
          <p:cNvSpPr>
            <a:spLocks noGrp="1"/>
          </p:cNvSpPr>
          <p:nvPr>
            <p:ph idx="1"/>
          </p:nvPr>
        </p:nvSpPr>
        <p:spPr>
          <a:xfrm>
            <a:off x="357158" y="1285860"/>
            <a:ext cx="8572560" cy="5429288"/>
          </a:xfrm>
        </p:spPr>
        <p:txBody>
          <a:bodyPr>
            <a:normAutofit/>
          </a:bodyPr>
          <a:lstStyle/>
          <a:p>
            <a:r>
              <a:rPr lang="en-US" altLang="zh-CN" sz="1100" dirty="0" smtClean="0"/>
              <a:t>1</a:t>
            </a:r>
            <a:r>
              <a:rPr lang="en-US" altLang="zh-CN" sz="1100" dirty="0" smtClean="0"/>
              <a:t>.</a:t>
            </a:r>
            <a:r>
              <a:rPr lang="zh-CN" altLang="en-US" sz="1100" dirty="0" smtClean="0"/>
              <a:t>选主</a:t>
            </a:r>
            <a:r>
              <a:rPr lang="zh-CN" altLang="en-US" sz="1100" dirty="0" smtClean="0"/>
              <a:t>流程</a:t>
            </a:r>
            <a:endParaRPr lang="en-US" altLang="zh-CN" sz="1100" dirty="0" smtClean="0"/>
          </a:p>
          <a:p>
            <a:pPr lvl="1"/>
            <a:r>
              <a:rPr lang="en-US" altLang="zh-CN" sz="1100" dirty="0" smtClean="0"/>
              <a:t>Zookeeper</a:t>
            </a:r>
            <a:r>
              <a:rPr lang="zh-CN" altLang="en-US" sz="1100" dirty="0" smtClean="0"/>
              <a:t>的核心是原子广播，这个机制保证了各个</a:t>
            </a:r>
            <a:r>
              <a:rPr lang="en-US" altLang="zh-CN" sz="1100" dirty="0" smtClean="0"/>
              <a:t>Server</a:t>
            </a:r>
            <a:r>
              <a:rPr lang="zh-CN" altLang="en-US" sz="1100" dirty="0" smtClean="0"/>
              <a:t>之间的同步。实现这个机制的协议叫做</a:t>
            </a:r>
            <a:r>
              <a:rPr lang="en-US" altLang="zh-CN" sz="1100" dirty="0" err="1" smtClean="0"/>
              <a:t>Zab</a:t>
            </a:r>
            <a:r>
              <a:rPr lang="zh-CN" altLang="en-US" sz="1100" dirty="0" smtClean="0"/>
              <a:t>协议。</a:t>
            </a:r>
            <a:r>
              <a:rPr lang="en-US" altLang="zh-CN" sz="1100" dirty="0" err="1" smtClean="0"/>
              <a:t>Zab</a:t>
            </a:r>
            <a:r>
              <a:rPr lang="zh-CN" altLang="en-US" sz="1100" dirty="0" smtClean="0"/>
              <a:t>协议有两种模式，它们分 别是恢复模式（选主）和广播模式（同步）。当服务启动或者在领导者崩溃后，</a:t>
            </a:r>
            <a:r>
              <a:rPr lang="en-US" altLang="zh-CN" sz="1100" dirty="0" err="1" smtClean="0"/>
              <a:t>Zab</a:t>
            </a:r>
            <a:r>
              <a:rPr lang="zh-CN" altLang="en-US" sz="1100" dirty="0" smtClean="0"/>
              <a:t>就进入了恢复模式，当领导者被选举出来，且大多数</a:t>
            </a:r>
            <a:r>
              <a:rPr lang="en-US" altLang="zh-CN" sz="1100" dirty="0" smtClean="0"/>
              <a:t>Server</a:t>
            </a:r>
            <a:r>
              <a:rPr lang="zh-CN" altLang="en-US" sz="1100" dirty="0" smtClean="0"/>
              <a:t>完成了和 </a:t>
            </a:r>
            <a:r>
              <a:rPr lang="en-US" altLang="zh-CN" sz="1100" dirty="0" smtClean="0"/>
              <a:t>leader</a:t>
            </a:r>
            <a:r>
              <a:rPr lang="zh-CN" altLang="en-US" sz="1100" dirty="0" smtClean="0"/>
              <a:t>的状态同步以后，恢复模式就结束了。状态同步保证了</a:t>
            </a:r>
            <a:r>
              <a:rPr lang="en-US" altLang="zh-CN" sz="1100" dirty="0" smtClean="0"/>
              <a:t>leader</a:t>
            </a:r>
            <a:r>
              <a:rPr lang="zh-CN" altLang="en-US" sz="1100" dirty="0" smtClean="0"/>
              <a:t>和其他</a:t>
            </a:r>
            <a:r>
              <a:rPr lang="en-US" altLang="zh-CN" sz="1100" dirty="0" smtClean="0"/>
              <a:t>Server</a:t>
            </a:r>
            <a:r>
              <a:rPr lang="zh-CN" altLang="en-US" sz="1100" dirty="0" smtClean="0"/>
              <a:t>具有相同的系统状态</a:t>
            </a:r>
            <a:r>
              <a:rPr lang="zh-CN" altLang="en-US" sz="1100" dirty="0" smtClean="0"/>
              <a:t>。</a:t>
            </a:r>
            <a:endParaRPr lang="en-US" altLang="zh-CN" sz="1100" dirty="0" smtClean="0"/>
          </a:p>
          <a:p>
            <a:pPr lvl="2">
              <a:buNone/>
            </a:pPr>
            <a:r>
              <a:rPr lang="zh-CN" altLang="en-US" sz="1100" dirty="0" smtClean="0"/>
              <a:t>每个</a:t>
            </a:r>
            <a:r>
              <a:rPr lang="en-US" altLang="zh-CN" sz="1100" dirty="0" smtClean="0"/>
              <a:t>Server</a:t>
            </a:r>
            <a:r>
              <a:rPr lang="zh-CN" altLang="en-US" sz="1100" dirty="0" smtClean="0"/>
              <a:t>在工作过程中有三种状态：</a:t>
            </a:r>
          </a:p>
          <a:p>
            <a:pPr lvl="2"/>
            <a:r>
              <a:rPr lang="en-US" altLang="zh-CN" sz="1100" dirty="0" smtClean="0"/>
              <a:t>LOOKING</a:t>
            </a:r>
            <a:r>
              <a:rPr lang="zh-CN" altLang="en-US" sz="1100" dirty="0" smtClean="0"/>
              <a:t>：当前</a:t>
            </a:r>
            <a:r>
              <a:rPr lang="en-US" altLang="zh-CN" sz="1100" dirty="0" smtClean="0"/>
              <a:t>Server</a:t>
            </a:r>
            <a:r>
              <a:rPr lang="zh-CN" altLang="en-US" sz="1100" dirty="0" smtClean="0"/>
              <a:t>不知道</a:t>
            </a:r>
            <a:r>
              <a:rPr lang="en-US" altLang="zh-CN" sz="1100" dirty="0" smtClean="0"/>
              <a:t>leader</a:t>
            </a:r>
            <a:r>
              <a:rPr lang="zh-CN" altLang="en-US" sz="1100" dirty="0" smtClean="0"/>
              <a:t>是谁，正在选举</a:t>
            </a:r>
          </a:p>
          <a:p>
            <a:pPr lvl="2"/>
            <a:r>
              <a:rPr lang="en-US" altLang="zh-CN" sz="1100" dirty="0" smtClean="0"/>
              <a:t>LEADING</a:t>
            </a:r>
            <a:r>
              <a:rPr lang="zh-CN" altLang="en-US" sz="1100" dirty="0" smtClean="0"/>
              <a:t>：当前</a:t>
            </a:r>
            <a:r>
              <a:rPr lang="en-US" altLang="zh-CN" sz="1100" dirty="0" smtClean="0"/>
              <a:t>Server</a:t>
            </a:r>
            <a:r>
              <a:rPr lang="zh-CN" altLang="en-US" sz="1100" dirty="0" smtClean="0"/>
              <a:t>即为选举出来的</a:t>
            </a:r>
            <a:r>
              <a:rPr lang="en-US" altLang="zh-CN" sz="1100" dirty="0" smtClean="0"/>
              <a:t>leader</a:t>
            </a:r>
          </a:p>
          <a:p>
            <a:pPr lvl="2"/>
            <a:r>
              <a:rPr lang="en-US" altLang="zh-CN" sz="1100" dirty="0" smtClean="0"/>
              <a:t>FOLLOWING</a:t>
            </a:r>
            <a:r>
              <a:rPr lang="zh-CN" altLang="en-US" sz="1100" dirty="0" smtClean="0"/>
              <a:t>：</a:t>
            </a:r>
            <a:r>
              <a:rPr lang="en-US" altLang="zh-CN" sz="1100" dirty="0" smtClean="0"/>
              <a:t>leader</a:t>
            </a:r>
            <a:r>
              <a:rPr lang="zh-CN" altLang="en-US" sz="1100" dirty="0" smtClean="0"/>
              <a:t>已经选举出来，当前</a:t>
            </a:r>
            <a:r>
              <a:rPr lang="en-US" altLang="zh-CN" sz="1100" dirty="0" smtClean="0"/>
              <a:t>Server</a:t>
            </a:r>
            <a:r>
              <a:rPr lang="zh-CN" altLang="en-US" sz="1100" dirty="0" smtClean="0"/>
              <a:t>与之同步</a:t>
            </a:r>
            <a:endParaRPr lang="en-US" altLang="zh-CN" sz="1100" dirty="0" smtClean="0"/>
          </a:p>
          <a:p>
            <a:pPr lvl="2"/>
            <a:r>
              <a:rPr lang="en-US" sz="1100" dirty="0" smtClean="0"/>
              <a:t>OBSERVING，</a:t>
            </a:r>
            <a:r>
              <a:rPr lang="zh-CN" altLang="en-US" sz="1100" dirty="0" smtClean="0"/>
              <a:t>观察状态，表明当前服务器角色是</a:t>
            </a:r>
            <a:r>
              <a:rPr lang="en-US" sz="1100" dirty="0" smtClean="0"/>
              <a:t>observer，</a:t>
            </a:r>
            <a:r>
              <a:rPr lang="zh-CN" altLang="en-US" sz="1100" dirty="0" smtClean="0"/>
              <a:t>同步</a:t>
            </a:r>
            <a:r>
              <a:rPr lang="en-US" sz="1100" dirty="0" smtClean="0"/>
              <a:t>leader</a:t>
            </a:r>
            <a:r>
              <a:rPr lang="zh-CN" altLang="en-US" sz="1100" dirty="0" smtClean="0"/>
              <a:t>状态，不参与投票。</a:t>
            </a:r>
          </a:p>
          <a:p>
            <a:pPr lvl="2"/>
            <a:endParaRPr lang="en-US" altLang="zh-CN" sz="1100" dirty="0" smtClean="0"/>
          </a:p>
          <a:p>
            <a:pPr lvl="1"/>
            <a:endParaRPr lang="en-US" altLang="zh-CN" sz="1100" dirty="0" smtClean="0"/>
          </a:p>
          <a:p>
            <a:pPr lvl="1">
              <a:buNone/>
            </a:pPr>
            <a:r>
              <a:rPr lang="en-US" altLang="zh-CN" sz="1100" dirty="0" smtClean="0"/>
              <a:t>	</a:t>
            </a:r>
            <a:r>
              <a:rPr lang="en-US" altLang="zh-CN" sz="1100" dirty="0" err="1" smtClean="0"/>
              <a:t>sid</a:t>
            </a:r>
            <a:r>
              <a:rPr lang="en-US" altLang="zh-CN" sz="1100" dirty="0" smtClean="0"/>
              <a:t>:</a:t>
            </a:r>
            <a:r>
              <a:rPr lang="zh-CN" altLang="en-US" sz="1100" dirty="0" smtClean="0"/>
              <a:t>即</a:t>
            </a:r>
            <a:r>
              <a:rPr lang="en-US" altLang="zh-CN" sz="1100" dirty="0" smtClean="0"/>
              <a:t>server id</a:t>
            </a:r>
            <a:r>
              <a:rPr lang="zh-CN" altLang="en-US" sz="1100" dirty="0" smtClean="0"/>
              <a:t>，用来标识该机器在集群中的机器序号。</a:t>
            </a:r>
            <a:br>
              <a:rPr lang="zh-CN" altLang="en-US" sz="1100" dirty="0" smtClean="0"/>
            </a:br>
            <a:r>
              <a:rPr lang="en-US" altLang="zh-CN" sz="1100" dirty="0" err="1" smtClean="0"/>
              <a:t>zxid</a:t>
            </a:r>
            <a:r>
              <a:rPr lang="en-US" altLang="zh-CN" sz="1100" dirty="0" smtClean="0"/>
              <a:t>:</a:t>
            </a:r>
            <a:r>
              <a:rPr lang="zh-CN" altLang="en-US" sz="1100" dirty="0" smtClean="0"/>
              <a:t>即</a:t>
            </a:r>
            <a:r>
              <a:rPr lang="en-US" altLang="zh-CN" sz="1100" dirty="0" smtClean="0"/>
              <a:t>zookeeper</a:t>
            </a:r>
            <a:r>
              <a:rPr lang="zh-CN" altLang="en-US" sz="1100" dirty="0" smtClean="0"/>
              <a:t>事务</a:t>
            </a:r>
            <a:r>
              <a:rPr lang="en-US" altLang="zh-CN" sz="1100" dirty="0" smtClean="0"/>
              <a:t>id</a:t>
            </a:r>
            <a:r>
              <a:rPr lang="zh-CN" altLang="en-US" sz="1100" dirty="0" smtClean="0"/>
              <a:t>号。</a:t>
            </a:r>
            <a:r>
              <a:rPr lang="en-US" altLang="zh-CN" sz="1100" dirty="0" err="1" smtClean="0"/>
              <a:t>ZooKeeper</a:t>
            </a:r>
            <a:r>
              <a:rPr lang="zh-CN" altLang="en-US" sz="1100" dirty="0" smtClean="0"/>
              <a:t>状态的每一次改变</a:t>
            </a:r>
            <a:r>
              <a:rPr lang="en-US" altLang="zh-CN" sz="1100" dirty="0" smtClean="0"/>
              <a:t>, </a:t>
            </a:r>
            <a:r>
              <a:rPr lang="zh-CN" altLang="en-US" sz="1100" dirty="0" smtClean="0"/>
              <a:t>都对应着一个递增</a:t>
            </a:r>
            <a:r>
              <a:rPr lang="zh-CN" altLang="en-US" sz="1100" dirty="0" smtClean="0"/>
              <a:t>的</a:t>
            </a:r>
            <a:r>
              <a:rPr lang="en-US" sz="1100" dirty="0" smtClean="0"/>
              <a:t>Transaction id, </a:t>
            </a:r>
            <a:r>
              <a:rPr lang="zh-CN" altLang="en-US" sz="1100" dirty="0" smtClean="0"/>
              <a:t>该</a:t>
            </a:r>
            <a:r>
              <a:rPr lang="en-US" sz="1100" dirty="0" smtClean="0"/>
              <a:t>id</a:t>
            </a:r>
            <a:r>
              <a:rPr lang="zh-CN" altLang="en-US" sz="1100" dirty="0" smtClean="0"/>
              <a:t>称为</a:t>
            </a:r>
            <a:r>
              <a:rPr lang="en-US" sz="1100" dirty="0" err="1" smtClean="0"/>
              <a:t>zxid</a:t>
            </a:r>
            <a:r>
              <a:rPr lang="en-US" sz="1100" dirty="0" smtClean="0"/>
              <a:t>. </a:t>
            </a:r>
            <a:r>
              <a:rPr lang="zh-CN" altLang="en-US" sz="1100" dirty="0" smtClean="0"/>
              <a:t>也就是</a:t>
            </a:r>
            <a:r>
              <a:rPr lang="en-US" altLang="zh-CN" sz="1100" dirty="0" err="1" smtClean="0"/>
              <a:t>zxid</a:t>
            </a:r>
            <a:r>
              <a:rPr lang="zh-CN" altLang="en-US" sz="1100" dirty="0" smtClean="0"/>
              <a:t>越大的</a:t>
            </a:r>
            <a:r>
              <a:rPr lang="en-US" altLang="zh-CN" sz="1100" dirty="0" smtClean="0"/>
              <a:t>server</a:t>
            </a:r>
            <a:r>
              <a:rPr lang="zh-CN" altLang="en-US" sz="1100" dirty="0" smtClean="0"/>
              <a:t>，那么该</a:t>
            </a:r>
            <a:r>
              <a:rPr lang="en-US" altLang="zh-CN" sz="1100" dirty="0" smtClean="0"/>
              <a:t>server</a:t>
            </a:r>
            <a:r>
              <a:rPr lang="zh-CN" altLang="en-US" sz="1100" dirty="0" smtClean="0"/>
              <a:t>的数据也就越新。</a:t>
            </a:r>
            <a:endParaRPr lang="en-US" altLang="zh-CN" sz="1100" dirty="0" smtClean="0"/>
          </a:p>
          <a:p>
            <a:pPr lvl="1">
              <a:buNone/>
            </a:pPr>
            <a:endParaRPr lang="en-US" altLang="zh-CN" sz="1100" dirty="0" smtClean="0"/>
          </a:p>
          <a:p>
            <a:pPr lvl="1">
              <a:buNone/>
            </a:pPr>
            <a:r>
              <a:rPr lang="en-US" altLang="zh-CN" sz="1100" dirty="0" smtClean="0"/>
              <a:t>	</a:t>
            </a:r>
            <a:r>
              <a:rPr lang="zh-CN" altLang="en-US" sz="1100" dirty="0" smtClean="0"/>
              <a:t>投票是以</a:t>
            </a:r>
            <a:r>
              <a:rPr lang="zh-CN" altLang="en-US" sz="1100" dirty="0" smtClean="0"/>
              <a:t>（</a:t>
            </a:r>
            <a:r>
              <a:rPr lang="en-US" altLang="zh-CN" sz="1100" dirty="0" err="1" smtClean="0"/>
              <a:t>sid</a:t>
            </a:r>
            <a:r>
              <a:rPr lang="zh-CN" altLang="en-US" sz="1100" dirty="0" smtClean="0"/>
              <a:t>，</a:t>
            </a:r>
            <a:r>
              <a:rPr lang="en-US" altLang="zh-CN" sz="1100" dirty="0" err="1" smtClean="0"/>
              <a:t>zxid</a:t>
            </a:r>
            <a:r>
              <a:rPr lang="zh-CN" altLang="en-US" sz="1100" dirty="0" smtClean="0"/>
              <a:t>）的形式来标识一次投票信息。</a:t>
            </a:r>
            <a:r>
              <a:rPr lang="zh-CN" altLang="en-US" sz="1100" dirty="0" smtClean="0"/>
              <a:t>例如，当前</a:t>
            </a:r>
            <a:r>
              <a:rPr lang="zh-CN" altLang="en-US" sz="1100" dirty="0" smtClean="0"/>
              <a:t>服务器要推举</a:t>
            </a:r>
            <a:r>
              <a:rPr lang="en-US" altLang="zh-CN" sz="1100" dirty="0" err="1" smtClean="0"/>
              <a:t>sid</a:t>
            </a:r>
            <a:r>
              <a:rPr lang="zh-CN" altLang="en-US" sz="1100" dirty="0" smtClean="0"/>
              <a:t>为</a:t>
            </a:r>
            <a:r>
              <a:rPr lang="en-US" altLang="zh-CN" sz="1100" dirty="0" smtClean="0"/>
              <a:t>1</a:t>
            </a:r>
            <a:r>
              <a:rPr lang="zh-CN" altLang="en-US" sz="1100" dirty="0" smtClean="0"/>
              <a:t>，</a:t>
            </a:r>
            <a:r>
              <a:rPr lang="en-US" altLang="zh-CN" sz="1100" dirty="0" err="1" smtClean="0"/>
              <a:t>zxid</a:t>
            </a:r>
            <a:r>
              <a:rPr lang="zh-CN" altLang="en-US" sz="1100" dirty="0" smtClean="0"/>
              <a:t>为</a:t>
            </a:r>
            <a:r>
              <a:rPr lang="en-US" altLang="zh-CN" sz="1100" dirty="0" smtClean="0"/>
              <a:t>8</a:t>
            </a:r>
            <a:r>
              <a:rPr lang="zh-CN" altLang="en-US" sz="1100" dirty="0" smtClean="0"/>
              <a:t>的服务器成为</a:t>
            </a:r>
            <a:r>
              <a:rPr lang="en-US" altLang="zh-CN" sz="1100" dirty="0" smtClean="0"/>
              <a:t>leader</a:t>
            </a:r>
            <a:r>
              <a:rPr lang="zh-CN" altLang="en-US" sz="1100" dirty="0" smtClean="0"/>
              <a:t>，那么投票信息可以表示为（</a:t>
            </a:r>
            <a:r>
              <a:rPr lang="en-US" altLang="zh-CN" sz="1100" dirty="0" smtClean="0"/>
              <a:t>1</a:t>
            </a:r>
            <a:r>
              <a:rPr lang="zh-CN" altLang="en-US" sz="1100" dirty="0" smtClean="0"/>
              <a:t>，</a:t>
            </a:r>
            <a:r>
              <a:rPr lang="en-US" altLang="zh-CN" sz="1100" dirty="0" smtClean="0"/>
              <a:t>8</a:t>
            </a:r>
            <a:r>
              <a:rPr lang="zh-CN" altLang="en-US" sz="1100" dirty="0" smtClean="0"/>
              <a:t>）</a:t>
            </a:r>
            <a:endParaRPr lang="en-US" altLang="zh-CN" sz="1100" dirty="0" smtClean="0"/>
          </a:p>
          <a:p>
            <a:pPr lvl="1">
              <a:buNone/>
            </a:pPr>
            <a:r>
              <a:rPr lang="en-US" altLang="zh-CN" sz="1100" dirty="0" smtClean="0"/>
              <a:t>	</a:t>
            </a:r>
            <a:r>
              <a:rPr lang="zh-CN" altLang="en-US" sz="1100" dirty="0" smtClean="0"/>
              <a:t>（</a:t>
            </a:r>
            <a:r>
              <a:rPr lang="en-US" altLang="zh-CN" sz="1100" dirty="0" smtClean="0"/>
              <a:t>1</a:t>
            </a:r>
            <a:r>
              <a:rPr lang="zh-CN" altLang="en-US" sz="1100" dirty="0" smtClean="0"/>
              <a:t>）初始阶段，都会给自己投票。</a:t>
            </a:r>
            <a:br>
              <a:rPr lang="zh-CN" altLang="en-US" sz="1100" dirty="0" smtClean="0"/>
            </a:br>
            <a:r>
              <a:rPr lang="zh-CN" altLang="en-US" sz="1100" dirty="0" smtClean="0"/>
              <a:t>（</a:t>
            </a:r>
            <a:r>
              <a:rPr lang="en-US" altLang="zh-CN" sz="1100" dirty="0" smtClean="0"/>
              <a:t>2</a:t>
            </a:r>
            <a:r>
              <a:rPr lang="zh-CN" altLang="en-US" sz="1100" dirty="0" smtClean="0"/>
              <a:t>）当接收到来自其他服务器的投票时，都需要将别人的投票和自己的投票进行</a:t>
            </a:r>
            <a:r>
              <a:rPr lang="en-US" altLang="zh-CN" sz="1100" dirty="0" err="1" smtClean="0"/>
              <a:t>pk</a:t>
            </a:r>
            <a:endParaRPr lang="en-US" altLang="zh-CN" sz="1100" dirty="0" smtClean="0"/>
          </a:p>
          <a:p>
            <a:pPr lvl="2">
              <a:buNone/>
            </a:pPr>
            <a:r>
              <a:rPr lang="zh-CN" altLang="en-US" sz="1100" dirty="0" smtClean="0"/>
              <a:t>规则如下：</a:t>
            </a:r>
            <a:br>
              <a:rPr lang="zh-CN" altLang="en-US" sz="1100" dirty="0" smtClean="0"/>
            </a:br>
            <a:r>
              <a:rPr lang="zh-CN" altLang="en-US" sz="1100" dirty="0" smtClean="0"/>
              <a:t>优先检查</a:t>
            </a:r>
            <a:r>
              <a:rPr lang="en-US" altLang="zh-CN" sz="1100" dirty="0" err="1" smtClean="0"/>
              <a:t>zxid</a:t>
            </a:r>
            <a:r>
              <a:rPr lang="zh-CN" altLang="en-US" sz="1100" dirty="0" smtClean="0"/>
              <a:t>。</a:t>
            </a:r>
            <a:r>
              <a:rPr lang="en-US" altLang="zh-CN" sz="1100" dirty="0" err="1" smtClean="0"/>
              <a:t>zxid</a:t>
            </a:r>
            <a:r>
              <a:rPr lang="zh-CN" altLang="en-US" sz="1100" dirty="0" smtClean="0"/>
              <a:t>比较大的服务器优先作为</a:t>
            </a:r>
            <a:r>
              <a:rPr lang="en-US" altLang="zh-CN" sz="1100" dirty="0" smtClean="0"/>
              <a:t>leader</a:t>
            </a:r>
            <a:r>
              <a:rPr lang="zh-CN" altLang="en-US" sz="1100" dirty="0" smtClean="0"/>
              <a:t>。</a:t>
            </a:r>
            <a:br>
              <a:rPr lang="zh-CN" altLang="en-US" sz="1100" dirty="0" smtClean="0"/>
            </a:br>
            <a:r>
              <a:rPr lang="zh-CN" altLang="en-US" sz="1100" dirty="0" smtClean="0"/>
              <a:t>如果</a:t>
            </a:r>
            <a:r>
              <a:rPr lang="en-US" altLang="zh-CN" sz="1100" dirty="0" err="1" smtClean="0"/>
              <a:t>zxid</a:t>
            </a:r>
            <a:r>
              <a:rPr lang="zh-CN" altLang="en-US" sz="1100" dirty="0" smtClean="0"/>
              <a:t>相同的话，就比较</a:t>
            </a:r>
            <a:r>
              <a:rPr lang="en-US" altLang="zh-CN" sz="1100" dirty="0" err="1" smtClean="0"/>
              <a:t>sid</a:t>
            </a:r>
            <a:r>
              <a:rPr lang="zh-CN" altLang="en-US" sz="1100" dirty="0" smtClean="0"/>
              <a:t>，</a:t>
            </a:r>
            <a:r>
              <a:rPr lang="en-US" altLang="zh-CN" sz="1100" dirty="0" err="1" smtClean="0"/>
              <a:t>sid</a:t>
            </a:r>
            <a:r>
              <a:rPr lang="zh-CN" altLang="en-US" sz="1100" dirty="0" smtClean="0"/>
              <a:t>比较大的服务器作为</a:t>
            </a:r>
            <a:r>
              <a:rPr lang="en-US" altLang="zh-CN" sz="1100" dirty="0" smtClean="0"/>
              <a:t>leader</a:t>
            </a:r>
            <a:r>
              <a:rPr lang="zh-CN" altLang="en-US" sz="1100" dirty="0" smtClean="0"/>
              <a:t>。</a:t>
            </a:r>
            <a:endParaRPr lang="en-US" altLang="zh-CN" sz="11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lvl="2">
              <a:buNone/>
            </a:pPr>
            <a:r>
              <a:rPr lang="zh-CN" altLang="en-US" sz="1100" dirty="0" smtClean="0"/>
              <a:t>例如：</a:t>
            </a:r>
            <a:endParaRPr lang="en-US" altLang="zh-CN" sz="1100" dirty="0" smtClean="0"/>
          </a:p>
          <a:p>
            <a:pPr lvl="2">
              <a:buNone/>
            </a:pPr>
            <a:r>
              <a:rPr lang="zh-CN" altLang="en-US" sz="1100" dirty="0" smtClean="0"/>
              <a:t>假设当前集群中有</a:t>
            </a:r>
            <a:r>
              <a:rPr lang="en-US" altLang="zh-CN" sz="1100" dirty="0" smtClean="0"/>
              <a:t>5</a:t>
            </a:r>
            <a:r>
              <a:rPr lang="zh-CN" altLang="en-US" sz="1100" dirty="0" smtClean="0"/>
              <a:t>台机器组成。</a:t>
            </a:r>
            <a:r>
              <a:rPr lang="en-US" altLang="zh-CN" sz="1100" dirty="0" err="1" smtClean="0"/>
              <a:t>sid</a:t>
            </a:r>
            <a:r>
              <a:rPr lang="zh-CN" altLang="en-US" sz="1100" dirty="0" smtClean="0"/>
              <a:t>分别为</a:t>
            </a:r>
            <a:r>
              <a:rPr lang="en-US" altLang="zh-CN" sz="1100" dirty="0" smtClean="0"/>
              <a:t>1</a:t>
            </a:r>
            <a:r>
              <a:rPr lang="zh-CN" altLang="en-US" sz="1100" dirty="0" smtClean="0"/>
              <a:t>，</a:t>
            </a:r>
            <a:r>
              <a:rPr lang="en-US" altLang="zh-CN" sz="1100" dirty="0" smtClean="0"/>
              <a:t>2</a:t>
            </a:r>
            <a:r>
              <a:rPr lang="zh-CN" altLang="en-US" sz="1100" dirty="0" smtClean="0"/>
              <a:t>，</a:t>
            </a:r>
            <a:r>
              <a:rPr lang="en-US" altLang="zh-CN" sz="1100" dirty="0" smtClean="0"/>
              <a:t>3</a:t>
            </a:r>
            <a:r>
              <a:rPr lang="zh-CN" altLang="en-US" sz="1100" dirty="0" smtClean="0"/>
              <a:t>，</a:t>
            </a:r>
            <a:r>
              <a:rPr lang="en-US" altLang="zh-CN" sz="1100" dirty="0" smtClean="0"/>
              <a:t>4</a:t>
            </a:r>
            <a:r>
              <a:rPr lang="zh-CN" altLang="en-US" sz="1100" dirty="0" smtClean="0"/>
              <a:t>，</a:t>
            </a:r>
            <a:r>
              <a:rPr lang="en-US" altLang="zh-CN" sz="1100" dirty="0" smtClean="0"/>
              <a:t>5</a:t>
            </a:r>
            <a:r>
              <a:rPr lang="zh-CN" altLang="en-US" sz="1100" dirty="0" smtClean="0"/>
              <a:t>。</a:t>
            </a:r>
            <a:r>
              <a:rPr lang="en-US" altLang="zh-CN" sz="1100" dirty="0" err="1" smtClean="0"/>
              <a:t>zxid</a:t>
            </a:r>
            <a:r>
              <a:rPr lang="zh-CN" altLang="en-US" sz="1100" dirty="0" smtClean="0"/>
              <a:t>分别为</a:t>
            </a:r>
            <a:r>
              <a:rPr lang="en-US" altLang="zh-CN" sz="1100" dirty="0" smtClean="0"/>
              <a:t>9</a:t>
            </a:r>
            <a:r>
              <a:rPr lang="zh-CN" altLang="en-US" sz="1100" dirty="0" smtClean="0"/>
              <a:t>，</a:t>
            </a:r>
            <a:r>
              <a:rPr lang="en-US" altLang="zh-CN" sz="1100" dirty="0" smtClean="0"/>
              <a:t>9</a:t>
            </a:r>
            <a:r>
              <a:rPr lang="zh-CN" altLang="en-US" sz="1100" dirty="0" smtClean="0"/>
              <a:t>，</a:t>
            </a:r>
            <a:r>
              <a:rPr lang="en-US" altLang="zh-CN" sz="1100" dirty="0" smtClean="0"/>
              <a:t>9</a:t>
            </a:r>
            <a:r>
              <a:rPr lang="zh-CN" altLang="en-US" sz="1100" dirty="0" smtClean="0"/>
              <a:t>，</a:t>
            </a:r>
            <a:r>
              <a:rPr lang="en-US" altLang="zh-CN" sz="1100" dirty="0" smtClean="0"/>
              <a:t>8</a:t>
            </a:r>
            <a:r>
              <a:rPr lang="zh-CN" altLang="en-US" sz="1100" dirty="0" smtClean="0"/>
              <a:t>，</a:t>
            </a:r>
            <a:r>
              <a:rPr lang="en-US" altLang="zh-CN" sz="1100" dirty="0" smtClean="0"/>
              <a:t>8</a:t>
            </a:r>
            <a:r>
              <a:rPr lang="zh-CN" altLang="en-US" sz="1100" dirty="0" smtClean="0"/>
              <a:t>，并且此时</a:t>
            </a:r>
            <a:r>
              <a:rPr lang="en-US" altLang="zh-CN" sz="1100" dirty="0" err="1" smtClean="0"/>
              <a:t>sid</a:t>
            </a:r>
            <a:r>
              <a:rPr lang="zh-CN" altLang="en-US" sz="1100" dirty="0" smtClean="0"/>
              <a:t>为</a:t>
            </a:r>
            <a:r>
              <a:rPr lang="en-US" altLang="zh-CN" sz="1100" dirty="0" smtClean="0"/>
              <a:t>2</a:t>
            </a:r>
            <a:r>
              <a:rPr lang="zh-CN" altLang="en-US" sz="1100" dirty="0" smtClean="0"/>
              <a:t>的机器是</a:t>
            </a:r>
            <a:r>
              <a:rPr lang="en-US" altLang="zh-CN" sz="1100" dirty="0" smtClean="0"/>
              <a:t>leader</a:t>
            </a:r>
            <a:r>
              <a:rPr lang="zh-CN" altLang="en-US" sz="1100" dirty="0" smtClean="0"/>
              <a:t>。某一时刻，</a:t>
            </a:r>
            <a:r>
              <a:rPr lang="en-US" altLang="zh-CN" sz="1100" dirty="0" smtClean="0"/>
              <a:t>1</a:t>
            </a:r>
            <a:r>
              <a:rPr lang="zh-CN" altLang="en-US" sz="1100" dirty="0" smtClean="0"/>
              <a:t>和</a:t>
            </a:r>
            <a:r>
              <a:rPr lang="en-US" altLang="zh-CN" sz="1100" dirty="0" smtClean="0"/>
              <a:t>2</a:t>
            </a:r>
            <a:r>
              <a:rPr lang="zh-CN" altLang="en-US" sz="1100" dirty="0" smtClean="0"/>
              <a:t>的服务器挂掉了，集群开始进行选主。</a:t>
            </a:r>
            <a:endParaRPr lang="en-US" altLang="zh-CN" sz="1100" dirty="0" smtClean="0"/>
          </a:p>
          <a:p>
            <a:pPr lvl="2">
              <a:buNone/>
            </a:pPr>
            <a:r>
              <a:rPr lang="zh-CN" altLang="en-US" sz="1100" dirty="0" smtClean="0"/>
              <a:t>在第一次投票中，由于无法检测到集群中其他机器的状态信息，因此每台机器都将自己作为被推举的对象来进行投票。于是</a:t>
            </a:r>
            <a:r>
              <a:rPr lang="en-US" altLang="zh-CN" sz="1100" dirty="0" err="1" smtClean="0"/>
              <a:t>sid</a:t>
            </a:r>
            <a:r>
              <a:rPr lang="zh-CN" altLang="en-US" sz="1100" dirty="0" smtClean="0"/>
              <a:t>为</a:t>
            </a:r>
            <a:r>
              <a:rPr lang="en-US" altLang="zh-CN" sz="1100" dirty="0" smtClean="0"/>
              <a:t>3</a:t>
            </a:r>
            <a:r>
              <a:rPr lang="zh-CN" altLang="en-US" sz="1100" dirty="0" smtClean="0"/>
              <a:t>，</a:t>
            </a:r>
            <a:r>
              <a:rPr lang="en-US" altLang="zh-CN" sz="1100" dirty="0" smtClean="0"/>
              <a:t>4</a:t>
            </a:r>
            <a:r>
              <a:rPr lang="zh-CN" altLang="en-US" sz="1100" dirty="0" smtClean="0"/>
              <a:t>，</a:t>
            </a:r>
            <a:r>
              <a:rPr lang="en-US" altLang="zh-CN" sz="1100" dirty="0" smtClean="0"/>
              <a:t>5</a:t>
            </a:r>
            <a:r>
              <a:rPr lang="zh-CN" altLang="en-US" sz="1100" dirty="0" smtClean="0"/>
              <a:t>的机器，投票情况分别为（</a:t>
            </a:r>
            <a:r>
              <a:rPr lang="en-US" altLang="zh-CN" sz="1100" dirty="0" smtClean="0"/>
              <a:t>3</a:t>
            </a:r>
            <a:r>
              <a:rPr lang="zh-CN" altLang="en-US" sz="1100" dirty="0" smtClean="0"/>
              <a:t>，</a:t>
            </a:r>
            <a:r>
              <a:rPr lang="en-US" altLang="zh-CN" sz="1100" dirty="0" smtClean="0"/>
              <a:t>9</a:t>
            </a:r>
            <a:r>
              <a:rPr lang="zh-CN" altLang="en-US" sz="1100" dirty="0" smtClean="0"/>
              <a:t>），（</a:t>
            </a:r>
            <a:r>
              <a:rPr lang="en-US" altLang="zh-CN" sz="1100" dirty="0" smtClean="0"/>
              <a:t>4</a:t>
            </a:r>
            <a:r>
              <a:rPr lang="zh-CN" altLang="en-US" sz="1100" dirty="0" smtClean="0"/>
              <a:t>，</a:t>
            </a:r>
            <a:r>
              <a:rPr lang="en-US" altLang="zh-CN" sz="1100" dirty="0" smtClean="0"/>
              <a:t>8</a:t>
            </a:r>
            <a:r>
              <a:rPr lang="zh-CN" altLang="en-US" sz="1100" dirty="0" smtClean="0"/>
              <a:t>），（</a:t>
            </a:r>
            <a:r>
              <a:rPr lang="en-US" altLang="zh-CN" sz="1100" dirty="0" smtClean="0"/>
              <a:t>5</a:t>
            </a:r>
            <a:r>
              <a:rPr lang="zh-CN" altLang="en-US" sz="1100" dirty="0" smtClean="0"/>
              <a:t>，</a:t>
            </a:r>
            <a:r>
              <a:rPr lang="en-US" altLang="zh-CN" sz="1100" dirty="0" smtClean="0"/>
              <a:t>8</a:t>
            </a:r>
            <a:r>
              <a:rPr lang="zh-CN" altLang="en-US" sz="1100" dirty="0" smtClean="0"/>
              <a:t>）</a:t>
            </a:r>
            <a:endParaRPr lang="en-US" altLang="zh-CN" sz="1100" dirty="0" smtClean="0"/>
          </a:p>
          <a:p>
            <a:pPr lvl="2">
              <a:buNone/>
            </a:pPr>
            <a:r>
              <a:rPr lang="zh-CN" altLang="en-US" sz="1100" dirty="0" smtClean="0"/>
              <a:t>每台机器把投票发出后，同时也会接收到来自另外两台机器的投票。</a:t>
            </a:r>
            <a:br>
              <a:rPr lang="zh-CN" altLang="en-US" sz="1100" dirty="0" smtClean="0"/>
            </a:br>
            <a:r>
              <a:rPr lang="zh-CN" altLang="en-US" sz="1100" dirty="0" smtClean="0"/>
              <a:t>对于</a:t>
            </a:r>
            <a:r>
              <a:rPr lang="en-US" altLang="zh-CN" sz="1100" dirty="0" smtClean="0"/>
              <a:t>server3</a:t>
            </a:r>
            <a:r>
              <a:rPr lang="zh-CN" altLang="en-US" sz="1100" dirty="0" smtClean="0"/>
              <a:t>来说，接收到（</a:t>
            </a:r>
            <a:r>
              <a:rPr lang="en-US" altLang="zh-CN" sz="1100" dirty="0" smtClean="0"/>
              <a:t>4</a:t>
            </a:r>
            <a:r>
              <a:rPr lang="zh-CN" altLang="en-US" sz="1100" dirty="0" smtClean="0"/>
              <a:t>，</a:t>
            </a:r>
            <a:r>
              <a:rPr lang="en-US" altLang="zh-CN" sz="1100" dirty="0" smtClean="0"/>
              <a:t>8</a:t>
            </a:r>
            <a:r>
              <a:rPr lang="zh-CN" altLang="en-US" sz="1100" dirty="0" smtClean="0"/>
              <a:t>），（</a:t>
            </a:r>
            <a:r>
              <a:rPr lang="en-US" altLang="zh-CN" sz="1100" dirty="0" smtClean="0"/>
              <a:t>5</a:t>
            </a:r>
            <a:r>
              <a:rPr lang="zh-CN" altLang="en-US" sz="1100" dirty="0" smtClean="0"/>
              <a:t>，</a:t>
            </a:r>
            <a:r>
              <a:rPr lang="en-US" altLang="zh-CN" sz="1100" dirty="0" smtClean="0"/>
              <a:t>8</a:t>
            </a:r>
            <a:r>
              <a:rPr lang="zh-CN" altLang="en-US" sz="1100" dirty="0" smtClean="0"/>
              <a:t>）的投票，对比后由于自己的</a:t>
            </a:r>
            <a:r>
              <a:rPr lang="en-US" altLang="zh-CN" sz="1100" dirty="0" err="1" smtClean="0"/>
              <a:t>zxid</a:t>
            </a:r>
            <a:r>
              <a:rPr lang="zh-CN" altLang="en-US" sz="1100" dirty="0" smtClean="0"/>
              <a:t>要大于收到的另外两个投票，因此不需要做任何变更。</a:t>
            </a:r>
            <a:endParaRPr lang="en-US" altLang="zh-CN" sz="1100" dirty="0" smtClean="0"/>
          </a:p>
          <a:p>
            <a:pPr lvl="2">
              <a:buNone/>
            </a:pPr>
            <a:r>
              <a:rPr lang="zh-CN" altLang="en-US" sz="1100" dirty="0" smtClean="0"/>
              <a:t>对于</a:t>
            </a:r>
            <a:r>
              <a:rPr lang="en-US" altLang="zh-CN" sz="1100" dirty="0" smtClean="0"/>
              <a:t>server4</a:t>
            </a:r>
            <a:r>
              <a:rPr lang="zh-CN" altLang="en-US" sz="1100" dirty="0" smtClean="0"/>
              <a:t>来说，接收到（</a:t>
            </a:r>
            <a:r>
              <a:rPr lang="en-US" altLang="zh-CN" sz="1100" dirty="0" smtClean="0"/>
              <a:t>3</a:t>
            </a:r>
            <a:r>
              <a:rPr lang="zh-CN" altLang="en-US" sz="1100" dirty="0" smtClean="0"/>
              <a:t>，</a:t>
            </a:r>
            <a:r>
              <a:rPr lang="en-US" altLang="zh-CN" sz="1100" dirty="0" smtClean="0"/>
              <a:t>9</a:t>
            </a:r>
            <a:r>
              <a:rPr lang="zh-CN" altLang="en-US" sz="1100" dirty="0" smtClean="0"/>
              <a:t>），（</a:t>
            </a:r>
            <a:r>
              <a:rPr lang="en-US" altLang="zh-CN" sz="1100" dirty="0" smtClean="0"/>
              <a:t>5</a:t>
            </a:r>
            <a:r>
              <a:rPr lang="zh-CN" altLang="en-US" sz="1100" dirty="0" smtClean="0"/>
              <a:t>，</a:t>
            </a:r>
            <a:r>
              <a:rPr lang="en-US" altLang="zh-CN" sz="1100" dirty="0" smtClean="0"/>
              <a:t>8</a:t>
            </a:r>
            <a:r>
              <a:rPr lang="zh-CN" altLang="en-US" sz="1100" dirty="0" smtClean="0"/>
              <a:t>）的投票，对比后由于（</a:t>
            </a:r>
            <a:r>
              <a:rPr lang="en-US" altLang="zh-CN" sz="1100" dirty="0" smtClean="0"/>
              <a:t>3</a:t>
            </a:r>
            <a:r>
              <a:rPr lang="zh-CN" altLang="en-US" sz="1100" dirty="0" smtClean="0"/>
              <a:t>，</a:t>
            </a:r>
            <a:r>
              <a:rPr lang="en-US" altLang="zh-CN" sz="1100" dirty="0" smtClean="0"/>
              <a:t>9</a:t>
            </a:r>
            <a:r>
              <a:rPr lang="zh-CN" altLang="en-US" sz="1100" dirty="0" smtClean="0"/>
              <a:t>）这个投票的</a:t>
            </a:r>
            <a:r>
              <a:rPr lang="en-US" altLang="zh-CN" sz="1100" dirty="0" err="1" smtClean="0"/>
              <a:t>zxid</a:t>
            </a:r>
            <a:r>
              <a:rPr lang="zh-CN" altLang="en-US" sz="1100" dirty="0" smtClean="0"/>
              <a:t>大于自己，因此需要变更投票为（</a:t>
            </a:r>
            <a:r>
              <a:rPr lang="en-US" altLang="zh-CN" sz="1100" dirty="0" smtClean="0"/>
              <a:t>3</a:t>
            </a:r>
            <a:r>
              <a:rPr lang="zh-CN" altLang="en-US" sz="1100" dirty="0" smtClean="0"/>
              <a:t>，</a:t>
            </a:r>
            <a:r>
              <a:rPr lang="en-US" altLang="zh-CN" sz="1100" dirty="0" smtClean="0"/>
              <a:t>9</a:t>
            </a:r>
            <a:r>
              <a:rPr lang="zh-CN" altLang="en-US" sz="1100" dirty="0" smtClean="0"/>
              <a:t>），然后继续将这个投票发送给另外两台机器。</a:t>
            </a:r>
            <a:endParaRPr lang="en-US" altLang="zh-CN" sz="1100" dirty="0" smtClean="0"/>
          </a:p>
          <a:p>
            <a:pPr lvl="2">
              <a:buNone/>
            </a:pPr>
            <a:r>
              <a:rPr lang="zh-CN" altLang="en-US" sz="1100" dirty="0" smtClean="0"/>
              <a:t>对于</a:t>
            </a:r>
            <a:r>
              <a:rPr lang="en-US" altLang="zh-CN" sz="1100" dirty="0" smtClean="0"/>
              <a:t>server5</a:t>
            </a:r>
            <a:r>
              <a:rPr lang="zh-CN" altLang="en-US" sz="1100" dirty="0" smtClean="0"/>
              <a:t>来说，接收到（</a:t>
            </a:r>
            <a:r>
              <a:rPr lang="en-US" altLang="zh-CN" sz="1100" dirty="0" smtClean="0"/>
              <a:t>3</a:t>
            </a:r>
            <a:r>
              <a:rPr lang="zh-CN" altLang="en-US" sz="1100" dirty="0" smtClean="0"/>
              <a:t>，</a:t>
            </a:r>
            <a:r>
              <a:rPr lang="en-US" altLang="zh-CN" sz="1100" dirty="0" smtClean="0"/>
              <a:t>9</a:t>
            </a:r>
            <a:r>
              <a:rPr lang="zh-CN" altLang="en-US" sz="1100" dirty="0" smtClean="0"/>
              <a:t>），（</a:t>
            </a:r>
            <a:r>
              <a:rPr lang="en-US" altLang="zh-CN" sz="1100" dirty="0" smtClean="0"/>
              <a:t>4</a:t>
            </a:r>
            <a:r>
              <a:rPr lang="zh-CN" altLang="en-US" sz="1100" dirty="0" smtClean="0"/>
              <a:t>，</a:t>
            </a:r>
            <a:r>
              <a:rPr lang="en-US" altLang="zh-CN" sz="1100" dirty="0" smtClean="0"/>
              <a:t>8</a:t>
            </a:r>
            <a:r>
              <a:rPr lang="zh-CN" altLang="en-US" sz="1100" dirty="0" smtClean="0"/>
              <a:t>）的投票，对比后由于（</a:t>
            </a:r>
            <a:r>
              <a:rPr lang="en-US" altLang="zh-CN" sz="1100" dirty="0" smtClean="0"/>
              <a:t>3</a:t>
            </a:r>
            <a:r>
              <a:rPr lang="zh-CN" altLang="en-US" sz="1100" dirty="0" smtClean="0"/>
              <a:t>，</a:t>
            </a:r>
            <a:r>
              <a:rPr lang="en-US" altLang="zh-CN" sz="1100" dirty="0" smtClean="0"/>
              <a:t>9</a:t>
            </a:r>
            <a:r>
              <a:rPr lang="zh-CN" altLang="en-US" sz="1100" dirty="0" smtClean="0"/>
              <a:t>）这个投票的</a:t>
            </a:r>
            <a:r>
              <a:rPr lang="en-US" altLang="zh-CN" sz="1100" dirty="0" err="1" smtClean="0"/>
              <a:t>zxid</a:t>
            </a:r>
            <a:r>
              <a:rPr lang="zh-CN" altLang="en-US" sz="1100" dirty="0" smtClean="0"/>
              <a:t>大于自己，因此需要变更投票为（</a:t>
            </a:r>
            <a:r>
              <a:rPr lang="en-US" altLang="zh-CN" sz="1100" dirty="0" smtClean="0"/>
              <a:t>3</a:t>
            </a:r>
            <a:r>
              <a:rPr lang="zh-CN" altLang="en-US" sz="1100" dirty="0" smtClean="0"/>
              <a:t>，</a:t>
            </a:r>
            <a:r>
              <a:rPr lang="en-US" altLang="zh-CN" sz="1100" dirty="0" smtClean="0"/>
              <a:t>9</a:t>
            </a:r>
            <a:r>
              <a:rPr lang="zh-CN" altLang="en-US" sz="1100" dirty="0" smtClean="0"/>
              <a:t>），然后继续将这个投票发送给另外两台机器。</a:t>
            </a:r>
            <a:endParaRPr lang="en-US" altLang="zh-CN" sz="1100" dirty="0" smtClean="0"/>
          </a:p>
          <a:p>
            <a:pPr lvl="2">
              <a:buNone/>
            </a:pPr>
            <a:r>
              <a:rPr lang="zh-CN" altLang="en-US" sz="1100" dirty="0" smtClean="0"/>
              <a:t>经过第二轮投票后，集群中的每台机器都会再次受到其他机器的投票，然后开始统计投票。判断是否有过半的机器收到相同的投票信息，如果有，那么该投票的</a:t>
            </a:r>
            <a:r>
              <a:rPr lang="en-US" altLang="zh-CN" sz="1100" dirty="0" err="1" smtClean="0"/>
              <a:t>sid</a:t>
            </a:r>
            <a:r>
              <a:rPr lang="zh-CN" altLang="en-US" sz="1100" dirty="0" smtClean="0"/>
              <a:t>会成为新的</a:t>
            </a:r>
            <a:r>
              <a:rPr lang="en-US" altLang="zh-CN" sz="1100" dirty="0" smtClean="0"/>
              <a:t>leader</a:t>
            </a:r>
            <a:r>
              <a:rPr lang="zh-CN" altLang="en-US" sz="1100" dirty="0" smtClean="0"/>
              <a:t>。</a:t>
            </a:r>
            <a:endParaRPr lang="en-US" altLang="zh-CN" sz="1100" dirty="0" smtClean="0"/>
          </a:p>
          <a:p>
            <a:pPr lvl="2">
              <a:buNone/>
            </a:pPr>
            <a:r>
              <a:rPr lang="zh-CN" altLang="en-US" sz="1100" dirty="0" smtClean="0"/>
              <a:t>机器总数为</a:t>
            </a:r>
            <a:r>
              <a:rPr lang="en-US" altLang="zh-CN" sz="1100" dirty="0" smtClean="0"/>
              <a:t>5</a:t>
            </a:r>
            <a:r>
              <a:rPr lang="zh-CN" altLang="en-US" sz="1100" dirty="0" smtClean="0"/>
              <a:t>台，</a:t>
            </a:r>
            <a:r>
              <a:rPr lang="en-US" sz="1100" dirty="0" smtClean="0"/>
              <a:t>server3，4，5</a:t>
            </a:r>
            <a:r>
              <a:rPr lang="zh-CN" altLang="en-US" sz="1100" dirty="0" smtClean="0"/>
              <a:t>都收到投票（</a:t>
            </a:r>
            <a:r>
              <a:rPr lang="en-US" altLang="zh-CN" sz="1100" dirty="0" smtClean="0"/>
              <a:t>3</a:t>
            </a:r>
            <a:r>
              <a:rPr lang="zh-CN" altLang="en-US" sz="1100" dirty="0" smtClean="0"/>
              <a:t>，</a:t>
            </a:r>
            <a:r>
              <a:rPr lang="en-US" altLang="zh-CN" sz="1100" dirty="0" smtClean="0"/>
              <a:t>9</a:t>
            </a:r>
            <a:r>
              <a:rPr lang="zh-CN" altLang="en-US" sz="1100" dirty="0" smtClean="0"/>
              <a:t>）。因此</a:t>
            </a:r>
            <a:r>
              <a:rPr lang="en-US" sz="1100" dirty="0" smtClean="0"/>
              <a:t>server3</a:t>
            </a:r>
            <a:r>
              <a:rPr lang="zh-CN" altLang="en-US" sz="1100" dirty="0" smtClean="0"/>
              <a:t>成为</a:t>
            </a:r>
            <a:r>
              <a:rPr lang="en-US" sz="1100" dirty="0" smtClean="0"/>
              <a:t>leader。</a:t>
            </a:r>
            <a:endParaRPr lang="en-US" altLang="zh-CN" sz="1100" dirty="0" smtClean="0"/>
          </a:p>
          <a:p>
            <a:endParaRPr lang="zh-CN" altLang="en-US"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客户端使用</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基本</a:t>
            </a:r>
            <a:r>
              <a:rPr lang="zh-CN" altLang="en-US" dirty="0" smtClean="0"/>
              <a:t>概念（</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14282" y="1285860"/>
            <a:ext cx="8786874" cy="5429288"/>
          </a:xfrm>
        </p:spPr>
        <p:txBody>
          <a:bodyPr>
            <a:noAutofit/>
          </a:bodyPr>
          <a:lstStyle/>
          <a:p>
            <a:r>
              <a:rPr lang="en-US" altLang="zh-CN" sz="1100" dirty="0" smtClean="0"/>
              <a:t>1.</a:t>
            </a:r>
            <a:r>
              <a:rPr lang="zh-CN" altLang="en-US" sz="1100" dirty="0" smtClean="0"/>
              <a:t>集群角色</a:t>
            </a:r>
            <a:endParaRPr lang="en-US" altLang="zh-CN" sz="1100" dirty="0" smtClean="0"/>
          </a:p>
          <a:p>
            <a:pPr lvl="1"/>
            <a:r>
              <a:rPr lang="en-US" altLang="zh-CN" sz="1100" dirty="0" smtClean="0"/>
              <a:t>Leader</a:t>
            </a:r>
            <a:r>
              <a:rPr lang="zh-CN" altLang="en-US" sz="1100" dirty="0" smtClean="0"/>
              <a:t> </a:t>
            </a:r>
            <a:r>
              <a:rPr lang="en-US" altLang="zh-CN" sz="1100" dirty="0" smtClean="0"/>
              <a:t>	</a:t>
            </a:r>
          </a:p>
          <a:p>
            <a:pPr lvl="2"/>
            <a:r>
              <a:rPr lang="zh-CN" altLang="en-US" sz="1100" dirty="0" smtClean="0"/>
              <a:t>事务请求的唯一调度和处理着，保证集群事务处理的顺序性</a:t>
            </a:r>
            <a:endParaRPr lang="en-US" altLang="zh-CN" sz="1100" dirty="0" smtClean="0"/>
          </a:p>
          <a:p>
            <a:pPr lvl="2"/>
            <a:r>
              <a:rPr lang="zh-CN" altLang="en-US" sz="1100" dirty="0" smtClean="0"/>
              <a:t>集群内部各服务的调度着</a:t>
            </a:r>
            <a:endParaRPr lang="en-US" altLang="zh-CN" sz="1100" dirty="0" smtClean="0"/>
          </a:p>
          <a:p>
            <a:pPr lvl="1"/>
            <a:r>
              <a:rPr lang="en-US" altLang="zh-CN" sz="1100" dirty="0" smtClean="0"/>
              <a:t>Follower</a:t>
            </a:r>
          </a:p>
          <a:p>
            <a:pPr lvl="2"/>
            <a:r>
              <a:rPr lang="zh-CN" altLang="en-US" sz="1100" dirty="0" smtClean="0"/>
              <a:t>处理客户端非事务请求，转发事务请求给</a:t>
            </a:r>
            <a:r>
              <a:rPr lang="en-US" altLang="zh-CN" sz="1100" dirty="0" smtClean="0"/>
              <a:t>Leader</a:t>
            </a:r>
          </a:p>
          <a:p>
            <a:pPr lvl="2"/>
            <a:r>
              <a:rPr lang="zh-CN" altLang="en-US" sz="1100" dirty="0" smtClean="0"/>
              <a:t>参与事务请求</a:t>
            </a:r>
            <a:r>
              <a:rPr lang="en-US" altLang="zh-CN" sz="1100" dirty="0" smtClean="0"/>
              <a:t>Proposal</a:t>
            </a:r>
            <a:r>
              <a:rPr lang="zh-CN" altLang="en-US" sz="1100" dirty="0" smtClean="0"/>
              <a:t>的投票</a:t>
            </a:r>
            <a:endParaRPr lang="en-US" altLang="zh-CN" sz="1100" dirty="0" smtClean="0"/>
          </a:p>
          <a:p>
            <a:pPr lvl="2"/>
            <a:r>
              <a:rPr lang="zh-CN" altLang="en-US" sz="1100" dirty="0" smtClean="0"/>
              <a:t>参与</a:t>
            </a:r>
            <a:r>
              <a:rPr lang="en-US" altLang="zh-CN" sz="1100" dirty="0" smtClean="0"/>
              <a:t>Leader</a:t>
            </a:r>
            <a:r>
              <a:rPr lang="zh-CN" altLang="en-US" sz="1100" dirty="0" smtClean="0"/>
              <a:t>选举投票</a:t>
            </a:r>
            <a:endParaRPr lang="en-US" altLang="zh-CN" sz="1100" dirty="0" smtClean="0"/>
          </a:p>
          <a:p>
            <a:pPr lvl="1"/>
            <a:r>
              <a:rPr lang="en-US" altLang="zh-CN" sz="1100" dirty="0" smtClean="0"/>
              <a:t>Observer</a:t>
            </a:r>
          </a:p>
          <a:p>
            <a:pPr lvl="2"/>
            <a:r>
              <a:rPr lang="zh-CN" altLang="en-US" sz="1100" dirty="0" smtClean="0"/>
              <a:t>大致与</a:t>
            </a:r>
            <a:r>
              <a:rPr lang="en-US" altLang="zh-CN" sz="1100" dirty="0" smtClean="0"/>
              <a:t>follower</a:t>
            </a:r>
            <a:r>
              <a:rPr lang="zh-CN" altLang="en-US" sz="1100" dirty="0" smtClean="0"/>
              <a:t>一样，</a:t>
            </a:r>
            <a:r>
              <a:rPr lang="en-US" altLang="zh-CN" sz="1100" dirty="0" smtClean="0"/>
              <a:t>Observer</a:t>
            </a:r>
            <a:r>
              <a:rPr lang="zh-CN" altLang="en-US" sz="1100" dirty="0" smtClean="0"/>
              <a:t>不参与任何形式的投票，包括事务请求</a:t>
            </a:r>
            <a:r>
              <a:rPr lang="en-US" altLang="zh-CN" sz="1100" dirty="0" smtClean="0"/>
              <a:t>Proposal</a:t>
            </a:r>
            <a:r>
              <a:rPr lang="zh-CN" altLang="en-US" sz="1100" dirty="0" smtClean="0"/>
              <a:t>的投票和</a:t>
            </a:r>
            <a:r>
              <a:rPr lang="en-US" altLang="zh-CN" sz="1100" dirty="0" smtClean="0"/>
              <a:t>Leader</a:t>
            </a:r>
            <a:r>
              <a:rPr lang="zh-CN" altLang="en-US" sz="1100" dirty="0" smtClean="0"/>
              <a:t>选举投票</a:t>
            </a:r>
            <a:endParaRPr lang="en-US" altLang="zh-CN" sz="1100" dirty="0" smtClean="0"/>
          </a:p>
          <a:p>
            <a:pPr lvl="2"/>
            <a:r>
              <a:rPr lang="zh-CN" altLang="en-US" sz="1100" dirty="0" smtClean="0"/>
              <a:t>通常用于在不影响集群事务处理能力的前提下提升集群的非事务处理能力</a:t>
            </a:r>
            <a:endParaRPr lang="en-US" altLang="zh-CN" sz="1100" dirty="0" smtClean="0"/>
          </a:p>
          <a:p>
            <a:r>
              <a:rPr lang="en-US" altLang="zh-CN" sz="1100" dirty="0" smtClean="0"/>
              <a:t>2.</a:t>
            </a:r>
            <a:r>
              <a:rPr lang="zh-CN" altLang="en-US" sz="1100" dirty="0" smtClean="0"/>
              <a:t>数据模型</a:t>
            </a:r>
            <a:endParaRPr lang="en-US" altLang="zh-CN" sz="1100" dirty="0" smtClean="0"/>
          </a:p>
          <a:p>
            <a:pPr lvl="1"/>
            <a:r>
              <a:rPr lang="en-US" altLang="zh-CN" sz="1100" dirty="0" smtClean="0"/>
              <a:t>Zookeeper</a:t>
            </a:r>
            <a:r>
              <a:rPr lang="zh-CN" altLang="en-US" sz="1100" dirty="0" smtClean="0"/>
              <a:t>的视图结构和标准的</a:t>
            </a:r>
            <a:r>
              <a:rPr lang="en-US" altLang="zh-CN" sz="1100" dirty="0" err="1" smtClean="0"/>
              <a:t>unix</a:t>
            </a:r>
            <a:r>
              <a:rPr lang="zh-CN" altLang="en-US" sz="1100" dirty="0" smtClean="0"/>
              <a:t>文件系统非常类似，但没有引入传统文件系统中的目录和文件等概念，而是使用了“数据节点”概念，称之为</a:t>
            </a:r>
            <a:r>
              <a:rPr lang="en-US" altLang="zh-CN" sz="1100" dirty="0" err="1" smtClean="0"/>
              <a:t>ZNode</a:t>
            </a:r>
            <a:r>
              <a:rPr lang="zh-CN" altLang="en-US" sz="1100" dirty="0" smtClean="0"/>
              <a:t>。</a:t>
            </a:r>
            <a:endParaRPr lang="en-US" altLang="zh-CN" sz="1100" dirty="0" smtClean="0"/>
          </a:p>
          <a:p>
            <a:pPr lvl="1">
              <a:buNone/>
            </a:pPr>
            <a:r>
              <a:rPr lang="en-US" altLang="zh-CN" sz="1100" dirty="0" smtClean="0"/>
              <a:t>	</a:t>
            </a:r>
            <a:r>
              <a:rPr lang="en-US" altLang="zh-CN" sz="1100" dirty="0" err="1" smtClean="0"/>
              <a:t>ZNode</a:t>
            </a:r>
            <a:r>
              <a:rPr lang="zh-CN" altLang="en-US" sz="1100" dirty="0" smtClean="0"/>
              <a:t>是</a:t>
            </a:r>
            <a:r>
              <a:rPr lang="en-US" altLang="zh-CN" sz="1100" dirty="0" smtClean="0"/>
              <a:t>zookeeper</a:t>
            </a:r>
            <a:r>
              <a:rPr lang="zh-CN" altLang="en-US" sz="1100" dirty="0" smtClean="0"/>
              <a:t>中数据的最小单元，每个</a:t>
            </a:r>
            <a:r>
              <a:rPr lang="en-US" altLang="zh-CN" sz="1100" dirty="0" err="1" smtClean="0"/>
              <a:t>Znode</a:t>
            </a:r>
            <a:r>
              <a:rPr lang="zh-CN" altLang="en-US" sz="1100" dirty="0" smtClean="0"/>
              <a:t>上都可以保存数据，同时还可以挂载子节点，因此构成了一个层次化的命名空间，我们称之为数，如下图所示：</a:t>
            </a:r>
            <a:endParaRPr lang="en-US" altLang="zh-CN" sz="1100" dirty="0" smtClean="0"/>
          </a:p>
          <a:p>
            <a:endParaRPr lang="en-US" altLang="zh-CN" sz="1100" dirty="0" smtClean="0"/>
          </a:p>
          <a:p>
            <a:endParaRPr lang="en-US" altLang="zh-CN" sz="1100" dirty="0" smtClean="0"/>
          </a:p>
          <a:p>
            <a:endParaRPr lang="en-US" altLang="zh-CN" sz="1100" dirty="0" smtClean="0"/>
          </a:p>
          <a:p>
            <a:endParaRPr lang="en-US" altLang="zh-CN" sz="1100" dirty="0" smtClean="0"/>
          </a:p>
          <a:p>
            <a:endParaRPr lang="en-US" altLang="zh-CN" sz="1100" dirty="0" smtClean="0"/>
          </a:p>
          <a:p>
            <a:endParaRPr lang="en-US" altLang="zh-CN" sz="1100" dirty="0" smtClean="0"/>
          </a:p>
          <a:p>
            <a:pPr lvl="1"/>
            <a:r>
              <a:rPr lang="zh-CN" altLang="en-US" sz="1100" dirty="0" smtClean="0"/>
              <a:t>事务</a:t>
            </a:r>
            <a:r>
              <a:rPr lang="en-US" altLang="zh-CN" sz="1100" dirty="0" smtClean="0"/>
              <a:t>ID</a:t>
            </a:r>
          </a:p>
          <a:p>
            <a:pPr lvl="1">
              <a:buNone/>
            </a:pPr>
            <a:r>
              <a:rPr lang="en-US" altLang="zh-CN" sz="1100" dirty="0" smtClean="0"/>
              <a:t>	</a:t>
            </a:r>
            <a:r>
              <a:rPr lang="zh-CN" altLang="en-US" sz="1100" dirty="0" smtClean="0"/>
              <a:t>在</a:t>
            </a:r>
            <a:r>
              <a:rPr lang="en-US" altLang="zh-CN" sz="1100" dirty="0" smtClean="0"/>
              <a:t>Zookeeper</a:t>
            </a:r>
            <a:r>
              <a:rPr lang="zh-CN" altLang="en-US" sz="1100" dirty="0" smtClean="0"/>
              <a:t>中，事务是指能够改变</a:t>
            </a:r>
            <a:r>
              <a:rPr lang="en-US" altLang="zh-CN" sz="1100" dirty="0" smtClean="0"/>
              <a:t>Zookeeper</a:t>
            </a:r>
            <a:r>
              <a:rPr lang="zh-CN" altLang="en-US" sz="1100" dirty="0" smtClean="0"/>
              <a:t>服务器状态的操作，我们称之为事务操作或更新操作，一般包含数据节点创建与删除、数据节点内容更新和客户端会话创建与失效等操作。对于每一个事务请求，</a:t>
            </a:r>
            <a:r>
              <a:rPr lang="en-US" altLang="zh-CN" sz="1100" dirty="0" smtClean="0"/>
              <a:t>Zookeeper</a:t>
            </a:r>
            <a:r>
              <a:rPr lang="zh-CN" altLang="en-US" sz="1100" dirty="0" smtClean="0"/>
              <a:t>都会为其分配一个全局唯一的事务</a:t>
            </a:r>
            <a:r>
              <a:rPr lang="en-US" altLang="zh-CN" sz="1100" dirty="0" smtClean="0"/>
              <a:t>ID</a:t>
            </a:r>
            <a:r>
              <a:rPr lang="zh-CN" altLang="en-US" sz="1100" dirty="0" smtClean="0"/>
              <a:t>，用</a:t>
            </a:r>
            <a:r>
              <a:rPr lang="en-US" altLang="zh-CN" sz="1100" dirty="0" smtClean="0"/>
              <a:t>ZXID</a:t>
            </a:r>
            <a:r>
              <a:rPr lang="zh-CN" altLang="en-US" sz="1100" dirty="0" smtClean="0"/>
              <a:t>来表示，通常是一个</a:t>
            </a:r>
            <a:r>
              <a:rPr lang="en-US" altLang="zh-CN" sz="1100" dirty="0" smtClean="0"/>
              <a:t>64</a:t>
            </a:r>
            <a:r>
              <a:rPr lang="zh-CN" altLang="en-US" sz="1100" dirty="0" smtClean="0"/>
              <a:t>位的数字。每一个</a:t>
            </a:r>
            <a:r>
              <a:rPr lang="en-US" altLang="zh-CN" sz="1100" dirty="0" smtClean="0"/>
              <a:t>ZXID</a:t>
            </a:r>
            <a:r>
              <a:rPr lang="zh-CN" altLang="en-US" sz="1100" dirty="0" smtClean="0"/>
              <a:t>对应一次更新操作，从这些</a:t>
            </a:r>
            <a:r>
              <a:rPr lang="en-US" altLang="zh-CN" sz="1100" dirty="0" smtClean="0"/>
              <a:t>ZXID</a:t>
            </a:r>
            <a:r>
              <a:rPr lang="zh-CN" altLang="en-US" sz="1100" dirty="0" smtClean="0"/>
              <a:t>中可以间接地识别出</a:t>
            </a:r>
            <a:r>
              <a:rPr lang="en-US" altLang="zh-CN" sz="1100" dirty="0" smtClean="0"/>
              <a:t>Zookeeper</a:t>
            </a:r>
            <a:r>
              <a:rPr lang="zh-CN" altLang="en-US" sz="1100" dirty="0" smtClean="0"/>
              <a:t>处理这些更新操作请求的全局顺序。</a:t>
            </a:r>
            <a:endParaRPr lang="en-US" altLang="zh-CN" sz="1100" dirty="0" smtClean="0"/>
          </a:p>
          <a:p>
            <a:pPr>
              <a:buNone/>
            </a:pPr>
            <a:endParaRPr lang="en-US" altLang="zh-CN" sz="1100" dirty="0" smtClean="0"/>
          </a:p>
        </p:txBody>
      </p:sp>
      <p:pic>
        <p:nvPicPr>
          <p:cNvPr id="4" name="Picture 2" descr="C:\Users\Administrator\Desktop\zk\zknamespace.jpg"/>
          <p:cNvPicPr>
            <a:picLocks noChangeAspect="1" noChangeArrowheads="1"/>
          </p:cNvPicPr>
          <p:nvPr/>
        </p:nvPicPr>
        <p:blipFill>
          <a:blip r:embed="rId3"/>
          <a:srcRect/>
          <a:stretch>
            <a:fillRect/>
          </a:stretch>
        </p:blipFill>
        <p:spPr bwMode="auto">
          <a:xfrm>
            <a:off x="2000232" y="4643446"/>
            <a:ext cx="1857388" cy="106316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基本概念（</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457200" y="1428736"/>
            <a:ext cx="8229600" cy="5143536"/>
          </a:xfrm>
        </p:spPr>
        <p:txBody>
          <a:bodyPr>
            <a:noAutofit/>
          </a:bodyPr>
          <a:lstStyle/>
          <a:p>
            <a:r>
              <a:rPr lang="en-US" altLang="zh-CN" sz="1100" dirty="0" smtClean="0"/>
              <a:t>3.</a:t>
            </a:r>
            <a:r>
              <a:rPr lang="zh-CN" altLang="en-US" sz="1100" dirty="0" smtClean="0"/>
              <a:t>会话</a:t>
            </a:r>
            <a:endParaRPr lang="en-US" altLang="zh-CN" sz="1100" dirty="0" smtClean="0"/>
          </a:p>
          <a:p>
            <a:pPr lvl="1"/>
            <a:r>
              <a:rPr lang="en-US" altLang="zh-CN" sz="1100" dirty="0" smtClean="0"/>
              <a:t>Session</a:t>
            </a:r>
            <a:r>
              <a:rPr lang="zh-CN" altLang="en-US" sz="1100" dirty="0" smtClean="0"/>
              <a:t>是指客户端会话，在讲解会话之前，我们首先来了解一下客户端连接。在</a:t>
            </a:r>
            <a:r>
              <a:rPr lang="en-US" altLang="zh-CN" sz="1100" dirty="0" smtClean="0"/>
              <a:t>zookeeper</a:t>
            </a:r>
            <a:r>
              <a:rPr lang="zh-CN" altLang="en-US" sz="1100" dirty="0" smtClean="0"/>
              <a:t>中，一个客户端连接是指客户端和服务器之间的一个</a:t>
            </a:r>
            <a:r>
              <a:rPr lang="en-US" altLang="zh-CN" sz="1100" dirty="0" smtClean="0"/>
              <a:t>TCP</a:t>
            </a:r>
            <a:r>
              <a:rPr lang="zh-CN" altLang="en-US" sz="1100" dirty="0" smtClean="0"/>
              <a:t>长连接。</a:t>
            </a:r>
            <a:r>
              <a:rPr lang="en-US" altLang="zh-CN" sz="1100" dirty="0" smtClean="0"/>
              <a:t>Zookeeper</a:t>
            </a:r>
            <a:r>
              <a:rPr lang="zh-CN" altLang="en-US" sz="1100" dirty="0" smtClean="0"/>
              <a:t>对外的服务端口默认是</a:t>
            </a:r>
            <a:r>
              <a:rPr lang="en-US" altLang="zh-CN" sz="1100" dirty="0" smtClean="0"/>
              <a:t>2181</a:t>
            </a:r>
            <a:r>
              <a:rPr lang="zh-CN" altLang="en-US" sz="1100" dirty="0" smtClean="0"/>
              <a:t>，客户端启动的时候，首先会与服务器建立一个</a:t>
            </a:r>
            <a:r>
              <a:rPr lang="en-US" altLang="zh-CN" sz="1100" dirty="0" smtClean="0"/>
              <a:t>TCP</a:t>
            </a:r>
            <a:r>
              <a:rPr lang="zh-CN" altLang="en-US" sz="1100" dirty="0" smtClean="0"/>
              <a:t>连接，从第一次连接建立开始，客户端会话的生命周期也开始了，通过这个连接，客户端能够通过心跳检测与服务器保持有效的会话，也能够向</a:t>
            </a:r>
            <a:r>
              <a:rPr lang="en-US" altLang="zh-CN" sz="1100" dirty="0" smtClean="0"/>
              <a:t>zookeeper</a:t>
            </a:r>
            <a:r>
              <a:rPr lang="zh-CN" altLang="en-US" sz="1100" dirty="0" smtClean="0"/>
              <a:t>服务器发送请求并接受响应，同时还能够通过该连接接受来自服务器的</a:t>
            </a:r>
            <a:r>
              <a:rPr lang="en-US" altLang="zh-CN" sz="1100" dirty="0" smtClean="0"/>
              <a:t>Watch</a:t>
            </a:r>
            <a:r>
              <a:rPr lang="zh-CN" altLang="en-US" sz="1100" dirty="0" smtClean="0"/>
              <a:t>事件通知。</a:t>
            </a:r>
            <a:r>
              <a:rPr lang="en-US" altLang="zh-CN" sz="1100" dirty="0" smtClean="0"/>
              <a:t>Session</a:t>
            </a:r>
            <a:r>
              <a:rPr lang="zh-CN" altLang="en-US" sz="1100" dirty="0" smtClean="0"/>
              <a:t>的</a:t>
            </a:r>
            <a:r>
              <a:rPr lang="en-US" altLang="zh-CN" sz="1100" dirty="0" err="1" smtClean="0"/>
              <a:t>sessionTimeout</a:t>
            </a:r>
            <a:r>
              <a:rPr lang="zh-CN" altLang="en-US" sz="1100" dirty="0" smtClean="0"/>
              <a:t>值用来设置一个客户端会话的超时时间。当由于服务器压力太大、网络故障或是客户端主动断开连接等各种原因导致客户端连接断开时，只要在</a:t>
            </a:r>
            <a:r>
              <a:rPr lang="en-US" altLang="zh-CN" sz="1100" dirty="0" err="1" smtClean="0"/>
              <a:t>sessionTimeout</a:t>
            </a:r>
            <a:r>
              <a:rPr lang="zh-CN" altLang="en-US" sz="1100" dirty="0" smtClean="0"/>
              <a:t>规定的时间内能够重新连接上集群中任意一台服务器，那么之前创建的会话仍然有效。</a:t>
            </a:r>
            <a:endParaRPr lang="en-US" altLang="zh-CN" sz="1100" dirty="0" smtClean="0"/>
          </a:p>
          <a:p>
            <a:r>
              <a:rPr lang="en-US" altLang="zh-CN" sz="1100" dirty="0" smtClean="0"/>
              <a:t>4.</a:t>
            </a:r>
            <a:r>
              <a:rPr lang="zh-CN" altLang="en-US" sz="1100" dirty="0" smtClean="0"/>
              <a:t>数据节点</a:t>
            </a:r>
            <a:r>
              <a:rPr lang="en-US" altLang="zh-CN" sz="1100" dirty="0" smtClean="0"/>
              <a:t>(</a:t>
            </a:r>
            <a:r>
              <a:rPr lang="en-US" altLang="zh-CN" sz="1100" dirty="0" err="1" smtClean="0"/>
              <a:t>Znode</a:t>
            </a:r>
            <a:r>
              <a:rPr lang="en-US" altLang="zh-CN" sz="1100" dirty="0" smtClean="0"/>
              <a:t>)</a:t>
            </a:r>
          </a:p>
          <a:p>
            <a:pPr lvl="1"/>
            <a:r>
              <a:rPr lang="zh-CN" altLang="en-US" sz="1100" dirty="0" smtClean="0"/>
              <a:t>持久节点</a:t>
            </a:r>
            <a:r>
              <a:rPr lang="en-US" altLang="zh-CN" sz="1100" dirty="0" smtClean="0"/>
              <a:t>(Persistent)</a:t>
            </a:r>
          </a:p>
          <a:p>
            <a:pPr lvl="2"/>
            <a:r>
              <a:rPr lang="zh-CN" altLang="en-US" sz="1100" dirty="0" smtClean="0"/>
              <a:t>持久化节点是</a:t>
            </a:r>
            <a:r>
              <a:rPr lang="en-US" altLang="zh-CN" sz="1100" dirty="0" smtClean="0"/>
              <a:t>Zookeeper</a:t>
            </a:r>
            <a:r>
              <a:rPr lang="zh-CN" altLang="en-US" sz="1100" dirty="0" smtClean="0"/>
              <a:t>中最常见的一种节点类型。所谓持久化节点，是指该数据节点被创建后，就会一直存在于</a:t>
            </a:r>
            <a:r>
              <a:rPr lang="en-US" altLang="zh-CN" sz="1100" dirty="0" smtClean="0"/>
              <a:t>zookeeper</a:t>
            </a:r>
            <a:r>
              <a:rPr lang="zh-CN" altLang="en-US" sz="1100" dirty="0" smtClean="0"/>
              <a:t>服务器上，知道有删除操作来主动清除这个节点。</a:t>
            </a:r>
            <a:endParaRPr lang="en-US" altLang="zh-CN" sz="1100" dirty="0" smtClean="0"/>
          </a:p>
          <a:p>
            <a:pPr lvl="1"/>
            <a:r>
              <a:rPr lang="zh-CN" altLang="en-US" sz="1100" dirty="0" smtClean="0"/>
              <a:t>持久顺序节点</a:t>
            </a:r>
            <a:r>
              <a:rPr lang="en-US" altLang="zh-CN" sz="1100" dirty="0" smtClean="0"/>
              <a:t>(</a:t>
            </a:r>
            <a:r>
              <a:rPr lang="en-US" altLang="zh-CN" sz="1100" dirty="0" err="1" smtClean="0"/>
              <a:t>Persistent_sequential</a:t>
            </a:r>
            <a:r>
              <a:rPr lang="en-US" altLang="zh-CN" sz="1100" dirty="0" smtClean="0"/>
              <a:t>)</a:t>
            </a:r>
          </a:p>
          <a:p>
            <a:pPr lvl="2"/>
            <a:r>
              <a:rPr lang="zh-CN" altLang="en-US" sz="1100" dirty="0" smtClean="0"/>
              <a:t>持久顺序节点的基本特性和持久节点是一致的，额外的特性表现在顺序性上。在</a:t>
            </a:r>
            <a:r>
              <a:rPr lang="en-US" altLang="zh-CN" sz="1100" dirty="0" smtClean="0"/>
              <a:t>zookeeper</a:t>
            </a:r>
            <a:r>
              <a:rPr lang="zh-CN" altLang="en-US" sz="1100" dirty="0" smtClean="0"/>
              <a:t>中每个父节点都会为它的第一级子节点维护一份顺序，用于记录下每个子节点创建的先后顺序。</a:t>
            </a:r>
            <a:endParaRPr lang="en-US" altLang="zh-CN" sz="1100" dirty="0" smtClean="0"/>
          </a:p>
          <a:p>
            <a:pPr lvl="1"/>
            <a:r>
              <a:rPr lang="zh-CN" altLang="en-US" sz="1100" dirty="0" smtClean="0"/>
              <a:t>临时节点</a:t>
            </a:r>
            <a:r>
              <a:rPr lang="en-US" altLang="zh-CN" sz="1100" dirty="0" smtClean="0"/>
              <a:t>(Ephemeral)</a:t>
            </a:r>
          </a:p>
          <a:p>
            <a:pPr lvl="2"/>
            <a:r>
              <a:rPr lang="zh-CN" altLang="en-US" sz="1100" dirty="0" smtClean="0"/>
              <a:t>临时节点生命周期和客户端会话绑定在一起，会话失效临时节点就会自动被清理掉 。这里的会话失效并不是指</a:t>
            </a:r>
            <a:r>
              <a:rPr lang="en-US" altLang="zh-CN" sz="1100" dirty="0" err="1" smtClean="0"/>
              <a:t>Tcp</a:t>
            </a:r>
            <a:r>
              <a:rPr lang="zh-CN" altLang="en-US" sz="1100" dirty="0" smtClean="0"/>
              <a:t>连接断开，另外</a:t>
            </a:r>
            <a:r>
              <a:rPr lang="en-US" altLang="zh-CN" sz="1100" dirty="0" err="1" smtClean="0"/>
              <a:t>zk</a:t>
            </a:r>
            <a:r>
              <a:rPr lang="zh-CN" altLang="en-US" sz="1100" dirty="0" smtClean="0"/>
              <a:t>规定不能基于临时节点创建子节点。</a:t>
            </a:r>
            <a:endParaRPr lang="en-US" altLang="zh-CN" sz="1100" dirty="0" smtClean="0"/>
          </a:p>
          <a:p>
            <a:pPr lvl="1"/>
            <a:r>
              <a:rPr lang="zh-CN" altLang="en-US" sz="1100" dirty="0" smtClean="0"/>
              <a:t>临时顺序节点</a:t>
            </a:r>
            <a:r>
              <a:rPr lang="en-US" altLang="zh-CN" sz="1100" dirty="0" smtClean="0"/>
              <a:t>(</a:t>
            </a:r>
            <a:r>
              <a:rPr lang="en-US" altLang="zh-CN" sz="1100" dirty="0" err="1" smtClean="0"/>
              <a:t>Ephemeral_sequential</a:t>
            </a:r>
            <a:r>
              <a:rPr lang="en-US" altLang="zh-CN" sz="1100" dirty="0" smtClean="0"/>
              <a:t>)</a:t>
            </a:r>
          </a:p>
          <a:p>
            <a:pPr lvl="1"/>
            <a:endParaRPr lang="en-US" altLang="zh-CN" sz="1100" dirty="0" smtClean="0"/>
          </a:p>
          <a:p>
            <a:r>
              <a:rPr lang="en-US" altLang="zh-CN" sz="1100" dirty="0" smtClean="0"/>
              <a:t>5.</a:t>
            </a:r>
            <a:r>
              <a:rPr lang="zh-CN" altLang="en-US" sz="1100" dirty="0" smtClean="0"/>
              <a:t>版本</a:t>
            </a:r>
            <a:endParaRPr lang="en-US" altLang="zh-CN" sz="1100" dirty="0" smtClean="0"/>
          </a:p>
          <a:p>
            <a:pPr lvl="1"/>
            <a:r>
              <a:rPr lang="zh-CN" altLang="en-US" sz="1100" dirty="0" smtClean="0"/>
              <a:t>每次事务操作，相关数据节点的</a:t>
            </a:r>
            <a:r>
              <a:rPr lang="en-US" altLang="zh-CN" sz="1100" dirty="0" smtClean="0"/>
              <a:t>version</a:t>
            </a:r>
            <a:r>
              <a:rPr lang="zh-CN" altLang="en-US" sz="1100" dirty="0" smtClean="0"/>
              <a:t>都会加</a:t>
            </a:r>
            <a:r>
              <a:rPr lang="en-US" altLang="zh-CN" sz="1100" dirty="0" smtClean="0"/>
              <a:t>1</a:t>
            </a:r>
            <a:r>
              <a:rPr lang="zh-CN" altLang="en-US" sz="1100" dirty="0" smtClean="0"/>
              <a:t>，这个</a:t>
            </a:r>
            <a:r>
              <a:rPr lang="en-US" altLang="zh-CN" sz="1100" dirty="0" smtClean="0"/>
              <a:t>version</a:t>
            </a:r>
            <a:r>
              <a:rPr lang="zh-CN" altLang="en-US" sz="1100" dirty="0" smtClean="0"/>
              <a:t>是用来实现乐观锁机制中的“写入校验”的</a:t>
            </a:r>
          </a:p>
          <a:p>
            <a:r>
              <a:rPr lang="en-US" altLang="zh-CN" sz="1100" dirty="0" smtClean="0"/>
              <a:t>6.Watcher</a:t>
            </a:r>
          </a:p>
          <a:p>
            <a:pPr lvl="1"/>
            <a:r>
              <a:rPr lang="en-US" altLang="zh-CN" sz="1100" dirty="0" smtClean="0"/>
              <a:t>Zookeeper</a:t>
            </a:r>
            <a:r>
              <a:rPr lang="zh-CN" altLang="en-US" sz="1100" dirty="0" smtClean="0"/>
              <a:t>允许客户端向服务端注册一个</a:t>
            </a:r>
            <a:r>
              <a:rPr lang="en-US" altLang="zh-CN" sz="1100" dirty="0" smtClean="0"/>
              <a:t>Watcher</a:t>
            </a:r>
            <a:r>
              <a:rPr lang="zh-CN" altLang="en-US" sz="1100" dirty="0" smtClean="0"/>
              <a:t>监听，当服务端的一些指定时间触发了这个</a:t>
            </a:r>
            <a:r>
              <a:rPr lang="en-US" altLang="zh-CN" sz="1100" dirty="0" smtClean="0"/>
              <a:t>Watcher</a:t>
            </a:r>
            <a:r>
              <a:rPr lang="zh-CN" altLang="en-US" sz="1100" dirty="0" smtClean="0"/>
              <a:t>，那么就会向指定客户端发送一个事件通知来实现分布式通知功能。</a:t>
            </a:r>
            <a:endParaRPr lang="en-US" altLang="zh-CN" sz="1100" dirty="0" smtClean="0"/>
          </a:p>
          <a:p>
            <a:endParaRPr lang="zh-CN" altLang="en-US" sz="1100" dirty="0" smtClean="0"/>
          </a:p>
          <a:p>
            <a:endParaRPr lang="zh-CN" altLang="en-US"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Proposal</a:t>
            </a:r>
            <a:r>
              <a:rPr lang="zh-CN" altLang="en-US" dirty="0" smtClean="0"/>
              <a:t>流程</a:t>
            </a:r>
            <a:endParaRPr lang="zh-CN" altLang="en-US" dirty="0"/>
          </a:p>
        </p:txBody>
      </p:sp>
      <p:sp>
        <p:nvSpPr>
          <p:cNvPr id="3" name="内容占位符 2"/>
          <p:cNvSpPr>
            <a:spLocks noGrp="1"/>
          </p:cNvSpPr>
          <p:nvPr>
            <p:ph idx="1"/>
          </p:nvPr>
        </p:nvSpPr>
        <p:spPr/>
        <p:txBody>
          <a:bodyPr>
            <a:normAutofit/>
          </a:bodyPr>
          <a:lstStyle/>
          <a:p>
            <a:r>
              <a:rPr lang="zh-CN" altLang="en-US" sz="1100" dirty="0" smtClean="0"/>
              <a:t>在</a:t>
            </a:r>
            <a:r>
              <a:rPr lang="en-US" altLang="zh-CN" sz="1100" dirty="0" smtClean="0"/>
              <a:t>zookeeper</a:t>
            </a:r>
            <a:r>
              <a:rPr lang="zh-CN" altLang="en-US" sz="1100" dirty="0" smtClean="0"/>
              <a:t>的实现中，每一个事务请求都需要集群中过半机器投票认可才能被真正应用到</a:t>
            </a:r>
            <a:r>
              <a:rPr lang="en-US" altLang="zh-CN" sz="1100" dirty="0" smtClean="0"/>
              <a:t>zookeeper</a:t>
            </a:r>
            <a:r>
              <a:rPr lang="zh-CN" altLang="en-US" sz="1100" dirty="0" smtClean="0"/>
              <a:t>的内存数据库中去，这个投票与统计过程被称为“</a:t>
            </a:r>
            <a:r>
              <a:rPr lang="en-US" altLang="zh-CN" sz="1100" dirty="0" smtClean="0"/>
              <a:t>proposal</a:t>
            </a:r>
            <a:r>
              <a:rPr lang="zh-CN" altLang="en-US" sz="1100" dirty="0" smtClean="0"/>
              <a:t>流程”</a:t>
            </a:r>
            <a:endParaRPr lang="en-US" altLang="zh-CN" sz="1100" dirty="0" smtClean="0"/>
          </a:p>
          <a:p>
            <a:pPr lvl="1"/>
            <a:r>
              <a:rPr lang="zh-CN" altLang="en-US" sz="1100" dirty="0" smtClean="0"/>
              <a:t>发起投票</a:t>
            </a:r>
            <a:endParaRPr lang="en-US" altLang="zh-CN" sz="1100" dirty="0" smtClean="0"/>
          </a:p>
          <a:p>
            <a:pPr lvl="2"/>
            <a:r>
              <a:rPr lang="en-US" altLang="zh-CN" sz="1100" dirty="0" err="1" smtClean="0"/>
              <a:t>zxId</a:t>
            </a:r>
            <a:r>
              <a:rPr lang="zh-CN" altLang="en-US" sz="1100" dirty="0" smtClean="0"/>
              <a:t>可用，那么就可以开始事务投票了。</a:t>
            </a:r>
            <a:r>
              <a:rPr lang="en-US" altLang="zh-CN" sz="1100" dirty="0" smtClean="0"/>
              <a:t>Zookeeper</a:t>
            </a:r>
            <a:r>
              <a:rPr lang="zh-CN" altLang="en-US" sz="1100" dirty="0" smtClean="0"/>
              <a:t>会将之前创建的请求头和事务体，以及</a:t>
            </a:r>
            <a:r>
              <a:rPr lang="en-US" altLang="zh-CN" sz="1100" dirty="0" err="1" smtClean="0"/>
              <a:t>zxid</a:t>
            </a:r>
            <a:r>
              <a:rPr lang="zh-CN" altLang="en-US" sz="1100" dirty="0" smtClean="0"/>
              <a:t>和请求本身序列如果当前请求是事务请求，那么</a:t>
            </a:r>
            <a:r>
              <a:rPr lang="en-US" altLang="zh-CN" sz="1100" dirty="0" smtClean="0"/>
              <a:t>Leader</a:t>
            </a:r>
            <a:r>
              <a:rPr lang="zh-CN" altLang="en-US" sz="1100" dirty="0" smtClean="0"/>
              <a:t>服务器就会发起一轮事务投票。在发起事务投票之前，首先会检查当前服务端的</a:t>
            </a:r>
            <a:r>
              <a:rPr lang="en-US" altLang="zh-CN" sz="1100" dirty="0" smtClean="0"/>
              <a:t>ZXID</a:t>
            </a:r>
            <a:r>
              <a:rPr lang="zh-CN" altLang="en-US" sz="1100" dirty="0" smtClean="0"/>
              <a:t>是否可用。如果</a:t>
            </a:r>
            <a:r>
              <a:rPr lang="en-US" altLang="zh-CN" sz="1100" dirty="0" smtClean="0"/>
              <a:t>zookeeper</a:t>
            </a:r>
            <a:r>
              <a:rPr lang="zh-CN" altLang="en-US" sz="1100" dirty="0" smtClean="0"/>
              <a:t>的</a:t>
            </a:r>
            <a:r>
              <a:rPr lang="en-US" altLang="zh-CN" sz="1100" dirty="0" err="1" smtClean="0"/>
              <a:t>zxId</a:t>
            </a:r>
            <a:r>
              <a:rPr lang="zh-CN" altLang="en-US" sz="1100" dirty="0" smtClean="0"/>
              <a:t>不可用会抛出</a:t>
            </a:r>
            <a:r>
              <a:rPr lang="en-US" altLang="zh-CN" sz="1100" dirty="0" err="1" smtClean="0"/>
              <a:t>XidRolloverException</a:t>
            </a:r>
            <a:endParaRPr lang="en-US" altLang="zh-CN" sz="1100" dirty="0" smtClean="0"/>
          </a:p>
          <a:p>
            <a:pPr lvl="1"/>
            <a:r>
              <a:rPr lang="zh-CN" altLang="en-US" sz="1100" dirty="0" smtClean="0"/>
              <a:t>生成提议</a:t>
            </a:r>
            <a:endParaRPr lang="en-US" altLang="zh-CN" sz="1100" dirty="0" smtClean="0"/>
          </a:p>
          <a:p>
            <a:pPr lvl="2"/>
            <a:r>
              <a:rPr lang="zh-CN" altLang="en-US" sz="1100" dirty="0" smtClean="0"/>
              <a:t>如果当前服务端的化到</a:t>
            </a:r>
            <a:r>
              <a:rPr lang="en-US" altLang="zh-CN" sz="1100" dirty="0" smtClean="0"/>
              <a:t>proposal</a:t>
            </a:r>
            <a:r>
              <a:rPr lang="zh-CN" altLang="en-US" sz="1100" dirty="0" smtClean="0"/>
              <a:t>对象中</a:t>
            </a:r>
            <a:r>
              <a:rPr lang="en-US" altLang="zh-CN" sz="1100" dirty="0" smtClean="0"/>
              <a:t>—</a:t>
            </a:r>
            <a:r>
              <a:rPr lang="zh-CN" altLang="en-US" sz="1100" dirty="0" smtClean="0"/>
              <a:t>此处生成的</a:t>
            </a:r>
            <a:r>
              <a:rPr lang="en-US" altLang="zh-CN" sz="1100" dirty="0" smtClean="0"/>
              <a:t>proposal</a:t>
            </a:r>
            <a:r>
              <a:rPr lang="zh-CN" altLang="en-US" sz="1100" dirty="0" smtClean="0"/>
              <a:t>对象就是一个提议，即针对</a:t>
            </a:r>
            <a:r>
              <a:rPr lang="en-US" altLang="zh-CN" sz="1100" dirty="0" smtClean="0"/>
              <a:t>zookeeper</a:t>
            </a:r>
            <a:r>
              <a:rPr lang="zh-CN" altLang="en-US" sz="1100" dirty="0" smtClean="0"/>
              <a:t>服务器状态的一次变更申请</a:t>
            </a:r>
            <a:endParaRPr lang="en-US" altLang="zh-CN" sz="1100" dirty="0" smtClean="0"/>
          </a:p>
          <a:p>
            <a:pPr lvl="1"/>
            <a:r>
              <a:rPr lang="zh-CN" altLang="en-US" sz="1100" dirty="0" smtClean="0"/>
              <a:t>广播提议</a:t>
            </a:r>
            <a:endParaRPr lang="en-US" altLang="zh-CN" sz="1100" dirty="0" smtClean="0"/>
          </a:p>
          <a:p>
            <a:pPr lvl="2"/>
            <a:r>
              <a:rPr lang="zh-CN" altLang="en-US" sz="1100" dirty="0" smtClean="0"/>
              <a:t>生成提议后，</a:t>
            </a:r>
            <a:r>
              <a:rPr lang="en-US" altLang="zh-CN" sz="1100" dirty="0" smtClean="0"/>
              <a:t>Leader</a:t>
            </a:r>
            <a:r>
              <a:rPr lang="zh-CN" altLang="en-US" sz="1100" dirty="0" smtClean="0"/>
              <a:t>服务器会以</a:t>
            </a:r>
            <a:r>
              <a:rPr lang="en-US" altLang="zh-CN" sz="1100" dirty="0" err="1" smtClean="0"/>
              <a:t>zxid</a:t>
            </a:r>
            <a:r>
              <a:rPr lang="zh-CN" altLang="en-US" sz="1100" dirty="0" smtClean="0"/>
              <a:t>作为标识，将该提议放入投票箱</a:t>
            </a:r>
            <a:r>
              <a:rPr lang="en-US" altLang="zh-CN" sz="1100" dirty="0" err="1" smtClean="0"/>
              <a:t>outstandingProposals</a:t>
            </a:r>
            <a:r>
              <a:rPr lang="zh-CN" altLang="en-US" sz="1100" dirty="0" smtClean="0"/>
              <a:t>中，同时会将该提议广播给所有的</a:t>
            </a:r>
            <a:r>
              <a:rPr lang="en-US" altLang="zh-CN" sz="1100" dirty="0" smtClean="0"/>
              <a:t>follower</a:t>
            </a:r>
            <a:r>
              <a:rPr lang="zh-CN" altLang="en-US" sz="1100" dirty="0" smtClean="0"/>
              <a:t>服务器</a:t>
            </a:r>
            <a:endParaRPr lang="en-US" altLang="zh-CN" sz="1100" dirty="0" smtClean="0"/>
          </a:p>
          <a:p>
            <a:pPr lvl="1"/>
            <a:r>
              <a:rPr lang="zh-CN" altLang="en-US" sz="1100" dirty="0" smtClean="0"/>
              <a:t>收集投票</a:t>
            </a:r>
            <a:endParaRPr lang="en-US" altLang="zh-CN" sz="1100" dirty="0" smtClean="0"/>
          </a:p>
          <a:p>
            <a:pPr lvl="2"/>
            <a:r>
              <a:rPr lang="en-US" altLang="zh-CN" sz="1100" dirty="0" smtClean="0"/>
              <a:t>Follower</a:t>
            </a:r>
            <a:r>
              <a:rPr lang="zh-CN" altLang="en-US" sz="1100" dirty="0" smtClean="0"/>
              <a:t>服务器在接受到</a:t>
            </a:r>
            <a:r>
              <a:rPr lang="en-US" altLang="zh-CN" sz="1100" dirty="0" smtClean="0"/>
              <a:t>leader</a:t>
            </a:r>
            <a:r>
              <a:rPr lang="zh-CN" altLang="en-US" sz="1100" dirty="0" smtClean="0"/>
              <a:t>发来的这个提议后，会进入</a:t>
            </a:r>
            <a:r>
              <a:rPr lang="en-US" altLang="zh-CN" sz="1100" dirty="0" smtClean="0"/>
              <a:t>sync</a:t>
            </a:r>
            <a:r>
              <a:rPr lang="zh-CN" altLang="en-US" sz="1100" dirty="0" smtClean="0"/>
              <a:t>流程来进行事务日志的记录，一旦日志记录完成后，就会发送</a:t>
            </a:r>
            <a:r>
              <a:rPr lang="en-US" altLang="zh-CN" sz="1100" dirty="0" err="1" smtClean="0"/>
              <a:t>ack</a:t>
            </a:r>
            <a:r>
              <a:rPr lang="zh-CN" altLang="en-US" sz="1100" dirty="0" smtClean="0"/>
              <a:t>消息给</a:t>
            </a:r>
            <a:r>
              <a:rPr lang="en-US" altLang="zh-CN" sz="1100" dirty="0" smtClean="0"/>
              <a:t>leader</a:t>
            </a:r>
            <a:r>
              <a:rPr lang="zh-CN" altLang="en-US" sz="1100" dirty="0" smtClean="0"/>
              <a:t>服务器，</a:t>
            </a:r>
            <a:r>
              <a:rPr lang="en-US" altLang="zh-CN" sz="1100" dirty="0" smtClean="0"/>
              <a:t>leader</a:t>
            </a:r>
            <a:r>
              <a:rPr lang="zh-CN" altLang="en-US" sz="1100" dirty="0" smtClean="0"/>
              <a:t>服务器会根据这些</a:t>
            </a:r>
            <a:r>
              <a:rPr lang="en-US" altLang="zh-CN" sz="1100" dirty="0" err="1" smtClean="0"/>
              <a:t>ack</a:t>
            </a:r>
            <a:r>
              <a:rPr lang="zh-CN" altLang="en-US" sz="1100" dirty="0" smtClean="0"/>
              <a:t>消息来统计每个提议的投票情况。当一个提议获得了集群中半数机器的投票，那么就认为该提议通过</a:t>
            </a:r>
            <a:endParaRPr lang="en-US" altLang="zh-CN" sz="1100" dirty="0" smtClean="0"/>
          </a:p>
          <a:p>
            <a:pPr lvl="1"/>
            <a:r>
              <a:rPr lang="zh-CN" altLang="en-US" sz="1100" dirty="0" smtClean="0"/>
              <a:t>将请求放入</a:t>
            </a:r>
            <a:r>
              <a:rPr lang="en-US" altLang="zh-CN" sz="1100" dirty="0" err="1" smtClean="0"/>
              <a:t>toBeApplied</a:t>
            </a:r>
            <a:r>
              <a:rPr lang="zh-CN" altLang="en-US" sz="1100" dirty="0" smtClean="0"/>
              <a:t>队列</a:t>
            </a:r>
            <a:endParaRPr lang="en-US" altLang="zh-CN" sz="1100" dirty="0" smtClean="0"/>
          </a:p>
          <a:p>
            <a:pPr lvl="2"/>
            <a:r>
              <a:rPr lang="zh-CN" altLang="en-US" sz="1100" dirty="0" smtClean="0"/>
              <a:t>在该提议被提交之前，</a:t>
            </a:r>
            <a:r>
              <a:rPr lang="en-US" altLang="zh-CN" sz="1100" dirty="0" smtClean="0"/>
              <a:t>zookeeper</a:t>
            </a:r>
            <a:r>
              <a:rPr lang="zh-CN" altLang="en-US" sz="1100" dirty="0" smtClean="0"/>
              <a:t>首先会将其放入</a:t>
            </a:r>
            <a:r>
              <a:rPr lang="en-US" altLang="zh-CN" sz="1100" dirty="0" err="1" smtClean="0"/>
              <a:t>toBeApplied</a:t>
            </a:r>
            <a:r>
              <a:rPr lang="zh-CN" altLang="en-US" sz="1100" dirty="0" smtClean="0"/>
              <a:t>队列中去</a:t>
            </a:r>
            <a:endParaRPr lang="en-US" altLang="zh-CN" sz="1100" dirty="0" smtClean="0"/>
          </a:p>
          <a:p>
            <a:pPr lvl="1"/>
            <a:r>
              <a:rPr lang="zh-CN" altLang="en-US" sz="1100" dirty="0" smtClean="0"/>
              <a:t>广播</a:t>
            </a:r>
            <a:r>
              <a:rPr lang="en-US" altLang="zh-CN" sz="1100" dirty="0" smtClean="0"/>
              <a:t>Commit</a:t>
            </a:r>
            <a:r>
              <a:rPr lang="zh-CN" altLang="en-US" sz="1100" dirty="0" smtClean="0"/>
              <a:t>消息</a:t>
            </a:r>
            <a:endParaRPr lang="en-US" altLang="zh-CN" sz="1100" dirty="0" smtClean="0"/>
          </a:p>
          <a:p>
            <a:pPr lvl="2"/>
            <a:r>
              <a:rPr lang="zh-CN" altLang="en-US" sz="1100" dirty="0" smtClean="0"/>
              <a:t>一旦</a:t>
            </a:r>
            <a:r>
              <a:rPr lang="en-US" altLang="zh-CN" sz="1100" dirty="0" smtClean="0"/>
              <a:t>zookeeper</a:t>
            </a:r>
            <a:r>
              <a:rPr lang="zh-CN" altLang="en-US" sz="1100" dirty="0" smtClean="0"/>
              <a:t>确认一个提议已经可以被提交了，那么</a:t>
            </a:r>
            <a:r>
              <a:rPr lang="en-US" altLang="zh-CN" sz="1100" dirty="0" smtClean="0"/>
              <a:t>Leader</a:t>
            </a:r>
            <a:r>
              <a:rPr lang="zh-CN" altLang="en-US" sz="1100" dirty="0" smtClean="0"/>
              <a:t>服务器就会向</a:t>
            </a:r>
            <a:r>
              <a:rPr lang="en-US" altLang="zh-CN" sz="1100" dirty="0" smtClean="0"/>
              <a:t>Follower</a:t>
            </a:r>
            <a:r>
              <a:rPr lang="zh-CN" altLang="en-US" sz="1100" dirty="0" smtClean="0"/>
              <a:t>和</a:t>
            </a:r>
            <a:r>
              <a:rPr lang="en-US" altLang="zh-CN" sz="1100" dirty="0" smtClean="0"/>
              <a:t>Observer</a:t>
            </a:r>
            <a:r>
              <a:rPr lang="zh-CN" altLang="en-US" sz="1100" dirty="0" smtClean="0"/>
              <a:t>服务器发送</a:t>
            </a:r>
            <a:r>
              <a:rPr lang="en-US" altLang="zh-CN" sz="1100" dirty="0" smtClean="0"/>
              <a:t>Commit</a:t>
            </a:r>
            <a:r>
              <a:rPr lang="zh-CN" altLang="en-US" sz="1100" dirty="0" smtClean="0"/>
              <a:t>消息，以便所有服务器都能够提交该提议。这里需要注意的一点是，由于</a:t>
            </a:r>
            <a:r>
              <a:rPr lang="en-US" altLang="zh-CN" sz="1100" dirty="0" smtClean="0"/>
              <a:t>Observer</a:t>
            </a:r>
            <a:r>
              <a:rPr lang="zh-CN" altLang="en-US" sz="1100" dirty="0" smtClean="0"/>
              <a:t>服务器并未参与之前的提议投票，因此</a:t>
            </a:r>
            <a:r>
              <a:rPr lang="en-US" altLang="zh-CN" sz="1100" dirty="0" smtClean="0"/>
              <a:t>Observer</a:t>
            </a:r>
            <a:r>
              <a:rPr lang="zh-CN" altLang="en-US" sz="1100" dirty="0" smtClean="0"/>
              <a:t>服务器尚未保存任何关于该提议的信息，所以在广播</a:t>
            </a:r>
            <a:r>
              <a:rPr lang="en-US" altLang="zh-CN" sz="1100" dirty="0" smtClean="0"/>
              <a:t>Commit</a:t>
            </a:r>
            <a:r>
              <a:rPr lang="zh-CN" altLang="en-US" sz="1100" dirty="0" smtClean="0"/>
              <a:t>消息的时候，需要区别对待，</a:t>
            </a:r>
            <a:r>
              <a:rPr lang="en-US" altLang="zh-CN" sz="1100" dirty="0" smtClean="0"/>
              <a:t>Leader</a:t>
            </a:r>
            <a:r>
              <a:rPr lang="zh-CN" altLang="en-US" sz="1100" dirty="0" smtClean="0"/>
              <a:t>会向其发送一种被称为“</a:t>
            </a:r>
            <a:r>
              <a:rPr lang="en-US" altLang="zh-CN" sz="1100" dirty="0" smtClean="0"/>
              <a:t>INFORM</a:t>
            </a:r>
            <a:r>
              <a:rPr lang="zh-CN" altLang="en-US" sz="1100" dirty="0" smtClean="0"/>
              <a:t>”的消息，该消息体中包含了当前提议的内容。对于</a:t>
            </a:r>
            <a:r>
              <a:rPr lang="en-US" altLang="zh-CN" sz="1100" dirty="0" smtClean="0"/>
              <a:t>Follower</a:t>
            </a:r>
            <a:r>
              <a:rPr lang="zh-CN" altLang="en-US" sz="1100" dirty="0" smtClean="0"/>
              <a:t>服务器，由于已经保存了所有关于该提议的信息，因此</a:t>
            </a:r>
            <a:r>
              <a:rPr lang="en-US" altLang="zh-CN" sz="1100" dirty="0" smtClean="0"/>
              <a:t>Leader</a:t>
            </a:r>
            <a:r>
              <a:rPr lang="zh-CN" altLang="en-US" sz="1100" dirty="0" smtClean="0"/>
              <a:t>服务器只需要向其发送</a:t>
            </a:r>
            <a:r>
              <a:rPr lang="en-US" altLang="zh-CN" sz="1100" dirty="0" err="1" smtClean="0"/>
              <a:t>zxid</a:t>
            </a:r>
            <a:r>
              <a:rPr lang="zh-CN" altLang="en-US" sz="1100" dirty="0" smtClean="0"/>
              <a:t>即可</a:t>
            </a:r>
            <a:endParaRPr lang="en-US" altLang="zh-CN" sz="1100" dirty="0" smtClean="0"/>
          </a:p>
          <a:p>
            <a:pPr lvl="2">
              <a:buNone/>
            </a:pPr>
            <a:endParaRPr lang="en-US" altLang="zh-CN" sz="1100" dirty="0" smtClean="0"/>
          </a:p>
          <a:p>
            <a:pPr lvl="2">
              <a:buNone/>
            </a:pPr>
            <a:endParaRPr lang="en-US" altLang="zh-CN" sz="11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1401</TotalTime>
  <Words>1434</Words>
  <Application>Microsoft Office PowerPoint</Application>
  <PresentationFormat>全屏显示(4:3)</PresentationFormat>
  <Paragraphs>118</Paragraphs>
  <Slides>12</Slides>
  <Notes>2</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Zookeeper介绍</vt:lpstr>
      <vt:lpstr>部署及配置详解</vt:lpstr>
      <vt:lpstr>集群部署</vt:lpstr>
      <vt:lpstr>选主</vt:lpstr>
      <vt:lpstr>幻灯片 5</vt:lpstr>
      <vt:lpstr>客户端使用</vt:lpstr>
      <vt:lpstr>Zookeeper基本概念（1）</vt:lpstr>
      <vt:lpstr>Zookeeper基本概念（2）</vt:lpstr>
      <vt:lpstr>Proposal流程</vt:lpstr>
      <vt:lpstr>系统模型</vt:lpstr>
      <vt:lpstr>Java客户端的使用</vt:lpstr>
      <vt:lpstr>应用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zookeeper</dc:title>
  <dc:creator>Windows 用户</dc:creator>
  <cp:lastModifiedBy>Windows 用户</cp:lastModifiedBy>
  <cp:revision>192</cp:revision>
  <dcterms:created xsi:type="dcterms:W3CDTF">2019-07-17T02:18:31Z</dcterms:created>
  <dcterms:modified xsi:type="dcterms:W3CDTF">2019-07-19T07:05:01Z</dcterms:modified>
</cp:coreProperties>
</file>