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3"/>
  </p:notesMasterIdLst>
  <p:sldIdLst>
    <p:sldId id="256" r:id="rId2"/>
    <p:sldId id="257" r:id="rId3"/>
    <p:sldId id="295" r:id="rId4"/>
    <p:sldId id="296" r:id="rId5"/>
    <p:sldId id="269" r:id="rId6"/>
    <p:sldId id="297" r:id="rId7"/>
    <p:sldId id="271" r:id="rId8"/>
    <p:sldId id="274" r:id="rId9"/>
    <p:sldId id="275" r:id="rId10"/>
    <p:sldId id="298" r:id="rId11"/>
    <p:sldId id="293" r:id="rId12"/>
    <p:sldId id="279" r:id="rId13"/>
    <p:sldId id="299" r:id="rId14"/>
    <p:sldId id="272" r:id="rId15"/>
    <p:sldId id="267" r:id="rId16"/>
    <p:sldId id="300" r:id="rId17"/>
    <p:sldId id="301" r:id="rId18"/>
    <p:sldId id="273" r:id="rId19"/>
    <p:sldId id="277" r:id="rId20"/>
    <p:sldId id="278" r:id="rId21"/>
    <p:sldId id="276"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1073" autoAdjust="0"/>
  </p:normalViewPr>
  <p:slideViewPr>
    <p:cSldViewPr>
      <p:cViewPr>
        <p:scale>
          <a:sx n="98" d="100"/>
          <a:sy n="98" d="100"/>
        </p:scale>
        <p:origin x="-2016"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D68982-8951-47F1-9661-2302B8B4AED9}" type="datetimeFigureOut">
              <a:rPr lang="en-US" smtClean="0"/>
              <a:t>4/22/2018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546233-F9B2-4BDA-8C96-0C10F86E6C1B}" type="slidenum">
              <a:rPr lang="en-US" smtClean="0"/>
              <a:t>‹#›</a:t>
            </a:fld>
            <a:endParaRPr lang="en-US"/>
          </a:p>
        </p:txBody>
      </p:sp>
    </p:spTree>
    <p:extLst>
      <p:ext uri="{BB962C8B-B14F-4D97-AF65-F5344CB8AC3E}">
        <p14:creationId xmlns:p14="http://schemas.microsoft.com/office/powerpoint/2010/main" val="102451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1</a:t>
            </a:fld>
            <a:endParaRPr lang="en-US"/>
          </a:p>
        </p:txBody>
      </p:sp>
    </p:spTree>
    <p:extLst>
      <p:ext uri="{BB962C8B-B14F-4D97-AF65-F5344CB8AC3E}">
        <p14:creationId xmlns:p14="http://schemas.microsoft.com/office/powerpoint/2010/main" val="1522816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By visual inspection, it is clear that no difference exists in the survival probability between genders.</a:t>
            </a:r>
          </a:p>
          <a:p>
            <a:r>
              <a:rPr lang="en-US" baseline="0" dirty="0" smtClean="0"/>
              <a:t>The log rank tests with equal weights confirms no statistical significant differences.</a:t>
            </a:r>
          </a:p>
        </p:txBody>
      </p:sp>
      <p:sp>
        <p:nvSpPr>
          <p:cNvPr id="4" name="Slide Number Placeholder 3"/>
          <p:cNvSpPr>
            <a:spLocks noGrp="1"/>
          </p:cNvSpPr>
          <p:nvPr>
            <p:ph type="sldNum" sz="quarter" idx="10"/>
          </p:nvPr>
        </p:nvSpPr>
        <p:spPr/>
        <p:txBody>
          <a:bodyPr/>
          <a:lstStyle/>
          <a:p>
            <a:fld id="{93546233-F9B2-4BDA-8C96-0C10F86E6C1B}" type="slidenum">
              <a:rPr lang="en-US" smtClean="0"/>
              <a:t>10</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11</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12</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By visual inspection, it is clear that no difference exists in the survival probability between genders.</a:t>
            </a:r>
          </a:p>
          <a:p>
            <a:r>
              <a:rPr lang="en-US" baseline="0" dirty="0" smtClean="0"/>
              <a:t>The log rank tests with equal weights confirms no statistical significant differences.</a:t>
            </a:r>
          </a:p>
        </p:txBody>
      </p:sp>
      <p:sp>
        <p:nvSpPr>
          <p:cNvPr id="4" name="Slide Number Placeholder 3"/>
          <p:cNvSpPr>
            <a:spLocks noGrp="1"/>
          </p:cNvSpPr>
          <p:nvPr>
            <p:ph type="sldNum" sz="quarter" idx="10"/>
          </p:nvPr>
        </p:nvSpPr>
        <p:spPr/>
        <p:txBody>
          <a:bodyPr/>
          <a:lstStyle/>
          <a:p>
            <a:fld id="{93546233-F9B2-4BDA-8C96-0C10F86E6C1B}" type="slidenum">
              <a:rPr lang="en-US" smtClean="0"/>
              <a:t>13</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up to 2 percent of persons 50 years of age or older and about 3 percent of those older than 70 years.</a:t>
            </a:r>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14</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18</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19</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20</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 assumptions do not seem to be valid for gender. The curves cross several times.</a:t>
            </a:r>
          </a:p>
        </p:txBody>
      </p:sp>
      <p:sp>
        <p:nvSpPr>
          <p:cNvPr id="4" name="Slide Number Placeholder 3"/>
          <p:cNvSpPr>
            <a:spLocks noGrp="1"/>
          </p:cNvSpPr>
          <p:nvPr>
            <p:ph type="sldNum" sz="quarter" idx="10"/>
          </p:nvPr>
        </p:nvSpPr>
        <p:spPr/>
        <p:txBody>
          <a:bodyPr/>
          <a:lstStyle/>
          <a:p>
            <a:fld id="{93546233-F9B2-4BDA-8C96-0C10F86E6C1B}" type="slidenum">
              <a:rPr lang="en-US" smtClean="0"/>
              <a:t>21</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Sex and age do not appear to be significant predictors of progression to plasma cell malignancy. This could explain why in the previous two plots the proportional hazards assumption was not evidenced.</a:t>
            </a:r>
          </a:p>
        </p:txBody>
      </p:sp>
      <p:sp>
        <p:nvSpPr>
          <p:cNvPr id="4" name="Slide Number Placeholder 3"/>
          <p:cNvSpPr>
            <a:spLocks noGrp="1"/>
          </p:cNvSpPr>
          <p:nvPr>
            <p:ph type="sldNum" sz="quarter" idx="10"/>
          </p:nvPr>
        </p:nvSpPr>
        <p:spPr/>
        <p:txBody>
          <a:bodyPr/>
          <a:lstStyle/>
          <a:p>
            <a:fld id="{93546233-F9B2-4BDA-8C96-0C10F86E6C1B}" type="slidenum">
              <a:rPr lang="en-US" smtClean="0"/>
              <a:t>22</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2</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23</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no consistent trends for any of the covariates that would indicate a correlation with time. Age shows a slight downward trend.</a:t>
            </a:r>
          </a:p>
        </p:txBody>
      </p:sp>
      <p:sp>
        <p:nvSpPr>
          <p:cNvPr id="4" name="Slide Number Placeholder 3"/>
          <p:cNvSpPr>
            <a:spLocks noGrp="1"/>
          </p:cNvSpPr>
          <p:nvPr>
            <p:ph type="sldNum" sz="quarter" idx="10"/>
          </p:nvPr>
        </p:nvSpPr>
        <p:spPr/>
        <p:txBody>
          <a:bodyPr/>
          <a:lstStyle/>
          <a:p>
            <a:fld id="{93546233-F9B2-4BDA-8C96-0C10F86E6C1B}" type="slidenum">
              <a:rPr lang="en-US" smtClean="0"/>
              <a:t>24</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25</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26</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a:t>
            </a:r>
            <a:r>
              <a:rPr lang="en-US" baseline="0" dirty="0" smtClean="0"/>
              <a:t> a slight downwards trend with the Monoclonal Serum Levels.</a:t>
            </a:r>
            <a:endParaRPr lang="en-US" dirty="0"/>
          </a:p>
        </p:txBody>
      </p:sp>
      <p:sp>
        <p:nvSpPr>
          <p:cNvPr id="4" name="Slide Number Placeholder 3"/>
          <p:cNvSpPr>
            <a:spLocks noGrp="1"/>
          </p:cNvSpPr>
          <p:nvPr>
            <p:ph type="sldNum" sz="quarter" idx="10"/>
          </p:nvPr>
        </p:nvSpPr>
        <p:spPr/>
        <p:txBody>
          <a:bodyPr/>
          <a:lstStyle/>
          <a:p>
            <a:fld id="{93546233-F9B2-4BDA-8C96-0C10F86E6C1B}" type="slidenum">
              <a:rPr lang="en-US" smtClean="0"/>
              <a:t>27</a:t>
            </a:fld>
            <a:endParaRPr lang="en-US"/>
          </a:p>
        </p:txBody>
      </p:sp>
    </p:spTree>
    <p:extLst>
      <p:ext uri="{BB962C8B-B14F-4D97-AF65-F5344CB8AC3E}">
        <p14:creationId xmlns:p14="http://schemas.microsoft.com/office/powerpoint/2010/main" val="2070210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Residuals for sex appear uniformly distributed around zero. However, for age there is a slight pattern. We will investigate it further by including its continuous form in the model.</a:t>
            </a:r>
          </a:p>
        </p:txBody>
      </p:sp>
      <p:sp>
        <p:nvSpPr>
          <p:cNvPr id="4" name="Slide Number Placeholder 3"/>
          <p:cNvSpPr>
            <a:spLocks noGrp="1"/>
          </p:cNvSpPr>
          <p:nvPr>
            <p:ph type="sldNum" sz="quarter" idx="10"/>
          </p:nvPr>
        </p:nvSpPr>
        <p:spPr/>
        <p:txBody>
          <a:bodyPr/>
          <a:lstStyle/>
          <a:p>
            <a:fld id="{93546233-F9B2-4BDA-8C96-0C10F86E6C1B}" type="slidenum">
              <a:rPr lang="en-US" smtClean="0"/>
              <a:t>28</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Schoenfield</a:t>
            </a:r>
            <a:r>
              <a:rPr lang="en-US" baseline="0" dirty="0" smtClean="0"/>
              <a:t> residuals for </a:t>
            </a:r>
            <a:r>
              <a:rPr lang="en-US" baseline="0" dirty="0" err="1" smtClean="0"/>
              <a:t>hgb</a:t>
            </a:r>
            <a:r>
              <a:rPr lang="en-US" baseline="0" dirty="0" smtClean="0"/>
              <a:t> appear to converge to zero over time. For creatinine, the residuals also converge to zero, but a few outliers are observed.</a:t>
            </a:r>
          </a:p>
        </p:txBody>
      </p:sp>
      <p:sp>
        <p:nvSpPr>
          <p:cNvPr id="4" name="Slide Number Placeholder 3"/>
          <p:cNvSpPr>
            <a:spLocks noGrp="1"/>
          </p:cNvSpPr>
          <p:nvPr>
            <p:ph type="sldNum" sz="quarter" idx="10"/>
          </p:nvPr>
        </p:nvSpPr>
        <p:spPr/>
        <p:txBody>
          <a:bodyPr/>
          <a:lstStyle/>
          <a:p>
            <a:fld id="{93546233-F9B2-4BDA-8C96-0C10F86E6C1B}" type="slidenum">
              <a:rPr lang="en-US" smtClean="0"/>
              <a:t>29</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Schoenfield</a:t>
            </a:r>
            <a:r>
              <a:rPr lang="en-US" baseline="0" dirty="0" smtClean="0"/>
              <a:t> residuals for monoclonal serum levels converge to zero over time. </a:t>
            </a:r>
          </a:p>
        </p:txBody>
      </p:sp>
      <p:sp>
        <p:nvSpPr>
          <p:cNvPr id="4" name="Slide Number Placeholder 3"/>
          <p:cNvSpPr>
            <a:spLocks noGrp="1"/>
          </p:cNvSpPr>
          <p:nvPr>
            <p:ph type="sldNum" sz="quarter" idx="10"/>
          </p:nvPr>
        </p:nvSpPr>
        <p:spPr/>
        <p:txBody>
          <a:bodyPr/>
          <a:lstStyle/>
          <a:p>
            <a:fld id="{93546233-F9B2-4BDA-8C96-0C10F86E6C1B}" type="slidenum">
              <a:rPr lang="en-US" smtClean="0"/>
              <a:t>30</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Mostly the data points are distributed around zero and no single point appears to be influential.</a:t>
            </a:r>
          </a:p>
          <a:p>
            <a:r>
              <a:rPr lang="en-US" baseline="0" dirty="0" smtClean="0"/>
              <a:t>Check to see if they have standardized residuals</a:t>
            </a:r>
          </a:p>
        </p:txBody>
      </p:sp>
      <p:sp>
        <p:nvSpPr>
          <p:cNvPr id="4" name="Slide Number Placeholder 3"/>
          <p:cNvSpPr>
            <a:spLocks noGrp="1"/>
          </p:cNvSpPr>
          <p:nvPr>
            <p:ph type="sldNum" sz="quarter" idx="10"/>
          </p:nvPr>
        </p:nvSpPr>
        <p:spPr/>
        <p:txBody>
          <a:bodyPr/>
          <a:lstStyle/>
          <a:p>
            <a:fld id="{93546233-F9B2-4BDA-8C96-0C10F86E6C1B}" type="slidenum">
              <a:rPr lang="en-US" smtClean="0"/>
              <a:t>31</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3</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4</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Patients were then followed for a median of 15.4 years. If a plasma cell malignancy developed, the time at which it was detected was reported as time of event occurrence. </a:t>
            </a:r>
          </a:p>
        </p:txBody>
      </p:sp>
      <p:sp>
        <p:nvSpPr>
          <p:cNvPr id="4" name="Slide Number Placeholder 3"/>
          <p:cNvSpPr>
            <a:spLocks noGrp="1"/>
          </p:cNvSpPr>
          <p:nvPr>
            <p:ph type="sldNum" sz="quarter" idx="10"/>
          </p:nvPr>
        </p:nvSpPr>
        <p:spPr/>
        <p:txBody>
          <a:bodyPr/>
          <a:lstStyle/>
          <a:p>
            <a:fld id="{93546233-F9B2-4BDA-8C96-0C10F86E6C1B}" type="slidenum">
              <a:rPr lang="en-US" smtClean="0"/>
              <a:t>5</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MICE: </a:t>
            </a:r>
            <a:r>
              <a:rPr lang="en-US" dirty="0" smtClean="0"/>
              <a:t>a strategy that imputes missing data by estimating the value based on the observations for that record as well as similar </a:t>
            </a:r>
            <a:r>
              <a:rPr lang="en-US" dirty="0" smtClean="0"/>
              <a:t>records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PMM: it imputes a value randomly from a set of observed values whose predicted values are closest to the predicted value for the missing value from the simulated regression model</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6</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7</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546233-F9B2-4BDA-8C96-0C10F86E6C1B}" type="slidenum">
              <a:rPr lang="en-US" smtClean="0"/>
              <a:t>8</a:t>
            </a:fld>
            <a:endParaRPr lang="en-US"/>
          </a:p>
        </p:txBody>
      </p:sp>
    </p:spTree>
    <p:extLst>
      <p:ext uri="{BB962C8B-B14F-4D97-AF65-F5344CB8AC3E}">
        <p14:creationId xmlns:p14="http://schemas.microsoft.com/office/powerpoint/2010/main" val="9611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By visual inspection, it is clear that no difference exists in the survival probability between genders.</a:t>
            </a:r>
          </a:p>
          <a:p>
            <a:r>
              <a:rPr lang="en-US" baseline="0" dirty="0" smtClean="0"/>
              <a:t>The log rank tests with equal weights confirms no statistical significant differences.</a:t>
            </a:r>
          </a:p>
        </p:txBody>
      </p:sp>
      <p:sp>
        <p:nvSpPr>
          <p:cNvPr id="4" name="Slide Number Placeholder 3"/>
          <p:cNvSpPr>
            <a:spLocks noGrp="1"/>
          </p:cNvSpPr>
          <p:nvPr>
            <p:ph type="sldNum" sz="quarter" idx="10"/>
          </p:nvPr>
        </p:nvSpPr>
        <p:spPr/>
        <p:txBody>
          <a:bodyPr/>
          <a:lstStyle/>
          <a:p>
            <a:fld id="{93546233-F9B2-4BDA-8C96-0C10F86E6C1B}" type="slidenum">
              <a:rPr lang="en-US" smtClean="0"/>
              <a:t>9</a:t>
            </a:fld>
            <a:endParaRPr lang="en-US"/>
          </a:p>
        </p:txBody>
      </p:sp>
    </p:spTree>
    <p:extLst>
      <p:ext uri="{BB962C8B-B14F-4D97-AF65-F5344CB8AC3E}">
        <p14:creationId xmlns:p14="http://schemas.microsoft.com/office/powerpoint/2010/main" val="9611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693045-DAD6-4E21-B52E-6EEE69BF94F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FA239-BE07-443E-88A7-07BF5A0B0715}"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93045-DAD6-4E21-B52E-6EEE69BF94F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FA239-BE07-443E-88A7-07BF5A0B07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693045-DAD6-4E21-B52E-6EEE69BF94F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FA239-BE07-443E-88A7-07BF5A0B07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93045-DAD6-4E21-B52E-6EEE69BF94F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FA239-BE07-443E-88A7-07BF5A0B07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93045-DAD6-4E21-B52E-6EEE69BF94F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FA239-BE07-443E-88A7-07BF5A0B0715}"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693045-DAD6-4E21-B52E-6EEE69BF94F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FA239-BE07-443E-88A7-07BF5A0B07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693045-DAD6-4E21-B52E-6EEE69BF94F9}"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FA239-BE07-443E-88A7-07BF5A0B0715}"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693045-DAD6-4E21-B52E-6EEE69BF94F9}"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FA239-BE07-443E-88A7-07BF5A0B07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93045-DAD6-4E21-B52E-6EEE69BF94F9}"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FA239-BE07-443E-88A7-07BF5A0B07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93045-DAD6-4E21-B52E-6EEE69BF94F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FA239-BE07-443E-88A7-07BF5A0B0715}"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93045-DAD6-4E21-B52E-6EEE69BF94F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FA239-BE07-443E-88A7-07BF5A0B07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693045-DAD6-4E21-B52E-6EEE69BF94F9}" type="datetimeFigureOut">
              <a:rPr lang="en-US" smtClean="0"/>
              <a:t>4/22/2018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B2FA239-BE07-443E-88A7-07BF5A0B07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slide" Target="sl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slide" Target="slide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90500" y="609600"/>
            <a:ext cx="8839200" cy="609600"/>
          </a:xfrm>
        </p:spPr>
        <p:txBody>
          <a:bodyPr>
            <a:normAutofit fontScale="92500"/>
          </a:bodyPr>
          <a:lstStyle/>
          <a:p>
            <a:pPr marL="0" indent="0">
              <a:buNone/>
            </a:pPr>
            <a:r>
              <a:rPr lang="en-US" sz="2000" dirty="0"/>
              <a:t>HSC </a:t>
            </a:r>
            <a:r>
              <a:rPr lang="en-US" sz="2000" dirty="0" smtClean="0"/>
              <a:t>6055 Survival Analysis                                                                 Spring 2018</a:t>
            </a:r>
          </a:p>
          <a:p>
            <a:pPr algn="l"/>
            <a:endParaRPr lang="en-US" sz="2000" dirty="0"/>
          </a:p>
        </p:txBody>
      </p:sp>
      <p:sp>
        <p:nvSpPr>
          <p:cNvPr id="5" name="TextBox 4"/>
          <p:cNvSpPr txBox="1"/>
          <p:nvPr/>
        </p:nvSpPr>
        <p:spPr>
          <a:xfrm>
            <a:off x="533400" y="1905000"/>
            <a:ext cx="8153400" cy="2308324"/>
          </a:xfrm>
          <a:prstGeom prst="rect">
            <a:avLst/>
          </a:prstGeom>
          <a:noFill/>
        </p:spPr>
        <p:txBody>
          <a:bodyPr wrap="square" rtlCol="0">
            <a:spAutoFit/>
          </a:bodyPr>
          <a:lstStyle/>
          <a:p>
            <a:r>
              <a:rPr lang="en-US" sz="3600" b="1" dirty="0"/>
              <a:t>Estimating P</a:t>
            </a:r>
            <a:r>
              <a:rPr lang="en-US" sz="3600" b="1" dirty="0" smtClean="0"/>
              <a:t>rogression to Plasma Cell Malignancy in Individuals with </a:t>
            </a:r>
            <a:r>
              <a:rPr lang="en-US" sz="3600" b="1" dirty="0"/>
              <a:t>Monoclonal Gammopathy of Undetermined Significance</a:t>
            </a:r>
            <a:endParaRPr lang="en-US" sz="3600" b="1" dirty="0">
              <a:latin typeface="Arial (Headings)"/>
            </a:endParaRPr>
          </a:p>
        </p:txBody>
      </p:sp>
      <p:cxnSp>
        <p:nvCxnSpPr>
          <p:cNvPr id="9" name="Straight Connector 8"/>
          <p:cNvCxnSpPr/>
          <p:nvPr/>
        </p:nvCxnSpPr>
        <p:spPr>
          <a:xfrm>
            <a:off x="228600" y="1011887"/>
            <a:ext cx="877824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40450" y="4771815"/>
            <a:ext cx="3918701" cy="1938992"/>
          </a:xfrm>
          <a:prstGeom prst="rect">
            <a:avLst/>
          </a:prstGeom>
          <a:noFill/>
        </p:spPr>
        <p:txBody>
          <a:bodyPr wrap="none" rtlCol="0">
            <a:spAutoFit/>
          </a:bodyPr>
          <a:lstStyle/>
          <a:p>
            <a:pPr algn="ctr"/>
            <a:r>
              <a:rPr lang="en-US" sz="2400" dirty="0" smtClean="0"/>
              <a:t>Lindsey J. Fiedler, M.Sc.</a:t>
            </a:r>
          </a:p>
          <a:p>
            <a:pPr algn="ctr"/>
            <a:endParaRPr lang="en-US" sz="2400" dirty="0" smtClean="0"/>
          </a:p>
          <a:p>
            <a:pPr algn="ctr"/>
            <a:r>
              <a:rPr lang="en-US" sz="2400" i="1" dirty="0" smtClean="0"/>
              <a:t>HSC6055 Survival Analysis</a:t>
            </a:r>
          </a:p>
          <a:p>
            <a:pPr algn="ctr"/>
            <a:r>
              <a:rPr lang="en-US" sz="2400" i="1" dirty="0" smtClean="0"/>
              <a:t>University of South Florida</a:t>
            </a:r>
          </a:p>
          <a:p>
            <a:pPr algn="ctr"/>
            <a:r>
              <a:rPr lang="en-US" sz="2400" i="1" dirty="0" smtClean="0"/>
              <a:t>College of Public Health</a:t>
            </a:r>
            <a:endParaRPr lang="en-US" sz="2400" i="1" dirty="0"/>
          </a:p>
        </p:txBody>
      </p:sp>
    </p:spTree>
    <p:extLst>
      <p:ext uri="{BB962C8B-B14F-4D97-AF65-F5344CB8AC3E}">
        <p14:creationId xmlns:p14="http://schemas.microsoft.com/office/powerpoint/2010/main" val="823454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Text Placeholder 4"/>
          <p:cNvSpPr>
            <a:spLocks noGrp="1"/>
          </p:cNvSpPr>
          <p:nvPr>
            <p:ph type="body" sz="quarter" idx="3"/>
          </p:nvPr>
        </p:nvSpPr>
        <p:spPr/>
        <p:txBody>
          <a:bodyPr>
            <a:normAutofit fontScale="92500" lnSpcReduction="10000"/>
          </a:bodyPr>
          <a:lstStyle/>
          <a:p>
            <a:r>
              <a:rPr lang="en-US" b="1" dirty="0"/>
              <a:t>Figure 2. </a:t>
            </a:r>
            <a:r>
              <a:rPr lang="en-US" dirty="0"/>
              <a:t>Survival curve for MGUS stratified by gender</a:t>
            </a:r>
          </a:p>
        </p:txBody>
      </p:sp>
      <p:pic>
        <p:nvPicPr>
          <p:cNvPr id="8" name="Picture 4"/>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754563" y="2450851"/>
            <a:ext cx="3932237" cy="392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half" idx="2"/>
          </p:nvPr>
        </p:nvSpPr>
        <p:spPr>
          <a:xfrm>
            <a:off x="457200" y="1676400"/>
            <a:ext cx="3931920" cy="4713288"/>
          </a:xfrm>
        </p:spPr>
        <p:txBody>
          <a:bodyPr/>
          <a:lstStyle/>
          <a:p>
            <a:pPr>
              <a:spcAft>
                <a:spcPts val="1200"/>
              </a:spcAft>
              <a:buClrTx/>
              <a:buFont typeface="Wingdings" panose="05000000000000000000" pitchFamily="2" charset="2"/>
              <a:buChar char="v"/>
            </a:pPr>
            <a:r>
              <a:rPr lang="en-US" dirty="0" smtClean="0"/>
              <a:t>Visual inspection reveals no apparent difference.</a:t>
            </a:r>
          </a:p>
          <a:p>
            <a:pPr>
              <a:spcAft>
                <a:spcPts val="1200"/>
              </a:spcAft>
              <a:buClrTx/>
              <a:buFont typeface="Wingdings" panose="05000000000000000000" pitchFamily="2" charset="2"/>
              <a:buChar char="v"/>
            </a:pPr>
            <a:r>
              <a:rPr lang="en-US" dirty="0" smtClean="0"/>
              <a:t>The Mantel-</a:t>
            </a:r>
            <a:r>
              <a:rPr lang="en-US" dirty="0" err="1" smtClean="0"/>
              <a:t>Haenszel</a:t>
            </a:r>
            <a:r>
              <a:rPr lang="en-US" dirty="0" smtClean="0"/>
              <a:t> </a:t>
            </a:r>
            <a:r>
              <a:rPr lang="en-US" dirty="0" err="1" smtClean="0"/>
              <a:t>logrank</a:t>
            </a:r>
            <a:r>
              <a:rPr lang="en-US" dirty="0" smtClean="0"/>
              <a:t> test concludes no significant difference </a:t>
            </a:r>
            <a:r>
              <a:rPr lang="en-US" dirty="0"/>
              <a:t>(</a:t>
            </a:r>
            <a:r>
              <a:rPr lang="en-US" i="1" dirty="0"/>
              <a:t>p</a:t>
            </a:r>
            <a:r>
              <a:rPr lang="en-US" dirty="0"/>
              <a:t>-value of 0.751</a:t>
            </a:r>
            <a:r>
              <a:rPr lang="en-US" dirty="0" smtClean="0"/>
              <a:t>) in progression to PCM for men vs. women. </a:t>
            </a:r>
            <a:endParaRPr lang="en-US" dirty="0"/>
          </a:p>
        </p:txBody>
      </p:sp>
    </p:spTree>
    <p:extLst>
      <p:ext uri="{BB962C8B-B14F-4D97-AF65-F5344CB8AC3E}">
        <p14:creationId xmlns:p14="http://schemas.microsoft.com/office/powerpoint/2010/main" val="3824727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pPr>
              <a:spcAft>
                <a:spcPts val="1200"/>
              </a:spcAft>
              <a:buClrTx/>
              <a:buFont typeface="Wingdings" panose="05000000000000000000" pitchFamily="2" charset="2"/>
              <a:buChar char="v"/>
            </a:pPr>
            <a:r>
              <a:rPr lang="en-US" dirty="0"/>
              <a:t> </a:t>
            </a:r>
            <a:r>
              <a:rPr lang="en-US" dirty="0" smtClean="0"/>
              <a:t>Initial Cox PH model included all covariates</a:t>
            </a:r>
          </a:p>
          <a:p>
            <a:pPr>
              <a:spcAft>
                <a:spcPts val="1200"/>
              </a:spcAft>
              <a:buClrTx/>
              <a:buFont typeface="Wingdings" panose="05000000000000000000" pitchFamily="2" charset="2"/>
              <a:buChar char="v"/>
            </a:pPr>
            <a:endParaRPr lang="en-US" dirty="0" smtClean="0"/>
          </a:p>
          <a:p>
            <a:pPr>
              <a:spcAft>
                <a:spcPts val="1200"/>
              </a:spcAft>
              <a:buClrTx/>
              <a:buFont typeface="Wingdings" panose="05000000000000000000" pitchFamily="2" charset="2"/>
              <a:buChar char="v"/>
            </a:pPr>
            <a:r>
              <a:rPr lang="en-US" dirty="0" smtClean="0"/>
              <a:t> Model assessment found no covariate to be in      violation of  the PH assumption (</a:t>
            </a:r>
            <a:r>
              <a:rPr lang="en-US" dirty="0" smtClean="0">
                <a:hlinkClick r:id="rId3" action="ppaction://hlinksldjump"/>
              </a:rPr>
              <a:t>See Appendix B</a:t>
            </a:r>
            <a:r>
              <a:rPr lang="en-US" dirty="0" smtClean="0"/>
              <a:t>)</a:t>
            </a:r>
          </a:p>
          <a:p>
            <a:pPr>
              <a:spcAft>
                <a:spcPts val="1200"/>
              </a:spcAft>
              <a:buClrTx/>
              <a:buFont typeface="Wingdings" panose="05000000000000000000" pitchFamily="2" charset="2"/>
              <a:buChar char="v"/>
            </a:pPr>
            <a:r>
              <a:rPr lang="en-US" dirty="0"/>
              <a:t> </a:t>
            </a:r>
            <a:r>
              <a:rPr lang="en-US" dirty="0" smtClean="0"/>
              <a:t>Backwards stepwise variable selection resulted in a reduced model that included only 3 covariates</a:t>
            </a:r>
          </a:p>
          <a:p>
            <a:pPr>
              <a:spcAft>
                <a:spcPts val="1200"/>
              </a:spcAft>
              <a:buClrTx/>
              <a:buFont typeface="Wingdings" panose="05000000000000000000" pitchFamily="2" charset="2"/>
              <a:buChar char="v"/>
            </a:pPr>
            <a:endParaRPr lang="en-US" dirty="0" smtClean="0"/>
          </a:p>
          <a:p>
            <a:pPr>
              <a:spcAft>
                <a:spcPts val="1200"/>
              </a:spcAft>
              <a:buClrTx/>
              <a:buFont typeface="Wingdings" panose="05000000000000000000" pitchFamily="2" charset="2"/>
              <a:buChar char="v"/>
            </a:pPr>
            <a:r>
              <a:rPr lang="en-US" dirty="0"/>
              <a:t> </a:t>
            </a:r>
            <a:r>
              <a:rPr lang="en-US" dirty="0" smtClean="0"/>
              <a:t>The reduced model was rebuilt using the original data set with missing values. No significant differences were seen.</a:t>
            </a:r>
          </a:p>
          <a:p>
            <a:pPr>
              <a:buClrTx/>
              <a:buFont typeface="Wingdings" panose="05000000000000000000" pitchFamily="2" charset="2"/>
              <a:buChar char="v"/>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449224" y="2174532"/>
                <a:ext cx="7985904" cy="4162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a:latin typeface="Cambria Math"/>
                            </a:rPr>
                            <m:t>𝝀</m:t>
                          </m:r>
                        </m:e>
                        <m:sub>
                          <m:r>
                            <a:rPr lang="en-US" b="1" i="1">
                              <a:latin typeface="Cambria Math"/>
                            </a:rPr>
                            <m:t>𝟎</m:t>
                          </m:r>
                        </m:sub>
                      </m:sSub>
                      <m:d>
                        <m:dPr>
                          <m:ctrlPr>
                            <a:rPr lang="en-US" b="1" i="1">
                              <a:latin typeface="Cambria Math"/>
                            </a:rPr>
                          </m:ctrlPr>
                        </m:dPr>
                        <m:e>
                          <m:r>
                            <a:rPr lang="en-US" b="1" i="1">
                              <a:latin typeface="Cambria Math"/>
                            </a:rPr>
                            <m:t>𝒕</m:t>
                          </m:r>
                        </m:e>
                      </m:d>
                      <m:func>
                        <m:funcPr>
                          <m:ctrlPr>
                            <a:rPr lang="en-US" b="1" i="1">
                              <a:latin typeface="Cambria Math"/>
                            </a:rPr>
                          </m:ctrlPr>
                        </m:funcPr>
                        <m:fName>
                          <m:r>
                            <a:rPr lang="en-US" b="1" i="1">
                              <a:latin typeface="Cambria Math"/>
                            </a:rPr>
                            <m:t>𝒆𝒙𝒑</m:t>
                          </m:r>
                        </m:fName>
                        <m:e>
                          <m:d>
                            <m:dPr>
                              <m:ctrlPr>
                                <a:rPr lang="en-US" b="1" i="1">
                                  <a:latin typeface="Cambria Math"/>
                                </a:rPr>
                              </m:ctrlPr>
                            </m:dPr>
                            <m:e>
                              <m:sSub>
                                <m:sSubPr>
                                  <m:ctrlPr>
                                    <a:rPr lang="en-US" b="1" i="1">
                                      <a:latin typeface="Cambria Math"/>
                                    </a:rPr>
                                  </m:ctrlPr>
                                </m:sSubPr>
                                <m:e>
                                  <m:r>
                                    <a:rPr lang="en-US" b="1" i="1">
                                      <a:latin typeface="Cambria Math"/>
                                    </a:rPr>
                                    <m:t>𝜷</m:t>
                                  </m:r>
                                </m:e>
                                <m:sub>
                                  <m:r>
                                    <a:rPr lang="en-US" b="1" i="1" smtClean="0">
                                      <a:latin typeface="Cambria Math"/>
                                    </a:rPr>
                                    <m:t>𝟏</m:t>
                                  </m:r>
                                </m:sub>
                              </m:sSub>
                              <m:r>
                                <a:rPr lang="en-US" b="1" i="1" smtClean="0">
                                  <a:latin typeface="Cambria Math"/>
                                </a:rPr>
                                <m:t>(</m:t>
                              </m:r>
                              <m:r>
                                <a:rPr lang="en-US" b="1" i="1" smtClean="0">
                                  <a:latin typeface="Cambria Math"/>
                                </a:rPr>
                                <m:t>𝒂𝒈𝒆</m:t>
                              </m:r>
                              <m:r>
                                <a:rPr lang="en-US" b="1" i="1" smtClean="0">
                                  <a:latin typeface="Cambria Math"/>
                                </a:rPr>
                                <m:t>)+</m:t>
                              </m:r>
                              <m:sSub>
                                <m:sSubPr>
                                  <m:ctrlPr>
                                    <a:rPr lang="en-US" b="1" i="1">
                                      <a:latin typeface="Cambria Math"/>
                                    </a:rPr>
                                  </m:ctrlPr>
                                </m:sSubPr>
                                <m:e>
                                  <m:r>
                                    <a:rPr lang="en-US" b="1" i="1">
                                      <a:latin typeface="Cambria Math"/>
                                    </a:rPr>
                                    <m:t>𝜷</m:t>
                                  </m:r>
                                </m:e>
                                <m:sub>
                                  <m:r>
                                    <a:rPr lang="en-US" b="1" i="1" smtClean="0">
                                      <a:latin typeface="Cambria Math"/>
                                    </a:rPr>
                                    <m:t>𝟐</m:t>
                                  </m:r>
                                </m:sub>
                              </m:sSub>
                              <m:r>
                                <a:rPr lang="en-US" b="1" i="1">
                                  <a:latin typeface="Cambria Math"/>
                                </a:rPr>
                                <m:t>(</m:t>
                              </m:r>
                              <m:r>
                                <a:rPr lang="en-US" b="1" i="1" smtClean="0">
                                  <a:latin typeface="Cambria Math"/>
                                </a:rPr>
                                <m:t>𝒈𝒆𝒏𝒅𝒆𝒓</m:t>
                              </m:r>
                              <m:r>
                                <a:rPr lang="en-US" b="1" i="1">
                                  <a:latin typeface="Cambria Math"/>
                                </a:rPr>
                                <m:t>)+</m:t>
                              </m:r>
                              <m:sSub>
                                <m:sSubPr>
                                  <m:ctrlPr>
                                    <a:rPr lang="en-US" b="1" i="1">
                                      <a:latin typeface="Cambria Math"/>
                                    </a:rPr>
                                  </m:ctrlPr>
                                </m:sSubPr>
                                <m:e>
                                  <m:r>
                                    <a:rPr lang="en-US" b="1" i="1">
                                      <a:latin typeface="Cambria Math"/>
                                    </a:rPr>
                                    <m:t>𝜷</m:t>
                                  </m:r>
                                </m:e>
                                <m:sub>
                                  <m:r>
                                    <a:rPr lang="en-US" b="1" i="1" smtClean="0">
                                      <a:latin typeface="Cambria Math"/>
                                    </a:rPr>
                                    <m:t>𝟑</m:t>
                                  </m:r>
                                </m:sub>
                              </m:sSub>
                              <m:r>
                                <a:rPr lang="en-US" b="1" i="1">
                                  <a:latin typeface="Cambria Math"/>
                                </a:rPr>
                                <m:t>(</m:t>
                              </m:r>
                              <m:r>
                                <a:rPr lang="en-US" b="1" i="1" smtClean="0">
                                  <a:latin typeface="Cambria Math"/>
                                </a:rPr>
                                <m:t>𝒄𝒓𝒆𝒂𝒕</m:t>
                              </m:r>
                              <m:r>
                                <a:rPr lang="en-US" b="1" i="1">
                                  <a:latin typeface="Cambria Math"/>
                                </a:rPr>
                                <m:t>)+</m:t>
                              </m:r>
                              <m:sSub>
                                <m:sSubPr>
                                  <m:ctrlPr>
                                    <a:rPr lang="en-US" b="1" i="1">
                                      <a:latin typeface="Cambria Math"/>
                                    </a:rPr>
                                  </m:ctrlPr>
                                </m:sSubPr>
                                <m:e>
                                  <m:r>
                                    <a:rPr lang="en-US" b="1" i="1">
                                      <a:latin typeface="Cambria Math"/>
                                    </a:rPr>
                                    <m:t>𝜷</m:t>
                                  </m:r>
                                </m:e>
                                <m:sub>
                                  <m:r>
                                    <a:rPr lang="en-US" b="1" i="1" smtClean="0">
                                      <a:latin typeface="Cambria Math"/>
                                    </a:rPr>
                                    <m:t>𝟒</m:t>
                                  </m:r>
                                </m:sub>
                              </m:sSub>
                              <m:r>
                                <a:rPr lang="en-US" b="1" i="1">
                                  <a:latin typeface="Cambria Math"/>
                                </a:rPr>
                                <m:t>(</m:t>
                              </m:r>
                              <m:r>
                                <a:rPr lang="en-US" b="1" i="1" smtClean="0">
                                  <a:latin typeface="Cambria Math"/>
                                </a:rPr>
                                <m:t>𝑯𝒈𝒃</m:t>
                              </m:r>
                              <m:r>
                                <a:rPr lang="en-US" b="1" i="1">
                                  <a:latin typeface="Cambria Math"/>
                                </a:rPr>
                                <m:t>)+</m:t>
                              </m:r>
                              <m:sSub>
                                <m:sSubPr>
                                  <m:ctrlPr>
                                    <a:rPr lang="en-US" b="1" i="1">
                                      <a:latin typeface="Cambria Math"/>
                                    </a:rPr>
                                  </m:ctrlPr>
                                </m:sSubPr>
                                <m:e>
                                  <m:r>
                                    <a:rPr lang="en-US" b="1" i="1">
                                      <a:latin typeface="Cambria Math"/>
                                    </a:rPr>
                                    <m:t>𝜷</m:t>
                                  </m:r>
                                </m:e>
                                <m:sub>
                                  <m:r>
                                    <a:rPr lang="en-US" b="1" i="1" smtClean="0">
                                      <a:latin typeface="Cambria Math"/>
                                    </a:rPr>
                                    <m:t>𝟓</m:t>
                                  </m:r>
                                </m:sub>
                              </m:sSub>
                              <m:r>
                                <a:rPr lang="en-US" b="1" i="1">
                                  <a:latin typeface="Cambria Math"/>
                                </a:rPr>
                                <m:t>(</m:t>
                              </m:r>
                              <m:r>
                                <a:rPr lang="en-US" b="1" i="1" smtClean="0">
                                  <a:latin typeface="Cambria Math"/>
                                </a:rPr>
                                <m:t>𝑴𝒔𝒑𝒊𝒌𝒆</m:t>
                              </m:r>
                              <m:r>
                                <a:rPr lang="en-US" b="1" i="1">
                                  <a:latin typeface="Cambria Math"/>
                                </a:rPr>
                                <m:t>)</m:t>
                              </m:r>
                            </m:e>
                          </m:d>
                        </m:e>
                      </m:func>
                    </m:oMath>
                  </m:oMathPara>
                </a14:m>
                <a:endParaRPr lang="en-US" b="1" dirty="0"/>
              </a:p>
            </p:txBody>
          </p:sp>
        </mc:Choice>
        <mc:Fallback xmlns="">
          <p:sp>
            <p:nvSpPr>
              <p:cNvPr id="5" name="Rectangle 4"/>
              <p:cNvSpPr>
                <a:spLocks noRot="1" noChangeAspect="1" noMove="1" noResize="1" noEditPoints="1" noAdjustHandles="1" noChangeArrowheads="1" noChangeShapeType="1" noTextEdit="1"/>
              </p:cNvSpPr>
              <p:nvPr/>
            </p:nvSpPr>
            <p:spPr>
              <a:xfrm>
                <a:off x="449224" y="2174532"/>
                <a:ext cx="7985904" cy="416268"/>
              </a:xfrm>
              <a:prstGeom prst="rect">
                <a:avLst/>
              </a:prstGeom>
              <a:blipFill rotWithShape="1">
                <a:blip r:embed="rId4"/>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036639" y="4724400"/>
                <a:ext cx="5078185" cy="4162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a:latin typeface="Cambria Math"/>
                            </a:rPr>
                            <m:t>𝝀</m:t>
                          </m:r>
                        </m:e>
                        <m:sub>
                          <m:r>
                            <a:rPr lang="en-US" b="1" i="1">
                              <a:latin typeface="Cambria Math"/>
                            </a:rPr>
                            <m:t>𝟎</m:t>
                          </m:r>
                        </m:sub>
                      </m:sSub>
                      <m:d>
                        <m:dPr>
                          <m:ctrlPr>
                            <a:rPr lang="en-US" b="1" i="1">
                              <a:latin typeface="Cambria Math"/>
                            </a:rPr>
                          </m:ctrlPr>
                        </m:dPr>
                        <m:e>
                          <m:r>
                            <a:rPr lang="en-US" b="1" i="1">
                              <a:latin typeface="Cambria Math"/>
                            </a:rPr>
                            <m:t>𝒕</m:t>
                          </m:r>
                        </m:e>
                      </m:d>
                      <m:func>
                        <m:funcPr>
                          <m:ctrlPr>
                            <a:rPr lang="en-US" b="1" i="1">
                              <a:latin typeface="Cambria Math"/>
                            </a:rPr>
                          </m:ctrlPr>
                        </m:funcPr>
                        <m:fName>
                          <m:r>
                            <a:rPr lang="en-US" b="1" i="1">
                              <a:latin typeface="Cambria Math"/>
                            </a:rPr>
                            <m:t>𝒆𝒙𝒑</m:t>
                          </m:r>
                        </m:fName>
                        <m:e>
                          <m:d>
                            <m:dPr>
                              <m:ctrlPr>
                                <a:rPr lang="en-US" b="1" i="1">
                                  <a:latin typeface="Cambria Math"/>
                                </a:rPr>
                              </m:ctrlPr>
                            </m:dPr>
                            <m:e>
                              <m:sSub>
                                <m:sSubPr>
                                  <m:ctrlPr>
                                    <a:rPr lang="en-US" b="1" i="1">
                                      <a:latin typeface="Cambria Math"/>
                                    </a:rPr>
                                  </m:ctrlPr>
                                </m:sSubPr>
                                <m:e>
                                  <m:r>
                                    <a:rPr lang="en-US" b="1" i="1">
                                      <a:latin typeface="Cambria Math"/>
                                    </a:rPr>
                                    <m:t>𝜷</m:t>
                                  </m:r>
                                </m:e>
                                <m:sub>
                                  <m:r>
                                    <a:rPr lang="en-US" b="1" i="1" smtClean="0">
                                      <a:latin typeface="Cambria Math"/>
                                    </a:rPr>
                                    <m:t>𝟏</m:t>
                                  </m:r>
                                </m:sub>
                              </m:sSub>
                              <m:r>
                                <a:rPr lang="en-US" b="1" i="1" smtClean="0">
                                  <a:latin typeface="Cambria Math"/>
                                </a:rPr>
                                <m:t>(</m:t>
                              </m:r>
                              <m:r>
                                <a:rPr lang="en-US" b="1" i="1" smtClean="0">
                                  <a:latin typeface="Cambria Math"/>
                                </a:rPr>
                                <m:t>𝒂𝒈𝒆</m:t>
                              </m:r>
                              <m:r>
                                <a:rPr lang="en-US" b="1" i="1" smtClean="0">
                                  <a:latin typeface="Cambria Math"/>
                                </a:rPr>
                                <m:t>)+</m:t>
                              </m:r>
                              <m:sSub>
                                <m:sSubPr>
                                  <m:ctrlPr>
                                    <a:rPr lang="en-US" b="1" i="1">
                                      <a:latin typeface="Cambria Math"/>
                                    </a:rPr>
                                  </m:ctrlPr>
                                </m:sSubPr>
                                <m:e>
                                  <m:r>
                                    <a:rPr lang="en-US" b="1" i="1">
                                      <a:latin typeface="Cambria Math"/>
                                    </a:rPr>
                                    <m:t>𝜷</m:t>
                                  </m:r>
                                </m:e>
                                <m:sub>
                                  <m:r>
                                    <a:rPr lang="en-US" b="1" i="1" smtClean="0">
                                      <a:latin typeface="Cambria Math"/>
                                    </a:rPr>
                                    <m:t>𝟒</m:t>
                                  </m:r>
                                </m:sub>
                              </m:sSub>
                              <m:r>
                                <a:rPr lang="en-US" b="1" i="1">
                                  <a:latin typeface="Cambria Math"/>
                                </a:rPr>
                                <m:t>(</m:t>
                              </m:r>
                              <m:r>
                                <a:rPr lang="en-US" b="1" i="1" smtClean="0">
                                  <a:latin typeface="Cambria Math"/>
                                </a:rPr>
                                <m:t>𝑯𝒈𝒃</m:t>
                              </m:r>
                              <m:r>
                                <a:rPr lang="en-US" b="1" i="1">
                                  <a:latin typeface="Cambria Math"/>
                                </a:rPr>
                                <m:t>)+</m:t>
                              </m:r>
                              <m:sSub>
                                <m:sSubPr>
                                  <m:ctrlPr>
                                    <a:rPr lang="en-US" b="1" i="1">
                                      <a:latin typeface="Cambria Math"/>
                                    </a:rPr>
                                  </m:ctrlPr>
                                </m:sSubPr>
                                <m:e>
                                  <m:r>
                                    <a:rPr lang="en-US" b="1" i="1">
                                      <a:latin typeface="Cambria Math"/>
                                    </a:rPr>
                                    <m:t>𝜷</m:t>
                                  </m:r>
                                </m:e>
                                <m:sub>
                                  <m:r>
                                    <a:rPr lang="en-US" b="1" i="1" smtClean="0">
                                      <a:latin typeface="Cambria Math"/>
                                    </a:rPr>
                                    <m:t>𝟓</m:t>
                                  </m:r>
                                </m:sub>
                              </m:sSub>
                              <m:r>
                                <a:rPr lang="en-US" b="1" i="1">
                                  <a:latin typeface="Cambria Math"/>
                                </a:rPr>
                                <m:t>(</m:t>
                              </m:r>
                              <m:r>
                                <a:rPr lang="en-US" b="1" i="1" smtClean="0">
                                  <a:latin typeface="Cambria Math"/>
                                </a:rPr>
                                <m:t>𝑴𝒔𝒑𝒊𝒌𝒆</m:t>
                              </m:r>
                              <m:r>
                                <a:rPr lang="en-US" b="1" i="1">
                                  <a:latin typeface="Cambria Math"/>
                                </a:rPr>
                                <m:t>)</m:t>
                              </m:r>
                            </m:e>
                          </m:d>
                        </m:e>
                      </m:func>
                    </m:oMath>
                  </m:oMathPara>
                </a14:m>
                <a:endParaRPr lang="en-US" b="1" dirty="0"/>
              </a:p>
            </p:txBody>
          </p:sp>
        </mc:Choice>
        <mc:Fallback xmlns="">
          <p:sp>
            <p:nvSpPr>
              <p:cNvPr id="7" name="Rectangle 6"/>
              <p:cNvSpPr>
                <a:spLocks noRot="1" noChangeAspect="1" noMove="1" noResize="1" noEditPoints="1" noAdjustHandles="1" noChangeArrowheads="1" noChangeShapeType="1" noTextEdit="1"/>
              </p:cNvSpPr>
              <p:nvPr/>
            </p:nvSpPr>
            <p:spPr>
              <a:xfrm>
                <a:off x="2036639" y="4724400"/>
                <a:ext cx="5078185" cy="416268"/>
              </a:xfrm>
              <a:prstGeom prst="rect">
                <a:avLst/>
              </a:prstGeom>
              <a:blipFill rotWithShape="1">
                <a:blip r:embed="rId5"/>
                <a:stretch>
                  <a:fillRect b="-7353"/>
                </a:stretch>
              </a:blipFill>
            </p:spPr>
            <p:txBody>
              <a:bodyPr/>
              <a:lstStyle/>
              <a:p>
                <a:r>
                  <a:rPr lang="en-US">
                    <a:noFill/>
                  </a:rPr>
                  <a:t> </a:t>
                </a:r>
              </a:p>
            </p:txBody>
          </p:sp>
        </mc:Fallback>
      </mc:AlternateContent>
    </p:spTree>
    <p:extLst>
      <p:ext uri="{BB962C8B-B14F-4D97-AF65-F5344CB8AC3E}">
        <p14:creationId xmlns:p14="http://schemas.microsoft.com/office/powerpoint/2010/main" val="3611804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buClrTx/>
              <a:buFont typeface="Wingdings" panose="05000000000000000000" pitchFamily="2" charset="2"/>
              <a:buChar char="v"/>
            </a:pPr>
            <a:endParaRPr lang="en-US" dirty="0" smtClean="0"/>
          </a:p>
          <a:p>
            <a:pPr>
              <a:buClrTx/>
              <a:buFont typeface="Wingdings" panose="05000000000000000000" pitchFamily="2" charset="2"/>
              <a:buChar char="v"/>
            </a:pPr>
            <a:endParaRPr lang="en-US" dirty="0"/>
          </a:p>
          <a:p>
            <a:pPr>
              <a:buClrTx/>
              <a:buFont typeface="Wingdings" panose="05000000000000000000" pitchFamily="2" charset="2"/>
              <a:buChar char="v"/>
            </a:pPr>
            <a:endParaRPr lang="en-US" dirty="0" smtClean="0"/>
          </a:p>
          <a:p>
            <a:pPr>
              <a:buClrTx/>
              <a:buFont typeface="Wingdings" panose="05000000000000000000" pitchFamily="2" charset="2"/>
              <a:buChar char="v"/>
            </a:pPr>
            <a:endParaRPr lang="en-US" dirty="0"/>
          </a:p>
          <a:p>
            <a:pPr>
              <a:buClrTx/>
              <a:buFont typeface="Wingdings" panose="05000000000000000000" pitchFamily="2" charset="2"/>
              <a:buChar char="v"/>
            </a:pPr>
            <a:endParaRPr lang="en-US" dirty="0" smtClean="0"/>
          </a:p>
          <a:p>
            <a:pPr>
              <a:spcAft>
                <a:spcPts val="600"/>
              </a:spcAft>
              <a:buClrTx/>
              <a:buFont typeface="Wingdings" panose="05000000000000000000" pitchFamily="2" charset="2"/>
              <a:buChar char="v"/>
            </a:pPr>
            <a:r>
              <a:rPr lang="en-US" dirty="0" smtClean="0"/>
              <a:t> The serum </a:t>
            </a:r>
            <a:r>
              <a:rPr lang="en-US" dirty="0"/>
              <a:t>monoclonal </a:t>
            </a:r>
            <a:r>
              <a:rPr lang="en-US" dirty="0" smtClean="0"/>
              <a:t>spike is the most significant predictor of a PCM with a HR of 2.48 per unit increase.</a:t>
            </a:r>
          </a:p>
          <a:p>
            <a:pPr>
              <a:spcAft>
                <a:spcPts val="600"/>
              </a:spcAft>
              <a:buClrTx/>
              <a:buFont typeface="Wingdings" panose="05000000000000000000" pitchFamily="2" charset="2"/>
              <a:buChar char="v"/>
            </a:pPr>
            <a:r>
              <a:rPr lang="en-US" dirty="0" smtClean="0"/>
              <a:t> </a:t>
            </a:r>
            <a:r>
              <a:rPr lang="en-US" dirty="0" err="1" smtClean="0"/>
              <a:t>Hgb</a:t>
            </a:r>
            <a:r>
              <a:rPr lang="en-US" dirty="0" smtClean="0"/>
              <a:t> levels were found to be protective of PCM with an 11% reduction in hazard per unit increase.</a:t>
            </a:r>
          </a:p>
          <a:p>
            <a:pPr>
              <a:spcAft>
                <a:spcPts val="600"/>
              </a:spcAft>
              <a:buClrTx/>
              <a:buFont typeface="Wingdings" panose="05000000000000000000" pitchFamily="2" charset="2"/>
              <a:buChar char="v"/>
            </a:pPr>
            <a:r>
              <a:rPr lang="en-US" dirty="0"/>
              <a:t> </a:t>
            </a:r>
            <a:r>
              <a:rPr lang="en-US" dirty="0" smtClean="0"/>
              <a:t>Age was not found to be a significant predictor and its removal results in no meaningful difference.</a:t>
            </a:r>
          </a:p>
          <a:p>
            <a:pPr>
              <a:buClrTx/>
              <a:buFont typeface="Wingdings" panose="05000000000000000000" pitchFamily="2" charset="2"/>
              <a:buChar char="v"/>
            </a:pPr>
            <a:endParaRPr lang="en-US" dirty="0" smtClean="0"/>
          </a:p>
          <a:p>
            <a:pPr>
              <a:buClrTx/>
              <a:buFont typeface="Wingdings" panose="05000000000000000000" pitchFamily="2" charset="2"/>
              <a:buChar char="v"/>
            </a:pPr>
            <a:endParaRPr lang="en-US" dirty="0" smtClean="0"/>
          </a:p>
          <a:p>
            <a:pPr>
              <a:buClrTx/>
              <a:buFont typeface="Wingdings" panose="05000000000000000000" pitchFamily="2" charset="2"/>
              <a:buChar char="v"/>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23600374"/>
              </p:ext>
            </p:extLst>
          </p:nvPr>
        </p:nvGraphicFramePr>
        <p:xfrm>
          <a:off x="1066800" y="1752600"/>
          <a:ext cx="6629400" cy="1892808"/>
        </p:xfrm>
        <a:graphic>
          <a:graphicData uri="http://schemas.openxmlformats.org/drawingml/2006/table">
            <a:tbl>
              <a:tblPr firstRow="1" firstCol="1" bandRow="1"/>
              <a:tblGrid>
                <a:gridCol w="1928122"/>
                <a:gridCol w="1706133"/>
                <a:gridCol w="1439786"/>
                <a:gridCol w="1555359"/>
              </a:tblGrid>
              <a:tr h="190500">
                <a:tc gridSpan="4">
                  <a:txBody>
                    <a:bodyPr/>
                    <a:lstStyle/>
                    <a:p>
                      <a:pPr marL="0" marR="0">
                        <a:lnSpc>
                          <a:spcPct val="115000"/>
                        </a:lnSpc>
                        <a:spcBef>
                          <a:spcPts val="0"/>
                        </a:spcBef>
                        <a:spcAft>
                          <a:spcPts val="0"/>
                        </a:spcAft>
                      </a:pPr>
                      <a:r>
                        <a:rPr lang="en-US" sz="1800" b="1" dirty="0">
                          <a:solidFill>
                            <a:srgbClr val="000000"/>
                          </a:solidFill>
                          <a:effectLst/>
                          <a:latin typeface="Garamond"/>
                          <a:ea typeface="Times New Roman"/>
                          <a:cs typeface="Times New Roman"/>
                        </a:rPr>
                        <a:t>Table </a:t>
                      </a:r>
                      <a:r>
                        <a:rPr lang="en-US" sz="1800" b="1" dirty="0" smtClean="0">
                          <a:solidFill>
                            <a:srgbClr val="000000"/>
                          </a:solidFill>
                          <a:effectLst/>
                          <a:latin typeface="Garamond"/>
                          <a:ea typeface="Times New Roman"/>
                          <a:cs typeface="Times New Roman"/>
                        </a:rPr>
                        <a:t>2. </a:t>
                      </a:r>
                      <a:r>
                        <a:rPr lang="en-US" sz="1800" dirty="0" smtClean="0">
                          <a:solidFill>
                            <a:srgbClr val="000000"/>
                          </a:solidFill>
                          <a:effectLst/>
                          <a:latin typeface="Garamond"/>
                          <a:ea typeface="Times New Roman"/>
                          <a:cs typeface="Times New Roman"/>
                        </a:rPr>
                        <a:t>Hazard ratios for </a:t>
                      </a:r>
                      <a:r>
                        <a:rPr lang="en-US" sz="1800" dirty="0">
                          <a:solidFill>
                            <a:srgbClr val="000000"/>
                          </a:solidFill>
                          <a:effectLst/>
                          <a:latin typeface="Garamond"/>
                          <a:ea typeface="Times New Roman"/>
                          <a:cs typeface="Times New Roman"/>
                        </a:rPr>
                        <a:t>selected cox proportional hazards model </a:t>
                      </a:r>
                      <a:endParaRPr lang="en-US" sz="1800" dirty="0">
                        <a:effectLst/>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nSpc>
                          <a:spcPct val="115000"/>
                        </a:lnSpc>
                      </a:pPr>
                      <a:endParaRPr lang="en-US" sz="1800" dirty="0">
                        <a:effectLst/>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smtClean="0">
                          <a:solidFill>
                            <a:srgbClr val="000000"/>
                          </a:solidFill>
                          <a:effectLst/>
                          <a:latin typeface="Garamond"/>
                          <a:ea typeface="Times New Roman"/>
                          <a:cs typeface="Times New Roman"/>
                        </a:rPr>
                        <a:t>Hazard ratio</a:t>
                      </a:r>
                      <a:endParaRPr lang="en-US" sz="1800" dirty="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95% CI lower</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95% CI upper</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marL="0" marR="0">
                        <a:lnSpc>
                          <a:spcPct val="115000"/>
                        </a:lnSpc>
                        <a:spcBef>
                          <a:spcPts val="0"/>
                        </a:spcBef>
                        <a:spcAft>
                          <a:spcPts val="0"/>
                        </a:spcAft>
                      </a:pPr>
                      <a:r>
                        <a:rPr lang="en-US" sz="1800" b="1" dirty="0" smtClean="0">
                          <a:solidFill>
                            <a:srgbClr val="000000"/>
                          </a:solidFill>
                          <a:effectLst/>
                          <a:latin typeface="Garamond"/>
                          <a:ea typeface="Calibri"/>
                          <a:cs typeface="Times New Roman"/>
                        </a:rPr>
                        <a:t>Age</a:t>
                      </a:r>
                      <a:endParaRPr lang="en-US" sz="1800" dirty="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smtClean="0">
                          <a:solidFill>
                            <a:srgbClr val="000000"/>
                          </a:solidFill>
                          <a:effectLst/>
                          <a:latin typeface="Garamond" panose="02020404030301010803" pitchFamily="18" charset="0"/>
                        </a:rPr>
                        <a:t>1.011</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smtClean="0">
                          <a:solidFill>
                            <a:srgbClr val="000000"/>
                          </a:solidFill>
                          <a:effectLst/>
                          <a:latin typeface="Garamond" panose="02020404030301010803" pitchFamily="18" charset="0"/>
                        </a:rPr>
                        <a:t>0.995</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smtClean="0">
                          <a:solidFill>
                            <a:srgbClr val="000000"/>
                          </a:solidFill>
                          <a:effectLst/>
                          <a:latin typeface="Garamond" panose="02020404030301010803" pitchFamily="18" charset="0"/>
                        </a:rPr>
                        <a:t>1.028</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190500">
                <a:tc>
                  <a:txBody>
                    <a:bodyPr/>
                    <a:lstStyle/>
                    <a:p>
                      <a:pPr marL="0" marR="0">
                        <a:lnSpc>
                          <a:spcPct val="115000"/>
                        </a:lnSpc>
                        <a:spcBef>
                          <a:spcPts val="0"/>
                        </a:spcBef>
                        <a:spcAft>
                          <a:spcPts val="0"/>
                        </a:spcAft>
                      </a:pPr>
                      <a:r>
                        <a:rPr lang="en-US" sz="1800" b="1" dirty="0" err="1" smtClean="0">
                          <a:solidFill>
                            <a:srgbClr val="000000"/>
                          </a:solidFill>
                          <a:effectLst/>
                          <a:latin typeface="Garamond"/>
                          <a:ea typeface="Times New Roman"/>
                          <a:cs typeface="Times New Roman"/>
                        </a:rPr>
                        <a:t>Hgb</a:t>
                      </a:r>
                      <a:endParaRPr lang="en-US" sz="1800" dirty="0">
                        <a:effectLst/>
                        <a:latin typeface="Calibri"/>
                        <a:ea typeface="Calibri"/>
                        <a:cs typeface="Times New Roman"/>
                      </a:endParaRPr>
                    </a:p>
                  </a:txBody>
                  <a:tcPr marL="68580" marR="68580" marT="0" marB="0" anchor="b">
                    <a:lnL>
                      <a:noFill/>
                    </a:lnL>
                    <a:lnR>
                      <a:noFill/>
                    </a:lnR>
                    <a:lnT>
                      <a:noFill/>
                    </a:lnT>
                    <a:lnB w="12700" cap="flat" cmpd="sng" algn="ctr">
                      <a:no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Garamond" panose="02020404030301010803" pitchFamily="18" charset="0"/>
                        </a:rPr>
                        <a:t>0.889</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a:noFill/>
                    </a:lnT>
                    <a:lnB w="12700" cap="flat" cmpd="sng" algn="ctr">
                      <a:no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Garamond" panose="02020404030301010803" pitchFamily="18" charset="0"/>
                        </a:rPr>
                        <a:t>0.804</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a:noFill/>
                    </a:lnT>
                    <a:lnB w="12700" cap="flat" cmpd="sng" algn="ctr">
                      <a:no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Garamond" panose="02020404030301010803" pitchFamily="18" charset="0"/>
                        </a:rPr>
                        <a:t>0.983</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a:noFill/>
                    </a:lnT>
                    <a:lnB w="12700" cap="flat" cmpd="sng" algn="ctr">
                      <a:noFill/>
                      <a:prstDash val="solid"/>
                      <a:round/>
                      <a:headEnd type="none" w="med" len="med"/>
                      <a:tailEnd type="none" w="med" len="med"/>
                    </a:lnB>
                  </a:tcPr>
                </a:tc>
              </a:tr>
              <a:tr h="190500">
                <a:tc>
                  <a:txBody>
                    <a:bodyPr/>
                    <a:lstStyle/>
                    <a:p>
                      <a:pPr marL="0" marR="0">
                        <a:lnSpc>
                          <a:spcPct val="115000"/>
                        </a:lnSpc>
                        <a:spcBef>
                          <a:spcPts val="0"/>
                        </a:spcBef>
                        <a:spcAft>
                          <a:spcPts val="0"/>
                        </a:spcAft>
                      </a:pPr>
                      <a:r>
                        <a:rPr lang="en-US" sz="1800" b="1" dirty="0" smtClean="0">
                          <a:solidFill>
                            <a:srgbClr val="000000"/>
                          </a:solidFill>
                          <a:effectLst/>
                          <a:latin typeface="Garamond"/>
                          <a:ea typeface="Times New Roman"/>
                          <a:cs typeface="Times New Roman"/>
                        </a:rPr>
                        <a:t>Serum M Spike</a:t>
                      </a:r>
                      <a:endParaRPr lang="en-US" sz="1800" dirty="0">
                        <a:effectLst/>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Garamond" panose="02020404030301010803" pitchFamily="18" charset="0"/>
                        </a:rPr>
                        <a:t>2.48</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Garamond" panose="02020404030301010803" pitchFamily="18" charset="0"/>
                        </a:rPr>
                        <a:t>1.793</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Garamond" panose="02020404030301010803" pitchFamily="18" charset="0"/>
                        </a:rPr>
                        <a:t>3.429</a:t>
                      </a:r>
                      <a:endParaRPr lang="en-US" sz="1800" b="0" i="0" u="none" strike="noStrike" dirty="0">
                        <a:solidFill>
                          <a:srgbClr val="000000"/>
                        </a:solidFill>
                        <a:effectLst/>
                        <a:latin typeface="Garamond" panose="02020404030301010803"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190500">
                <a:tc gridSpan="4">
                  <a:txBody>
                    <a:bodyPr/>
                    <a:lstStyle/>
                    <a:p>
                      <a:pPr marL="0" marR="0">
                        <a:lnSpc>
                          <a:spcPct val="115000"/>
                        </a:lnSpc>
                        <a:spcBef>
                          <a:spcPts val="0"/>
                        </a:spcBef>
                        <a:spcAft>
                          <a:spcPts val="0"/>
                        </a:spcAft>
                      </a:pPr>
                      <a:r>
                        <a:rPr lang="en-US" sz="1800" dirty="0">
                          <a:solidFill>
                            <a:srgbClr val="000000"/>
                          </a:solidFill>
                          <a:effectLst/>
                          <a:latin typeface="Garamond"/>
                          <a:ea typeface="Times New Roman"/>
                          <a:cs typeface="Times New Roman"/>
                        </a:rPr>
                        <a:t> </a:t>
                      </a:r>
                      <a:endParaRPr lang="en-US" sz="1800" dirty="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829349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Text Placeholder 4"/>
          <p:cNvSpPr>
            <a:spLocks noGrp="1"/>
          </p:cNvSpPr>
          <p:nvPr>
            <p:ph type="body" sz="quarter" idx="3"/>
          </p:nvPr>
        </p:nvSpPr>
        <p:spPr>
          <a:xfrm>
            <a:off x="4572000" y="1676400"/>
            <a:ext cx="4572000" cy="639762"/>
          </a:xfrm>
        </p:spPr>
        <p:txBody>
          <a:bodyPr>
            <a:normAutofit fontScale="92500" lnSpcReduction="10000"/>
          </a:bodyPr>
          <a:lstStyle/>
          <a:p>
            <a:r>
              <a:rPr lang="en-US" b="1" dirty="0"/>
              <a:t>Figure 3. </a:t>
            </a:r>
            <a:r>
              <a:rPr lang="en-US" dirty="0"/>
              <a:t>Survival curve for reduced Cox proportional hazards model</a:t>
            </a:r>
            <a:endParaRPr lang="en-US" b="1" dirty="0"/>
          </a:p>
        </p:txBody>
      </p:sp>
      <p:sp>
        <p:nvSpPr>
          <p:cNvPr id="6" name="Content Placeholder 5"/>
          <p:cNvSpPr>
            <a:spLocks noGrp="1"/>
          </p:cNvSpPr>
          <p:nvPr>
            <p:ph sz="half" idx="2"/>
          </p:nvPr>
        </p:nvSpPr>
        <p:spPr>
          <a:xfrm>
            <a:off x="228600" y="1676400"/>
            <a:ext cx="4160520" cy="4713288"/>
          </a:xfrm>
        </p:spPr>
        <p:txBody>
          <a:bodyPr>
            <a:normAutofit/>
          </a:bodyPr>
          <a:lstStyle/>
          <a:p>
            <a:pPr>
              <a:spcAft>
                <a:spcPts val="1200"/>
              </a:spcAft>
              <a:buClrTx/>
              <a:buFont typeface="Wingdings" panose="05000000000000000000" pitchFamily="2" charset="2"/>
              <a:buChar char="v"/>
            </a:pPr>
            <a:r>
              <a:rPr lang="en-US" b="1" dirty="0"/>
              <a:t>Median survival</a:t>
            </a:r>
            <a:r>
              <a:rPr lang="en-US" dirty="0"/>
              <a:t> time was </a:t>
            </a:r>
            <a:r>
              <a:rPr lang="en-US" b="1" dirty="0"/>
              <a:t>31 years</a:t>
            </a:r>
            <a:r>
              <a:rPr lang="en-US" dirty="0"/>
              <a:t> with a 95% CI:(340, NA)</a:t>
            </a:r>
          </a:p>
          <a:p>
            <a:pPr>
              <a:spcAft>
                <a:spcPts val="1200"/>
              </a:spcAft>
              <a:buClrTx/>
              <a:buFont typeface="Wingdings" panose="05000000000000000000" pitchFamily="2" charset="2"/>
              <a:buChar char="v"/>
            </a:pPr>
            <a:r>
              <a:rPr lang="en-US" b="1" dirty="0" smtClean="0"/>
              <a:t>81 months:</a:t>
            </a:r>
            <a:r>
              <a:rPr lang="en-US" dirty="0" smtClean="0"/>
              <a:t> </a:t>
            </a:r>
            <a:r>
              <a:rPr lang="en-US" dirty="0"/>
              <a:t>94.4</a:t>
            </a:r>
            <a:r>
              <a:rPr lang="en-US" dirty="0" smtClean="0"/>
              <a:t>% survival </a:t>
            </a:r>
            <a:r>
              <a:rPr lang="en-US" dirty="0"/>
              <a:t>with a </a:t>
            </a:r>
            <a:r>
              <a:rPr lang="en-US" dirty="0" smtClean="0"/>
              <a:t>95</a:t>
            </a:r>
            <a:r>
              <a:rPr lang="en-US" dirty="0"/>
              <a:t>% CI: (92.7, 95.7</a:t>
            </a:r>
            <a:r>
              <a:rPr lang="en-US" dirty="0" smtClean="0"/>
              <a:t>)</a:t>
            </a:r>
          </a:p>
          <a:p>
            <a:pPr>
              <a:spcAft>
                <a:spcPts val="1200"/>
              </a:spcAft>
              <a:buClrTx/>
              <a:buFont typeface="Wingdings" panose="05000000000000000000" pitchFamily="2" charset="2"/>
              <a:buChar char="v"/>
            </a:pPr>
            <a:r>
              <a:rPr lang="en-US" b="1" dirty="0" smtClean="0"/>
              <a:t>20 years: </a:t>
            </a:r>
            <a:r>
              <a:rPr lang="en-US" dirty="0" smtClean="0"/>
              <a:t>80% survival with a 95% CI: (73.6,85)</a:t>
            </a:r>
            <a:endParaRPr lang="en-US" dirty="0"/>
          </a:p>
          <a:p>
            <a:pPr>
              <a:spcAft>
                <a:spcPts val="1200"/>
              </a:spcAft>
              <a:buClrTx/>
              <a:buFont typeface="Wingdings" panose="05000000000000000000" pitchFamily="2" charset="2"/>
              <a:buChar char="v"/>
            </a:pPr>
            <a:r>
              <a:rPr lang="en-US" b="1" dirty="0" smtClean="0"/>
              <a:t>35 years (study end):</a:t>
            </a:r>
            <a:r>
              <a:rPr lang="en-US" dirty="0" smtClean="0"/>
              <a:t> </a:t>
            </a:r>
            <a:r>
              <a:rPr lang="en-US" dirty="0"/>
              <a:t>45.6% </a:t>
            </a:r>
            <a:r>
              <a:rPr lang="en-US" dirty="0" smtClean="0"/>
              <a:t>survival with a 95</a:t>
            </a:r>
            <a:r>
              <a:rPr lang="en-US" dirty="0"/>
              <a:t>% CI: (15.3, 72</a:t>
            </a:r>
            <a:r>
              <a:rPr lang="en-US" dirty="0" smtClean="0"/>
              <a:t>)</a:t>
            </a:r>
            <a:endParaRPr lang="en-US" dirty="0"/>
          </a:p>
        </p:txBody>
      </p:sp>
      <p:pic>
        <p:nvPicPr>
          <p:cNvPr id="7" name="Picture 2"/>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754563" y="2450851"/>
            <a:ext cx="3932237" cy="392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969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ClrTx/>
              <a:buFont typeface="Wingdings" panose="05000000000000000000" pitchFamily="2" charset="2"/>
              <a:buChar char="v"/>
            </a:pPr>
            <a:r>
              <a:rPr lang="en-US" b="1" dirty="0" smtClean="0"/>
              <a:t>High survival rates</a:t>
            </a:r>
          </a:p>
          <a:p>
            <a:pPr lvl="1">
              <a:buClrTx/>
              <a:buFont typeface="Wingdings" panose="05000000000000000000" pitchFamily="2" charset="2"/>
              <a:buChar char="v"/>
            </a:pPr>
            <a:r>
              <a:rPr lang="en-US" dirty="0" smtClean="0"/>
              <a:t>MGUS has a low prevalence in the general population with even fewer progressing to a PCM.</a:t>
            </a:r>
          </a:p>
          <a:p>
            <a:pPr marL="274320" lvl="1" indent="0">
              <a:buClrTx/>
              <a:buNone/>
            </a:pPr>
            <a:endParaRPr lang="en-US" dirty="0" smtClean="0"/>
          </a:p>
          <a:p>
            <a:pPr>
              <a:buClrTx/>
              <a:buFont typeface="Wingdings" panose="05000000000000000000" pitchFamily="2" charset="2"/>
              <a:buChar char="v"/>
            </a:pPr>
            <a:r>
              <a:rPr lang="en-US" b="1" dirty="0" smtClean="0"/>
              <a:t>Limitations</a:t>
            </a:r>
          </a:p>
          <a:p>
            <a:pPr lvl="1">
              <a:buClrTx/>
              <a:buFont typeface="Wingdings" panose="05000000000000000000" pitchFamily="2" charset="2"/>
              <a:buChar char="v"/>
            </a:pPr>
            <a:r>
              <a:rPr lang="en-US" dirty="0" smtClean="0"/>
              <a:t>Low power</a:t>
            </a:r>
          </a:p>
          <a:p>
            <a:pPr lvl="1">
              <a:buClrTx/>
              <a:buFont typeface="Wingdings" panose="05000000000000000000" pitchFamily="2" charset="2"/>
              <a:buChar char="v"/>
            </a:pPr>
            <a:r>
              <a:rPr lang="en-US" dirty="0" smtClean="0"/>
              <a:t>Stale data (collected between 1960 – 1994)</a:t>
            </a:r>
          </a:p>
          <a:p>
            <a:pPr lvl="2">
              <a:buClrTx/>
              <a:buFont typeface="Wingdings" panose="05000000000000000000" pitchFamily="2" charset="2"/>
              <a:buChar char="v"/>
            </a:pPr>
            <a:r>
              <a:rPr lang="en-US" dirty="0"/>
              <a:t>International Myeloma Working Group </a:t>
            </a:r>
            <a:r>
              <a:rPr lang="en-US" dirty="0" smtClean="0"/>
              <a:t>has since changed the criteria for diagnosing MGUS and PCM.</a:t>
            </a:r>
          </a:p>
          <a:p>
            <a:pPr lvl="2">
              <a:buClrTx/>
              <a:buFont typeface="Wingdings" panose="05000000000000000000" pitchFamily="2" charset="2"/>
              <a:buChar char="v"/>
            </a:pPr>
            <a:r>
              <a:rPr lang="en-US" dirty="0" smtClean="0"/>
              <a:t>Possible differential misclassification with bias towards the null</a:t>
            </a:r>
          </a:p>
          <a:p>
            <a:pPr lvl="1">
              <a:buClrTx/>
              <a:buFont typeface="Wingdings" panose="05000000000000000000" pitchFamily="2" charset="2"/>
              <a:buChar char="v"/>
            </a:pPr>
            <a:r>
              <a:rPr lang="en-US" dirty="0" smtClean="0"/>
              <a:t>Other risk factors for MGUS have since been identified (e.g., race, family history of MGUS). These were not available as covariates to evaluate risk of progressing to PCM.</a:t>
            </a:r>
          </a:p>
          <a:p>
            <a:pPr>
              <a:buClrTx/>
              <a:buFont typeface="Wingdings" panose="05000000000000000000" pitchFamily="2" charset="2"/>
              <a:buChar char="v"/>
            </a:pPr>
            <a:endParaRPr lang="en-US" dirty="0"/>
          </a:p>
        </p:txBody>
      </p:sp>
    </p:spTree>
    <p:extLst>
      <p:ext uri="{BB962C8B-B14F-4D97-AF65-F5344CB8AC3E}">
        <p14:creationId xmlns:p14="http://schemas.microsoft.com/office/powerpoint/2010/main" val="370344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ques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676400"/>
            <a:ext cx="8229600"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620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List</a:t>
            </a:r>
            <a:endParaRPr lang="en-US" dirty="0"/>
          </a:p>
        </p:txBody>
      </p:sp>
      <p:sp>
        <p:nvSpPr>
          <p:cNvPr id="3" name="Content Placeholder 2"/>
          <p:cNvSpPr>
            <a:spLocks noGrp="1"/>
          </p:cNvSpPr>
          <p:nvPr>
            <p:ph idx="1"/>
          </p:nvPr>
        </p:nvSpPr>
        <p:spPr/>
        <p:txBody>
          <a:bodyPr>
            <a:noAutofit/>
          </a:bodyPr>
          <a:lstStyle/>
          <a:p>
            <a:pPr marL="457200" lvl="0" indent="-457200">
              <a:buClr>
                <a:schemeClr val="tx1">
                  <a:lumMod val="65000"/>
                  <a:lumOff val="35000"/>
                </a:schemeClr>
              </a:buClr>
              <a:buFont typeface="+mj-lt"/>
              <a:buAutoNum type="arabicPeriod"/>
            </a:pPr>
            <a:r>
              <a:rPr lang="en-US" sz="1600" dirty="0"/>
              <a:t>Monoclonal </a:t>
            </a:r>
            <a:r>
              <a:rPr lang="en-US" sz="1600" dirty="0" err="1"/>
              <a:t>gammopathy</a:t>
            </a:r>
            <a:r>
              <a:rPr lang="en-US" sz="1600" dirty="0"/>
              <a:t> of undetermined significance (MGUS). </a:t>
            </a:r>
            <a:r>
              <a:rPr lang="es-MX" sz="1600" dirty="0"/>
              <a:t>Mayo </a:t>
            </a:r>
            <a:r>
              <a:rPr lang="es-MX" sz="1600" dirty="0" err="1"/>
              <a:t>Clinic</a:t>
            </a:r>
            <a:r>
              <a:rPr lang="es-MX" sz="1600" dirty="0"/>
              <a:t>. http://www.mayoclinic.org/diseases-conditions/mgus/symptoms-causes/syc-20352362. </a:t>
            </a:r>
            <a:r>
              <a:rPr lang="en-US" sz="1600" dirty="0"/>
              <a:t>Published July 29, 2017. Accessed April 15, 2018.</a:t>
            </a:r>
          </a:p>
          <a:p>
            <a:pPr marL="457200" lvl="0" indent="-457200">
              <a:buClr>
                <a:schemeClr val="tx1">
                  <a:lumMod val="65000"/>
                  <a:lumOff val="35000"/>
                </a:schemeClr>
              </a:buClr>
              <a:buFont typeface="+mj-lt"/>
              <a:buAutoNum type="arabicPeriod"/>
            </a:pPr>
            <a:r>
              <a:rPr lang="es-MX" sz="1600" dirty="0"/>
              <a:t>Van de </a:t>
            </a:r>
            <a:r>
              <a:rPr lang="es-MX" sz="1600" dirty="0" err="1"/>
              <a:t>Donk</a:t>
            </a:r>
            <a:r>
              <a:rPr lang="es-MX" sz="1600" dirty="0"/>
              <a:t> NWCJ, </a:t>
            </a:r>
            <a:r>
              <a:rPr lang="es-MX" sz="1600" dirty="0" err="1"/>
              <a:t>Palumbo</a:t>
            </a:r>
            <a:r>
              <a:rPr lang="es-MX" sz="1600" dirty="0"/>
              <a:t> A, </a:t>
            </a:r>
            <a:r>
              <a:rPr lang="es-MX" sz="1600" dirty="0" err="1"/>
              <a:t>Johnsen</a:t>
            </a:r>
            <a:r>
              <a:rPr lang="es-MX" sz="1600" dirty="0"/>
              <a:t> HE, et al. </a:t>
            </a:r>
            <a:r>
              <a:rPr lang="en-US" sz="1600" dirty="0"/>
              <a:t>The clinical relevance and management of monoclonal </a:t>
            </a:r>
            <a:r>
              <a:rPr lang="en-US" sz="1600" dirty="0" err="1"/>
              <a:t>gammopathy</a:t>
            </a:r>
            <a:r>
              <a:rPr lang="en-US" sz="1600" dirty="0"/>
              <a:t> of undetermined significance and related disorders: recommendations from the European Myeloma Network. </a:t>
            </a:r>
            <a:r>
              <a:rPr lang="en-US" sz="1600" i="1" dirty="0" err="1"/>
              <a:t>Haematologica</a:t>
            </a:r>
            <a:r>
              <a:rPr lang="en-US" sz="1600" dirty="0"/>
              <a:t>. 2014;99(6):984-996. doi:10.3324/haematol.2013.100552.</a:t>
            </a:r>
          </a:p>
          <a:p>
            <a:pPr marL="457200" lvl="0" indent="-457200">
              <a:buClr>
                <a:schemeClr val="tx1">
                  <a:lumMod val="65000"/>
                  <a:lumOff val="35000"/>
                </a:schemeClr>
              </a:buClr>
              <a:buFont typeface="+mj-lt"/>
              <a:buAutoNum type="arabicPeriod"/>
            </a:pPr>
            <a:r>
              <a:rPr lang="en-US" sz="1600" dirty="0"/>
              <a:t>International Myeloma Working Group (IMWG) Criteria for the Diagnosis of Multiple Myeloma. International Myeloma Working Group. http://imwg.myeloma.org/international-myeloma-working-group-imwg-criteria-for-the-diagnosis-of-multiple-myeloma/. Published November 9, 2015. Accessed April 15, 2018.</a:t>
            </a:r>
          </a:p>
          <a:p>
            <a:pPr marL="457200" lvl="0" indent="-457200">
              <a:buClr>
                <a:schemeClr val="tx1">
                  <a:lumMod val="65000"/>
                  <a:lumOff val="35000"/>
                </a:schemeClr>
              </a:buClr>
              <a:buFont typeface="+mj-lt"/>
              <a:buAutoNum type="arabicPeriod"/>
            </a:pPr>
            <a:r>
              <a:rPr lang="en-US" sz="1600" dirty="0"/>
              <a:t>Kyle RA, </a:t>
            </a:r>
            <a:r>
              <a:rPr lang="en-US" sz="1600" dirty="0" err="1"/>
              <a:t>Therneau</a:t>
            </a:r>
            <a:r>
              <a:rPr lang="en-US" sz="1600" dirty="0"/>
              <a:t> TM, </a:t>
            </a:r>
            <a:r>
              <a:rPr lang="en-US" sz="1600" dirty="0" err="1"/>
              <a:t>Rajkumar</a:t>
            </a:r>
            <a:r>
              <a:rPr lang="en-US" sz="1600" dirty="0"/>
              <a:t> SV, et al. A Long-Term Study of Prognosis in Monoclonal Gammopathy of Undetermined Significance. </a:t>
            </a:r>
            <a:r>
              <a:rPr lang="en-US" sz="1600" i="1" dirty="0"/>
              <a:t>New England Journal of Medicine</a:t>
            </a:r>
            <a:r>
              <a:rPr lang="en-US" sz="1600" dirty="0"/>
              <a:t>. 2002;346(8):564-569. doi:10.1056/nejmoa01133202.</a:t>
            </a:r>
          </a:p>
          <a:p>
            <a:pPr marL="457200" lvl="0" indent="-457200">
              <a:buClr>
                <a:schemeClr val="tx1">
                  <a:lumMod val="65000"/>
                  <a:lumOff val="35000"/>
                </a:schemeClr>
              </a:buClr>
              <a:buFont typeface="+mj-lt"/>
              <a:buAutoNum type="arabicPeriod"/>
            </a:pPr>
            <a:r>
              <a:rPr lang="en-US" sz="1600" dirty="0" err="1"/>
              <a:t>Azur</a:t>
            </a:r>
            <a:r>
              <a:rPr lang="en-US" sz="1600" dirty="0"/>
              <a:t> MJ, Stuart EA, </a:t>
            </a:r>
            <a:r>
              <a:rPr lang="en-US" sz="1600" dirty="0" err="1"/>
              <a:t>Frangakis</a:t>
            </a:r>
            <a:r>
              <a:rPr lang="en-US" sz="1600" dirty="0"/>
              <a:t> C, Leaf PJ. Multiple Imputation by Chained Equations: What is it and how does it work? </a:t>
            </a:r>
            <a:r>
              <a:rPr lang="en-US" sz="1600" i="1" dirty="0"/>
              <a:t>International journal of methods in psychiatric research</a:t>
            </a:r>
            <a:r>
              <a:rPr lang="en-US" sz="1600" dirty="0"/>
              <a:t>. 2011;20(1):40-49. doi:10.1002/mpr.329</a:t>
            </a:r>
            <a:r>
              <a:rPr lang="en-US" sz="1600" dirty="0" smtClean="0"/>
              <a:t>.</a:t>
            </a:r>
            <a:endParaRPr lang="en-US" sz="1600" dirty="0"/>
          </a:p>
        </p:txBody>
      </p:sp>
    </p:spTree>
    <p:extLst>
      <p:ext uri="{BB962C8B-B14F-4D97-AF65-F5344CB8AC3E}">
        <p14:creationId xmlns:p14="http://schemas.microsoft.com/office/powerpoint/2010/main" val="250869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List</a:t>
            </a:r>
            <a:endParaRPr lang="en-US" dirty="0"/>
          </a:p>
        </p:txBody>
      </p:sp>
      <p:sp>
        <p:nvSpPr>
          <p:cNvPr id="3" name="Content Placeholder 2"/>
          <p:cNvSpPr>
            <a:spLocks noGrp="1"/>
          </p:cNvSpPr>
          <p:nvPr>
            <p:ph idx="1"/>
          </p:nvPr>
        </p:nvSpPr>
        <p:spPr/>
        <p:txBody>
          <a:bodyPr>
            <a:noAutofit/>
          </a:bodyPr>
          <a:lstStyle/>
          <a:p>
            <a:pPr marL="457200" lvl="0" indent="-457200">
              <a:buClr>
                <a:schemeClr val="tx1">
                  <a:lumMod val="65000"/>
                  <a:lumOff val="35000"/>
                </a:schemeClr>
              </a:buClr>
              <a:buFont typeface="+mj-lt"/>
              <a:buAutoNum type="arabicPeriod" startAt="6"/>
            </a:pPr>
            <a:r>
              <a:rPr lang="en-US" sz="1600" dirty="0" smtClean="0"/>
              <a:t>R: A language and environment for statistical computing [computer program]. Version 3.4.4. Vienna, Austria: R Foundation for Statistical Computing; 2018.</a:t>
            </a:r>
          </a:p>
          <a:p>
            <a:pPr marL="457200" lvl="0" indent="-457200">
              <a:buClr>
                <a:schemeClr val="tx1">
                  <a:lumMod val="65000"/>
                  <a:lumOff val="35000"/>
                </a:schemeClr>
              </a:buClr>
              <a:buFont typeface="+mj-lt"/>
              <a:buAutoNum type="arabicPeriod" startAt="6"/>
            </a:pPr>
            <a:r>
              <a:rPr lang="en-US" sz="1600" dirty="0" err="1" smtClean="0"/>
              <a:t>Buuren</a:t>
            </a:r>
            <a:r>
              <a:rPr lang="en-US" sz="1600" dirty="0" smtClean="0"/>
              <a:t> </a:t>
            </a:r>
            <a:r>
              <a:rPr lang="en-US" sz="1600" dirty="0"/>
              <a:t>SV, </a:t>
            </a:r>
            <a:r>
              <a:rPr lang="en-US" sz="1600" dirty="0" err="1"/>
              <a:t>Groothuis-Oudshoorn</a:t>
            </a:r>
            <a:r>
              <a:rPr lang="en-US" sz="1600" dirty="0"/>
              <a:t> K. mice: Multivariate Imputation by Chained Equations </a:t>
            </a:r>
            <a:r>
              <a:rPr lang="en-US" sz="1600" dirty="0" err="1"/>
              <a:t>inR</a:t>
            </a:r>
            <a:r>
              <a:rPr lang="en-US" sz="1600" dirty="0"/>
              <a:t>. </a:t>
            </a:r>
            <a:r>
              <a:rPr lang="en-US" sz="1600" i="1" dirty="0"/>
              <a:t>Journal of Statistical Software</a:t>
            </a:r>
            <a:r>
              <a:rPr lang="en-US" sz="1600" dirty="0"/>
              <a:t>. 2011;45(3). doi:10.18637/jss.v045.i03. </a:t>
            </a:r>
          </a:p>
          <a:p>
            <a:pPr marL="457200" lvl="0" indent="-457200">
              <a:buClr>
                <a:schemeClr val="tx1">
                  <a:lumMod val="65000"/>
                  <a:lumOff val="35000"/>
                </a:schemeClr>
              </a:buClr>
              <a:buFont typeface="+mj-lt"/>
              <a:buAutoNum type="arabicPeriod" startAt="6"/>
            </a:pPr>
            <a:r>
              <a:rPr lang="en-US" sz="1600" dirty="0"/>
              <a:t>A Package for Survival Analysis in S [computer program]. Version 2.38. </a:t>
            </a:r>
            <a:r>
              <a:rPr lang="en-US" sz="1600" dirty="0" err="1"/>
              <a:t>Therneau</a:t>
            </a:r>
            <a:r>
              <a:rPr lang="en-US" sz="1600" dirty="0"/>
              <a:t> T; 2015. </a:t>
            </a:r>
          </a:p>
          <a:p>
            <a:pPr marL="457200" lvl="0" indent="-457200">
              <a:buClr>
                <a:schemeClr val="tx1">
                  <a:lumMod val="65000"/>
                  <a:lumOff val="35000"/>
                </a:schemeClr>
              </a:buClr>
              <a:buFont typeface="+mj-lt"/>
              <a:buAutoNum type="arabicPeriod" startAt="6"/>
            </a:pPr>
            <a:r>
              <a:rPr lang="en-US" sz="1600" dirty="0" err="1"/>
              <a:t>Borgan</a:t>
            </a:r>
            <a:r>
              <a:rPr lang="en-US" sz="1600" dirty="0"/>
              <a:t> Ø. Modeling Survival Data: Extending the Cox Model. Terry M. </a:t>
            </a:r>
            <a:r>
              <a:rPr lang="en-US" sz="1600" dirty="0" err="1"/>
              <a:t>Therneau</a:t>
            </a:r>
            <a:r>
              <a:rPr lang="en-US" sz="1600" dirty="0"/>
              <a:t> and Patricia M. </a:t>
            </a:r>
            <a:r>
              <a:rPr lang="en-US" sz="1600" dirty="0" err="1"/>
              <a:t>Grambsch</a:t>
            </a:r>
            <a:r>
              <a:rPr lang="en-US" sz="1600" dirty="0"/>
              <a:t>, Springer‐</a:t>
            </a:r>
            <a:r>
              <a:rPr lang="en-US" sz="1600" dirty="0" err="1"/>
              <a:t>Verlag</a:t>
            </a:r>
            <a:r>
              <a:rPr lang="en-US" sz="1600" dirty="0"/>
              <a:t>, New York, 2000. No. of pages: xiii 350. Price: $69.95. ISBN 0‐387‐98784‐3. </a:t>
            </a:r>
            <a:r>
              <a:rPr lang="en-US" sz="1600" i="1" dirty="0"/>
              <a:t>Statistics in Medicine</a:t>
            </a:r>
            <a:r>
              <a:rPr lang="en-US" sz="1600" dirty="0"/>
              <a:t>. 2001;20(13):2053-2054. doi:10.1002/sim.956.abs.</a:t>
            </a:r>
          </a:p>
          <a:p>
            <a:pPr marL="457200" lvl="0" indent="-457200">
              <a:buClr>
                <a:schemeClr val="tx1">
                  <a:lumMod val="65000"/>
                  <a:lumOff val="35000"/>
                </a:schemeClr>
              </a:buClr>
              <a:buFont typeface="+mj-lt"/>
              <a:buAutoNum type="arabicPeriod" startAt="6"/>
            </a:pPr>
            <a:r>
              <a:rPr lang="en-US" sz="1600" dirty="0"/>
              <a:t>Kyle RA, </a:t>
            </a:r>
            <a:r>
              <a:rPr lang="en-US" sz="1600" dirty="0" err="1"/>
              <a:t>Therneau</a:t>
            </a:r>
            <a:r>
              <a:rPr lang="en-US" sz="1600" dirty="0"/>
              <a:t> TM, </a:t>
            </a:r>
            <a:r>
              <a:rPr lang="en-US" sz="1600" dirty="0" err="1"/>
              <a:t>Rajkumar</a:t>
            </a:r>
            <a:r>
              <a:rPr lang="en-US" sz="1600" dirty="0"/>
              <a:t> SV, et al. Prevalence of monoclonal </a:t>
            </a:r>
            <a:r>
              <a:rPr lang="en-US" sz="1600" dirty="0" err="1"/>
              <a:t>gammopathy</a:t>
            </a:r>
            <a:r>
              <a:rPr lang="en-US" sz="1600" dirty="0"/>
              <a:t> of undetermined significance. N </a:t>
            </a:r>
            <a:r>
              <a:rPr lang="en-US" sz="1600" dirty="0" err="1"/>
              <a:t>Engl</a:t>
            </a:r>
            <a:r>
              <a:rPr lang="en-US" sz="1600" dirty="0"/>
              <a:t> J Med. 2006;354(13):1362-9.</a:t>
            </a:r>
          </a:p>
          <a:p>
            <a:pPr marL="457200" lvl="0" indent="-457200">
              <a:buClr>
                <a:schemeClr val="tx1">
                  <a:lumMod val="65000"/>
                  <a:lumOff val="35000"/>
                </a:schemeClr>
              </a:buClr>
              <a:buFont typeface="+mj-lt"/>
              <a:buAutoNum type="arabicPeriod" startAt="6"/>
            </a:pPr>
            <a:r>
              <a:rPr lang="en-US" sz="1600" dirty="0"/>
              <a:t>Understanding your MULTIPLE MYELOMA LAB TESTS. Takeda Oncology. http://www.velcade.com/files/PDFs/Understand_your_Lab_Tests_Resource_(MM). Accessed April 20, 2018.</a:t>
            </a:r>
          </a:p>
          <a:p>
            <a:pPr marL="457200" lvl="0" indent="-457200">
              <a:buClr>
                <a:schemeClr val="tx1">
                  <a:lumMod val="65000"/>
                  <a:lumOff val="35000"/>
                </a:schemeClr>
              </a:buClr>
              <a:buFont typeface="+mj-lt"/>
              <a:buAutoNum type="arabicPeriod" startAt="6"/>
            </a:pPr>
            <a:r>
              <a:rPr lang="en-US" sz="1600" dirty="0"/>
              <a:t>Kyle RA, Larson DR, </a:t>
            </a:r>
            <a:r>
              <a:rPr lang="en-US" sz="1600" dirty="0" err="1"/>
              <a:t>Therneau</a:t>
            </a:r>
            <a:r>
              <a:rPr lang="en-US" sz="1600" dirty="0"/>
              <a:t> TM, et al. Long-Term Follow-up of Monoclonal Gammopathy of Undetermined Significance. N </a:t>
            </a:r>
            <a:r>
              <a:rPr lang="en-US" sz="1600" dirty="0" err="1"/>
              <a:t>Engl</a:t>
            </a:r>
            <a:r>
              <a:rPr lang="en-US" sz="1600" dirty="0"/>
              <a:t> J Med. 2018;378(3):241-249.</a:t>
            </a:r>
          </a:p>
          <a:p>
            <a:pPr marL="457200" indent="-457200">
              <a:buFont typeface="+mj-lt"/>
              <a:buAutoNum type="arabicPeriod" startAt="6"/>
            </a:pPr>
            <a:endParaRPr lang="en-US" sz="1600" dirty="0"/>
          </a:p>
        </p:txBody>
      </p:sp>
    </p:spTree>
    <p:extLst>
      <p:ext uri="{BB962C8B-B14F-4D97-AF65-F5344CB8AC3E}">
        <p14:creationId xmlns:p14="http://schemas.microsoft.com/office/powerpoint/2010/main" val="163753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Imputed Data Validation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02" y="1600200"/>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480" y="1600200"/>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a:hlinkClick r:id="rId5"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3382694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Imputed Data Validation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78604"/>
            <a:ext cx="5120640" cy="5113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a:hlinkClick r:id="rId4"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398502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spcAft>
                <a:spcPts val="1200"/>
              </a:spcAft>
              <a:buClrTx/>
              <a:buNone/>
            </a:pPr>
            <a:r>
              <a:rPr lang="en-US" b="1" dirty="0"/>
              <a:t>Disease Background</a:t>
            </a:r>
          </a:p>
          <a:p>
            <a:pPr>
              <a:spcAft>
                <a:spcPts val="1200"/>
              </a:spcAft>
              <a:buClrTx/>
              <a:buFont typeface="Wingdings" panose="05000000000000000000" pitchFamily="2" charset="2"/>
              <a:buChar char="v"/>
            </a:pPr>
            <a:r>
              <a:rPr lang="en-US" dirty="0" smtClean="0"/>
              <a:t>MGUS </a:t>
            </a:r>
            <a:r>
              <a:rPr lang="en-US" dirty="0"/>
              <a:t>is a condition where there is an abnormal </a:t>
            </a:r>
            <a:r>
              <a:rPr lang="en-US" dirty="0" smtClean="0"/>
              <a:t>protein (M protein) </a:t>
            </a:r>
            <a:r>
              <a:rPr lang="en-US" dirty="0"/>
              <a:t>in the </a:t>
            </a:r>
            <a:r>
              <a:rPr lang="en-US" dirty="0" smtClean="0"/>
              <a:t>blood</a:t>
            </a:r>
          </a:p>
          <a:p>
            <a:pPr>
              <a:spcAft>
                <a:spcPts val="1200"/>
              </a:spcAft>
              <a:buClrTx/>
              <a:buFont typeface="Wingdings" panose="05000000000000000000" pitchFamily="2" charset="2"/>
              <a:buChar char="v"/>
            </a:pPr>
            <a:r>
              <a:rPr lang="en-US" dirty="0" smtClean="0"/>
              <a:t>The accumulation can lead to the inhibition of healthy cells</a:t>
            </a:r>
          </a:p>
          <a:p>
            <a:pPr>
              <a:spcAft>
                <a:spcPts val="1200"/>
              </a:spcAft>
              <a:buClrTx/>
              <a:buFont typeface="Wingdings" panose="05000000000000000000" pitchFamily="2" charset="2"/>
              <a:buChar char="v"/>
            </a:pPr>
            <a:r>
              <a:rPr lang="en-US" dirty="0" smtClean="0"/>
              <a:t>Of greater severity, it can lead to a plasma cell malignancy (PCM)</a:t>
            </a:r>
          </a:p>
          <a:p>
            <a:pPr>
              <a:buClrTx/>
              <a:buFont typeface="Wingdings" panose="05000000000000000000" pitchFamily="2" charset="2"/>
              <a:buChar char="v"/>
            </a:pPr>
            <a:r>
              <a:rPr lang="en-US" dirty="0" smtClean="0"/>
              <a:t>MGUS occurs mostly in older adults</a:t>
            </a:r>
          </a:p>
          <a:p>
            <a:pPr lvl="1">
              <a:buClrTx/>
              <a:buFont typeface="Wingdings" panose="05000000000000000000" pitchFamily="2" charset="2"/>
              <a:buChar char="v"/>
            </a:pPr>
            <a:r>
              <a:rPr lang="en-US" dirty="0" smtClean="0"/>
              <a:t>3.2% prevalence in adults &gt;= 50 years</a:t>
            </a:r>
          </a:p>
          <a:p>
            <a:pPr lvl="1">
              <a:buClrTx/>
              <a:buFont typeface="Wingdings" panose="05000000000000000000" pitchFamily="2" charset="2"/>
              <a:buChar char="v"/>
            </a:pPr>
            <a:r>
              <a:rPr lang="en-US" dirty="0" smtClean="0"/>
              <a:t>5.3% prevalence in adults &gt;= 70 years</a:t>
            </a:r>
          </a:p>
          <a:p>
            <a:pPr>
              <a:spcAft>
                <a:spcPts val="1200"/>
              </a:spcAft>
              <a:buClrTx/>
              <a:buFont typeface="Wingdings" panose="05000000000000000000" pitchFamily="2" charset="2"/>
              <a:buChar char="v"/>
            </a:pPr>
            <a:endParaRPr lang="en-US" dirty="0"/>
          </a:p>
        </p:txBody>
      </p:sp>
    </p:spTree>
    <p:extLst>
      <p:ext uri="{BB962C8B-B14F-4D97-AF65-F5344CB8AC3E}">
        <p14:creationId xmlns:p14="http://schemas.microsoft.com/office/powerpoint/2010/main" val="4128316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Imputed Data Validation</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845871"/>
            <a:ext cx="5128260" cy="279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a:hlinkClick r:id="rId4"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447800"/>
            <a:ext cx="67246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133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sp>
        <p:nvSpPr>
          <p:cNvPr id="3" name="Content Placeholder 2"/>
          <p:cNvSpPr>
            <a:spLocks noGrp="1"/>
          </p:cNvSpPr>
          <p:nvPr>
            <p:ph idx="1"/>
          </p:nvPr>
        </p:nvSpPr>
        <p:spPr/>
        <p:txBody>
          <a:bodyPr/>
          <a:lstStyle/>
          <a:p>
            <a:pPr>
              <a:buClrTx/>
              <a:buFont typeface="Wingdings" panose="05000000000000000000" pitchFamily="2" charset="2"/>
              <a:buChar char="v"/>
            </a:pPr>
            <a:endParaRPr lang="en-US" dirty="0" smtClean="0"/>
          </a:p>
          <a:p>
            <a:pPr>
              <a:buClrTx/>
              <a:buFont typeface="Wingdings" panose="05000000000000000000" pitchFamily="2" charset="2"/>
              <a:buChar char="v"/>
            </a:pPr>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160" y="1636176"/>
            <a:ext cx="5120640" cy="5113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a:hlinkClick r:id="rId4"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668605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sp>
        <p:nvSpPr>
          <p:cNvPr id="3" name="Content Placeholder 2"/>
          <p:cNvSpPr>
            <a:spLocks noGrp="1"/>
          </p:cNvSpPr>
          <p:nvPr>
            <p:ph idx="1"/>
          </p:nvPr>
        </p:nvSpPr>
        <p:spPr/>
        <p:txBody>
          <a:bodyPr/>
          <a:lstStyle/>
          <a:p>
            <a:pPr>
              <a:buClrTx/>
              <a:buFont typeface="Wingdings" panose="05000000000000000000" pitchFamily="2" charset="2"/>
              <a:buChar char="v"/>
            </a:pPr>
            <a:endParaRPr lang="en-US" dirty="0" smtClean="0"/>
          </a:p>
          <a:p>
            <a:pPr>
              <a:buClrTx/>
              <a:buFont typeface="Wingdings" panose="05000000000000000000" pitchFamily="2" charset="2"/>
              <a:buChar char="v"/>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02326328"/>
              </p:ext>
            </p:extLst>
          </p:nvPr>
        </p:nvGraphicFramePr>
        <p:xfrm>
          <a:off x="381000" y="2362200"/>
          <a:ext cx="8382001" cy="2839212"/>
        </p:xfrm>
        <a:graphic>
          <a:graphicData uri="http://schemas.openxmlformats.org/drawingml/2006/table">
            <a:tbl>
              <a:tblPr firstRow="1" firstCol="1" bandRow="1"/>
              <a:tblGrid>
                <a:gridCol w="1828800"/>
                <a:gridCol w="876221"/>
                <a:gridCol w="955305"/>
                <a:gridCol w="1171049"/>
                <a:gridCol w="1015640"/>
                <a:gridCol w="1218585"/>
                <a:gridCol w="1316401"/>
              </a:tblGrid>
              <a:tr h="190500">
                <a:tc gridSpan="7">
                  <a:txBody>
                    <a:bodyPr/>
                    <a:lstStyle/>
                    <a:p>
                      <a:pPr marL="0" marR="0" algn="ctr">
                        <a:lnSpc>
                          <a:spcPct val="115000"/>
                        </a:lnSpc>
                        <a:spcBef>
                          <a:spcPts val="0"/>
                        </a:spcBef>
                        <a:spcAft>
                          <a:spcPts val="0"/>
                        </a:spcAft>
                      </a:pPr>
                      <a:r>
                        <a:rPr lang="en-US" sz="1800" b="1" dirty="0">
                          <a:solidFill>
                            <a:srgbClr val="000000"/>
                          </a:solidFill>
                          <a:effectLst/>
                          <a:latin typeface="Garamond"/>
                          <a:ea typeface="Times New Roman"/>
                          <a:cs typeface="Times New Roman"/>
                        </a:rPr>
                        <a:t>Table </a:t>
                      </a:r>
                      <a:r>
                        <a:rPr lang="en-US" sz="1800" b="1" dirty="0" smtClean="0">
                          <a:solidFill>
                            <a:srgbClr val="000000"/>
                          </a:solidFill>
                          <a:effectLst/>
                          <a:latin typeface="Garamond"/>
                          <a:ea typeface="Times New Roman"/>
                          <a:cs typeface="Times New Roman"/>
                        </a:rPr>
                        <a:t>3. </a:t>
                      </a:r>
                      <a:r>
                        <a:rPr lang="en-US" sz="1800" dirty="0">
                          <a:solidFill>
                            <a:srgbClr val="000000"/>
                          </a:solidFill>
                          <a:effectLst/>
                          <a:latin typeface="Garamond"/>
                          <a:ea typeface="Times New Roman"/>
                          <a:cs typeface="Times New Roman"/>
                        </a:rPr>
                        <a:t>Cox proportional hazards full model estimates coefficient estimates</a:t>
                      </a:r>
                      <a:endParaRPr lang="en-US" sz="1800" dirty="0">
                        <a:effectLst/>
                        <a:latin typeface="Calibri"/>
                        <a:ea typeface="Calibri"/>
                        <a:cs typeface="Times New Roman"/>
                      </a:endParaRPr>
                    </a:p>
                  </a:txBody>
                  <a:tcPr marL="68580" marR="68580" marT="0" marB="0" anchor="b">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nSpc>
                          <a:spcPct val="115000"/>
                        </a:lnSpc>
                      </a:pPr>
                      <a:endParaRPr lang="en-US" sz="1800">
                        <a:effectLst/>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Est.</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SE</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DF</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Pr(&gt;|t|)</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000000"/>
                          </a:solidFill>
                          <a:effectLst/>
                          <a:latin typeface="Garamond"/>
                          <a:ea typeface="Times New Roman"/>
                          <a:cs typeface="Times New Roman"/>
                        </a:rPr>
                        <a:t>95% CI lower</a:t>
                      </a:r>
                      <a:endParaRPr lang="en-US" sz="1800" dirty="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95% CI upper</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marL="0" marR="0">
                        <a:lnSpc>
                          <a:spcPct val="115000"/>
                        </a:lnSpc>
                        <a:spcBef>
                          <a:spcPts val="0"/>
                        </a:spcBef>
                        <a:spcAft>
                          <a:spcPts val="0"/>
                        </a:spcAft>
                      </a:pPr>
                      <a:r>
                        <a:rPr lang="en-US" sz="1800" b="1" dirty="0">
                          <a:solidFill>
                            <a:srgbClr val="000000"/>
                          </a:solidFill>
                          <a:effectLst/>
                          <a:latin typeface="Garamond"/>
                          <a:ea typeface="Times New Roman"/>
                          <a:cs typeface="Times New Roman"/>
                        </a:rPr>
                        <a:t>S</a:t>
                      </a:r>
                      <a:r>
                        <a:rPr lang="en-US" sz="1800" b="1" dirty="0" smtClean="0">
                          <a:solidFill>
                            <a:srgbClr val="000000"/>
                          </a:solidFill>
                          <a:effectLst/>
                          <a:latin typeface="Garamond"/>
                          <a:ea typeface="Times New Roman"/>
                          <a:cs typeface="Times New Roman"/>
                        </a:rPr>
                        <a:t>ex </a:t>
                      </a:r>
                      <a:r>
                        <a:rPr lang="en-US" sz="1800" b="1" dirty="0">
                          <a:solidFill>
                            <a:srgbClr val="000000"/>
                          </a:solidFill>
                          <a:effectLst/>
                          <a:latin typeface="Garamond"/>
                          <a:ea typeface="Times New Roman"/>
                          <a:cs typeface="Times New Roman"/>
                        </a:rPr>
                        <a:t>(M)</a:t>
                      </a:r>
                      <a:endParaRPr lang="en-US" sz="1800" dirty="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0.186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0.204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914310.340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effectLst/>
                          <a:latin typeface="Garamond" panose="02020404030301010803" pitchFamily="18" charset="0"/>
                        </a:rPr>
                        <a:t>0.360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-0.213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effectLst/>
                          <a:latin typeface="Garamond" panose="02020404030301010803" pitchFamily="18" charset="0"/>
                        </a:rPr>
                        <a:t>0.585796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190500">
                <a:tc>
                  <a:txBody>
                    <a:bodyPr/>
                    <a:lstStyle/>
                    <a:p>
                      <a:pPr marL="0" marR="0">
                        <a:lnSpc>
                          <a:spcPct val="115000"/>
                        </a:lnSpc>
                        <a:spcBef>
                          <a:spcPts val="0"/>
                        </a:spcBef>
                        <a:spcAft>
                          <a:spcPts val="0"/>
                        </a:spcAft>
                      </a:pPr>
                      <a:r>
                        <a:rPr lang="en-US" sz="1800" b="1" dirty="0" smtClean="0">
                          <a:solidFill>
                            <a:srgbClr val="000000"/>
                          </a:solidFill>
                          <a:effectLst/>
                          <a:latin typeface="Garamond"/>
                          <a:ea typeface="Times New Roman"/>
                          <a:cs typeface="Times New Roman"/>
                        </a:rPr>
                        <a:t>Age</a:t>
                      </a:r>
                      <a:endParaRPr lang="en-US" sz="1800" dirty="0">
                        <a:effectLst/>
                        <a:latin typeface="Calibri"/>
                        <a:ea typeface="Calibri"/>
                        <a:cs typeface="Times New Roman"/>
                      </a:endParaRPr>
                    </a:p>
                  </a:txBody>
                  <a:tcPr marL="68580" marR="68580" marT="0"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0.012</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0.008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698499.190</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0.139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-0.004</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0.028893</a:t>
                      </a:r>
                    </a:p>
                  </a:txBody>
                  <a:tcPr marL="9525" marR="9525" marT="9525" marB="0" anchor="b">
                    <a:lnL>
                      <a:noFill/>
                    </a:lnL>
                    <a:lnR>
                      <a:noFill/>
                    </a:lnR>
                    <a:lnT>
                      <a:noFill/>
                    </a:lnT>
                    <a:lnB>
                      <a:noFill/>
                    </a:lnB>
                  </a:tcPr>
                </a:tc>
              </a:tr>
              <a:tr h="190500">
                <a:tc>
                  <a:txBody>
                    <a:bodyPr/>
                    <a:lstStyle/>
                    <a:p>
                      <a:pPr marL="0" marR="0">
                        <a:lnSpc>
                          <a:spcPct val="115000"/>
                        </a:lnSpc>
                        <a:spcBef>
                          <a:spcPts val="0"/>
                        </a:spcBef>
                        <a:spcAft>
                          <a:spcPts val="0"/>
                        </a:spcAft>
                      </a:pPr>
                      <a:r>
                        <a:rPr lang="en-US" sz="1800" b="1" dirty="0" err="1" smtClean="0">
                          <a:solidFill>
                            <a:srgbClr val="000000"/>
                          </a:solidFill>
                          <a:effectLst/>
                          <a:latin typeface="Garamond"/>
                          <a:ea typeface="Times New Roman"/>
                          <a:cs typeface="Times New Roman"/>
                        </a:rPr>
                        <a:t>Hgb</a:t>
                      </a:r>
                      <a:r>
                        <a:rPr lang="en-US" sz="1800" b="1" dirty="0" smtClean="0">
                          <a:solidFill>
                            <a:srgbClr val="000000"/>
                          </a:solidFill>
                          <a:effectLst/>
                          <a:latin typeface="Garamond"/>
                          <a:ea typeface="Times New Roman"/>
                          <a:cs typeface="Times New Roman"/>
                        </a:rPr>
                        <a:t>*</a:t>
                      </a:r>
                      <a:endParaRPr lang="en-US" sz="1800" dirty="0">
                        <a:effectLst/>
                        <a:latin typeface="Calibri"/>
                        <a:ea typeface="Calibri"/>
                        <a:cs typeface="Times New Roman"/>
                      </a:endParaRPr>
                    </a:p>
                  </a:txBody>
                  <a:tcPr marL="68580" marR="68580" marT="0"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-0.142</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0.055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155117.100</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0.009</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-0.250</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-0.03496</a:t>
                      </a:r>
                    </a:p>
                  </a:txBody>
                  <a:tcPr marL="9525" marR="9525" marT="9525" marB="0" anchor="b">
                    <a:lnL>
                      <a:noFill/>
                    </a:lnL>
                    <a:lnR>
                      <a:noFill/>
                    </a:lnR>
                    <a:lnT>
                      <a:noFill/>
                    </a:lnT>
                    <a:lnB>
                      <a:noFill/>
                    </a:lnB>
                  </a:tcPr>
                </a:tc>
              </a:tr>
              <a:tr h="190500">
                <a:tc>
                  <a:txBody>
                    <a:bodyPr/>
                    <a:lstStyle/>
                    <a:p>
                      <a:pPr marL="0" marR="0">
                        <a:lnSpc>
                          <a:spcPct val="115000"/>
                        </a:lnSpc>
                        <a:spcBef>
                          <a:spcPts val="0"/>
                        </a:spcBef>
                        <a:spcAft>
                          <a:spcPts val="0"/>
                        </a:spcAft>
                      </a:pPr>
                      <a:r>
                        <a:rPr lang="en-US" sz="1800" b="1" dirty="0" smtClean="0">
                          <a:solidFill>
                            <a:srgbClr val="000000"/>
                          </a:solidFill>
                          <a:effectLst/>
                          <a:latin typeface="Garamond"/>
                          <a:ea typeface="Times New Roman"/>
                          <a:cs typeface="Times New Roman"/>
                        </a:rPr>
                        <a:t>Creatinine</a:t>
                      </a:r>
                      <a:endParaRPr lang="en-US" sz="1800" dirty="0">
                        <a:effectLst/>
                        <a:latin typeface="Calibri"/>
                        <a:ea typeface="Calibri"/>
                        <a:cs typeface="Times New Roman"/>
                      </a:endParaRPr>
                    </a:p>
                  </a:txBody>
                  <a:tcPr marL="68580" marR="68580" marT="0"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-0.187</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0.208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22020.350</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0.368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-0.594</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0.22011</a:t>
                      </a:r>
                    </a:p>
                  </a:txBody>
                  <a:tcPr marL="9525" marR="9525" marT="9525" marB="0" anchor="b">
                    <a:lnL>
                      <a:noFill/>
                    </a:lnL>
                    <a:lnR>
                      <a:noFill/>
                    </a:lnR>
                    <a:lnT>
                      <a:noFill/>
                    </a:lnT>
                    <a:lnB>
                      <a:noFill/>
                    </a:lnB>
                  </a:tcPr>
                </a:tc>
              </a:tr>
              <a:tr h="19050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aramond"/>
                          <a:ea typeface="Times New Roman"/>
                          <a:cs typeface="Times New Roman"/>
                        </a:rPr>
                        <a:t>Serum M Spike*</a:t>
                      </a:r>
                      <a:endParaRPr lang="en-US" sz="1800" dirty="0">
                        <a:effectLst/>
                        <a:latin typeface="Calibri"/>
                        <a:ea typeface="Calibri"/>
                        <a:cs typeface="Times New Roman"/>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Garamond" panose="02020404030301010803" pitchFamily="18" charset="0"/>
                        </a:rPr>
                        <a:t>0.862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Garamond" panose="02020404030301010803" pitchFamily="18" charset="0"/>
                        </a:rPr>
                        <a:t>0.164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Garamond" panose="02020404030301010803" pitchFamily="18" charset="0"/>
                        </a:rPr>
                        <a:t>980751.780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effectLst/>
                          <a:latin typeface="Garamond"/>
                          <a:ea typeface="Times New Roman"/>
                          <a:cs typeface="Times New Roman"/>
                        </a:rPr>
                        <a:t>&lt; 0.001</a:t>
                      </a:r>
                      <a:endParaRPr lang="en-US" sz="1800" dirty="0">
                        <a:effectLst/>
                        <a:latin typeface="Calibri"/>
                        <a:ea typeface="Calibri"/>
                        <a:cs typeface="Times New Roman"/>
                      </a:endParaRPr>
                    </a:p>
                  </a:txBody>
                  <a:tcPr marL="68580" marR="6858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Garamond" panose="02020404030301010803" pitchFamily="18" charset="0"/>
                        </a:rPr>
                        <a:t>0.541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Garamond" panose="02020404030301010803" pitchFamily="18" charset="0"/>
                        </a:rPr>
                        <a:t>1.182819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r>
              <a:tr h="190500">
                <a:tc gridSpan="7">
                  <a:txBody>
                    <a:bodyPr/>
                    <a:lstStyle/>
                    <a:p>
                      <a:pPr marL="0" marR="0">
                        <a:lnSpc>
                          <a:spcPct val="115000"/>
                        </a:lnSpc>
                        <a:spcBef>
                          <a:spcPts val="0"/>
                        </a:spcBef>
                        <a:spcAft>
                          <a:spcPts val="0"/>
                        </a:spcAft>
                      </a:pPr>
                      <a:r>
                        <a:rPr lang="en-US" sz="1800" b="1" dirty="0" smtClean="0">
                          <a:effectLst/>
                          <a:latin typeface="Garamond" panose="02020404030301010803" pitchFamily="18" charset="0"/>
                          <a:ea typeface="Calibri"/>
                          <a:cs typeface="Times New Roman"/>
                        </a:rPr>
                        <a:t>*</a:t>
                      </a:r>
                      <a:r>
                        <a:rPr lang="en-US" sz="1800" dirty="0" smtClean="0">
                          <a:effectLst/>
                          <a:latin typeface="Calibri"/>
                          <a:ea typeface="Calibri"/>
                          <a:cs typeface="Times New Roman"/>
                        </a:rPr>
                        <a:t> </a:t>
                      </a:r>
                      <a:r>
                        <a:rPr lang="en-US" sz="1800" dirty="0" smtClean="0">
                          <a:effectLst/>
                          <a:latin typeface="Garamond" panose="02020404030301010803" pitchFamily="18" charset="0"/>
                          <a:ea typeface="Calibri"/>
                          <a:cs typeface="Times New Roman"/>
                        </a:rPr>
                        <a:t>Coefficient </a:t>
                      </a:r>
                      <a:r>
                        <a:rPr lang="en-US" sz="1800" baseline="0" dirty="0" smtClean="0">
                          <a:effectLst/>
                          <a:latin typeface="Garamond" panose="02020404030301010803" pitchFamily="18" charset="0"/>
                          <a:ea typeface="Calibri"/>
                          <a:cs typeface="Times New Roman"/>
                        </a:rPr>
                        <a:t>found to be statistically significant</a:t>
                      </a:r>
                      <a:endParaRPr lang="en-US" sz="1800" dirty="0">
                        <a:effectLst/>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dirty="0">
                        <a:effectLst/>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dirty="0">
                        <a:effectLst/>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dirty="0">
                        <a:effectLst/>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dirty="0">
                        <a:effectLst/>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dirty="0">
                        <a:effectLst/>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15000"/>
                        </a:lnSpc>
                        <a:spcBef>
                          <a:spcPts val="0"/>
                        </a:spcBef>
                        <a:spcAft>
                          <a:spcPts val="0"/>
                        </a:spcAft>
                      </a:pPr>
                      <a:endParaRPr lang="en-US" sz="1800" dirty="0">
                        <a:effectLst/>
                        <a:latin typeface="Calibri"/>
                        <a:ea typeface="Calibri"/>
                        <a:cs typeface="Times New Roman"/>
                      </a:endParaRPr>
                    </a:p>
                  </a:txBody>
                  <a:tcPr marL="68580" marR="68580" marT="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ight Arrow 4">
            <a:hlinkClick r:id="rId3"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601086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27372706"/>
              </p:ext>
            </p:extLst>
          </p:nvPr>
        </p:nvGraphicFramePr>
        <p:xfrm>
          <a:off x="2057400" y="2286000"/>
          <a:ext cx="5181600" cy="2839212"/>
        </p:xfrm>
        <a:graphic>
          <a:graphicData uri="http://schemas.openxmlformats.org/drawingml/2006/table">
            <a:tbl>
              <a:tblPr firstRow="1" firstCol="1" bandRow="1"/>
              <a:tblGrid>
                <a:gridCol w="1676400"/>
                <a:gridCol w="990600"/>
                <a:gridCol w="1371600"/>
                <a:gridCol w="1143000"/>
              </a:tblGrid>
              <a:tr h="190500">
                <a:tc gridSpan="4">
                  <a:txBody>
                    <a:bodyPr/>
                    <a:lstStyle/>
                    <a:p>
                      <a:pPr marL="0" marR="0">
                        <a:lnSpc>
                          <a:spcPct val="115000"/>
                        </a:lnSpc>
                        <a:spcBef>
                          <a:spcPts val="0"/>
                        </a:spcBef>
                        <a:spcAft>
                          <a:spcPts val="0"/>
                        </a:spcAft>
                      </a:pPr>
                      <a:r>
                        <a:rPr lang="en-US" sz="1800" b="1" dirty="0">
                          <a:solidFill>
                            <a:srgbClr val="000000"/>
                          </a:solidFill>
                          <a:effectLst/>
                          <a:latin typeface="Garamond"/>
                          <a:ea typeface="Times New Roman"/>
                          <a:cs typeface="Times New Roman"/>
                        </a:rPr>
                        <a:t>Table </a:t>
                      </a:r>
                      <a:r>
                        <a:rPr lang="en-US" sz="1800" b="1" dirty="0" smtClean="0">
                          <a:solidFill>
                            <a:srgbClr val="000000"/>
                          </a:solidFill>
                          <a:effectLst/>
                          <a:latin typeface="Garamond"/>
                          <a:ea typeface="Times New Roman"/>
                          <a:cs typeface="Times New Roman"/>
                        </a:rPr>
                        <a:t>4. </a:t>
                      </a:r>
                      <a:r>
                        <a:rPr lang="en-US" sz="1800" dirty="0">
                          <a:solidFill>
                            <a:srgbClr val="000000"/>
                          </a:solidFill>
                          <a:effectLst/>
                          <a:latin typeface="Garamond"/>
                          <a:ea typeface="Times New Roman"/>
                          <a:cs typeface="Times New Roman"/>
                        </a:rPr>
                        <a:t>Results of covariate correlation tests with time for a single imputed data set</a:t>
                      </a:r>
                      <a:endParaRPr lang="en-US" sz="1800" dirty="0">
                        <a:effectLst/>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nSpc>
                          <a:spcPct val="115000"/>
                        </a:lnSpc>
                      </a:pPr>
                      <a:endParaRPr lang="en-US" sz="1800">
                        <a:effectLst/>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rho</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χ</a:t>
                      </a:r>
                      <a:r>
                        <a:rPr lang="en-US" sz="1800" b="1" baseline="30000">
                          <a:solidFill>
                            <a:srgbClr val="000000"/>
                          </a:solidFill>
                          <a:effectLst/>
                          <a:latin typeface="Garamond"/>
                          <a:ea typeface="Times New Roman"/>
                          <a:cs typeface="Times New Roman"/>
                        </a:rPr>
                        <a:t>2</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effectLst/>
                          <a:latin typeface="Garamond"/>
                          <a:ea typeface="Times New Roman"/>
                          <a:cs typeface="Times New Roman"/>
                        </a:rPr>
                        <a:t>p</a:t>
                      </a:r>
                      <a:endParaRPr lang="en-US" sz="180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a:txBody>
                    <a:bodyPr/>
                    <a:lstStyle/>
                    <a:p>
                      <a:pPr marL="0" marR="0" algn="l">
                        <a:lnSpc>
                          <a:spcPct val="115000"/>
                        </a:lnSpc>
                        <a:spcBef>
                          <a:spcPts val="0"/>
                        </a:spcBef>
                        <a:spcAft>
                          <a:spcPts val="0"/>
                        </a:spcAft>
                      </a:pPr>
                      <a:r>
                        <a:rPr lang="en-US" sz="1800" b="1" dirty="0">
                          <a:solidFill>
                            <a:srgbClr val="000000"/>
                          </a:solidFill>
                          <a:effectLst/>
                          <a:latin typeface="Garamond"/>
                          <a:ea typeface="Times New Roman"/>
                          <a:cs typeface="Times New Roman"/>
                        </a:rPr>
                        <a:t>S</a:t>
                      </a:r>
                      <a:r>
                        <a:rPr lang="en-US" sz="1800" b="1" dirty="0" smtClean="0">
                          <a:solidFill>
                            <a:srgbClr val="000000"/>
                          </a:solidFill>
                          <a:effectLst/>
                          <a:latin typeface="Garamond"/>
                          <a:ea typeface="Times New Roman"/>
                          <a:cs typeface="Times New Roman"/>
                        </a:rPr>
                        <a:t>ex </a:t>
                      </a:r>
                      <a:r>
                        <a:rPr lang="en-US" sz="1800" b="1" dirty="0">
                          <a:solidFill>
                            <a:srgbClr val="000000"/>
                          </a:solidFill>
                          <a:effectLst/>
                          <a:latin typeface="Garamond"/>
                          <a:ea typeface="Times New Roman"/>
                          <a:cs typeface="Times New Roman"/>
                        </a:rPr>
                        <a:t>(M)</a:t>
                      </a:r>
                      <a:endParaRPr lang="en-US" sz="1800" dirty="0">
                        <a:effectLst/>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0.069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effectLst/>
                          <a:latin typeface="Garamond" panose="02020404030301010803" pitchFamily="18" charset="0"/>
                        </a:rPr>
                        <a:t>0.52935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effectLst/>
                          <a:latin typeface="Garamond" panose="02020404030301010803" pitchFamily="18" charset="0"/>
                        </a:rPr>
                        <a:t>0.467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190500">
                <a:tc>
                  <a:txBody>
                    <a:bodyPr/>
                    <a:lstStyle/>
                    <a:p>
                      <a:pPr marL="0" marR="0" algn="l">
                        <a:lnSpc>
                          <a:spcPct val="115000"/>
                        </a:lnSpc>
                        <a:spcBef>
                          <a:spcPts val="0"/>
                        </a:spcBef>
                        <a:spcAft>
                          <a:spcPts val="0"/>
                        </a:spcAft>
                      </a:pPr>
                      <a:r>
                        <a:rPr lang="en-US" sz="1800" b="1" dirty="0" smtClean="0">
                          <a:solidFill>
                            <a:srgbClr val="000000"/>
                          </a:solidFill>
                          <a:effectLst/>
                          <a:latin typeface="Garamond"/>
                          <a:ea typeface="Times New Roman"/>
                          <a:cs typeface="Times New Roman"/>
                        </a:rPr>
                        <a:t>Age</a:t>
                      </a:r>
                      <a:endParaRPr lang="en-US" sz="1800" dirty="0">
                        <a:effectLst/>
                        <a:latin typeface="Calibri"/>
                        <a:ea typeface="Calibri"/>
                        <a:cs typeface="Times New Roman"/>
                      </a:endParaRPr>
                    </a:p>
                  </a:txBody>
                  <a:tcPr marL="68580" marR="68580" marT="0"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-0.16858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2.27376</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0.132</a:t>
                      </a:r>
                    </a:p>
                  </a:txBody>
                  <a:tcPr marL="9525" marR="9525" marT="9525" marB="0" anchor="b">
                    <a:lnL>
                      <a:noFill/>
                    </a:lnL>
                    <a:lnR>
                      <a:noFill/>
                    </a:lnR>
                    <a:lnT>
                      <a:noFill/>
                    </a:lnT>
                    <a:lnB>
                      <a:noFill/>
                    </a:lnB>
                  </a:tcPr>
                </a:tc>
              </a:tr>
              <a:tr h="190500">
                <a:tc>
                  <a:txBody>
                    <a:bodyPr/>
                    <a:lstStyle/>
                    <a:p>
                      <a:pPr marL="0" marR="0" algn="l">
                        <a:lnSpc>
                          <a:spcPct val="115000"/>
                        </a:lnSpc>
                        <a:spcBef>
                          <a:spcPts val="0"/>
                        </a:spcBef>
                        <a:spcAft>
                          <a:spcPts val="0"/>
                        </a:spcAft>
                      </a:pPr>
                      <a:r>
                        <a:rPr lang="en-US" sz="1800" b="1" dirty="0" err="1">
                          <a:solidFill>
                            <a:srgbClr val="000000"/>
                          </a:solidFill>
                          <a:effectLst/>
                          <a:latin typeface="Garamond"/>
                          <a:ea typeface="Times New Roman"/>
                          <a:cs typeface="Times New Roman"/>
                        </a:rPr>
                        <a:t>H</a:t>
                      </a:r>
                      <a:r>
                        <a:rPr lang="en-US" sz="1800" b="1" dirty="0" err="1" smtClean="0">
                          <a:solidFill>
                            <a:srgbClr val="000000"/>
                          </a:solidFill>
                          <a:effectLst/>
                          <a:latin typeface="Garamond"/>
                          <a:ea typeface="Times New Roman"/>
                          <a:cs typeface="Times New Roman"/>
                        </a:rPr>
                        <a:t>gb</a:t>
                      </a:r>
                      <a:endParaRPr lang="en-US" sz="1800" dirty="0">
                        <a:effectLst/>
                        <a:latin typeface="Calibri"/>
                        <a:ea typeface="Calibri"/>
                        <a:cs typeface="Times New Roman"/>
                      </a:endParaRPr>
                    </a:p>
                  </a:txBody>
                  <a:tcPr marL="68580" marR="68580" marT="0"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-0.08885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0.96138</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0.327</a:t>
                      </a:r>
                    </a:p>
                  </a:txBody>
                  <a:tcPr marL="9525" marR="9525" marT="9525" marB="0" anchor="b">
                    <a:lnL>
                      <a:noFill/>
                    </a:lnL>
                    <a:lnR>
                      <a:noFill/>
                    </a:lnR>
                    <a:lnT>
                      <a:noFill/>
                    </a:lnT>
                    <a:lnB>
                      <a:noFill/>
                    </a:lnB>
                  </a:tcPr>
                </a:tc>
              </a:tr>
              <a:tr h="190500">
                <a:tc>
                  <a:txBody>
                    <a:bodyPr/>
                    <a:lstStyle/>
                    <a:p>
                      <a:pPr marL="0" marR="0" algn="l">
                        <a:lnSpc>
                          <a:spcPct val="115000"/>
                        </a:lnSpc>
                        <a:spcBef>
                          <a:spcPts val="0"/>
                        </a:spcBef>
                        <a:spcAft>
                          <a:spcPts val="0"/>
                        </a:spcAft>
                      </a:pPr>
                      <a:r>
                        <a:rPr lang="en-US" sz="1800" b="1" dirty="0" smtClean="0">
                          <a:solidFill>
                            <a:srgbClr val="000000"/>
                          </a:solidFill>
                          <a:effectLst/>
                          <a:latin typeface="Garamond"/>
                          <a:ea typeface="Times New Roman"/>
                          <a:cs typeface="Times New Roman"/>
                        </a:rPr>
                        <a:t>Creatinine</a:t>
                      </a:r>
                      <a:endParaRPr lang="en-US" sz="1800" dirty="0">
                        <a:effectLst/>
                        <a:latin typeface="Calibri"/>
                        <a:ea typeface="Calibri"/>
                        <a:cs typeface="Times New Roman"/>
                      </a:endParaRPr>
                    </a:p>
                  </a:txBody>
                  <a:tcPr marL="68580" marR="68580" marT="0"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-0.02335</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0.06438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0.8</a:t>
                      </a:r>
                    </a:p>
                  </a:txBody>
                  <a:tcPr marL="9525" marR="9525" marT="9525" marB="0" anchor="b">
                    <a:lnL>
                      <a:noFill/>
                    </a:lnL>
                    <a:lnR>
                      <a:noFill/>
                    </a:lnR>
                    <a:lnT>
                      <a:noFill/>
                    </a:lnT>
                    <a:lnB>
                      <a:noFill/>
                    </a:lnB>
                  </a:tcPr>
                </a:tc>
              </a:tr>
              <a:tr h="19050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1" dirty="0" smtClean="0">
                          <a:solidFill>
                            <a:srgbClr val="000000"/>
                          </a:solidFill>
                          <a:effectLst/>
                          <a:latin typeface="Garamond"/>
                          <a:ea typeface="Times New Roman"/>
                          <a:cs typeface="Times New Roman"/>
                        </a:rPr>
                        <a:t>Serum M Spike</a:t>
                      </a:r>
                      <a:endParaRPr lang="en-US" sz="1600" dirty="0" smtClean="0">
                        <a:effectLst/>
                        <a:latin typeface="Calibri"/>
                        <a:ea typeface="Calibri"/>
                        <a:cs typeface="Times New Roman"/>
                      </a:endParaRPr>
                    </a:p>
                  </a:txBody>
                  <a:tcPr marL="68580" marR="68580" marT="0"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-0.00469</a:t>
                      </a:r>
                    </a:p>
                  </a:txBody>
                  <a:tcPr marL="9525" marR="9525" marT="9525" marB="0" anchor="b">
                    <a:lnL>
                      <a:noFill/>
                    </a:lnL>
                    <a:lnR>
                      <a:noFill/>
                    </a:lnR>
                    <a:lnT>
                      <a:noFill/>
                    </a:lnT>
                    <a:lnB>
                      <a:noFill/>
                    </a:lnB>
                  </a:tcPr>
                </a:tc>
                <a:tc>
                  <a:txBody>
                    <a:bodyPr/>
                    <a:lstStyle/>
                    <a:p>
                      <a:pPr algn="ctr" fontAlgn="b"/>
                      <a:r>
                        <a:rPr lang="en-US" sz="1800" b="0" i="0" u="none" strike="noStrike">
                          <a:solidFill>
                            <a:srgbClr val="000000"/>
                          </a:solidFill>
                          <a:effectLst/>
                          <a:latin typeface="Garamond" panose="02020404030301010803" pitchFamily="18" charset="0"/>
                        </a:rPr>
                        <a:t>0.00258</a:t>
                      </a: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Garamond" panose="02020404030301010803" pitchFamily="18" charset="0"/>
                        </a:rPr>
                        <a:t>0.959</a:t>
                      </a:r>
                    </a:p>
                  </a:txBody>
                  <a:tcPr marL="9525" marR="9525" marT="9525" marB="0" anchor="b">
                    <a:lnL>
                      <a:noFill/>
                    </a:lnL>
                    <a:lnR>
                      <a:noFill/>
                    </a:lnR>
                    <a:lnT>
                      <a:noFill/>
                    </a:lnT>
                    <a:lnB>
                      <a:noFill/>
                    </a:lnB>
                  </a:tcPr>
                </a:tc>
              </a:tr>
              <a:tr h="190500">
                <a:tc>
                  <a:txBody>
                    <a:bodyPr/>
                    <a:lstStyle/>
                    <a:p>
                      <a:pPr marL="0" marR="0" algn="l">
                        <a:lnSpc>
                          <a:spcPct val="115000"/>
                        </a:lnSpc>
                        <a:spcBef>
                          <a:spcPts val="0"/>
                        </a:spcBef>
                        <a:spcAft>
                          <a:spcPts val="0"/>
                        </a:spcAft>
                      </a:pPr>
                      <a:r>
                        <a:rPr lang="en-US" sz="1800" b="1" dirty="0">
                          <a:solidFill>
                            <a:srgbClr val="000000"/>
                          </a:solidFill>
                          <a:effectLst/>
                          <a:latin typeface="Garamond"/>
                          <a:ea typeface="Times New Roman"/>
                          <a:cs typeface="Times New Roman"/>
                        </a:rPr>
                        <a:t>GLOBAL</a:t>
                      </a:r>
                      <a:endParaRPr lang="en-US" sz="1800" dirty="0">
                        <a:effectLst/>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Garamond" panose="02020404030301010803" pitchFamily="18" charset="0"/>
                        </a:rPr>
                        <a:t>NA</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Garamond" panose="02020404030301010803" pitchFamily="18" charset="0"/>
                        </a:rPr>
                        <a:t>3.07841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Garamond" panose="02020404030301010803" pitchFamily="18" charset="0"/>
                        </a:rPr>
                        <a:t>0.688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Right Arrow 3">
            <a:hlinkClick r:id="rId3"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662523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480" y="1371602"/>
            <a:ext cx="6400800" cy="4793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a:hlinkClick r:id="rId4"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2593590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399"/>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76399"/>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a:hlinkClick r:id="rId5"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1373247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880" y="1504545"/>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a:hlinkClick r:id="rId5"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4159864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B: Model Validation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516380"/>
            <a:ext cx="5120640" cy="5113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a:hlinkClick r:id="rId4"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2280051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720" y="1772055"/>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a:hlinkClick r:id="rId5"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3011878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523999"/>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a:hlinkClick r:id="rId5"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4147888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spcAft>
                <a:spcPts val="1200"/>
              </a:spcAft>
              <a:buClrTx/>
              <a:buNone/>
            </a:pPr>
            <a:r>
              <a:rPr lang="en-US" b="1" dirty="0"/>
              <a:t>Disease Background</a:t>
            </a:r>
          </a:p>
          <a:p>
            <a:pPr>
              <a:spcAft>
                <a:spcPts val="1200"/>
              </a:spcAft>
              <a:buClrTx/>
              <a:buFont typeface="Wingdings" panose="05000000000000000000" pitchFamily="2" charset="2"/>
              <a:buChar char="v"/>
            </a:pPr>
            <a:r>
              <a:rPr lang="en-US" dirty="0"/>
              <a:t>Since 2003, the International Myeloma Working Group has defined a set of criteria used to diagnose </a:t>
            </a:r>
            <a:r>
              <a:rPr lang="en-US" dirty="0" smtClean="0"/>
              <a:t>MGUS</a:t>
            </a:r>
          </a:p>
          <a:p>
            <a:pPr lvl="1">
              <a:spcAft>
                <a:spcPts val="1200"/>
              </a:spcAft>
              <a:buClrTx/>
              <a:buFont typeface="Wingdings" panose="05000000000000000000" pitchFamily="2" charset="2"/>
              <a:buChar char="ü"/>
            </a:pPr>
            <a:r>
              <a:rPr lang="en-US" b="1" dirty="0" smtClean="0"/>
              <a:t>Serum creatinine (Normal </a:t>
            </a:r>
            <a:r>
              <a:rPr lang="en-US" b="1" dirty="0"/>
              <a:t>range: 0.6-1.3 </a:t>
            </a:r>
            <a:r>
              <a:rPr lang="en-US" b="1" dirty="0" smtClean="0"/>
              <a:t>mg/</a:t>
            </a:r>
            <a:r>
              <a:rPr lang="en-US" b="1" dirty="0" err="1" smtClean="0"/>
              <a:t>dL</a:t>
            </a:r>
            <a:r>
              <a:rPr lang="en-US" b="1" dirty="0" smtClean="0"/>
              <a:t>)</a:t>
            </a:r>
            <a:r>
              <a:rPr lang="en-US" dirty="0" smtClean="0"/>
              <a:t>: Chemical waste product. High levels indicate abnormal kidney function.</a:t>
            </a:r>
          </a:p>
          <a:p>
            <a:pPr lvl="1">
              <a:spcAft>
                <a:spcPts val="1200"/>
              </a:spcAft>
              <a:buClrTx/>
              <a:buFont typeface="Wingdings" panose="05000000000000000000" pitchFamily="2" charset="2"/>
              <a:buChar char="ü"/>
            </a:pPr>
            <a:r>
              <a:rPr lang="en-US" b="1" dirty="0" smtClean="0"/>
              <a:t>Hemoglobin (Normal </a:t>
            </a:r>
            <a:r>
              <a:rPr lang="en-US" b="1" dirty="0"/>
              <a:t>range: male: 13.5-17.5 g/</a:t>
            </a:r>
            <a:r>
              <a:rPr lang="en-US" b="1" dirty="0" err="1"/>
              <a:t>dL</a:t>
            </a:r>
            <a:r>
              <a:rPr lang="en-US" b="1" dirty="0"/>
              <a:t>; female: 12.0-15.5 </a:t>
            </a:r>
            <a:r>
              <a:rPr lang="en-US" b="1" dirty="0" smtClean="0"/>
              <a:t>g/</a:t>
            </a:r>
            <a:r>
              <a:rPr lang="en-US" b="1" dirty="0" err="1" smtClean="0"/>
              <a:t>dL</a:t>
            </a:r>
            <a:r>
              <a:rPr lang="en-US" b="1" dirty="0" smtClean="0"/>
              <a:t>)</a:t>
            </a:r>
            <a:r>
              <a:rPr lang="en-US" dirty="0" smtClean="0"/>
              <a:t>: Protein in red blood cells. Low levels show an accumulation of myeloma cells.</a:t>
            </a:r>
          </a:p>
          <a:p>
            <a:pPr lvl="1">
              <a:spcAft>
                <a:spcPts val="1200"/>
              </a:spcAft>
              <a:buClrTx/>
              <a:buFont typeface="Wingdings" panose="05000000000000000000" pitchFamily="2" charset="2"/>
              <a:buChar char="ü"/>
            </a:pPr>
            <a:r>
              <a:rPr lang="en-US" b="1" dirty="0" smtClean="0"/>
              <a:t>Serum monoclonal protein</a:t>
            </a:r>
            <a:r>
              <a:rPr lang="en-US" dirty="0" smtClean="0"/>
              <a:t>: Abnormal protein (IgM) produced by plasma cells.</a:t>
            </a:r>
            <a:endParaRPr lang="en-US" dirty="0"/>
          </a:p>
        </p:txBody>
      </p:sp>
    </p:spTree>
    <p:extLst>
      <p:ext uri="{BB962C8B-B14F-4D97-AF65-F5344CB8AC3E}">
        <p14:creationId xmlns:p14="http://schemas.microsoft.com/office/powerpoint/2010/main" val="1243521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881" y="1447800"/>
            <a:ext cx="5120640" cy="5113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a:hlinkClick r:id="rId4"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spTree>
    <p:extLst>
      <p:ext uri="{BB962C8B-B14F-4D97-AF65-F5344CB8AC3E}">
        <p14:creationId xmlns:p14="http://schemas.microsoft.com/office/powerpoint/2010/main" val="4147888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 Model Validation</a:t>
            </a:r>
            <a:endParaRPr lang="en-US"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16412"/>
            <a:ext cx="4160520" cy="41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a:hlinkClick r:id="rId4" action="ppaction://hlinksldjump"/>
          </p:cNvPr>
          <p:cNvSpPr/>
          <p:nvPr/>
        </p:nvSpPr>
        <p:spPr>
          <a:xfrm flipH="1">
            <a:off x="457200" y="6019800"/>
            <a:ext cx="11430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Return</a:t>
            </a: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1647825"/>
            <a:ext cx="4333875"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409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spcAft>
                <a:spcPts val="1200"/>
              </a:spcAft>
              <a:buClrTx/>
              <a:buNone/>
            </a:pPr>
            <a:r>
              <a:rPr lang="en-US" b="1" dirty="0" smtClean="0"/>
              <a:t>Objective</a:t>
            </a:r>
          </a:p>
          <a:p>
            <a:pPr>
              <a:spcAft>
                <a:spcPts val="1200"/>
              </a:spcAft>
              <a:buClrTx/>
              <a:buFont typeface="Wingdings" panose="05000000000000000000" pitchFamily="2" charset="2"/>
              <a:buChar char="v"/>
            </a:pPr>
            <a:r>
              <a:rPr lang="en-US" dirty="0" smtClean="0"/>
              <a:t> To model </a:t>
            </a:r>
            <a:r>
              <a:rPr lang="en-US" dirty="0"/>
              <a:t>the progression of individuals with monoclonal </a:t>
            </a:r>
            <a:r>
              <a:rPr lang="en-US" dirty="0" err="1"/>
              <a:t>gammopathy</a:t>
            </a:r>
            <a:r>
              <a:rPr lang="en-US" dirty="0"/>
              <a:t> of undetermined significance to a plasma cell </a:t>
            </a:r>
            <a:r>
              <a:rPr lang="en-US" dirty="0" smtClean="0"/>
              <a:t>malignancy and</a:t>
            </a:r>
          </a:p>
          <a:p>
            <a:pPr>
              <a:spcAft>
                <a:spcPts val="1200"/>
              </a:spcAft>
              <a:buClrTx/>
              <a:buFont typeface="Wingdings" panose="05000000000000000000" pitchFamily="2" charset="2"/>
              <a:buChar char="v"/>
            </a:pPr>
            <a:r>
              <a:rPr lang="en-US" dirty="0" smtClean="0"/>
              <a:t> </a:t>
            </a:r>
            <a:r>
              <a:rPr lang="en-US" dirty="0"/>
              <a:t>T</a:t>
            </a:r>
            <a:r>
              <a:rPr lang="en-US" dirty="0" smtClean="0"/>
              <a:t>o </a:t>
            </a:r>
            <a:r>
              <a:rPr lang="en-US" dirty="0"/>
              <a:t>identify the significant predictors of a plasma cell </a:t>
            </a:r>
            <a:r>
              <a:rPr lang="en-US" dirty="0" smtClean="0"/>
              <a:t>malignancy</a:t>
            </a:r>
          </a:p>
          <a:p>
            <a:pPr>
              <a:spcAft>
                <a:spcPts val="1200"/>
              </a:spcAft>
              <a:buClrTx/>
              <a:buFont typeface="Wingdings" panose="05000000000000000000" pitchFamily="2" charset="2"/>
              <a:buChar char="v"/>
            </a:pPr>
            <a:r>
              <a:rPr lang="en-US" dirty="0" smtClean="0"/>
              <a:t>Time origin </a:t>
            </a:r>
            <a:r>
              <a:rPr lang="en-US" dirty="0" smtClean="0"/>
              <a:t>is </a:t>
            </a:r>
            <a:r>
              <a:rPr lang="en-US" i="1" dirty="0" smtClean="0"/>
              <a:t>when</a:t>
            </a:r>
            <a:r>
              <a:rPr lang="en-US" dirty="0" smtClean="0"/>
              <a:t> the </a:t>
            </a:r>
            <a:r>
              <a:rPr lang="en-US" dirty="0" smtClean="0"/>
              <a:t>individual started being followed </a:t>
            </a:r>
            <a:r>
              <a:rPr lang="en-US" dirty="0" smtClean="0"/>
              <a:t>and </a:t>
            </a:r>
            <a:r>
              <a:rPr lang="en-US" dirty="0" smtClean="0"/>
              <a:t>time to event </a:t>
            </a:r>
            <a:r>
              <a:rPr lang="en-US" dirty="0" smtClean="0"/>
              <a:t>is measured </a:t>
            </a:r>
            <a:r>
              <a:rPr lang="en-US" dirty="0" smtClean="0"/>
              <a:t>in months.</a:t>
            </a:r>
            <a:endParaRPr lang="en-US" dirty="0"/>
          </a:p>
          <a:p>
            <a:pPr marL="0" indent="0">
              <a:spcAft>
                <a:spcPts val="1200"/>
              </a:spcAft>
              <a:buClrTx/>
              <a:buNone/>
            </a:pPr>
            <a:endParaRPr lang="en-US" dirty="0"/>
          </a:p>
        </p:txBody>
      </p:sp>
    </p:spTree>
    <p:extLst>
      <p:ext uri="{BB962C8B-B14F-4D97-AF65-F5344CB8AC3E}">
        <p14:creationId xmlns:p14="http://schemas.microsoft.com/office/powerpoint/2010/main" val="2132312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p:txBody>
          <a:bodyPr>
            <a:normAutofit/>
          </a:bodyPr>
          <a:lstStyle/>
          <a:p>
            <a:pPr marL="0" indent="0">
              <a:spcAft>
                <a:spcPts val="600"/>
              </a:spcAft>
              <a:buClrTx/>
              <a:buNone/>
            </a:pPr>
            <a:r>
              <a:rPr lang="en-US" b="1" dirty="0" smtClean="0"/>
              <a:t>Data</a:t>
            </a:r>
            <a:endParaRPr lang="en-US" b="1" dirty="0"/>
          </a:p>
          <a:p>
            <a:pPr>
              <a:spcAft>
                <a:spcPts val="600"/>
              </a:spcAft>
              <a:buClrTx/>
              <a:buFont typeface="Wingdings" panose="05000000000000000000" pitchFamily="2" charset="2"/>
              <a:buChar char="v"/>
            </a:pPr>
            <a:r>
              <a:rPr lang="en-US" dirty="0"/>
              <a:t>D</a:t>
            </a:r>
            <a:r>
              <a:rPr lang="en-US" dirty="0" smtClean="0"/>
              <a:t>onated </a:t>
            </a:r>
            <a:r>
              <a:rPr lang="en-US" dirty="0"/>
              <a:t>courtesy of Dr. Robert Kyle of the Mayo </a:t>
            </a:r>
            <a:r>
              <a:rPr lang="en-US" dirty="0" smtClean="0"/>
              <a:t>Clinic</a:t>
            </a:r>
            <a:endParaRPr lang="en-US" baseline="30000" dirty="0"/>
          </a:p>
          <a:p>
            <a:pPr>
              <a:spcAft>
                <a:spcPts val="600"/>
              </a:spcAft>
              <a:buClrTx/>
              <a:buFont typeface="Wingdings" panose="05000000000000000000" pitchFamily="2" charset="2"/>
              <a:buChar char="v"/>
            </a:pPr>
            <a:r>
              <a:rPr lang="en-US" dirty="0" smtClean="0"/>
              <a:t>Total of 1384 de-identified patient records diagnosed </a:t>
            </a:r>
            <a:r>
              <a:rPr lang="en-US" dirty="0"/>
              <a:t>with </a:t>
            </a:r>
            <a:r>
              <a:rPr lang="en-US" dirty="0" smtClean="0"/>
              <a:t>MGUS </a:t>
            </a:r>
            <a:r>
              <a:rPr lang="en-US" dirty="0"/>
              <a:t>between 1960 and </a:t>
            </a:r>
            <a:r>
              <a:rPr lang="en-US" dirty="0" smtClean="0"/>
              <a:t>1994. 115 developed PCM.</a:t>
            </a:r>
          </a:p>
          <a:p>
            <a:pPr>
              <a:buClrTx/>
              <a:buFont typeface="Wingdings" panose="05000000000000000000" pitchFamily="2" charset="2"/>
              <a:buChar char="v"/>
            </a:pPr>
            <a:r>
              <a:rPr lang="en-US" dirty="0"/>
              <a:t>B</a:t>
            </a:r>
            <a:r>
              <a:rPr lang="en-US" dirty="0" smtClean="0"/>
              <a:t>aseline characteristics: </a:t>
            </a:r>
          </a:p>
          <a:p>
            <a:pPr lvl="1">
              <a:buClrTx/>
              <a:buFont typeface="Wingdings" panose="05000000000000000000" pitchFamily="2" charset="2"/>
              <a:buChar char="ü"/>
            </a:pPr>
            <a:r>
              <a:rPr lang="en-US" dirty="0" smtClean="0"/>
              <a:t> Age </a:t>
            </a:r>
            <a:r>
              <a:rPr lang="en-US" dirty="0"/>
              <a:t>at </a:t>
            </a:r>
            <a:r>
              <a:rPr lang="en-US" dirty="0" smtClean="0"/>
              <a:t>diagnosis</a:t>
            </a:r>
          </a:p>
          <a:p>
            <a:pPr lvl="1">
              <a:buClrTx/>
              <a:buFont typeface="Wingdings" panose="05000000000000000000" pitchFamily="2" charset="2"/>
              <a:buChar char="ü"/>
            </a:pPr>
            <a:r>
              <a:rPr lang="en-US" dirty="0" smtClean="0"/>
              <a:t> Gender </a:t>
            </a:r>
          </a:p>
          <a:p>
            <a:pPr lvl="1">
              <a:buClrTx/>
              <a:buFont typeface="Wingdings" panose="05000000000000000000" pitchFamily="2" charset="2"/>
              <a:buChar char="ü"/>
            </a:pPr>
            <a:r>
              <a:rPr lang="en-US" dirty="0"/>
              <a:t> </a:t>
            </a:r>
            <a:r>
              <a:rPr lang="en-US" dirty="0" smtClean="0"/>
              <a:t>Serum M protein levels</a:t>
            </a:r>
          </a:p>
          <a:p>
            <a:pPr lvl="1">
              <a:buClrTx/>
              <a:buFont typeface="Wingdings" panose="05000000000000000000" pitchFamily="2" charset="2"/>
              <a:buChar char="ü"/>
            </a:pPr>
            <a:r>
              <a:rPr lang="en-US" dirty="0"/>
              <a:t> </a:t>
            </a:r>
            <a:r>
              <a:rPr lang="en-US" dirty="0" smtClean="0"/>
              <a:t>Hemoglobin </a:t>
            </a:r>
            <a:r>
              <a:rPr lang="en-US" dirty="0"/>
              <a:t>(</a:t>
            </a:r>
            <a:r>
              <a:rPr lang="en-US" dirty="0" err="1"/>
              <a:t>Hgb</a:t>
            </a:r>
            <a:r>
              <a:rPr lang="en-US" dirty="0"/>
              <a:t>) </a:t>
            </a:r>
            <a:endParaRPr lang="en-US" dirty="0" smtClean="0"/>
          </a:p>
          <a:p>
            <a:pPr lvl="1">
              <a:buClrTx/>
              <a:buFont typeface="Wingdings" panose="05000000000000000000" pitchFamily="2" charset="2"/>
              <a:buChar char="ü"/>
            </a:pPr>
            <a:r>
              <a:rPr lang="en-US" dirty="0"/>
              <a:t> </a:t>
            </a:r>
            <a:r>
              <a:rPr lang="en-US" dirty="0" smtClean="0"/>
              <a:t>Serum </a:t>
            </a:r>
            <a:r>
              <a:rPr lang="en-US" dirty="0"/>
              <a:t>creatinine </a:t>
            </a:r>
            <a:r>
              <a:rPr lang="en-US" dirty="0" smtClean="0"/>
              <a:t>levels</a:t>
            </a:r>
          </a:p>
          <a:p>
            <a:pPr>
              <a:spcAft>
                <a:spcPts val="600"/>
              </a:spcAft>
              <a:buClrTx/>
              <a:buFont typeface="Wingdings" panose="05000000000000000000" pitchFamily="2" charset="2"/>
              <a:buChar char="v"/>
            </a:pPr>
            <a:r>
              <a:rPr lang="en-US" dirty="0" smtClean="0"/>
              <a:t>Inclusion limited to those with serum M values &lt;= 3g/</a:t>
            </a:r>
            <a:r>
              <a:rPr lang="en-US" dirty="0" err="1" smtClean="0"/>
              <a:t>dL</a:t>
            </a:r>
            <a:endParaRPr lang="en-US" dirty="0"/>
          </a:p>
        </p:txBody>
      </p:sp>
    </p:spTree>
    <p:extLst>
      <p:ext uri="{BB962C8B-B14F-4D97-AF65-F5344CB8AC3E}">
        <p14:creationId xmlns:p14="http://schemas.microsoft.com/office/powerpoint/2010/main" val="3505001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p:txBody>
          <a:bodyPr>
            <a:normAutofit/>
          </a:bodyPr>
          <a:lstStyle/>
          <a:p>
            <a:pPr marL="0" indent="0">
              <a:spcAft>
                <a:spcPts val="600"/>
              </a:spcAft>
              <a:buClrTx/>
              <a:buNone/>
            </a:pPr>
            <a:r>
              <a:rPr lang="en-US" b="1" dirty="0" smtClean="0"/>
              <a:t>Data</a:t>
            </a:r>
          </a:p>
          <a:p>
            <a:pPr>
              <a:spcAft>
                <a:spcPts val="1200"/>
              </a:spcAft>
              <a:buClrTx/>
              <a:buFont typeface="Wingdings" panose="05000000000000000000" pitchFamily="2" charset="2"/>
              <a:buChar char="v"/>
            </a:pPr>
            <a:r>
              <a:rPr lang="en-US" dirty="0" smtClean="0"/>
              <a:t> 46 </a:t>
            </a:r>
            <a:r>
              <a:rPr lang="en-US" dirty="0"/>
              <a:t>records presented a missing </a:t>
            </a:r>
            <a:r>
              <a:rPr lang="en-US" dirty="0" smtClean="0"/>
              <a:t>value                             (</a:t>
            </a:r>
            <a:r>
              <a:rPr lang="en-US" dirty="0" err="1" smtClean="0"/>
              <a:t>Hgb</a:t>
            </a:r>
            <a:r>
              <a:rPr lang="en-US" dirty="0" smtClean="0"/>
              <a:t> </a:t>
            </a:r>
            <a:r>
              <a:rPr lang="en-US" dirty="0" smtClean="0"/>
              <a:t>= 13, Creatinine = 30, M spike = 11)</a:t>
            </a:r>
          </a:p>
          <a:p>
            <a:pPr>
              <a:buClrTx/>
              <a:buFont typeface="Wingdings" panose="05000000000000000000" pitchFamily="2" charset="2"/>
              <a:buChar char="v"/>
            </a:pPr>
            <a:r>
              <a:rPr lang="en-US" dirty="0" smtClean="0"/>
              <a:t> </a:t>
            </a:r>
            <a:r>
              <a:rPr lang="en-US" dirty="0"/>
              <a:t>Multiple Imputations by Chained Equations with predictive mean </a:t>
            </a:r>
            <a:r>
              <a:rPr lang="en-US" dirty="0" smtClean="0"/>
              <a:t>matching was used to impute values</a:t>
            </a:r>
          </a:p>
          <a:p>
            <a:pPr lvl="1">
              <a:buClrTx/>
              <a:buFont typeface="Wingdings" panose="05000000000000000000" pitchFamily="2" charset="2"/>
              <a:buChar char="v"/>
            </a:pPr>
            <a:r>
              <a:rPr lang="en-US" dirty="0" smtClean="0"/>
              <a:t>Generates multiple datasets with imputed values</a:t>
            </a:r>
          </a:p>
          <a:p>
            <a:pPr lvl="1">
              <a:spcAft>
                <a:spcPts val="1200"/>
              </a:spcAft>
              <a:buClrTx/>
              <a:buFont typeface="Wingdings" panose="05000000000000000000" pitchFamily="2" charset="2"/>
              <a:buChar char="v"/>
            </a:pPr>
            <a:r>
              <a:rPr lang="en-US" dirty="0" smtClean="0"/>
              <a:t>Results </a:t>
            </a:r>
            <a:r>
              <a:rPr lang="en-US" dirty="0"/>
              <a:t>of any statistical analysis </a:t>
            </a:r>
            <a:r>
              <a:rPr lang="en-US" dirty="0" smtClean="0"/>
              <a:t>need to be </a:t>
            </a:r>
            <a:r>
              <a:rPr lang="en-US" dirty="0"/>
              <a:t>pooled</a:t>
            </a:r>
            <a:endParaRPr lang="en-US" dirty="0" smtClean="0"/>
          </a:p>
          <a:p>
            <a:pPr>
              <a:spcAft>
                <a:spcPts val="1200"/>
              </a:spcAft>
              <a:buClrTx/>
              <a:buFont typeface="Wingdings" panose="05000000000000000000" pitchFamily="2" charset="2"/>
              <a:buChar char="v"/>
            </a:pPr>
            <a:r>
              <a:rPr lang="en-US" dirty="0" smtClean="0"/>
              <a:t>An evaluation was performed to </a:t>
            </a:r>
            <a:r>
              <a:rPr lang="en-US" dirty="0"/>
              <a:t>ensure </a:t>
            </a:r>
            <a:r>
              <a:rPr lang="en-US" dirty="0" smtClean="0"/>
              <a:t>validity </a:t>
            </a:r>
            <a:r>
              <a:rPr lang="en-US" dirty="0"/>
              <a:t>based on the distribution of the original data </a:t>
            </a:r>
            <a:r>
              <a:rPr lang="en-US" dirty="0" smtClean="0"/>
              <a:t>(</a:t>
            </a:r>
            <a:r>
              <a:rPr lang="en-US" dirty="0" smtClean="0">
                <a:hlinkClick r:id="rId3" action="ppaction://hlinksldjump"/>
              </a:rPr>
              <a:t>See Appendix A</a:t>
            </a:r>
            <a:r>
              <a:rPr lang="en-US" dirty="0" smtClean="0"/>
              <a:t>)</a:t>
            </a:r>
            <a:endParaRPr lang="en-US" dirty="0"/>
          </a:p>
        </p:txBody>
      </p:sp>
    </p:spTree>
    <p:extLst>
      <p:ext uri="{BB962C8B-B14F-4D97-AF65-F5344CB8AC3E}">
        <p14:creationId xmlns:p14="http://schemas.microsoft.com/office/powerpoint/2010/main" val="2449399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Methods</a:t>
            </a:r>
            <a:endParaRPr lang="en-US" dirty="0"/>
          </a:p>
        </p:txBody>
      </p:sp>
      <p:sp>
        <p:nvSpPr>
          <p:cNvPr id="3" name="Content Placeholder 2"/>
          <p:cNvSpPr>
            <a:spLocks noGrp="1"/>
          </p:cNvSpPr>
          <p:nvPr>
            <p:ph idx="1"/>
          </p:nvPr>
        </p:nvSpPr>
        <p:spPr/>
        <p:txBody>
          <a:bodyPr/>
          <a:lstStyle/>
          <a:p>
            <a:pPr marL="0" indent="0">
              <a:spcAft>
                <a:spcPts val="1200"/>
              </a:spcAft>
              <a:buClrTx/>
              <a:buNone/>
            </a:pPr>
            <a:r>
              <a:rPr lang="en-US" b="1" dirty="0" smtClean="0"/>
              <a:t>Statistical Analysis</a:t>
            </a:r>
            <a:endParaRPr lang="en-US" b="1" dirty="0"/>
          </a:p>
          <a:p>
            <a:pPr>
              <a:spcAft>
                <a:spcPts val="1200"/>
              </a:spcAft>
              <a:buClrTx/>
              <a:buFont typeface="Wingdings" panose="05000000000000000000" pitchFamily="2" charset="2"/>
              <a:buChar char="v"/>
            </a:pPr>
            <a:r>
              <a:rPr lang="en-US" dirty="0" smtClean="0"/>
              <a:t>Kaplan-Meier was used to obtain a </a:t>
            </a:r>
            <a:r>
              <a:rPr lang="en-US" dirty="0"/>
              <a:t>crude analysis of </a:t>
            </a:r>
            <a:r>
              <a:rPr lang="en-US" dirty="0" smtClean="0"/>
              <a:t>survivorship </a:t>
            </a:r>
          </a:p>
          <a:p>
            <a:pPr>
              <a:buClrTx/>
              <a:buFont typeface="Wingdings" panose="05000000000000000000" pitchFamily="2" charset="2"/>
              <a:buChar char="v"/>
            </a:pPr>
            <a:r>
              <a:rPr lang="en-US" dirty="0" smtClean="0"/>
              <a:t>Prevalence of MGUS differs between sexes. Stratification </a:t>
            </a:r>
            <a:r>
              <a:rPr lang="en-US" dirty="0"/>
              <a:t>by gender was </a:t>
            </a:r>
            <a:r>
              <a:rPr lang="en-US" dirty="0" smtClean="0"/>
              <a:t>performed to assess survivorship</a:t>
            </a:r>
          </a:p>
          <a:p>
            <a:pPr lvl="1">
              <a:spcAft>
                <a:spcPts val="1200"/>
              </a:spcAft>
              <a:buClrTx/>
              <a:buFont typeface="Wingdings" panose="05000000000000000000" pitchFamily="2" charset="2"/>
              <a:buChar char="v"/>
            </a:pPr>
            <a:r>
              <a:rPr lang="en-US" dirty="0" err="1" smtClean="0"/>
              <a:t>Logrank</a:t>
            </a:r>
            <a:r>
              <a:rPr lang="en-US" dirty="0" smtClean="0"/>
              <a:t> test was used to evaluate if any significant differences</a:t>
            </a:r>
          </a:p>
          <a:p>
            <a:pPr>
              <a:spcAft>
                <a:spcPts val="1200"/>
              </a:spcAft>
              <a:buClrTx/>
              <a:buFont typeface="Wingdings" panose="05000000000000000000" pitchFamily="2" charset="2"/>
              <a:buChar char="v"/>
            </a:pPr>
            <a:r>
              <a:rPr lang="en-US" dirty="0" smtClean="0"/>
              <a:t>Predictors of </a:t>
            </a:r>
            <a:r>
              <a:rPr lang="en-US" dirty="0"/>
              <a:t>progression to a plasma cell </a:t>
            </a:r>
            <a:r>
              <a:rPr lang="en-US" dirty="0" smtClean="0"/>
              <a:t>malignancy</a:t>
            </a:r>
            <a:r>
              <a:rPr lang="en-US" dirty="0"/>
              <a:t> </a:t>
            </a:r>
            <a:r>
              <a:rPr lang="en-US" dirty="0" smtClean="0"/>
              <a:t>were identified by fitting a Cox proportional hazards model</a:t>
            </a:r>
            <a:endParaRPr lang="en-US" dirty="0"/>
          </a:p>
        </p:txBody>
      </p:sp>
    </p:spTree>
    <p:extLst>
      <p:ext uri="{BB962C8B-B14F-4D97-AF65-F5344CB8AC3E}">
        <p14:creationId xmlns:p14="http://schemas.microsoft.com/office/powerpoint/2010/main" val="1736725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buClrTx/>
              <a:buFont typeface="Wingdings" panose="05000000000000000000" pitchFamily="2" charset="2"/>
              <a:buChar char="v"/>
            </a:pPr>
            <a:endParaRPr lang="en-US" dirty="0" smtClean="0"/>
          </a:p>
          <a:p>
            <a:pPr>
              <a:buClrTx/>
              <a:buFont typeface="Wingdings" panose="05000000000000000000" pitchFamily="2" charset="2"/>
              <a:buChar char="v"/>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27580138"/>
              </p:ext>
            </p:extLst>
          </p:nvPr>
        </p:nvGraphicFramePr>
        <p:xfrm>
          <a:off x="1447800" y="2133600"/>
          <a:ext cx="6202680" cy="3470148"/>
        </p:xfrm>
        <a:graphic>
          <a:graphicData uri="http://schemas.openxmlformats.org/drawingml/2006/table">
            <a:tbl>
              <a:tblPr firstRow="1" firstCol="1" bandRow="1"/>
              <a:tblGrid>
                <a:gridCol w="4349547"/>
                <a:gridCol w="1853133"/>
              </a:tblGrid>
              <a:tr h="299847">
                <a:tc gridSpan="2">
                  <a:txBody>
                    <a:bodyPr/>
                    <a:lstStyle/>
                    <a:p>
                      <a:pPr marL="0" marR="0" algn="ctr">
                        <a:lnSpc>
                          <a:spcPct val="115000"/>
                        </a:lnSpc>
                        <a:spcBef>
                          <a:spcPts val="0"/>
                        </a:spcBef>
                        <a:spcAft>
                          <a:spcPts val="0"/>
                        </a:spcAft>
                      </a:pPr>
                      <a:r>
                        <a:rPr lang="en-US" sz="1800" b="1" dirty="0">
                          <a:solidFill>
                            <a:srgbClr val="000000"/>
                          </a:solidFill>
                          <a:effectLst/>
                          <a:latin typeface="Garamond"/>
                          <a:ea typeface="Times New Roman"/>
                          <a:cs typeface="Times New Roman"/>
                        </a:rPr>
                        <a:t>Table 1. </a:t>
                      </a:r>
                      <a:r>
                        <a:rPr lang="en-US" sz="1800" dirty="0">
                          <a:solidFill>
                            <a:srgbClr val="000000"/>
                          </a:solidFill>
                          <a:effectLst/>
                          <a:latin typeface="Garamond"/>
                          <a:ea typeface="Times New Roman"/>
                          <a:cs typeface="Times New Roman"/>
                        </a:rPr>
                        <a:t>Univariate analysis of patient characteristics</a:t>
                      </a:r>
                      <a:endParaRPr lang="en-US"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r>
              <a:tr h="228600">
                <a:tc>
                  <a:txBody>
                    <a:bodyPr/>
                    <a:lstStyle/>
                    <a:p>
                      <a:endParaRPr lang="en-US" sz="1600" dirty="0">
                        <a:effectLst/>
                        <a:latin typeface="Calibri"/>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000000"/>
                          </a:solidFill>
                          <a:effectLst/>
                          <a:latin typeface="Garamond"/>
                          <a:ea typeface="Times New Roman"/>
                          <a:cs typeface="Times New Roman"/>
                        </a:rPr>
                        <a:t>N = 1384</a:t>
                      </a:r>
                      <a:endParaRPr lang="en-US" sz="1600" b="1" dirty="0">
                        <a:effectLst/>
                        <a:latin typeface="Calibri"/>
                        <a:ea typeface="Calibri"/>
                        <a:cs typeface="Times New Roman"/>
                      </a:endParaRPr>
                    </a:p>
                    <a:p>
                      <a:pPr marL="0" marR="0" algn="ctr">
                        <a:lnSpc>
                          <a:spcPct val="115000"/>
                        </a:lnSpc>
                        <a:spcBef>
                          <a:spcPts val="0"/>
                        </a:spcBef>
                        <a:spcAft>
                          <a:spcPts val="0"/>
                        </a:spcAft>
                      </a:pPr>
                      <a:r>
                        <a:rPr lang="en-US" sz="1800" b="1" dirty="0">
                          <a:solidFill>
                            <a:srgbClr val="000000"/>
                          </a:solidFill>
                          <a:effectLst/>
                          <a:latin typeface="Garamond"/>
                          <a:ea typeface="Times New Roman"/>
                          <a:cs typeface="Times New Roman"/>
                        </a:rPr>
                        <a:t>Median (q1, q3)</a:t>
                      </a:r>
                      <a:endParaRPr lang="en-US" sz="1600" b="1" dirty="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1800" b="1" dirty="0">
                          <a:solidFill>
                            <a:srgbClr val="000000"/>
                          </a:solidFill>
                          <a:effectLst/>
                          <a:latin typeface="Garamond"/>
                          <a:ea typeface="Times New Roman"/>
                          <a:cs typeface="Times New Roman"/>
                        </a:rPr>
                        <a:t>Age</a:t>
                      </a:r>
                      <a:endParaRPr lang="en-US" sz="1600" dirty="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0"/>
                        </a:spcAft>
                      </a:pPr>
                      <a:r>
                        <a:rPr lang="en-US" sz="1800" dirty="0">
                          <a:solidFill>
                            <a:srgbClr val="000000"/>
                          </a:solidFill>
                          <a:effectLst/>
                          <a:latin typeface="Garamond"/>
                          <a:ea typeface="Times New Roman"/>
                          <a:cs typeface="Times New Roman"/>
                        </a:rPr>
                        <a:t>72 (63, 79)</a:t>
                      </a:r>
                      <a:endParaRPr lang="en-US" sz="1600" dirty="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28600">
                <a:tc>
                  <a:txBody>
                    <a:bodyPr/>
                    <a:lstStyle/>
                    <a:p>
                      <a:pPr marL="0" marR="0">
                        <a:lnSpc>
                          <a:spcPct val="115000"/>
                        </a:lnSpc>
                        <a:spcBef>
                          <a:spcPts val="0"/>
                        </a:spcBef>
                        <a:spcAft>
                          <a:spcPts val="0"/>
                        </a:spcAft>
                      </a:pPr>
                      <a:r>
                        <a:rPr lang="en-US" sz="1800" b="1" dirty="0">
                          <a:solidFill>
                            <a:srgbClr val="000000"/>
                          </a:solidFill>
                          <a:effectLst/>
                          <a:latin typeface="Garamond"/>
                          <a:ea typeface="Times New Roman"/>
                          <a:cs typeface="Times New Roman"/>
                        </a:rPr>
                        <a:t>Gender</a:t>
                      </a:r>
                      <a:endParaRPr lang="en-US" sz="1600" dirty="0">
                        <a:effectLst/>
                        <a:latin typeface="Calibri"/>
                        <a:ea typeface="Calibri"/>
                        <a:cs typeface="Times New Roman"/>
                      </a:endParaRPr>
                    </a:p>
                  </a:txBody>
                  <a:tcPr marL="68580" marR="68580" marT="0" marB="0">
                    <a:lnL>
                      <a:noFill/>
                    </a:lnL>
                    <a:lnR>
                      <a:noFill/>
                    </a:lnR>
                    <a:lnT>
                      <a:noFill/>
                    </a:lnT>
                    <a:lnB>
                      <a:noFill/>
                    </a:lnB>
                  </a:tcPr>
                </a:tc>
                <a:tc>
                  <a:txBody>
                    <a:bodyPr/>
                    <a:lstStyle/>
                    <a:p>
                      <a:endParaRPr lang="en-US" sz="1600">
                        <a:effectLst/>
                        <a:latin typeface="Calibri"/>
                      </a:endParaRPr>
                    </a:p>
                  </a:txBody>
                  <a:tcPr marL="68580" marR="68580" marT="0" marB="0">
                    <a:lnL>
                      <a:noFill/>
                    </a:lnL>
                    <a:lnR>
                      <a:noFill/>
                    </a:lnR>
                    <a:lnT>
                      <a:noFill/>
                    </a:lnT>
                    <a:lnB>
                      <a:noFill/>
                    </a:lnB>
                  </a:tcPr>
                </a:tc>
              </a:tr>
              <a:tr h="228600">
                <a:tc>
                  <a:txBody>
                    <a:bodyPr/>
                    <a:lstStyle/>
                    <a:p>
                      <a:pPr marL="0" marR="0">
                        <a:lnSpc>
                          <a:spcPct val="115000"/>
                        </a:lnSpc>
                        <a:spcBef>
                          <a:spcPts val="0"/>
                        </a:spcBef>
                        <a:spcAft>
                          <a:spcPts val="0"/>
                        </a:spcAft>
                      </a:pPr>
                      <a:r>
                        <a:rPr lang="en-US" sz="1800" dirty="0">
                          <a:solidFill>
                            <a:srgbClr val="000000"/>
                          </a:solidFill>
                          <a:effectLst/>
                          <a:latin typeface="Garamond"/>
                          <a:ea typeface="Times New Roman"/>
                          <a:cs typeface="Times New Roman"/>
                        </a:rPr>
                        <a:t>       Male (%)</a:t>
                      </a:r>
                      <a:endParaRPr lang="en-US" sz="1600" dirty="0">
                        <a:effectLst/>
                        <a:latin typeface="Calibri"/>
                        <a:ea typeface="Calibri"/>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800">
                          <a:solidFill>
                            <a:srgbClr val="000000"/>
                          </a:solidFill>
                          <a:effectLst/>
                          <a:latin typeface="Garamond"/>
                          <a:ea typeface="Times New Roman"/>
                          <a:cs typeface="Times New Roman"/>
                        </a:rPr>
                        <a:t>54.41%</a:t>
                      </a:r>
                      <a:endParaRPr lang="en-US" sz="1600">
                        <a:effectLst/>
                        <a:latin typeface="Calibri"/>
                        <a:ea typeface="Calibri"/>
                        <a:cs typeface="Times New Roman"/>
                      </a:endParaRPr>
                    </a:p>
                  </a:txBody>
                  <a:tcPr marL="68580" marR="68580" marT="0" marB="0">
                    <a:lnL>
                      <a:noFill/>
                    </a:lnL>
                    <a:lnR>
                      <a:noFill/>
                    </a:lnR>
                    <a:lnT>
                      <a:noFill/>
                    </a:lnT>
                    <a:lnB>
                      <a:noFill/>
                    </a:lnB>
                  </a:tcPr>
                </a:tc>
              </a:tr>
              <a:tr h="228600">
                <a:tc>
                  <a:txBody>
                    <a:bodyPr/>
                    <a:lstStyle/>
                    <a:p>
                      <a:pPr marL="0" marR="0">
                        <a:lnSpc>
                          <a:spcPct val="115000"/>
                        </a:lnSpc>
                        <a:spcBef>
                          <a:spcPts val="0"/>
                        </a:spcBef>
                        <a:spcAft>
                          <a:spcPts val="0"/>
                        </a:spcAft>
                      </a:pPr>
                      <a:r>
                        <a:rPr lang="en-US" sz="1800" b="1" dirty="0" err="1" smtClean="0">
                          <a:solidFill>
                            <a:srgbClr val="000000"/>
                          </a:solidFill>
                          <a:effectLst/>
                          <a:latin typeface="Garamond"/>
                          <a:ea typeface="Times New Roman"/>
                          <a:cs typeface="Times New Roman"/>
                        </a:rPr>
                        <a:t>Hgb</a:t>
                      </a:r>
                      <a:endParaRPr lang="en-US" sz="1600" dirty="0">
                        <a:effectLst/>
                        <a:latin typeface="Calibri"/>
                        <a:ea typeface="Calibri"/>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effectLst/>
                          <a:latin typeface="Garamond"/>
                          <a:ea typeface="Times New Roman"/>
                          <a:cs typeface="Times New Roman"/>
                        </a:rPr>
                        <a:t>13.5 (12.2, 14.7)</a:t>
                      </a:r>
                      <a:endParaRPr lang="en-US" sz="1600" dirty="0">
                        <a:effectLst/>
                        <a:latin typeface="Calibri"/>
                        <a:ea typeface="Calibri"/>
                        <a:cs typeface="Times New Roman"/>
                      </a:endParaRPr>
                    </a:p>
                  </a:txBody>
                  <a:tcPr marL="68580" marR="68580" marT="0" marB="0">
                    <a:lnL>
                      <a:noFill/>
                    </a:lnL>
                    <a:lnR>
                      <a:noFill/>
                    </a:lnR>
                    <a:lnT>
                      <a:noFill/>
                    </a:lnT>
                    <a:lnB>
                      <a:noFill/>
                    </a:lnB>
                  </a:tcPr>
                </a:tc>
              </a:tr>
              <a:tr h="228600">
                <a:tc>
                  <a:txBody>
                    <a:bodyPr/>
                    <a:lstStyle/>
                    <a:p>
                      <a:pPr marL="0" marR="0">
                        <a:lnSpc>
                          <a:spcPct val="115000"/>
                        </a:lnSpc>
                        <a:spcBef>
                          <a:spcPts val="0"/>
                        </a:spcBef>
                        <a:spcAft>
                          <a:spcPts val="0"/>
                        </a:spcAft>
                      </a:pPr>
                      <a:r>
                        <a:rPr lang="en-US" sz="1800" b="1" dirty="0">
                          <a:solidFill>
                            <a:srgbClr val="000000"/>
                          </a:solidFill>
                          <a:effectLst/>
                          <a:latin typeface="Garamond"/>
                          <a:ea typeface="Times New Roman"/>
                          <a:cs typeface="Times New Roman"/>
                        </a:rPr>
                        <a:t>Creatinine</a:t>
                      </a:r>
                      <a:endParaRPr lang="en-US" sz="1600" dirty="0">
                        <a:effectLst/>
                        <a:latin typeface="Calibri"/>
                        <a:ea typeface="Calibri"/>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800">
                          <a:solidFill>
                            <a:srgbClr val="000000"/>
                          </a:solidFill>
                          <a:effectLst/>
                          <a:latin typeface="Garamond"/>
                          <a:ea typeface="Times New Roman"/>
                          <a:cs typeface="Times New Roman"/>
                        </a:rPr>
                        <a:t>1.1 (0.9, 1.3)</a:t>
                      </a:r>
                      <a:endParaRPr lang="en-US" sz="1600">
                        <a:effectLst/>
                        <a:latin typeface="Calibri"/>
                        <a:ea typeface="Calibri"/>
                        <a:cs typeface="Times New Roman"/>
                      </a:endParaRPr>
                    </a:p>
                  </a:txBody>
                  <a:tcPr marL="68580" marR="68580" marT="0" marB="0">
                    <a:lnL>
                      <a:noFill/>
                    </a:lnL>
                    <a:lnR>
                      <a:noFill/>
                    </a:lnR>
                    <a:lnT>
                      <a:noFill/>
                    </a:lnT>
                    <a:lnB>
                      <a:noFill/>
                    </a:lnB>
                  </a:tcPr>
                </a:tc>
              </a:tr>
              <a:tr h="228600">
                <a:tc>
                  <a:txBody>
                    <a:bodyPr/>
                    <a:lstStyle/>
                    <a:p>
                      <a:pPr marL="0" marR="0">
                        <a:lnSpc>
                          <a:spcPct val="115000"/>
                        </a:lnSpc>
                        <a:spcBef>
                          <a:spcPts val="0"/>
                        </a:spcBef>
                        <a:spcAft>
                          <a:spcPts val="0"/>
                        </a:spcAft>
                      </a:pPr>
                      <a:r>
                        <a:rPr lang="en-US" sz="1800" b="1" dirty="0" smtClean="0">
                          <a:solidFill>
                            <a:srgbClr val="000000"/>
                          </a:solidFill>
                          <a:effectLst/>
                          <a:latin typeface="Garamond"/>
                          <a:ea typeface="Times New Roman"/>
                          <a:cs typeface="Times New Roman"/>
                        </a:rPr>
                        <a:t>Serum M Spike</a:t>
                      </a:r>
                      <a:endParaRPr lang="en-US" sz="1600" dirty="0">
                        <a:effectLst/>
                        <a:latin typeface="Calibri"/>
                        <a:ea typeface="Calibri"/>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800">
                          <a:solidFill>
                            <a:srgbClr val="000000"/>
                          </a:solidFill>
                          <a:effectLst/>
                          <a:latin typeface="Garamond"/>
                          <a:ea typeface="Times New Roman"/>
                          <a:cs typeface="Times New Roman"/>
                        </a:rPr>
                        <a:t>1.2 (0.6, 1.5)</a:t>
                      </a:r>
                      <a:endParaRPr lang="en-US" sz="1600">
                        <a:effectLst/>
                        <a:latin typeface="Calibri"/>
                        <a:ea typeface="Calibri"/>
                        <a:cs typeface="Times New Roman"/>
                      </a:endParaRPr>
                    </a:p>
                  </a:txBody>
                  <a:tcPr marL="68580" marR="68580" marT="0" marB="0">
                    <a:lnL>
                      <a:noFill/>
                    </a:lnL>
                    <a:lnR>
                      <a:noFill/>
                    </a:lnR>
                    <a:lnT>
                      <a:noFill/>
                    </a:lnT>
                    <a:lnB>
                      <a:noFill/>
                    </a:lnB>
                  </a:tcPr>
                </a:tc>
              </a:tr>
              <a:tr h="228600">
                <a:tc>
                  <a:txBody>
                    <a:bodyPr/>
                    <a:lstStyle/>
                    <a:p>
                      <a:pPr marL="0" marR="0">
                        <a:lnSpc>
                          <a:spcPct val="115000"/>
                        </a:lnSpc>
                        <a:spcBef>
                          <a:spcPts val="0"/>
                        </a:spcBef>
                        <a:spcAft>
                          <a:spcPts val="0"/>
                        </a:spcAft>
                      </a:pPr>
                      <a:r>
                        <a:rPr lang="en-US" sz="1800" b="1">
                          <a:solidFill>
                            <a:srgbClr val="000000"/>
                          </a:solidFill>
                          <a:effectLst/>
                          <a:latin typeface="Garamond"/>
                          <a:ea typeface="Times New Roman"/>
                          <a:cs typeface="Times New Roman"/>
                        </a:rPr>
                        <a:t>PCM event (%)</a:t>
                      </a:r>
                      <a:endParaRPr lang="en-US" sz="1600">
                        <a:effectLst/>
                        <a:latin typeface="Calibri"/>
                        <a:ea typeface="Calibri"/>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800">
                          <a:solidFill>
                            <a:srgbClr val="000000"/>
                          </a:solidFill>
                          <a:effectLst/>
                          <a:latin typeface="Garamond"/>
                          <a:ea typeface="Times New Roman"/>
                          <a:cs typeface="Times New Roman"/>
                        </a:rPr>
                        <a:t>8.31%</a:t>
                      </a:r>
                      <a:endParaRPr lang="en-US" sz="1600">
                        <a:effectLst/>
                        <a:latin typeface="Calibri"/>
                        <a:ea typeface="Calibri"/>
                        <a:cs typeface="Times New Roman"/>
                      </a:endParaRPr>
                    </a:p>
                  </a:txBody>
                  <a:tcPr marL="68580" marR="68580" marT="0" marB="0">
                    <a:lnL>
                      <a:noFill/>
                    </a:lnL>
                    <a:lnR>
                      <a:noFill/>
                    </a:lnR>
                    <a:lnT>
                      <a:noFill/>
                    </a:lnT>
                    <a:lnB>
                      <a:noFill/>
                    </a:lnB>
                  </a:tcPr>
                </a:tc>
              </a:tr>
              <a:tr h="228600">
                <a:tc>
                  <a:txBody>
                    <a:bodyPr/>
                    <a:lstStyle/>
                    <a:p>
                      <a:pPr marL="0" marR="0">
                        <a:lnSpc>
                          <a:spcPct val="115000"/>
                        </a:lnSpc>
                        <a:spcBef>
                          <a:spcPts val="0"/>
                        </a:spcBef>
                        <a:spcAft>
                          <a:spcPts val="0"/>
                        </a:spcAft>
                      </a:pPr>
                      <a:r>
                        <a:rPr lang="en-US" sz="1800" b="1" dirty="0" smtClean="0">
                          <a:solidFill>
                            <a:srgbClr val="000000"/>
                          </a:solidFill>
                          <a:effectLst/>
                          <a:latin typeface="Garamond"/>
                          <a:ea typeface="Times New Roman"/>
                          <a:cs typeface="Times New Roman"/>
                        </a:rPr>
                        <a:t>Time to PCM </a:t>
                      </a:r>
                      <a:r>
                        <a:rPr lang="en-US" sz="1800" b="1" dirty="0">
                          <a:solidFill>
                            <a:srgbClr val="000000"/>
                          </a:solidFill>
                          <a:effectLst/>
                          <a:latin typeface="Garamond"/>
                          <a:ea typeface="Times New Roman"/>
                          <a:cs typeface="Times New Roman"/>
                        </a:rPr>
                        <a:t>(months)</a:t>
                      </a:r>
                      <a:endParaRPr lang="en-US"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a:solidFill>
                            <a:srgbClr val="000000"/>
                          </a:solidFill>
                          <a:effectLst/>
                          <a:latin typeface="Garamond"/>
                          <a:ea typeface="Times New Roman"/>
                          <a:cs typeface="Times New Roman"/>
                        </a:rPr>
                        <a:t>81 (37, 136.25)</a:t>
                      </a:r>
                      <a:endParaRPr lang="en-US"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1882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Text Placeholder 4"/>
          <p:cNvSpPr>
            <a:spLocks noGrp="1"/>
          </p:cNvSpPr>
          <p:nvPr>
            <p:ph type="body" sz="quarter" idx="3"/>
          </p:nvPr>
        </p:nvSpPr>
        <p:spPr>
          <a:xfrm>
            <a:off x="4572000" y="1676400"/>
            <a:ext cx="4572000" cy="639762"/>
          </a:xfrm>
        </p:spPr>
        <p:txBody>
          <a:bodyPr>
            <a:normAutofit fontScale="92500" lnSpcReduction="10000"/>
          </a:bodyPr>
          <a:lstStyle/>
          <a:p>
            <a:r>
              <a:rPr lang="en-US" b="1" dirty="0"/>
              <a:t>Figure 1. </a:t>
            </a:r>
            <a:r>
              <a:rPr lang="en-US" dirty="0"/>
              <a:t>Survival curve for MGUS with no explanatory variables</a:t>
            </a:r>
            <a:endParaRPr lang="en-US" b="1" dirty="0"/>
          </a:p>
        </p:txBody>
      </p:sp>
      <p:pic>
        <p:nvPicPr>
          <p:cNvPr id="10" name="Picture 2"/>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754563" y="2450851"/>
            <a:ext cx="3932237" cy="392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half" idx="2"/>
          </p:nvPr>
        </p:nvSpPr>
        <p:spPr>
          <a:xfrm>
            <a:off x="304800" y="1676400"/>
            <a:ext cx="4191000" cy="4713288"/>
          </a:xfrm>
        </p:spPr>
        <p:txBody>
          <a:bodyPr>
            <a:noAutofit/>
          </a:bodyPr>
          <a:lstStyle/>
          <a:p>
            <a:pPr>
              <a:spcAft>
                <a:spcPts val="1200"/>
              </a:spcAft>
              <a:buClrTx/>
              <a:buFont typeface="Wingdings" panose="05000000000000000000" pitchFamily="2" charset="2"/>
              <a:buChar char="v"/>
            </a:pPr>
            <a:r>
              <a:rPr lang="en-US" b="1" dirty="0"/>
              <a:t>Median survival</a:t>
            </a:r>
            <a:r>
              <a:rPr lang="en-US" dirty="0"/>
              <a:t> time was </a:t>
            </a:r>
            <a:r>
              <a:rPr lang="en-US" b="1" dirty="0"/>
              <a:t>31 years </a:t>
            </a:r>
            <a:r>
              <a:rPr lang="en-US" dirty="0"/>
              <a:t>with a 95% CI:(340, NA)</a:t>
            </a:r>
          </a:p>
          <a:p>
            <a:pPr>
              <a:spcAft>
                <a:spcPts val="1200"/>
              </a:spcAft>
              <a:buClrTx/>
              <a:buFont typeface="Wingdings" panose="05000000000000000000" pitchFamily="2" charset="2"/>
              <a:buChar char="v"/>
            </a:pPr>
            <a:r>
              <a:rPr lang="en-US" b="1" dirty="0" smtClean="0"/>
              <a:t>81 months: </a:t>
            </a:r>
            <a:r>
              <a:rPr lang="en-US" dirty="0" smtClean="0"/>
              <a:t>93.7% survival </a:t>
            </a:r>
            <a:r>
              <a:rPr lang="en-US" dirty="0"/>
              <a:t>with </a:t>
            </a:r>
            <a:r>
              <a:rPr lang="en-US" dirty="0" smtClean="0"/>
              <a:t>a </a:t>
            </a:r>
            <a:r>
              <a:rPr lang="en-US" dirty="0"/>
              <a:t>95% CI: (</a:t>
            </a:r>
            <a:r>
              <a:rPr lang="en-US" dirty="0" smtClean="0"/>
              <a:t>91.5, 95)</a:t>
            </a:r>
          </a:p>
          <a:p>
            <a:pPr>
              <a:spcAft>
                <a:spcPts val="1200"/>
              </a:spcAft>
              <a:buClrTx/>
              <a:buFont typeface="Wingdings" panose="05000000000000000000" pitchFamily="2" charset="2"/>
              <a:buChar char="v"/>
            </a:pPr>
            <a:r>
              <a:rPr lang="en-US" b="1" dirty="0" smtClean="0"/>
              <a:t>20 years:</a:t>
            </a:r>
            <a:r>
              <a:rPr lang="en-US" dirty="0" smtClean="0"/>
              <a:t> 79% survival </a:t>
            </a:r>
            <a:r>
              <a:rPr lang="en-US" dirty="0"/>
              <a:t>with a </a:t>
            </a:r>
            <a:r>
              <a:rPr lang="en-US" dirty="0" smtClean="0"/>
              <a:t>95</a:t>
            </a:r>
            <a:r>
              <a:rPr lang="en-US" dirty="0"/>
              <a:t>% CI: </a:t>
            </a:r>
            <a:r>
              <a:rPr lang="en-US" dirty="0" smtClean="0"/>
              <a:t>(73.2, 83.8)</a:t>
            </a:r>
            <a:endParaRPr lang="en-US" dirty="0"/>
          </a:p>
          <a:p>
            <a:pPr>
              <a:spcAft>
                <a:spcPts val="1200"/>
              </a:spcAft>
              <a:buClrTx/>
              <a:buFont typeface="Wingdings" panose="05000000000000000000" pitchFamily="2" charset="2"/>
              <a:buChar char="v"/>
            </a:pPr>
            <a:r>
              <a:rPr lang="en-US" b="1" dirty="0" smtClean="0"/>
              <a:t>35 years</a:t>
            </a:r>
            <a:r>
              <a:rPr lang="en-US" dirty="0" smtClean="0"/>
              <a:t> </a:t>
            </a:r>
            <a:r>
              <a:rPr lang="en-US" b="1" dirty="0" smtClean="0"/>
              <a:t>(study end): </a:t>
            </a:r>
            <a:r>
              <a:rPr lang="en-US" dirty="0" smtClean="0"/>
              <a:t>38.3% survival with a 95</a:t>
            </a:r>
            <a:r>
              <a:rPr lang="en-US" dirty="0"/>
              <a:t>% CI: </a:t>
            </a:r>
            <a:r>
              <a:rPr lang="en-US" dirty="0" smtClean="0"/>
              <a:t>(8.74, 68.6)</a:t>
            </a:r>
            <a:endParaRPr lang="en-US" dirty="0"/>
          </a:p>
        </p:txBody>
      </p:sp>
    </p:spTree>
    <p:extLst>
      <p:ext uri="{BB962C8B-B14F-4D97-AF65-F5344CB8AC3E}">
        <p14:creationId xmlns:p14="http://schemas.microsoft.com/office/powerpoint/2010/main" val="1661735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5223</TotalTime>
  <Words>1782</Words>
  <Application>Microsoft Office PowerPoint</Application>
  <PresentationFormat>On-screen Show (4:3)</PresentationFormat>
  <Paragraphs>292</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PowerPoint Presentation</vt:lpstr>
      <vt:lpstr>Introduction</vt:lpstr>
      <vt:lpstr>Introduction</vt:lpstr>
      <vt:lpstr>Introduction</vt:lpstr>
      <vt:lpstr>Materials and Methods</vt:lpstr>
      <vt:lpstr>Materials and Methods</vt:lpstr>
      <vt:lpstr>Materials and Methods</vt:lpstr>
      <vt:lpstr>Results</vt:lpstr>
      <vt:lpstr>Results</vt:lpstr>
      <vt:lpstr>Results</vt:lpstr>
      <vt:lpstr>Results</vt:lpstr>
      <vt:lpstr>Results</vt:lpstr>
      <vt:lpstr>Results</vt:lpstr>
      <vt:lpstr>Discussion</vt:lpstr>
      <vt:lpstr>Questions</vt:lpstr>
      <vt:lpstr>Reference List</vt:lpstr>
      <vt:lpstr>Reference List</vt:lpstr>
      <vt:lpstr>Appendix A: Imputed Data Validation</vt:lpstr>
      <vt:lpstr>Appendix A: Imputed Data Validation</vt:lpstr>
      <vt:lpstr>Appendix A: Imputed Data Validation</vt:lpstr>
      <vt:lpstr>Appendix B: Model Validation</vt:lpstr>
      <vt:lpstr>Appendix B: Model Validation</vt:lpstr>
      <vt:lpstr>Appendix B: Model Validation</vt:lpstr>
      <vt:lpstr>Appendix B: Model Validation</vt:lpstr>
      <vt:lpstr>Appendix B: Model Validation</vt:lpstr>
      <vt:lpstr>Appendix B: Model Validation</vt:lpstr>
      <vt:lpstr>Appendix B: Model Validation</vt:lpstr>
      <vt:lpstr>Appendix B: Model Validation</vt:lpstr>
      <vt:lpstr>Appendix B: Model Validation</vt:lpstr>
      <vt:lpstr>Appendix B: Model Validation</vt:lpstr>
      <vt:lpstr>Appendix B: Model 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natural history of acute Ebola Virus Disease among patients managed in five Ebola treatment units in West Africa: A retrospective cohort study.</dc:title>
  <dc:creator>lfiedlerc</dc:creator>
  <cp:lastModifiedBy>lfiedlerc</cp:lastModifiedBy>
  <cp:revision>141</cp:revision>
  <dcterms:created xsi:type="dcterms:W3CDTF">2017-10-08T14:00:36Z</dcterms:created>
  <dcterms:modified xsi:type="dcterms:W3CDTF">2018-04-23T17:11:06Z</dcterms:modified>
</cp:coreProperties>
</file>