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2" r:id="rId2"/>
    <p:sldId id="257" r:id="rId3"/>
    <p:sldId id="287" r:id="rId4"/>
    <p:sldId id="267" r:id="rId5"/>
    <p:sldId id="269" r:id="rId6"/>
    <p:sldId id="270" r:id="rId7"/>
    <p:sldId id="278" r:id="rId8"/>
    <p:sldId id="279" r:id="rId9"/>
    <p:sldId id="258" r:id="rId10"/>
    <p:sldId id="259" r:id="rId11"/>
    <p:sldId id="266" r:id="rId12"/>
    <p:sldId id="280" r:id="rId13"/>
    <p:sldId id="286" r:id="rId14"/>
    <p:sldId id="277" r:id="rId15"/>
    <p:sldId id="261" r:id="rId16"/>
    <p:sldId id="263" r:id="rId17"/>
    <p:sldId id="262" r:id="rId18"/>
    <p:sldId id="265" r:id="rId19"/>
    <p:sldId id="273" r:id="rId20"/>
    <p:sldId id="276" r:id="rId21"/>
    <p:sldId id="285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714"/>
  </p:normalViewPr>
  <p:slideViewPr>
    <p:cSldViewPr snapToGrid="0" snapToObjects="1">
      <p:cViewPr>
        <p:scale>
          <a:sx n="47" d="100"/>
          <a:sy n="47" d="100"/>
        </p:scale>
        <p:origin x="66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From Minh 07-27-17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Quantity 1, Size: Large </a:t>
            </a:r>
            <a:r>
              <a:rPr lang="is-IS" baseline="0" dirty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All info to fulfill request, e.g. POS system</a:t>
            </a:r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Quantity 1, Size: Large </a:t>
            </a:r>
            <a:r>
              <a:rPr lang="is-IS" baseline="0" dirty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All info to fulfill request, e.g. POS system</a:t>
            </a:r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5194" y="6479855"/>
            <a:ext cx="2133600" cy="365125"/>
          </a:xfrm>
        </p:spPr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4411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home_assistant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55" y="1056495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955" y="1644081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55" y="430995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847" y="1074728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smart_home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19124" y="1700017"/>
            <a:ext cx="1063469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7788" y="1683129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16578" y="2091641"/>
            <a:ext cx="106346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2757" y="168312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92757" y="1074728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110591" y="559500"/>
            <a:ext cx="366363" cy="664092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01832" y="2041250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close_door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97788" y="2399371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lock_door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31" y="277192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open_door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4024" y="310708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set_thermostat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92668" y="345667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specify_location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7788" y="383185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turn_appliance_on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97788" y="418866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turn_appliance_off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4024" y="4545473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turn_lights_off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1832" y="490144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turn_lights_on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01832" y="5258257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turn_off_thermostat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19125" y="1074729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95552" y="560832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turn_on_thermostat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11789" y="5966285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turn_up_thermostat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06952" y="631520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unlock_door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68" name="Elbow Connector 67"/>
          <p:cNvCxnSpPr>
            <a:stCxn id="4" idx="2"/>
            <a:endCxn id="46" idx="0"/>
          </p:cNvCxnSpPr>
          <p:nvPr/>
        </p:nvCxnSpPr>
        <p:spPr>
          <a:xfrm rot="5400000">
            <a:off x="3305157" y="-245932"/>
            <a:ext cx="366364" cy="22749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5" idx="1"/>
            <a:endCxn id="46" idx="1"/>
          </p:cNvCxnSpPr>
          <p:nvPr/>
        </p:nvCxnSpPr>
        <p:spPr>
          <a:xfrm rot="10800000" flipH="1">
            <a:off x="1819123" y="1189463"/>
            <a:ext cx="1" cy="62108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1"/>
            <a:endCxn id="46" idx="1"/>
          </p:cNvCxnSpPr>
          <p:nvPr/>
        </p:nvCxnSpPr>
        <p:spPr>
          <a:xfrm rot="10800000" flipH="1">
            <a:off x="1816577" y="1189462"/>
            <a:ext cx="2547" cy="1016912"/>
          </a:xfrm>
          <a:prstGeom prst="bentConnector3">
            <a:avLst>
              <a:gd name="adj1" fmla="val -89752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1"/>
            <a:endCxn id="7" idx="1"/>
          </p:cNvCxnSpPr>
          <p:nvPr/>
        </p:nvCxnSpPr>
        <p:spPr>
          <a:xfrm rot="10800000">
            <a:off x="3248848" y="1189462"/>
            <a:ext cx="48941" cy="608401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0" idx="1"/>
            <a:endCxn id="7" idx="1"/>
          </p:cNvCxnSpPr>
          <p:nvPr/>
        </p:nvCxnSpPr>
        <p:spPr>
          <a:xfrm rot="10800000">
            <a:off x="3248848" y="1189461"/>
            <a:ext cx="52985" cy="966522"/>
          </a:xfrm>
          <a:prstGeom prst="bentConnector3">
            <a:avLst>
              <a:gd name="adj1" fmla="val 5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9" idx="1"/>
            <a:endCxn id="7" idx="1"/>
          </p:cNvCxnSpPr>
          <p:nvPr/>
        </p:nvCxnSpPr>
        <p:spPr>
          <a:xfrm rot="10800000">
            <a:off x="3248848" y="1189462"/>
            <a:ext cx="48941" cy="1324643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1"/>
            <a:endCxn id="7" idx="1"/>
          </p:cNvCxnSpPr>
          <p:nvPr/>
        </p:nvCxnSpPr>
        <p:spPr>
          <a:xfrm rot="10800000">
            <a:off x="3248847" y="1189461"/>
            <a:ext cx="52984" cy="1697196"/>
          </a:xfrm>
          <a:prstGeom prst="bentConnector3">
            <a:avLst>
              <a:gd name="adj1" fmla="val 53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2" idx="2"/>
            <a:endCxn id="36" idx="0"/>
          </p:cNvCxnSpPr>
          <p:nvPr/>
        </p:nvCxnSpPr>
        <p:spPr>
          <a:xfrm>
            <a:off x="5439344" y="1304193"/>
            <a:ext cx="0" cy="3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03338" y="1682156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change_alarm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445774" y="1078955"/>
            <a:ext cx="117884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time_and_dates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81891" y="2067024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1891" y="2399371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set_alarm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381891" y="2766747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start_timer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381891" y="3110179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stop_timer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53" name="Elbow Connector 152"/>
          <p:cNvCxnSpPr>
            <a:stCxn id="144" idx="1"/>
            <a:endCxn id="141" idx="1"/>
          </p:cNvCxnSpPr>
          <p:nvPr/>
        </p:nvCxnSpPr>
        <p:spPr>
          <a:xfrm rot="10800000" flipH="1">
            <a:off x="6381890" y="1193689"/>
            <a:ext cx="63883" cy="988069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5" idx="1"/>
            <a:endCxn id="141" idx="1"/>
          </p:cNvCxnSpPr>
          <p:nvPr/>
        </p:nvCxnSpPr>
        <p:spPr>
          <a:xfrm rot="10800000" flipH="1">
            <a:off x="6381890" y="1193688"/>
            <a:ext cx="63883" cy="1320416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H="1">
            <a:off x="6386403" y="1196629"/>
            <a:ext cx="35779" cy="617194"/>
          </a:xfrm>
          <a:prstGeom prst="bentConnector3">
            <a:avLst>
              <a:gd name="adj1" fmla="val -638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6" idx="1"/>
            <a:endCxn id="141" idx="1"/>
          </p:cNvCxnSpPr>
          <p:nvPr/>
        </p:nvCxnSpPr>
        <p:spPr>
          <a:xfrm rot="10800000" flipH="1">
            <a:off x="6381890" y="1193688"/>
            <a:ext cx="63883" cy="1687792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7" idx="1"/>
            <a:endCxn id="141" idx="1"/>
          </p:cNvCxnSpPr>
          <p:nvPr/>
        </p:nvCxnSpPr>
        <p:spPr>
          <a:xfrm rot="10800000" flipH="1">
            <a:off x="6381890" y="1193688"/>
            <a:ext cx="63883" cy="2031224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787848" y="1056495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787849" y="169885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Elbow Connector 185"/>
          <p:cNvCxnSpPr>
            <a:endCxn id="42" idx="0"/>
          </p:cNvCxnSpPr>
          <p:nvPr/>
        </p:nvCxnSpPr>
        <p:spPr>
          <a:xfrm>
            <a:off x="4633051" y="893367"/>
            <a:ext cx="806293" cy="181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4" idx="2"/>
            <a:endCxn id="141" idx="0"/>
          </p:cNvCxnSpPr>
          <p:nvPr/>
        </p:nvCxnSpPr>
        <p:spPr>
          <a:xfrm rot="16200000" flipH="1">
            <a:off x="5645211" y="-311029"/>
            <a:ext cx="370590" cy="24093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H="1">
            <a:off x="6306061" y="-963412"/>
            <a:ext cx="348130" cy="3708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2" idx="2"/>
            <a:endCxn id="183" idx="0"/>
          </p:cNvCxnSpPr>
          <p:nvPr/>
        </p:nvCxnSpPr>
        <p:spPr>
          <a:xfrm rot="16200000" flipH="1">
            <a:off x="8127986" y="1492408"/>
            <a:ext cx="4128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7" idx="1"/>
            <a:endCxn id="31" idx="1"/>
          </p:cNvCxnSpPr>
          <p:nvPr/>
        </p:nvCxnSpPr>
        <p:spPr>
          <a:xfrm rot="10800000" flipH="1" flipV="1">
            <a:off x="3248846" y="1189460"/>
            <a:ext cx="65177" cy="2032357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7" idx="1"/>
            <a:endCxn id="33" idx="1"/>
          </p:cNvCxnSpPr>
          <p:nvPr/>
        </p:nvCxnSpPr>
        <p:spPr>
          <a:xfrm rot="10800000" flipH="1" flipV="1">
            <a:off x="3248846" y="1189461"/>
            <a:ext cx="43821" cy="2381950"/>
          </a:xfrm>
          <a:prstGeom prst="bentConnector3">
            <a:avLst>
              <a:gd name="adj1" fmla="val -5216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7" idx="1"/>
            <a:endCxn id="38" idx="1"/>
          </p:cNvCxnSpPr>
          <p:nvPr/>
        </p:nvCxnSpPr>
        <p:spPr>
          <a:xfrm rot="10800000" flipH="1" flipV="1">
            <a:off x="3248846" y="1189460"/>
            <a:ext cx="48941" cy="2757127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7" idx="1"/>
            <a:endCxn id="39" idx="1"/>
          </p:cNvCxnSpPr>
          <p:nvPr/>
        </p:nvCxnSpPr>
        <p:spPr>
          <a:xfrm rot="10800000" flipH="1" flipV="1">
            <a:off x="3248846" y="1189461"/>
            <a:ext cx="48941" cy="3113936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7" idx="1"/>
            <a:endCxn id="40" idx="1"/>
          </p:cNvCxnSpPr>
          <p:nvPr/>
        </p:nvCxnSpPr>
        <p:spPr>
          <a:xfrm rot="10800000" flipH="1" flipV="1">
            <a:off x="3248846" y="1189460"/>
            <a:ext cx="65177" cy="3470745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7" idx="1"/>
            <a:endCxn id="41" idx="1"/>
          </p:cNvCxnSpPr>
          <p:nvPr/>
        </p:nvCxnSpPr>
        <p:spPr>
          <a:xfrm rot="10800000" flipH="1" flipV="1">
            <a:off x="3248846" y="1189461"/>
            <a:ext cx="52985" cy="3826720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7" idx="1"/>
            <a:endCxn id="45" idx="1"/>
          </p:cNvCxnSpPr>
          <p:nvPr/>
        </p:nvCxnSpPr>
        <p:spPr>
          <a:xfrm rot="10800000" flipH="1" flipV="1">
            <a:off x="3248846" y="1189460"/>
            <a:ext cx="52985" cy="4183529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7" idx="1"/>
            <a:endCxn id="58" idx="1"/>
          </p:cNvCxnSpPr>
          <p:nvPr/>
        </p:nvCxnSpPr>
        <p:spPr>
          <a:xfrm rot="10800000" flipH="1" flipV="1">
            <a:off x="3248846" y="1189461"/>
            <a:ext cx="46705" cy="4533600"/>
          </a:xfrm>
          <a:prstGeom prst="bentConnector3">
            <a:avLst>
              <a:gd name="adj1" fmla="val -48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7" idx="1"/>
            <a:endCxn id="59" idx="1"/>
          </p:cNvCxnSpPr>
          <p:nvPr/>
        </p:nvCxnSpPr>
        <p:spPr>
          <a:xfrm rot="10800000" flipH="1" flipV="1">
            <a:off x="3248847" y="1189460"/>
            <a:ext cx="62942" cy="4891557"/>
          </a:xfrm>
          <a:prstGeom prst="bentConnector3">
            <a:avLst>
              <a:gd name="adj1" fmla="val -3631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" idx="1"/>
            <a:endCxn id="62" idx="1"/>
          </p:cNvCxnSpPr>
          <p:nvPr/>
        </p:nvCxnSpPr>
        <p:spPr>
          <a:xfrm rot="10800000" flipH="1" flipV="1">
            <a:off x="3248846" y="1189461"/>
            <a:ext cx="58105" cy="5240480"/>
          </a:xfrm>
          <a:prstGeom prst="bentConnector3">
            <a:avLst>
              <a:gd name="adj1" fmla="val -39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br>
                  <a:rPr lang="en-US" sz="900" dirty="0">
                    <a:solidFill>
                      <a:srgbClr val="FFFFFF"/>
                    </a:solidFill>
                  </a:rPr>
                </a:br>
                <a:r>
                  <a:rPr lang="en-US" sz="900" dirty="0">
                    <a:solidFill>
                      <a:srgbClr val="FFFFFF"/>
                    </a:solidFill>
                  </a:rPr>
                  <a:t>Elm Street close today?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>
                    <a:solidFill>
                      <a:srgbClr val="FFFFFF"/>
                    </a:solidFill>
                  </a:rPr>
                </a:br>
                <a:r>
                  <a:rPr lang="en-US" sz="900" dirty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What message would you like to send?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Got it. Ready to send?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message has been sent.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What message would you like to send?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Got it. Ready to send?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message has been sent.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Hold on a second. How do I get to 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Here are directions to </a:t>
                </a:r>
                <a:r>
                  <a:rPr lang="en-US" sz="900" dirty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/>
                  <a:t>.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br>
                <a:rPr lang="en-US" sz="900" dirty="0">
                  <a:solidFill>
                    <a:srgbClr val="FFFFFF"/>
                  </a:solidFill>
                </a:rPr>
              </a:br>
              <a:r>
                <a:rPr lang="en-US" sz="900" dirty="0">
                  <a:solidFill>
                    <a:srgbClr val="FFFFFF"/>
                  </a:solidFill>
                </a:rPr>
                <a:t>Elm Street close today?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>
                  <a:solidFill>
                    <a:srgbClr val="FFFFFF"/>
                  </a:solidFill>
                </a:rPr>
              </a:br>
              <a:r>
                <a:rPr lang="en-US" sz="900" dirty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Hello, </a:t>
                </a:r>
                <a:r>
                  <a:rPr lang="en-US" sz="900" dirty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/>
                  <a:t>. I can help you find store hours for your local </a:t>
                </a:r>
                <a:br>
                  <a:rPr lang="en-US" sz="900" dirty="0"/>
                </a:br>
                <a:r>
                  <a:rPr lang="en-US" sz="900" dirty="0"/>
                  <a:t>Kwik-E-Mart. How can I help?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/>
                  <a:t>Kwik-E-Mart opens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/>
                  <a:t>.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{store_name}</a:t>
                </a:r>
                <a:r>
                  <a:rPr lang="en-US" sz="900" dirty="0"/>
                  <a:t>.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Have a nice day.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Parse Tree</a:t>
                </a: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19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Entities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Domain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Intent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Order one large squishee and a dozen donuts from the Elm Street Kwik-E-Mart</a:t>
            </a: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opens at </a:t>
              </a:r>
              <a:r>
                <a:rPr lang="en-US" sz="900" b="1" dirty="0"/>
                <a:t>7am</a:t>
              </a:r>
              <a:r>
                <a:rPr lang="en-US" sz="900" dirty="0"/>
                <a:t> </a:t>
              </a:r>
              <a:br>
                <a:rPr lang="en-US" sz="900" dirty="0"/>
              </a:br>
              <a:r>
                <a:rPr lang="en-US" sz="900" dirty="0"/>
                <a:t>and closes at </a:t>
              </a:r>
              <a:r>
                <a:rPr lang="en-US" sz="900" b="1" dirty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br>
                <a:rPr lang="en-US" sz="900" dirty="0"/>
              </a:br>
              <a:r>
                <a:rPr lang="en-US" sz="900" b="1" dirty="0"/>
                <a:t>Pine 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br>
                <a:rPr lang="en-US" sz="900" dirty="0"/>
              </a:br>
              <a:r>
                <a:rPr lang="en-US" sz="900" b="1" dirty="0"/>
                <a:t>6am </a:t>
              </a:r>
              <a:r>
                <a:rPr lang="en-US" sz="900" dirty="0"/>
                <a:t>and closes at </a:t>
              </a:r>
              <a:r>
                <a:rPr lang="en-US" sz="900" b="1" dirty="0"/>
                <a:t>10pm</a:t>
              </a:r>
              <a:r>
                <a:rPr lang="en-US" sz="900" dirty="0"/>
                <a:t> tomorrow.</a:t>
              </a:r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Have a nice day.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RESOLVED ENTITY GROUPS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23 ELM STREET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ORDERING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BUILD ORDER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DOMAIN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INTENT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3783" y="358184"/>
            <a:ext cx="8186551" cy="5770641"/>
            <a:chOff x="123783" y="1001654"/>
            <a:chExt cx="8186551" cy="5770641"/>
          </a:xfrm>
        </p:grpSpPr>
        <p:sp>
          <p:nvSpPr>
            <p:cNvPr id="34" name="Rounded Rectangle 33"/>
            <p:cNvSpPr/>
            <p:nvPr/>
          </p:nvSpPr>
          <p:spPr>
            <a:xfrm>
              <a:off x="1336357" y="1001654"/>
              <a:ext cx="6973977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“I’d like to order a pepperoni pizza with extra cheese, a calzone and two diet coke.”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3783" y="2369478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242" y="386690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2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45018" y="5195496"/>
              <a:ext cx="6556657" cy="1576799"/>
              <a:chOff x="1545021" y="1619977"/>
              <a:chExt cx="6556657" cy="1576799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45021" y="1619977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9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710415" y="2059521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49025" y="1989281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79933" y="2322949"/>
                <a:ext cx="0" cy="5547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4122593" y="2059521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38799" y="240603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62135" y="1989281"/>
                <a:ext cx="1762682" cy="1059784"/>
                <a:chOff x="6561753" y="2437249"/>
                <a:chExt cx="1762682" cy="1059784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561753" y="2437249"/>
                  <a:ext cx="1762682" cy="1059784"/>
                </a:xfrm>
                <a:prstGeom prst="rect">
                  <a:avLst/>
                </a:prstGeom>
                <a:noFill/>
                <a:ln w="3175">
                  <a:solidFill>
                    <a:srgbClr val="2C74A5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6639602" y="2507489"/>
                  <a:ext cx="1207333" cy="2433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Ins="36576" rtlCol="0" anchor="ctr"/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E84C3B"/>
                      </a:solidFill>
                      <a:cs typeface="Arial Narrow"/>
                    </a:rPr>
                    <a:t>DISH:</a:t>
                  </a:r>
                  <a:r>
                    <a:rPr lang="en-US" sz="800" dirty="0">
                      <a:solidFill>
                        <a:srgbClr val="0070C0"/>
                      </a:solidFill>
                      <a:cs typeface="Arial Narrow"/>
                    </a:rPr>
                    <a:t> </a:t>
                  </a:r>
                  <a:r>
                    <a:rPr lang="en-US" sz="800" b="1" dirty="0">
                      <a:solidFill>
                        <a:srgbClr val="2C74A5"/>
                      </a:solidFill>
                      <a:cs typeface="Arial Narrow"/>
                    </a:rPr>
                    <a:t>DIET COKE</a:t>
                  </a:r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4381882" y="287767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4540748" y="2749115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5021" y="3399006"/>
              <a:ext cx="6556657" cy="1576799"/>
              <a:chOff x="1545021" y="3399006"/>
              <a:chExt cx="6556657" cy="15767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45021" y="3399006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11682" y="3425485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40324" y="3770208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710415" y="3838550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9025" y="3768310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379933" y="432554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379933" y="4096227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4122593" y="3838550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538799" y="4185062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62135" y="3768310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597324" y="4083189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6339984" y="3832415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COKE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597384" y="4306760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762513" y="4178202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61310" y="563138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3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45018" y="1602516"/>
              <a:ext cx="6556657" cy="1576799"/>
              <a:chOff x="1545021" y="5178035"/>
              <a:chExt cx="6556657" cy="15767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545021" y="5178035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1682" y="5204514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24" y="5549237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49025" y="5547339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22593" y="5617579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262135" y="5547339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597324" y="5862218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339984" y="5611444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COKE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597384" y="60857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6762513" y="5957231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70223" y="5882543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712883" y="5636368"/>
                <a:ext cx="158599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970223" y="6109607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/>
              <p:cNvSpPr/>
              <p:nvPr/>
            </p:nvSpPr>
            <p:spPr>
              <a:xfrm>
                <a:off x="2129089" y="5969120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38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79480" y="5228851"/>
            <a:ext cx="2133600" cy="365125"/>
          </a:xfrm>
        </p:spPr>
        <p:txBody>
          <a:bodyPr/>
          <a:lstStyle/>
          <a:p>
            <a:fld id="{D01B2998-00A9-9E41-AB29-A15A35C12BAC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8B448-D27F-4102-92CD-CD149E5A984E}"/>
              </a:ext>
            </a:extLst>
          </p:cNvPr>
          <p:cNvGrpSpPr/>
          <p:nvPr/>
        </p:nvGrpSpPr>
        <p:grpSpPr>
          <a:xfrm>
            <a:off x="1002201" y="963884"/>
            <a:ext cx="6724250" cy="4114969"/>
            <a:chOff x="1002201" y="963884"/>
            <a:chExt cx="6724250" cy="4114969"/>
          </a:xfrm>
        </p:grpSpPr>
        <p:grpSp>
          <p:nvGrpSpPr>
            <p:cNvPr id="3" name="Group 2"/>
            <p:cNvGrpSpPr/>
            <p:nvPr/>
          </p:nvGrpSpPr>
          <p:grpSpPr>
            <a:xfrm>
              <a:off x="1002201" y="964909"/>
              <a:ext cx="3159728" cy="4113944"/>
              <a:chOff x="3180290" y="830438"/>
              <a:chExt cx="3159728" cy="411394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180290" y="2489694"/>
                <a:ext cx="1250561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dirty="0"/>
                  <a:t>¿</a:t>
                </a:r>
                <a:r>
                  <a:rPr lang="en-US" sz="900" dirty="0" err="1"/>
                  <a:t>Cuál</a:t>
                </a:r>
                <a:r>
                  <a:rPr lang="en-US" sz="900" dirty="0"/>
                  <a:t> es </a:t>
                </a:r>
                <a:r>
                  <a:rPr lang="en-US" sz="900" dirty="0" err="1"/>
                  <a:t>su</a:t>
                </a:r>
                <a:r>
                  <a:rPr lang="en-US" sz="900" dirty="0"/>
                  <a:t> </a:t>
                </a:r>
                <a:r>
                  <a:rPr lang="en-US" sz="900" dirty="0" err="1"/>
                  <a:t>edad</a:t>
                </a:r>
                <a:r>
                  <a:rPr lang="en-US" sz="900" dirty="0"/>
                  <a:t>?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80290" y="1200050"/>
                <a:ext cx="2742927" cy="844806"/>
              </a:xfrm>
              <a:prstGeom prst="roundRect">
                <a:avLst>
                  <a:gd name="adj" fmla="val 12658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s-ES" sz="900" dirty="0"/>
                  <a:t>Bienvenido al sistema de evaluación de salud. Mediante unas sencillas preguntas, puedo ayudarte a determinar tu riesgo a padecer prediabetes. ¿Desea conocer su riesgo de padecer prediabetes?</a:t>
                </a:r>
                <a:endParaRPr lang="en-US" sz="9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725106" y="2122470"/>
                <a:ext cx="2614911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err="1">
                    <a:solidFill>
                      <a:srgbClr val="FFFFFF"/>
                    </a:solidFill>
                  </a:rPr>
                  <a:t>Quiero</a:t>
                </a:r>
                <a:r>
                  <a:rPr lang="en-US" sz="900" dirty="0">
                    <a:solidFill>
                      <a:srgbClr val="FFFFFF"/>
                    </a:solidFill>
                  </a:rPr>
                  <a:t>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conocer</a:t>
                </a:r>
                <a:r>
                  <a:rPr lang="en-US" sz="900" dirty="0">
                    <a:solidFill>
                      <a:srgbClr val="FFFFFF"/>
                    </a:solidFill>
                  </a:rPr>
                  <a:t> mi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riesgo</a:t>
                </a:r>
                <a:r>
                  <a:rPr lang="en-US" sz="900" dirty="0">
                    <a:solidFill>
                      <a:srgbClr val="FFFFFF"/>
                    </a:solidFill>
                  </a:rPr>
                  <a:t> de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tener</a:t>
                </a:r>
                <a:r>
                  <a:rPr lang="en-US" sz="900" dirty="0">
                    <a:solidFill>
                      <a:srgbClr val="FFFFFF"/>
                    </a:solidFill>
                  </a:rPr>
                  <a:t> prediabetes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30067" y="830438"/>
                <a:ext cx="50995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Hola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180290" y="3214563"/>
                <a:ext cx="2188977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pt-BR" sz="900" dirty="0"/>
                  <a:t>¿Es de género masculino o femenino?</a:t>
                </a:r>
                <a:endParaRPr lang="en-US" sz="9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688917" y="2847339"/>
                <a:ext cx="651099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45 a</a:t>
                </a:r>
                <a:r>
                  <a:rPr lang="es-MX" sz="900" dirty="0" err="1">
                    <a:solidFill>
                      <a:srgbClr val="FFFFFF"/>
                    </a:solidFill>
                  </a:rPr>
                  <a:t>ños</a:t>
                </a:r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180290" y="3994665"/>
                <a:ext cx="2742927" cy="540514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s-ES" sz="900" dirty="0"/>
                  <a:t>¿Tiene algún familiar inmediato que haya sido diagnosticado con diabetes? Estos incluyen padre, madre, hermano o hermana.</a:t>
                </a:r>
                <a:endParaRPr lang="en-US" sz="9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369267" y="3627441"/>
                <a:ext cx="97075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Soy hombre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633686" y="4664351"/>
                <a:ext cx="706332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My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papá</a:t>
                </a:r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442565-06B0-44FD-A4E9-33F3383C08DB}"/>
                </a:ext>
              </a:extLst>
            </p:cNvPr>
            <p:cNvGrpSpPr/>
            <p:nvPr/>
          </p:nvGrpSpPr>
          <p:grpSpPr>
            <a:xfrm>
              <a:off x="4566723" y="963884"/>
              <a:ext cx="3159728" cy="4113944"/>
              <a:chOff x="3180290" y="830438"/>
              <a:chExt cx="3159728" cy="4113944"/>
            </a:xfrm>
          </p:grpSpPr>
          <p:sp>
            <p:nvSpPr>
              <p:cNvPr id="15" name="Rounded Rectangle 5">
                <a:extLst>
                  <a:ext uri="{FF2B5EF4-FFF2-40B4-BE49-F238E27FC236}">
                    <a16:creationId xmlns:a16="http://schemas.microsoft.com/office/drawing/2014/main" id="{F058EEC7-8B48-4509-AB70-42C0792F69CC}"/>
                  </a:ext>
                </a:extLst>
              </p:cNvPr>
              <p:cNvSpPr/>
              <p:nvPr/>
            </p:nvSpPr>
            <p:spPr>
              <a:xfrm>
                <a:off x="3180290" y="2489694"/>
                <a:ext cx="1250561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dirty="0"/>
                  <a:t>How old are you?</a:t>
                </a:r>
              </a:p>
            </p:txBody>
          </p:sp>
          <p:sp>
            <p:nvSpPr>
              <p:cNvPr id="16" name="Rounded Rectangle 7">
                <a:extLst>
                  <a:ext uri="{FF2B5EF4-FFF2-40B4-BE49-F238E27FC236}">
                    <a16:creationId xmlns:a16="http://schemas.microsoft.com/office/drawing/2014/main" id="{00005199-FE8E-4297-B506-6C1FB6E2FD42}"/>
                  </a:ext>
                </a:extLst>
              </p:cNvPr>
              <p:cNvSpPr/>
              <p:nvPr/>
            </p:nvSpPr>
            <p:spPr>
              <a:xfrm>
                <a:off x="3180290" y="1200050"/>
                <a:ext cx="2742927" cy="798405"/>
              </a:xfrm>
              <a:prstGeom prst="roundRect">
                <a:avLst>
                  <a:gd name="adj" fmla="val 12658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b="0" i="0" dirty="0">
                    <a:solidFill>
                      <a:srgbClr val="202124"/>
                    </a:solidFill>
                    <a:effectLst/>
                  </a:rPr>
                  <a:t>Welcome to the health assessment system. Using a few simple questions, I can help you determine your risk for prediabetes. Do you want to know your risk for prediabetes?</a:t>
                </a:r>
                <a:endParaRPr lang="en-US" sz="900" dirty="0"/>
              </a:p>
            </p:txBody>
          </p:sp>
          <p:sp>
            <p:nvSpPr>
              <p:cNvPr id="17" name="Rounded Rectangle 8">
                <a:extLst>
                  <a:ext uri="{FF2B5EF4-FFF2-40B4-BE49-F238E27FC236}">
                    <a16:creationId xmlns:a16="http://schemas.microsoft.com/office/drawing/2014/main" id="{2EA2738D-9DD3-4477-9F1B-A844D82D90D9}"/>
                  </a:ext>
                </a:extLst>
              </p:cNvPr>
              <p:cNvSpPr/>
              <p:nvPr/>
            </p:nvSpPr>
            <p:spPr>
              <a:xfrm>
                <a:off x="3904098" y="2122470"/>
                <a:ext cx="2435919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I would like to know my risk for prediabetes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ounded Rectangle 22">
                <a:extLst>
                  <a:ext uri="{FF2B5EF4-FFF2-40B4-BE49-F238E27FC236}">
                    <a16:creationId xmlns:a16="http://schemas.microsoft.com/office/drawing/2014/main" id="{FAE3D4EF-5431-4C9A-BB2D-6A25A89FDE59}"/>
                  </a:ext>
                </a:extLst>
              </p:cNvPr>
              <p:cNvSpPr/>
              <p:nvPr/>
            </p:nvSpPr>
            <p:spPr>
              <a:xfrm>
                <a:off x="5830067" y="830438"/>
                <a:ext cx="50995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ounded Rectangle 23">
                <a:extLst>
                  <a:ext uri="{FF2B5EF4-FFF2-40B4-BE49-F238E27FC236}">
                    <a16:creationId xmlns:a16="http://schemas.microsoft.com/office/drawing/2014/main" id="{BFDC1A5A-3A48-4D82-83A4-958D02D40667}"/>
                  </a:ext>
                </a:extLst>
              </p:cNvPr>
              <p:cNvSpPr/>
              <p:nvPr/>
            </p:nvSpPr>
            <p:spPr>
              <a:xfrm>
                <a:off x="3180291" y="3214563"/>
                <a:ext cx="1478648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pt-BR" sz="900" dirty="0"/>
                  <a:t>Are you male or female?</a:t>
                </a:r>
                <a:endParaRPr lang="en-US" sz="900" dirty="0"/>
              </a:p>
            </p:txBody>
          </p:sp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DE444664-141C-4205-9B2B-E087393E106C}"/>
                  </a:ext>
                </a:extLst>
              </p:cNvPr>
              <p:cNvSpPr/>
              <p:nvPr/>
            </p:nvSpPr>
            <p:spPr>
              <a:xfrm>
                <a:off x="5438327" y="2847339"/>
                <a:ext cx="90169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45 years old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ounded Rectangle 27">
                <a:extLst>
                  <a:ext uri="{FF2B5EF4-FFF2-40B4-BE49-F238E27FC236}">
                    <a16:creationId xmlns:a16="http://schemas.microsoft.com/office/drawing/2014/main" id="{001603FB-A163-47DF-89DC-0F9548E7A0ED}"/>
                  </a:ext>
                </a:extLst>
              </p:cNvPr>
              <p:cNvSpPr/>
              <p:nvPr/>
            </p:nvSpPr>
            <p:spPr>
              <a:xfrm>
                <a:off x="3180290" y="3994665"/>
                <a:ext cx="2742927" cy="540514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b="0" i="0" dirty="0">
                    <a:solidFill>
                      <a:srgbClr val="202124"/>
                    </a:solidFill>
                    <a:effectLst/>
                  </a:rPr>
                  <a:t>Do you have an immediate family member who has been diagnosed with diabetes? These include father, mother, brother or sister</a:t>
                </a:r>
                <a:endParaRPr lang="en-US" sz="900" dirty="0"/>
              </a:p>
            </p:txBody>
          </p:sp>
          <p:sp>
            <p:nvSpPr>
              <p:cNvPr id="22" name="Rounded Rectangle 28">
                <a:extLst>
                  <a:ext uri="{FF2B5EF4-FFF2-40B4-BE49-F238E27FC236}">
                    <a16:creationId xmlns:a16="http://schemas.microsoft.com/office/drawing/2014/main" id="{92EDEBE0-842C-408B-9017-3552BFAA0979}"/>
                  </a:ext>
                </a:extLst>
              </p:cNvPr>
              <p:cNvSpPr/>
              <p:nvPr/>
            </p:nvSpPr>
            <p:spPr>
              <a:xfrm>
                <a:off x="5493047" y="3627441"/>
                <a:ext cx="84697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I am a man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ounded Rectangle 30">
                <a:extLst>
                  <a:ext uri="{FF2B5EF4-FFF2-40B4-BE49-F238E27FC236}">
                    <a16:creationId xmlns:a16="http://schemas.microsoft.com/office/drawing/2014/main" id="{E36DEC2D-3035-4DAA-831D-594EAD121252}"/>
                  </a:ext>
                </a:extLst>
              </p:cNvPr>
              <p:cNvSpPr/>
              <p:nvPr/>
            </p:nvSpPr>
            <p:spPr>
              <a:xfrm>
                <a:off x="5720624" y="4664351"/>
                <a:ext cx="619394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My dad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86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37D6-AA94-46C9-A908-0C83F513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latin typeface="Arial Narrow" panose="020B0606020202030204" pitchFamily="34" charset="0"/>
              </a:rPr>
              <a:t>23</a:t>
            </a:fld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7053B4-711A-4570-AEDB-B08BA5967C9D}"/>
              </a:ext>
            </a:extLst>
          </p:cNvPr>
          <p:cNvGrpSpPr/>
          <p:nvPr/>
        </p:nvGrpSpPr>
        <p:grpSpPr>
          <a:xfrm>
            <a:off x="74946" y="650134"/>
            <a:ext cx="14547746" cy="3604864"/>
            <a:chOff x="74946" y="650134"/>
            <a:chExt cx="14547746" cy="3604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A4CE46-45FB-4200-889F-547DD1892583}"/>
                </a:ext>
              </a:extLst>
            </p:cNvPr>
            <p:cNvSpPr/>
            <p:nvPr/>
          </p:nvSpPr>
          <p:spPr>
            <a:xfrm>
              <a:off x="4081597" y="659897"/>
              <a:ext cx="1225296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screening_app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153FEB-EAC9-4142-BFE8-A799D0B1CD68}"/>
                </a:ext>
              </a:extLst>
            </p:cNvPr>
            <p:cNvSpPr/>
            <p:nvPr/>
          </p:nvSpPr>
          <p:spPr>
            <a:xfrm>
              <a:off x="7625092" y="1780308"/>
              <a:ext cx="16459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prediabetes_screening</a:t>
              </a:r>
              <a:endParaRPr lang="es-MX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B5DC5-0D5D-4ABD-8719-B6D21142CE41}"/>
                </a:ext>
              </a:extLst>
            </p:cNvPr>
            <p:cNvSpPr/>
            <p:nvPr/>
          </p:nvSpPr>
          <p:spPr>
            <a:xfrm>
              <a:off x="1221904" y="1780309"/>
              <a:ext cx="1225296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greetings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149F29-22D2-4112-8B8B-64D7D665694E}"/>
                </a:ext>
              </a:extLst>
            </p:cNvPr>
            <p:cNvSpPr/>
            <p:nvPr/>
          </p:nvSpPr>
          <p:spPr>
            <a:xfrm>
              <a:off x="1141715" y="2937163"/>
              <a:ext cx="5486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greet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B87C75-B987-46CE-8112-A2FCBB54DDB5}"/>
                </a:ext>
              </a:extLst>
            </p:cNvPr>
            <p:cNvSpPr/>
            <p:nvPr/>
          </p:nvSpPr>
          <p:spPr>
            <a:xfrm>
              <a:off x="1969530" y="2937163"/>
              <a:ext cx="4572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exit</a:t>
              </a:r>
            </a:p>
          </p:txBody>
        </p:sp>
        <p:cxnSp>
          <p:nvCxnSpPr>
            <p:cNvPr id="10" name="Elbow Connector 133">
              <a:extLst>
                <a:ext uri="{FF2B5EF4-FFF2-40B4-BE49-F238E27FC236}">
                  <a16:creationId xmlns:a16="http://schemas.microsoft.com/office/drawing/2014/main" id="{7840C9F2-19F6-4BA7-95AF-ACDA5B831D8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1179455" y="2282066"/>
              <a:ext cx="891678" cy="4185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35">
              <a:extLst>
                <a:ext uri="{FF2B5EF4-FFF2-40B4-BE49-F238E27FC236}">
                  <a16:creationId xmlns:a16="http://schemas.microsoft.com/office/drawing/2014/main" id="{B93B7A14-79A5-489B-8A08-5B5C0C88842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1570502" y="2309535"/>
              <a:ext cx="891678" cy="36357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36">
              <a:extLst>
                <a:ext uri="{FF2B5EF4-FFF2-40B4-BE49-F238E27FC236}">
                  <a16:creationId xmlns:a16="http://schemas.microsoft.com/office/drawing/2014/main" id="{79D8FF89-93E6-4C60-A37A-8D5CD6FD25E9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 rot="5400000">
              <a:off x="2837811" y="-76125"/>
              <a:ext cx="853176" cy="285969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38">
              <a:extLst>
                <a:ext uri="{FF2B5EF4-FFF2-40B4-BE49-F238E27FC236}">
                  <a16:creationId xmlns:a16="http://schemas.microsoft.com/office/drawing/2014/main" id="{5776CA30-CE66-471E-A21C-4DCFD898F659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6144561" y="-523184"/>
              <a:ext cx="853175" cy="375380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5AD64-E5EC-4386-B4DC-CCE1ACA418E3}"/>
                </a:ext>
              </a:extLst>
            </p:cNvPr>
            <p:cNvSpPr txBox="1"/>
            <p:nvPr/>
          </p:nvSpPr>
          <p:spPr>
            <a:xfrm>
              <a:off x="92152" y="1775798"/>
              <a:ext cx="77617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dirty="0"/>
                <a:t>DOMAINS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BFA66B-316A-48F4-AE07-0DFD5BCDFCA4}"/>
                </a:ext>
              </a:extLst>
            </p:cNvPr>
            <p:cNvSpPr txBox="1"/>
            <p:nvPr/>
          </p:nvSpPr>
          <p:spPr>
            <a:xfrm>
              <a:off x="96180" y="2946148"/>
              <a:ext cx="7264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dirty="0"/>
                <a:t>INTENTS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F28304-1BFB-49E7-92EC-4B935E4FE95E}"/>
                </a:ext>
              </a:extLst>
            </p:cNvPr>
            <p:cNvSpPr txBox="1"/>
            <p:nvPr/>
          </p:nvSpPr>
          <p:spPr>
            <a:xfrm>
              <a:off x="74946" y="3977999"/>
              <a:ext cx="1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</a:rPr>
                <a:t>ENTITIES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AC993-8813-46C0-B339-CE61AC3CE042}"/>
                </a:ext>
              </a:extLst>
            </p:cNvPr>
            <p:cNvSpPr/>
            <p:nvPr/>
          </p:nvSpPr>
          <p:spPr>
            <a:xfrm>
              <a:off x="2593481" y="2937163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ED8811-2F6E-469E-9171-CBABDB9B9E39}"/>
                </a:ext>
              </a:extLst>
            </p:cNvPr>
            <p:cNvSpPr/>
            <p:nvPr/>
          </p:nvSpPr>
          <p:spPr>
            <a:xfrm>
              <a:off x="3535483" y="2937163"/>
              <a:ext cx="11887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answer_gender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4EACA8-9EA4-42BF-9809-4A470BF6F5C3}"/>
                </a:ext>
              </a:extLst>
            </p:cNvPr>
            <p:cNvSpPr/>
            <p:nvPr/>
          </p:nvSpPr>
          <p:spPr>
            <a:xfrm>
              <a:off x="4753060" y="2937163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C3018-8517-4C52-937E-AE5B5363B289}"/>
                </a:ext>
              </a:extLst>
            </p:cNvPr>
            <p:cNvSpPr/>
            <p:nvPr/>
          </p:nvSpPr>
          <p:spPr>
            <a:xfrm>
              <a:off x="5691425" y="2937163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answer_no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B1B07F-07DF-47E4-8267-3A29FB62290D}"/>
                </a:ext>
              </a:extLst>
            </p:cNvPr>
            <p:cNvSpPr/>
            <p:nvPr/>
          </p:nvSpPr>
          <p:spPr>
            <a:xfrm>
              <a:off x="12403957" y="2941469"/>
              <a:ext cx="1097280" cy="259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height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95F6B5-B54B-42DA-9501-CFBE176E47C2}"/>
                </a:ext>
              </a:extLst>
            </p:cNvPr>
            <p:cNvSpPr/>
            <p:nvPr/>
          </p:nvSpPr>
          <p:spPr>
            <a:xfrm>
              <a:off x="13525412" y="2937163"/>
              <a:ext cx="109728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weight</a:t>
              </a:r>
            </a:p>
          </p:txBody>
        </p:sp>
        <p:cxnSp>
          <p:nvCxnSpPr>
            <p:cNvPr id="25" name="Elbow Connector 52">
              <a:extLst>
                <a:ext uri="{FF2B5EF4-FFF2-40B4-BE49-F238E27FC236}">
                  <a16:creationId xmlns:a16="http://schemas.microsoft.com/office/drawing/2014/main" id="{4F79D411-A1F8-4159-A134-01B395217866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 rot="5400000">
              <a:off x="6852500" y="1341610"/>
              <a:ext cx="891679" cy="2299427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54">
              <a:extLst>
                <a:ext uri="{FF2B5EF4-FFF2-40B4-BE49-F238E27FC236}">
                  <a16:creationId xmlns:a16="http://schemas.microsoft.com/office/drawing/2014/main" id="{6BB7084D-F7A2-4DDE-8ED1-FF63EC9C9EA4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rot="5400000">
              <a:off x="6383317" y="872427"/>
              <a:ext cx="891679" cy="3237792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56">
              <a:extLst>
                <a:ext uri="{FF2B5EF4-FFF2-40B4-BE49-F238E27FC236}">
                  <a16:creationId xmlns:a16="http://schemas.microsoft.com/office/drawing/2014/main" id="{90F3A320-0598-41B0-8D65-DC1519230D58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5400000">
              <a:off x="5843109" y="332219"/>
              <a:ext cx="891679" cy="4318209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58">
              <a:extLst>
                <a:ext uri="{FF2B5EF4-FFF2-40B4-BE49-F238E27FC236}">
                  <a16:creationId xmlns:a16="http://schemas.microsoft.com/office/drawing/2014/main" id="{F25EA29A-6065-4E57-9AEC-B4AB8AE7BAA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rot="5400000">
              <a:off x="5303528" y="-207362"/>
              <a:ext cx="891679" cy="5397371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6">
              <a:extLst>
                <a:ext uri="{FF2B5EF4-FFF2-40B4-BE49-F238E27FC236}">
                  <a16:creationId xmlns:a16="http://schemas.microsoft.com/office/drawing/2014/main" id="{F0407E16-4816-4B08-B7C7-4493266EDD67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10252332" y="241203"/>
              <a:ext cx="895985" cy="4504545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68">
              <a:extLst>
                <a:ext uri="{FF2B5EF4-FFF2-40B4-BE49-F238E27FC236}">
                  <a16:creationId xmlns:a16="http://schemas.microsoft.com/office/drawing/2014/main" id="{8101DC97-D6FB-4B7E-9D26-A1F49380368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rot="16200000" flipH="1">
              <a:off x="10815213" y="-321677"/>
              <a:ext cx="891679" cy="5626000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E98662-C688-4892-AE15-78A87AC91B97}"/>
                </a:ext>
              </a:extLst>
            </p:cNvPr>
            <p:cNvSpPr/>
            <p:nvPr/>
          </p:nvSpPr>
          <p:spPr>
            <a:xfrm>
              <a:off x="2547762" y="3971977"/>
              <a:ext cx="10058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err="1">
                  <a:solidFill>
                    <a:srgbClr val="2C74A5"/>
                  </a:solidFill>
                  <a:latin typeface="Arial Narrow"/>
                </a:rPr>
                <a:t>sys_number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14DE1D-FCE3-4884-8550-B395EEC6B66C}"/>
                </a:ext>
              </a:extLst>
            </p:cNvPr>
            <p:cNvSpPr/>
            <p:nvPr/>
          </p:nvSpPr>
          <p:spPr>
            <a:xfrm>
              <a:off x="11553395" y="3971977"/>
              <a:ext cx="10058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err="1">
                  <a:solidFill>
                    <a:srgbClr val="2C74A5"/>
                  </a:solidFill>
                  <a:latin typeface="Arial Narrow"/>
                </a:rPr>
                <a:t>sys_number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2D203F-00BC-4130-B0F0-A31ECF938D48}"/>
                </a:ext>
              </a:extLst>
            </p:cNvPr>
            <p:cNvSpPr/>
            <p:nvPr/>
          </p:nvSpPr>
          <p:spPr>
            <a:xfrm>
              <a:off x="13060175" y="3966892"/>
              <a:ext cx="996696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unit</a:t>
              </a:r>
            </a:p>
          </p:txBody>
        </p:sp>
        <p:cxnSp>
          <p:nvCxnSpPr>
            <p:cNvPr id="34" name="Elbow Connector 91">
              <a:extLst>
                <a:ext uri="{FF2B5EF4-FFF2-40B4-BE49-F238E27FC236}">
                  <a16:creationId xmlns:a16="http://schemas.microsoft.com/office/drawing/2014/main" id="{174664D4-6FB4-4F1A-9194-A44A3B2984E4}"/>
                </a:ext>
              </a:extLst>
            </p:cNvPr>
            <p:cNvCxnSpPr>
              <a:stCxn id="19" idx="2"/>
              <a:endCxn id="31" idx="0"/>
            </p:cNvCxnSpPr>
            <p:nvPr/>
          </p:nvCxnSpPr>
          <p:spPr>
            <a:xfrm rot="16200000" flipH="1">
              <a:off x="2665862" y="3587157"/>
              <a:ext cx="769638" cy="1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03">
              <a:extLst>
                <a:ext uri="{FF2B5EF4-FFF2-40B4-BE49-F238E27FC236}">
                  <a16:creationId xmlns:a16="http://schemas.microsoft.com/office/drawing/2014/main" id="{2F5C2B79-4EDB-4E8E-B9EB-CE7EB039AC5C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 rot="5400000">
              <a:off x="12118803" y="3138183"/>
              <a:ext cx="771306" cy="89628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6">
              <a:extLst>
                <a:ext uri="{FF2B5EF4-FFF2-40B4-BE49-F238E27FC236}">
                  <a16:creationId xmlns:a16="http://schemas.microsoft.com/office/drawing/2014/main" id="{88851568-42BE-4777-8A30-E805A200F9F1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 rot="16200000" flipH="1">
              <a:off x="12872450" y="3280818"/>
              <a:ext cx="766221" cy="6059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C6F6CD-BCDB-4F13-BA52-8D6FCCEA7020}"/>
                </a:ext>
              </a:extLst>
            </p:cNvPr>
            <p:cNvSpPr/>
            <p:nvPr/>
          </p:nvSpPr>
          <p:spPr>
            <a:xfrm>
              <a:off x="3809804" y="3966892"/>
              <a:ext cx="64008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gender</a:t>
              </a:r>
            </a:p>
          </p:txBody>
        </p:sp>
        <p:cxnSp>
          <p:nvCxnSpPr>
            <p:cNvPr id="42" name="Elbow Connector 18">
              <a:extLst>
                <a:ext uri="{FF2B5EF4-FFF2-40B4-BE49-F238E27FC236}">
                  <a16:creationId xmlns:a16="http://schemas.microsoft.com/office/drawing/2014/main" id="{6E0426BE-194E-4B18-BD9F-043DFDECA640}"/>
                </a:ext>
              </a:extLst>
            </p:cNvPr>
            <p:cNvCxnSpPr>
              <a:stCxn id="20" idx="2"/>
              <a:endCxn id="41" idx="0"/>
            </p:cNvCxnSpPr>
            <p:nvPr/>
          </p:nvCxnSpPr>
          <p:spPr>
            <a:xfrm rot="16200000" flipH="1">
              <a:off x="3747567" y="3584614"/>
              <a:ext cx="764553" cy="1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2ED718-BC98-48E9-B0D5-F9C0D7172587}"/>
                </a:ext>
              </a:extLst>
            </p:cNvPr>
            <p:cNvSpPr txBox="1"/>
            <p:nvPr/>
          </p:nvSpPr>
          <p:spPr>
            <a:xfrm>
              <a:off x="96180" y="650134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B105A9-9616-4990-AE43-FFBC5291EC91}"/>
                </a:ext>
              </a:extLst>
            </p:cNvPr>
            <p:cNvSpPr/>
            <p:nvPr/>
          </p:nvSpPr>
          <p:spPr>
            <a:xfrm>
              <a:off x="6632233" y="2936717"/>
              <a:ext cx="16459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answer_yes_gestational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0267E9-4BCA-410F-B697-5EC3B4AFE66B}"/>
                </a:ext>
              </a:extLst>
            </p:cNvPr>
            <p:cNvSpPr/>
            <p:nvPr/>
          </p:nvSpPr>
          <p:spPr>
            <a:xfrm>
              <a:off x="8304202" y="2937432"/>
              <a:ext cx="1371600" cy="263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answer_yes_family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D0140-88AB-46FA-B954-9A5F0AAA2223}"/>
                </a:ext>
              </a:extLst>
            </p:cNvPr>
            <p:cNvSpPr/>
            <p:nvPr/>
          </p:nvSpPr>
          <p:spPr>
            <a:xfrm>
              <a:off x="9704235" y="2937433"/>
              <a:ext cx="128016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answer_yes_hbp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20B57D-26F9-49E0-85AA-126573A9996A}"/>
                </a:ext>
              </a:extLst>
            </p:cNvPr>
            <p:cNvSpPr/>
            <p:nvPr/>
          </p:nvSpPr>
          <p:spPr>
            <a:xfrm>
              <a:off x="11011982" y="2941469"/>
              <a:ext cx="1371600" cy="25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answer_yes_active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cxnSp>
          <p:nvCxnSpPr>
            <p:cNvPr id="78" name="Elbow Connector 6">
              <a:extLst>
                <a:ext uri="{FF2B5EF4-FFF2-40B4-BE49-F238E27FC236}">
                  <a16:creationId xmlns:a16="http://schemas.microsoft.com/office/drawing/2014/main" id="{A9F694A2-A1FD-4E8A-A6AC-0B90DDFC4E0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3314686" y="2819875"/>
              <a:ext cx="376903" cy="1141830"/>
            </a:xfrm>
            <a:prstGeom prst="bentConnector2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52">
              <a:extLst>
                <a:ext uri="{FF2B5EF4-FFF2-40B4-BE49-F238E27FC236}">
                  <a16:creationId xmlns:a16="http://schemas.microsoft.com/office/drawing/2014/main" id="{DCC766ED-8630-49A6-8B2C-C886EB3110C9}"/>
                </a:ext>
              </a:extLst>
            </p:cNvPr>
            <p:cNvCxnSpPr>
              <a:cxnSpLocks/>
              <a:stCxn id="5" idx="2"/>
              <a:endCxn id="66" idx="0"/>
            </p:cNvCxnSpPr>
            <p:nvPr/>
          </p:nvCxnSpPr>
          <p:spPr>
            <a:xfrm rot="5400000">
              <a:off x="7506007" y="1994671"/>
              <a:ext cx="891233" cy="99285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52">
              <a:extLst>
                <a:ext uri="{FF2B5EF4-FFF2-40B4-BE49-F238E27FC236}">
                  <a16:creationId xmlns:a16="http://schemas.microsoft.com/office/drawing/2014/main" id="{1948575F-87D3-452C-AC9D-DDD915EAB121}"/>
                </a:ext>
              </a:extLst>
            </p:cNvPr>
            <p:cNvCxnSpPr>
              <a:cxnSpLocks/>
              <a:stCxn id="5" idx="2"/>
              <a:endCxn id="67" idx="0"/>
            </p:cNvCxnSpPr>
            <p:nvPr/>
          </p:nvCxnSpPr>
          <p:spPr>
            <a:xfrm rot="16200000" flipH="1">
              <a:off x="8273053" y="2220483"/>
              <a:ext cx="891948" cy="54195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52">
              <a:extLst>
                <a:ext uri="{FF2B5EF4-FFF2-40B4-BE49-F238E27FC236}">
                  <a16:creationId xmlns:a16="http://schemas.microsoft.com/office/drawing/2014/main" id="{7CAAE589-2850-4F38-983C-E66746462127}"/>
                </a:ext>
              </a:extLst>
            </p:cNvPr>
            <p:cNvCxnSpPr>
              <a:cxnSpLocks/>
              <a:stCxn id="5" idx="2"/>
              <a:endCxn id="68" idx="0"/>
            </p:cNvCxnSpPr>
            <p:nvPr/>
          </p:nvCxnSpPr>
          <p:spPr>
            <a:xfrm rot="16200000" flipH="1">
              <a:off x="8950209" y="1543326"/>
              <a:ext cx="891949" cy="189626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52">
              <a:extLst>
                <a:ext uri="{FF2B5EF4-FFF2-40B4-BE49-F238E27FC236}">
                  <a16:creationId xmlns:a16="http://schemas.microsoft.com/office/drawing/2014/main" id="{48B073DF-BA1C-4044-9A32-9645CA0807C9}"/>
                </a:ext>
              </a:extLst>
            </p:cNvPr>
            <p:cNvCxnSpPr>
              <a:cxnSpLocks/>
              <a:stCxn id="5" idx="2"/>
              <a:endCxn id="69" idx="0"/>
            </p:cNvCxnSpPr>
            <p:nvPr/>
          </p:nvCxnSpPr>
          <p:spPr>
            <a:xfrm rot="16200000" flipH="1">
              <a:off x="9624925" y="868611"/>
              <a:ext cx="895985" cy="32497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9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69002" y="785282"/>
            <a:ext cx="3159726" cy="923712"/>
            <a:chOff x="3180291" y="830438"/>
            <a:chExt cx="3159726" cy="923712"/>
          </a:xfrm>
        </p:grpSpPr>
        <p:sp>
          <p:nvSpPr>
            <p:cNvPr id="5" name="Rounded Rectangle 4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Sure, which room?</a:t>
              </a:r>
            </a:p>
            <a:p>
              <a:endParaRPr lang="en-US" sz="9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Bedroom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Close the door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69002" y="3218037"/>
            <a:ext cx="3159726" cy="923712"/>
            <a:chOff x="3180291" y="830438"/>
            <a:chExt cx="3159726" cy="923712"/>
          </a:xfrm>
        </p:grpSpPr>
        <p:sp>
          <p:nvSpPr>
            <p:cNvPr id="19" name="Rounded Rectangle 18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Sure, which room?</a:t>
              </a:r>
            </a:p>
            <a:p>
              <a:endParaRPr lang="en-US" sz="9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Hello!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Close the door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got the </a:t>
            </a:r>
            <a:r>
              <a:rPr lang="en-US" sz="900" b="1" dirty="0"/>
              <a:t>Grilled Chicken Sandwich </a:t>
            </a:r>
            <a:r>
              <a:rPr lang="en-US" sz="900" dirty="0"/>
              <a:t>on </a:t>
            </a:r>
            <a:r>
              <a:rPr lang="en-US" sz="900" b="1" dirty="0"/>
              <a:t>sourdough bread </a:t>
            </a:r>
            <a:r>
              <a:rPr lang="en-US" sz="900" dirty="0"/>
              <a:t>from </a:t>
            </a:r>
            <a:r>
              <a:rPr lang="en-US" sz="900" b="1" dirty="0"/>
              <a:t>Sam's Sandwiches &amp; Coffee </a:t>
            </a:r>
            <a:r>
              <a:rPr lang="en-US" sz="900" dirty="0"/>
              <a:t>for a total price of</a:t>
            </a:r>
            <a:r>
              <a:rPr lang="en-US" sz="900" b="1" dirty="0"/>
              <a:t> $5.95</a:t>
            </a:r>
            <a:r>
              <a:rPr lang="en-US" sz="900" dirty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John. Some nearby popular restaurants you can order delivery from are Palmyra, Boulevard Cafe and Sallys.</a:t>
            </a:r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would like a grilled chicken sandwich with sourdough from 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Sam’s Sandwiches &amp; Coffee</a:t>
            </a:r>
            <a:r>
              <a:rPr lang="en-US" sz="900" dirty="0"/>
              <a:t> will be delivered in 15-30 minutes.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Have a nice day.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Ok, I got the </a:t>
            </a:r>
            <a:r>
              <a:rPr lang="en-US" sz="900" b="1" dirty="0"/>
              <a:t>Saag Paneer </a:t>
            </a:r>
            <a:r>
              <a:rPr lang="en-US" sz="900" dirty="0"/>
              <a:t>with a side of </a:t>
            </a:r>
            <a:r>
              <a:rPr lang="en-US" sz="900" b="1" dirty="0"/>
              <a:t>Peas Pulav and Raita </a:t>
            </a:r>
            <a:r>
              <a:rPr lang="en-US" sz="900" dirty="0"/>
              <a:t>and a </a:t>
            </a:r>
            <a:r>
              <a:rPr lang="en-US" sz="900" b="1" dirty="0"/>
              <a:t>Garlic Naan </a:t>
            </a:r>
            <a:r>
              <a:rPr lang="en-US" sz="900" dirty="0"/>
              <a:t>from </a:t>
            </a:r>
            <a:r>
              <a:rPr lang="en-US" sz="900" b="1" dirty="0"/>
              <a:t>Little India </a:t>
            </a:r>
            <a:r>
              <a:rPr lang="en-US" sz="900" dirty="0"/>
              <a:t>for a total price of</a:t>
            </a:r>
            <a:r>
              <a:rPr lang="en-US" sz="900" b="1" dirty="0"/>
              <a:t> $14.75.</a:t>
            </a:r>
            <a:r>
              <a:rPr lang="en-US" sz="900" dirty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what can I get you from </a:t>
            </a:r>
            <a:r>
              <a:rPr lang="en-US" sz="900" b="1" dirty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naan.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How about </a:t>
            </a:r>
            <a:r>
              <a:rPr lang="en-US" sz="900">
                <a:solidFill>
                  <a:srgbClr val="FFFFFF"/>
                </a:solidFill>
              </a:rPr>
              <a:t>Little India?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I found </a:t>
            </a:r>
            <a:r>
              <a:rPr lang="en-US" sz="900" b="1" dirty="0"/>
              <a:t>Garlic Naan </a:t>
            </a:r>
            <a:r>
              <a:rPr lang="en-US" sz="900" dirty="0"/>
              <a:t>at </a:t>
            </a:r>
            <a:r>
              <a:rPr lang="en-US" sz="900" b="1" dirty="0"/>
              <a:t>Punjab Kabab House</a:t>
            </a:r>
            <a:r>
              <a:rPr lang="en-US" sz="900" dirty="0"/>
              <a:t>, </a:t>
            </a:r>
            <a:r>
              <a:rPr lang="en-US" sz="900" b="1" dirty="0"/>
              <a:t>Little India </a:t>
            </a:r>
            <a:r>
              <a:rPr lang="en-US" sz="900" dirty="0"/>
              <a:t>and </a:t>
            </a:r>
            <a:r>
              <a:rPr lang="en-US" sz="900" b="1" dirty="0"/>
              <a:t>Urban Curry. </a:t>
            </a:r>
            <a:r>
              <a:rPr lang="en-US" sz="900" dirty="0"/>
              <a:t>Which one would you like to order form?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Could you also add a mango lassi to my order?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I’ve added a </a:t>
            </a:r>
            <a:r>
              <a:rPr lang="en-US" sz="900" b="1" dirty="0"/>
              <a:t>Mango Lassi </a:t>
            </a:r>
            <a:r>
              <a:rPr lang="en-US" sz="900" dirty="0"/>
              <a:t>to your order from </a:t>
            </a:r>
            <a:r>
              <a:rPr lang="en-US" sz="900" b="1" dirty="0"/>
              <a:t>Little India</a:t>
            </a:r>
            <a:r>
              <a:rPr lang="en-US" sz="900" dirty="0"/>
              <a:t>. The total price is now </a:t>
            </a:r>
            <a:r>
              <a:rPr lang="en-US" sz="900" b="1" dirty="0"/>
              <a:t>$17.75.</a:t>
            </a:r>
            <a:r>
              <a:rPr lang="en-US" sz="900" dirty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Little India </a:t>
            </a:r>
            <a:r>
              <a:rPr lang="en-US" sz="900" dirty="0"/>
              <a:t>will be delivered in 30-45 minutes.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got the </a:t>
            </a:r>
            <a:r>
              <a:rPr lang="en-US" sz="900" b="1" dirty="0"/>
              <a:t>Grilled Chicken Sandwich </a:t>
            </a:r>
            <a:r>
              <a:rPr lang="en-US" sz="900" dirty="0"/>
              <a:t>on </a:t>
            </a:r>
            <a:r>
              <a:rPr lang="en-US" sz="900" b="1" dirty="0"/>
              <a:t>sourdough bread </a:t>
            </a:r>
            <a:r>
              <a:rPr lang="en-US" sz="900" dirty="0"/>
              <a:t>from </a:t>
            </a:r>
            <a:r>
              <a:rPr lang="en-US" sz="900" b="1" dirty="0"/>
              <a:t>Sam's Sandwiches &amp; Coffee </a:t>
            </a:r>
            <a:r>
              <a:rPr lang="en-US" sz="900" dirty="0"/>
              <a:t>for a total price of</a:t>
            </a:r>
            <a:r>
              <a:rPr lang="en-US" sz="900" b="1" dirty="0"/>
              <a:t> $5.95</a:t>
            </a:r>
            <a:r>
              <a:rPr lang="en-US" sz="900" dirty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John. Some nearby popular restaurants you can order delivery from are Palmyra, Boulevard Cafe and Sallys.</a:t>
            </a:r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would like a grilled chicken sandwich with sourdough from 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Sam’s Sandwiches &amp; Coffee</a:t>
            </a:r>
            <a:r>
              <a:rPr lang="en-US" sz="900" dirty="0"/>
              <a:t> will be delivered in 15-30 minutes.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Have a nice day.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TV shows.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Thank you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Hi.</a:t>
            </a:r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Forest Gump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Inferno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Forest Gump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Released 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Thank you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3778</TotalTime>
  <Words>1956</Words>
  <Application>Microsoft Office PowerPoint</Application>
  <PresentationFormat>On-screen Show (4:3)</PresentationFormat>
  <Paragraphs>470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Lindsey Fiedler -X (lifiedle - LIONBRIDGE TECHNOLOGIES INC at Cisco)</cp:lastModifiedBy>
  <cp:revision>161</cp:revision>
  <dcterms:created xsi:type="dcterms:W3CDTF">2017-01-13T23:27:51Z</dcterms:created>
  <dcterms:modified xsi:type="dcterms:W3CDTF">2020-12-09T19:18:32Z</dcterms:modified>
</cp:coreProperties>
</file>