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9" r:id="rId13"/>
    <p:sldId id="306" r:id="rId14"/>
    <p:sldId id="307" r:id="rId15"/>
    <p:sldId id="310" r:id="rId16"/>
    <p:sldId id="311" r:id="rId17"/>
    <p:sldId id="312" r:id="rId18"/>
    <p:sldId id="3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12/24/2022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12/24/2022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12/24/2022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12/24/2022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12/24/2022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12/24/2022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12/24/2022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a:solidFill>
                  <a:schemeClr val="tx1"/>
                </a:solidFill>
              </a:rPr>
              <a:t>EFFECT OF THE PLATFORM ON RATINGS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45719"/>
          </a:xfrm>
        </p:spPr>
        <p:txBody>
          <a:bodyPr anchor="t">
            <a:normAutofit fontScale="25000" lnSpcReduction="20000"/>
          </a:bodyPr>
          <a:lstStyle/>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FE48-4762-8941-4DBA-F1A2192FDAB4}"/>
              </a:ext>
            </a:extLst>
          </p:cNvPr>
          <p:cNvSpPr>
            <a:spLocks noGrp="1"/>
          </p:cNvSpPr>
          <p:nvPr>
            <p:ph type="title"/>
          </p:nvPr>
        </p:nvSpPr>
        <p:spPr>
          <a:xfrm>
            <a:off x="1097280" y="286604"/>
            <a:ext cx="10058400" cy="882978"/>
          </a:xfrm>
        </p:spPr>
        <p:txBody>
          <a:bodyPr/>
          <a:lstStyle/>
          <a:p>
            <a:pPr algn="ctr"/>
            <a:r>
              <a:rPr lang="en-US" dirty="0"/>
              <a:t>HYPOTHESES</a:t>
            </a:r>
          </a:p>
        </p:txBody>
      </p:sp>
      <p:sp>
        <p:nvSpPr>
          <p:cNvPr id="3" name="Content Placeholder 2">
            <a:extLst>
              <a:ext uri="{FF2B5EF4-FFF2-40B4-BE49-F238E27FC236}">
                <a16:creationId xmlns:a16="http://schemas.microsoft.com/office/drawing/2014/main" id="{7E5B2E7C-3D2F-654B-7103-D2DED8FF9F4B}"/>
              </a:ext>
            </a:extLst>
          </p:cNvPr>
          <p:cNvSpPr>
            <a:spLocks noGrp="1"/>
          </p:cNvSpPr>
          <p:nvPr>
            <p:ph idx="1"/>
          </p:nvPr>
        </p:nvSpPr>
        <p:spPr/>
        <p:txBody>
          <a:bodyPr>
            <a:normAutofit fontScale="92500" lnSpcReduction="10000"/>
          </a:bodyPr>
          <a:lstStyle/>
          <a:p>
            <a:pPr marL="0" indent="0">
              <a:buNone/>
            </a:pPr>
            <a:r>
              <a:rPr lang="en-US" b="1" dirty="0"/>
              <a:t>Null hypothesis: </a:t>
            </a:r>
            <a:r>
              <a:rPr lang="en-US" i="1" dirty="0"/>
              <a:t>the observed difference in the mean rating of Apple Store and Google Play apps is due to chance (and thus not due to the platform).</a:t>
            </a:r>
          </a:p>
          <a:p>
            <a:pPr marL="0" indent="0">
              <a:buNone/>
            </a:pPr>
            <a:r>
              <a:rPr lang="en-US" b="1" dirty="0"/>
              <a:t>Alternate hypothesis: </a:t>
            </a:r>
            <a:r>
              <a:rPr lang="en-US" i="1" dirty="0"/>
              <a:t>the observed difference in the average ratings of apple and google users is not due to chance, but, rather due to the platform</a:t>
            </a:r>
          </a:p>
          <a:p>
            <a:endParaRPr lang="en-US" dirty="0"/>
          </a:p>
          <a:p>
            <a:r>
              <a:rPr lang="en-US" dirty="0"/>
              <a:t>Choose the significance level:   0.05. Our judgement will be based on the distribution of the data test</a:t>
            </a:r>
          </a:p>
          <a:p>
            <a:r>
              <a:rPr lang="en-US" dirty="0"/>
              <a:t>Create a subset of the column 'Rating' by the different platforms:</a:t>
            </a:r>
          </a:p>
          <a:p>
            <a:r>
              <a:rPr lang="en-US" dirty="0"/>
              <a:t>apple = </a:t>
            </a:r>
            <a:r>
              <a:rPr lang="en-US" dirty="0" err="1"/>
              <a:t>df</a:t>
            </a:r>
            <a:r>
              <a:rPr lang="en-US" dirty="0"/>
              <a:t>[</a:t>
            </a:r>
            <a:r>
              <a:rPr lang="en-US" dirty="0" err="1"/>
              <a:t>df</a:t>
            </a:r>
            <a:r>
              <a:rPr lang="en-US" dirty="0"/>
              <a:t>['platform'] == 'apple']['Rating']</a:t>
            </a:r>
          </a:p>
          <a:p>
            <a:r>
              <a:rPr lang="en-US" dirty="0"/>
              <a:t>google=</a:t>
            </a:r>
            <a:r>
              <a:rPr lang="en-US" dirty="0" err="1"/>
              <a:t>df</a:t>
            </a:r>
            <a:r>
              <a:rPr lang="en-US" dirty="0"/>
              <a:t>[</a:t>
            </a:r>
            <a:r>
              <a:rPr lang="en-US" dirty="0" err="1"/>
              <a:t>df</a:t>
            </a:r>
            <a:r>
              <a:rPr lang="en-US" dirty="0"/>
              <a:t>[‘platform’]==’google’][‘Rating’]</a:t>
            </a:r>
          </a:p>
          <a:p>
            <a:endParaRPr lang="en-US" dirty="0"/>
          </a:p>
        </p:txBody>
      </p:sp>
    </p:spTree>
    <p:extLst>
      <p:ext uri="{BB962C8B-B14F-4D97-AF65-F5344CB8AC3E}">
        <p14:creationId xmlns:p14="http://schemas.microsoft.com/office/powerpoint/2010/main" val="173250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9FB4-AC5C-3A71-C1C1-2A4201849E71}"/>
              </a:ext>
            </a:extLst>
          </p:cNvPr>
          <p:cNvSpPr>
            <a:spLocks noGrp="1"/>
          </p:cNvSpPr>
          <p:nvPr>
            <p:ph type="title"/>
          </p:nvPr>
        </p:nvSpPr>
        <p:spPr/>
        <p:txBody>
          <a:bodyPr>
            <a:normAutofit fontScale="90000"/>
          </a:bodyPr>
          <a:lstStyle/>
          <a:p>
            <a:r>
              <a:rPr lang="en-US" sz="2200" b="1" dirty="0"/>
              <a:t>Determine if the apple and google data are normally distributed by using </a:t>
            </a:r>
            <a:r>
              <a:rPr lang="en-US" sz="2200" b="1" dirty="0" err="1"/>
              <a:t>stats.normaltest</a:t>
            </a:r>
            <a:r>
              <a:rPr lang="en-US" sz="2200" b="1" dirty="0"/>
              <a:t>() method. </a:t>
            </a:r>
            <a:br>
              <a:rPr lang="en-US" dirty="0"/>
            </a:br>
            <a:endParaRPr lang="en-US" dirty="0"/>
          </a:p>
        </p:txBody>
      </p:sp>
      <p:pic>
        <p:nvPicPr>
          <p:cNvPr id="6" name="Content Placeholder 5" descr="Graphical user interface&#10;&#10;Description automatically generated">
            <a:extLst>
              <a:ext uri="{FF2B5EF4-FFF2-40B4-BE49-F238E27FC236}">
                <a16:creationId xmlns:a16="http://schemas.microsoft.com/office/drawing/2014/main" id="{92882A5A-5C7F-8AEA-0A00-1D564914CA60}"/>
              </a:ext>
            </a:extLst>
          </p:cNvPr>
          <p:cNvPicPr>
            <a:picLocks noGrp="1" noChangeAspect="1"/>
          </p:cNvPicPr>
          <p:nvPr>
            <p:ph idx="1"/>
          </p:nvPr>
        </p:nvPicPr>
        <p:blipFill>
          <a:blip r:embed="rId2"/>
          <a:stretch>
            <a:fillRect/>
          </a:stretch>
        </p:blipFill>
        <p:spPr>
          <a:xfrm>
            <a:off x="5459413" y="277792"/>
            <a:ext cx="6707362" cy="6041985"/>
          </a:xfrm>
        </p:spPr>
      </p:pic>
      <p:sp>
        <p:nvSpPr>
          <p:cNvPr id="4" name="Text Placeholder 3">
            <a:extLst>
              <a:ext uri="{FF2B5EF4-FFF2-40B4-BE49-F238E27FC236}">
                <a16:creationId xmlns:a16="http://schemas.microsoft.com/office/drawing/2014/main" id="{279382A8-D202-07C0-8983-D5610DA2811D}"/>
              </a:ext>
            </a:extLst>
          </p:cNvPr>
          <p:cNvSpPr>
            <a:spLocks noGrp="1"/>
          </p:cNvSpPr>
          <p:nvPr>
            <p:ph type="body" sz="half" idx="2"/>
          </p:nvPr>
        </p:nvSpPr>
        <p:spPr>
          <a:xfrm>
            <a:off x="643465" y="2445488"/>
            <a:ext cx="3517567" cy="3662067"/>
          </a:xfrm>
        </p:spPr>
        <p:txBody>
          <a:bodyPr>
            <a:normAutofit fontScale="62500" lnSpcReduction="20000"/>
          </a:bodyPr>
          <a:lstStyle/>
          <a:p>
            <a:endParaRPr lang="en-US" dirty="0"/>
          </a:p>
          <a:p>
            <a:r>
              <a:rPr lang="en-US" sz="2200" dirty="0"/>
              <a:t>The results of the tests are the following:</a:t>
            </a:r>
          </a:p>
          <a:p>
            <a:r>
              <a:rPr lang="en-US" sz="2200" dirty="0"/>
              <a:t>Apple                        </a:t>
            </a:r>
            <a:r>
              <a:rPr lang="en-US" sz="2200" dirty="0" err="1"/>
              <a:t>NormaltestResult</a:t>
            </a:r>
            <a:r>
              <a:rPr lang="en-US" sz="2200" dirty="0"/>
              <a:t>(statistic=1778.9974234584017, </a:t>
            </a:r>
            <a:r>
              <a:rPr lang="en-US" sz="2200" dirty="0" err="1"/>
              <a:t>pvalue</a:t>
            </a:r>
            <a:r>
              <a:rPr lang="en-US" sz="2200" dirty="0"/>
              <a:t>=0.0)</a:t>
            </a:r>
          </a:p>
          <a:p>
            <a:endParaRPr lang="en-US" sz="2200" dirty="0"/>
          </a:p>
          <a:p>
            <a:r>
              <a:rPr lang="en-US" sz="2200" dirty="0"/>
              <a:t>Google                      </a:t>
            </a:r>
            <a:r>
              <a:rPr lang="en-US" sz="2200" dirty="0" err="1"/>
              <a:t>NormaltestResult</a:t>
            </a:r>
            <a:r>
              <a:rPr lang="en-US" sz="2200" dirty="0"/>
              <a:t>(statistic=3678.6157187516856, </a:t>
            </a:r>
            <a:r>
              <a:rPr lang="en-US" sz="2200" dirty="0" err="1"/>
              <a:t>pvalue</a:t>
            </a:r>
            <a:r>
              <a:rPr lang="en-US" sz="2200" dirty="0"/>
              <a:t>=0.0)</a:t>
            </a:r>
          </a:p>
          <a:p>
            <a:endParaRPr lang="en-US" sz="2200" dirty="0"/>
          </a:p>
          <a:p>
            <a:r>
              <a:rPr lang="en-US" sz="2200" dirty="0"/>
              <a:t>Since p-values are zeros for both tests, the data is not normally distributed, this conclusion is supported by the Histograms.</a:t>
            </a:r>
          </a:p>
          <a:p>
            <a:endParaRPr lang="en-US" dirty="0"/>
          </a:p>
        </p:txBody>
      </p:sp>
    </p:spTree>
    <p:extLst>
      <p:ext uri="{BB962C8B-B14F-4D97-AF65-F5344CB8AC3E}">
        <p14:creationId xmlns:p14="http://schemas.microsoft.com/office/powerpoint/2010/main" val="326164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68F5-2C70-3828-CB19-2CFB8776EA9B}"/>
              </a:ext>
            </a:extLst>
          </p:cNvPr>
          <p:cNvSpPr>
            <a:spLocks noGrp="1"/>
          </p:cNvSpPr>
          <p:nvPr>
            <p:ph type="title"/>
          </p:nvPr>
        </p:nvSpPr>
        <p:spPr>
          <a:xfrm>
            <a:off x="1097280" y="286603"/>
            <a:ext cx="10058400" cy="393881"/>
          </a:xfrm>
        </p:spPr>
        <p:txBody>
          <a:bodyPr>
            <a:normAutofit/>
          </a:bodyPr>
          <a:lstStyle/>
          <a:p>
            <a:pPr algn="ctr"/>
            <a:r>
              <a:rPr lang="en-US" sz="2000" b="1" dirty="0"/>
              <a:t>PERMUTATION (SHUFFLE) TEST</a:t>
            </a:r>
          </a:p>
        </p:txBody>
      </p:sp>
      <p:sp>
        <p:nvSpPr>
          <p:cNvPr id="3" name="Content Placeholder 2">
            <a:extLst>
              <a:ext uri="{FF2B5EF4-FFF2-40B4-BE49-F238E27FC236}">
                <a16:creationId xmlns:a16="http://schemas.microsoft.com/office/drawing/2014/main" id="{AFED2A3A-020B-8CC7-C100-B3490F2696BE}"/>
              </a:ext>
            </a:extLst>
          </p:cNvPr>
          <p:cNvSpPr>
            <a:spLocks noGrp="1"/>
          </p:cNvSpPr>
          <p:nvPr>
            <p:ph idx="1"/>
          </p:nvPr>
        </p:nvSpPr>
        <p:spPr>
          <a:xfrm>
            <a:off x="1097280" y="1935126"/>
            <a:ext cx="10183864" cy="4167961"/>
          </a:xfrm>
        </p:spPr>
        <p:txBody>
          <a:bodyPr>
            <a:normAutofit fontScale="25000" lnSpcReduction="20000"/>
          </a:bodyPr>
          <a:lstStyle/>
          <a:p>
            <a:r>
              <a:rPr lang="en-US" sz="4800" dirty="0"/>
              <a:t>Our  Shuffle Test will be done on a table which has only 2 columns: ‘Rating’ and ‘platform’. All google and all apple platforms will be allocated to 18036 trials, any one of which could equally well have been chosen.</a:t>
            </a:r>
          </a:p>
          <a:p>
            <a:pPr marL="0" indent="0">
              <a:buNone/>
            </a:pPr>
            <a:r>
              <a:rPr lang="en-US" sz="4800" dirty="0"/>
              <a:t>We created a column called `Permutation1`, and assigned to it the result of permuting (shuffling) the Rating column:</a:t>
            </a:r>
          </a:p>
          <a:p>
            <a:pPr marL="0" indent="0">
              <a:buNone/>
            </a:pPr>
            <a:r>
              <a:rPr lang="en-US" sz="4800" dirty="0" err="1"/>
              <a:t>df</a:t>
            </a:r>
            <a:r>
              <a:rPr lang="en-US" sz="4800" dirty="0"/>
              <a:t>['Permutation1']=</a:t>
            </a:r>
            <a:r>
              <a:rPr lang="en-US" sz="4800" dirty="0" err="1"/>
              <a:t>np.random.permutation</a:t>
            </a:r>
            <a:r>
              <a:rPr lang="en-US" sz="4800" dirty="0"/>
              <a:t>(</a:t>
            </a:r>
            <a:r>
              <a:rPr lang="en-US" sz="4800" dirty="0" err="1"/>
              <a:t>df</a:t>
            </a:r>
            <a:r>
              <a:rPr lang="en-US" sz="4800" dirty="0"/>
              <a:t>['Rating'])</a:t>
            </a:r>
          </a:p>
          <a:p>
            <a:pPr marL="0" indent="0">
              <a:buNone/>
            </a:pPr>
            <a:r>
              <a:rPr lang="en-US" sz="4800" dirty="0" err="1"/>
              <a:t>df.groupby</a:t>
            </a:r>
            <a:r>
              <a:rPr lang="en-US" sz="4800" dirty="0"/>
              <a:t>(by='platform')['Permutation1'].describe()</a:t>
            </a:r>
          </a:p>
          <a:p>
            <a:r>
              <a:rPr lang="en-US" sz="4800" dirty="0"/>
              <a:t>                     </a:t>
            </a:r>
            <a:r>
              <a:rPr lang="en-US" sz="4800" b="1" dirty="0"/>
              <a:t>coun</a:t>
            </a:r>
            <a:r>
              <a:rPr lang="en-US" sz="4800" dirty="0"/>
              <a:t>t	       </a:t>
            </a:r>
            <a:r>
              <a:rPr lang="en-US" sz="4800" b="1" dirty="0"/>
              <a:t>mean</a:t>
            </a:r>
            <a:r>
              <a:rPr lang="en-US" sz="4800" dirty="0"/>
              <a:t>          </a:t>
            </a:r>
            <a:r>
              <a:rPr lang="en-US" sz="4800" b="1" dirty="0"/>
              <a:t>std</a:t>
            </a:r>
            <a:r>
              <a:rPr lang="en-US" sz="4800" dirty="0"/>
              <a:t>	 </a:t>
            </a:r>
            <a:r>
              <a:rPr lang="en-US" sz="4800" b="1" dirty="0"/>
              <a:t>min</a:t>
            </a:r>
            <a:r>
              <a:rPr lang="en-US" sz="4800" dirty="0"/>
              <a:t>                 </a:t>
            </a:r>
            <a:r>
              <a:rPr lang="en-US" sz="4800" b="1" dirty="0"/>
              <a:t>25%</a:t>
            </a:r>
            <a:r>
              <a:rPr lang="en-US" sz="4800" dirty="0"/>
              <a:t>                  </a:t>
            </a:r>
            <a:r>
              <a:rPr lang="en-US" sz="4800" b="1" dirty="0"/>
              <a:t>50%</a:t>
            </a:r>
            <a:r>
              <a:rPr lang="en-US" sz="4800" dirty="0"/>
              <a:t>               </a:t>
            </a:r>
            <a:r>
              <a:rPr lang="en-US" sz="4800" b="1" dirty="0"/>
              <a:t>75%</a:t>
            </a:r>
            <a:r>
              <a:rPr lang="en-US" sz="4800" dirty="0"/>
              <a:t>                 </a:t>
            </a:r>
            <a:r>
              <a:rPr lang="en-US" sz="4800" b="1" dirty="0"/>
              <a:t>max</a:t>
            </a:r>
          </a:p>
          <a:p>
            <a:r>
              <a:rPr lang="en-US" sz="4800" b="1" dirty="0"/>
              <a:t>platform</a:t>
            </a:r>
            <a:r>
              <a:rPr lang="en-US" sz="4800" dirty="0"/>
              <a:t>								</a:t>
            </a:r>
          </a:p>
          <a:p>
            <a:r>
              <a:rPr lang="en-US" sz="4800" dirty="0"/>
              <a:t>apple	6268.0	4.134174	0.612697	1.0	4.0	4.3	4.5	5.0</a:t>
            </a:r>
          </a:p>
          <a:p>
            <a:r>
              <a:rPr lang="en-US" sz="4800" dirty="0"/>
              <a:t>google	9366.0	4.135223	0.613156	1.0	4.0	4.3	4.5	5.0</a:t>
            </a:r>
          </a:p>
          <a:p>
            <a:r>
              <a:rPr lang="en-US" sz="4800" dirty="0"/>
              <a:t>Lets compare these results with the previous analytical summary: the difference of the means is 4.135223-4.134174=0.001049. This difference of the means for Permutatation1 looks hugely different to our observed difference of 0.14206. </a:t>
            </a:r>
          </a:p>
          <a:p>
            <a:r>
              <a:rPr lang="en-US" sz="4800" dirty="0" err="1"/>
              <a:t>df.groupby</a:t>
            </a:r>
            <a:r>
              <a:rPr lang="en-US" sz="4800" dirty="0"/>
              <a:t>(by='platform')['Rating'].describe()</a:t>
            </a:r>
          </a:p>
          <a:p>
            <a:pPr marL="0" indent="0">
              <a:buNone/>
            </a:pPr>
            <a:r>
              <a:rPr lang="en-US" sz="4800" dirty="0"/>
              <a:t>Let's create 10,000 permutations, calculate the mean ratings for Google and Apple apps and the difference between these for each one permutation, and then take the average of all of these differences.</a:t>
            </a:r>
          </a:p>
          <a:p>
            <a:endParaRPr lang="en-US" dirty="0"/>
          </a:p>
        </p:txBody>
      </p:sp>
    </p:spTree>
    <p:extLst>
      <p:ext uri="{BB962C8B-B14F-4D97-AF65-F5344CB8AC3E}">
        <p14:creationId xmlns:p14="http://schemas.microsoft.com/office/powerpoint/2010/main" val="357418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B42B-4423-43EB-C606-D94D6AC09BF1}"/>
              </a:ext>
            </a:extLst>
          </p:cNvPr>
          <p:cNvSpPr>
            <a:spLocks noGrp="1"/>
          </p:cNvSpPr>
          <p:nvPr>
            <p:ph type="title"/>
          </p:nvPr>
        </p:nvSpPr>
        <p:spPr>
          <a:xfrm>
            <a:off x="1097280" y="286604"/>
            <a:ext cx="10058400" cy="574634"/>
          </a:xfrm>
        </p:spPr>
        <p:txBody>
          <a:bodyPr>
            <a:normAutofit/>
          </a:bodyPr>
          <a:lstStyle/>
          <a:p>
            <a:pPr algn="ctr"/>
            <a:r>
              <a:rPr lang="en-US" sz="2000" b="1" dirty="0"/>
              <a:t>The Results of the 10000 Permutations</a:t>
            </a:r>
          </a:p>
        </p:txBody>
      </p:sp>
      <p:sp>
        <p:nvSpPr>
          <p:cNvPr id="3" name="Content Placeholder 2">
            <a:extLst>
              <a:ext uri="{FF2B5EF4-FFF2-40B4-BE49-F238E27FC236}">
                <a16:creationId xmlns:a16="http://schemas.microsoft.com/office/drawing/2014/main" id="{694E73B1-A887-B913-0FED-6A16B3B2E843}"/>
              </a:ext>
            </a:extLst>
          </p:cNvPr>
          <p:cNvSpPr>
            <a:spLocks noGrp="1"/>
          </p:cNvSpPr>
          <p:nvPr>
            <p:ph idx="1"/>
          </p:nvPr>
        </p:nvSpPr>
        <p:spPr>
          <a:xfrm>
            <a:off x="1097280" y="2108201"/>
            <a:ext cx="10058400" cy="4165007"/>
          </a:xfrm>
        </p:spPr>
        <p:txBody>
          <a:bodyPr/>
          <a:lstStyle/>
          <a:p>
            <a:r>
              <a:rPr lang="en-US" b="1" dirty="0"/>
              <a:t>Platform</a:t>
            </a:r>
            <a:r>
              <a:rPr lang="en-US" dirty="0"/>
              <a:t>               </a:t>
            </a:r>
            <a:r>
              <a:rPr lang="en-US" b="1" dirty="0"/>
              <a:t>count</a:t>
            </a:r>
            <a:r>
              <a:rPr lang="en-US" dirty="0"/>
              <a:t>	</a:t>
            </a:r>
            <a:r>
              <a:rPr lang="en-US" b="1" dirty="0"/>
              <a:t>mean</a:t>
            </a:r>
            <a:r>
              <a:rPr lang="en-US" dirty="0"/>
              <a:t>            </a:t>
            </a:r>
            <a:r>
              <a:rPr lang="en-US" b="1" dirty="0"/>
              <a:t>std</a:t>
            </a:r>
            <a:r>
              <a:rPr lang="en-US" dirty="0"/>
              <a:t>  	           </a:t>
            </a:r>
            <a:r>
              <a:rPr lang="en-US" b="1" dirty="0"/>
              <a:t>min</a:t>
            </a:r>
            <a:r>
              <a:rPr lang="en-US" dirty="0"/>
              <a:t>          </a:t>
            </a:r>
            <a:r>
              <a:rPr lang="en-US" b="1" dirty="0"/>
              <a:t>25%</a:t>
            </a:r>
            <a:r>
              <a:rPr lang="en-US" dirty="0"/>
              <a:t>	</a:t>
            </a:r>
            <a:r>
              <a:rPr lang="en-US" b="1" dirty="0"/>
              <a:t>50%</a:t>
            </a:r>
            <a:r>
              <a:rPr lang="en-US" dirty="0"/>
              <a:t>     </a:t>
            </a:r>
            <a:r>
              <a:rPr lang="en-US" b="1" dirty="0"/>
              <a:t>75%</a:t>
            </a:r>
            <a:r>
              <a:rPr lang="en-US" dirty="0"/>
              <a:t>      </a:t>
            </a:r>
            <a:r>
              <a:rPr lang="en-US" b="1" dirty="0"/>
              <a:t>max</a:t>
            </a:r>
            <a:r>
              <a:rPr lang="en-US" dirty="0"/>
              <a:t>				</a:t>
            </a:r>
          </a:p>
          <a:p>
            <a:pPr marL="0" indent="0" algn="ctr">
              <a:buNone/>
            </a:pPr>
            <a:r>
              <a:rPr lang="en-US" dirty="0"/>
              <a:t>apple	  </a:t>
            </a:r>
            <a:r>
              <a:rPr lang="en-US" sz="1800" dirty="0"/>
              <a:t>6268.0	 4.132546      0.608957	1.0	4.0	   4.3	4.5	5.0</a:t>
            </a:r>
          </a:p>
          <a:p>
            <a:r>
              <a:rPr lang="en-US" dirty="0"/>
              <a:t>         google        </a:t>
            </a:r>
            <a:r>
              <a:rPr lang="en-US" sz="1800" dirty="0"/>
              <a:t>9366.0   4.136312      0.615641       1.0           4.0             4.3       4.5           5.0</a:t>
            </a:r>
          </a:p>
          <a:p>
            <a:r>
              <a:rPr lang="en-US" dirty="0"/>
              <a:t>After 10000 permutations the difference of the means 4.136312-4.132546=0.003766</a:t>
            </a:r>
          </a:p>
        </p:txBody>
      </p:sp>
    </p:spTree>
    <p:extLst>
      <p:ext uri="{BB962C8B-B14F-4D97-AF65-F5344CB8AC3E}">
        <p14:creationId xmlns:p14="http://schemas.microsoft.com/office/powerpoint/2010/main" val="95883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9CA31-DE9A-A0EC-8622-895AA4FFC069}"/>
              </a:ext>
            </a:extLst>
          </p:cNvPr>
          <p:cNvSpPr>
            <a:spLocks noGrp="1"/>
          </p:cNvSpPr>
          <p:nvPr>
            <p:ph type="title"/>
          </p:nvPr>
        </p:nvSpPr>
        <p:spPr>
          <a:xfrm>
            <a:off x="643467" y="340243"/>
            <a:ext cx="3517566" cy="1658679"/>
          </a:xfrm>
        </p:spPr>
        <p:txBody>
          <a:bodyPr>
            <a:normAutofit fontScale="90000"/>
          </a:bodyPr>
          <a:lstStyle/>
          <a:p>
            <a:r>
              <a:rPr lang="en-US" sz="2200" dirty="0"/>
              <a:t>Let's create a distribution of the differences for Permutation1- that will be the distribution of the Null:</a:t>
            </a:r>
            <a:br>
              <a:rPr lang="en-US" dirty="0"/>
            </a:br>
            <a:endParaRPr lang="en-US" dirty="0"/>
          </a:p>
        </p:txBody>
      </p:sp>
      <p:pic>
        <p:nvPicPr>
          <p:cNvPr id="6" name="Content Placeholder 5" descr="Graphical user interface, application&#10;&#10;Description automatically generated">
            <a:extLst>
              <a:ext uri="{FF2B5EF4-FFF2-40B4-BE49-F238E27FC236}">
                <a16:creationId xmlns:a16="http://schemas.microsoft.com/office/drawing/2014/main" id="{2751BFFE-69E4-C261-90BC-6E1C566C7627}"/>
              </a:ext>
            </a:extLst>
          </p:cNvPr>
          <p:cNvPicPr>
            <a:picLocks noGrp="1" noChangeAspect="1"/>
          </p:cNvPicPr>
          <p:nvPr>
            <p:ph idx="1"/>
          </p:nvPr>
        </p:nvPicPr>
        <p:blipFill>
          <a:blip r:embed="rId2"/>
          <a:stretch>
            <a:fillRect/>
          </a:stretch>
        </p:blipFill>
        <p:spPr>
          <a:xfrm>
            <a:off x="5459413" y="265814"/>
            <a:ext cx="6619789" cy="5422605"/>
          </a:xfrm>
        </p:spPr>
      </p:pic>
      <p:sp>
        <p:nvSpPr>
          <p:cNvPr id="4" name="Text Placeholder 3">
            <a:extLst>
              <a:ext uri="{FF2B5EF4-FFF2-40B4-BE49-F238E27FC236}">
                <a16:creationId xmlns:a16="http://schemas.microsoft.com/office/drawing/2014/main" id="{C8DFEFA6-B94F-FD82-7BA2-25F650800E7F}"/>
              </a:ext>
            </a:extLst>
          </p:cNvPr>
          <p:cNvSpPr>
            <a:spLocks noGrp="1"/>
          </p:cNvSpPr>
          <p:nvPr>
            <p:ph type="body" sz="half" idx="2"/>
          </p:nvPr>
        </p:nvSpPr>
        <p:spPr>
          <a:xfrm>
            <a:off x="643465" y="1998922"/>
            <a:ext cx="3517567" cy="4625162"/>
          </a:xfrm>
        </p:spPr>
        <p:txBody>
          <a:bodyPr>
            <a:normAutofit/>
          </a:bodyPr>
          <a:lstStyle/>
          <a:p>
            <a:r>
              <a:rPr lang="en-US" sz="1200" dirty="0"/>
              <a:t>for </a:t>
            </a:r>
            <a:r>
              <a:rPr lang="en-US" sz="1200" dirty="0" err="1"/>
              <a:t>i</a:t>
            </a:r>
            <a:r>
              <a:rPr lang="en-US" sz="1200" dirty="0"/>
              <a:t> in range(10000):</a:t>
            </a:r>
          </a:p>
          <a:p>
            <a:r>
              <a:rPr lang="en-US" sz="1200" dirty="0"/>
              <a:t>permutation=</a:t>
            </a:r>
            <a:r>
              <a:rPr lang="en-US" sz="1200" dirty="0" err="1"/>
              <a:t>np.random.permutation</a:t>
            </a:r>
            <a:r>
              <a:rPr lang="en-US" sz="1200" dirty="0"/>
              <a:t>(</a:t>
            </a:r>
            <a:r>
              <a:rPr lang="en-US" sz="1200" dirty="0" err="1"/>
              <a:t>df</a:t>
            </a:r>
            <a:r>
              <a:rPr lang="en-US" sz="1200" dirty="0"/>
              <a:t>['Rating'])</a:t>
            </a:r>
          </a:p>
          <a:p>
            <a:r>
              <a:rPr lang="en-US" sz="1200" dirty="0" err="1"/>
              <a:t>difference.append</a:t>
            </a:r>
            <a:r>
              <a:rPr lang="en-US" sz="1200" dirty="0"/>
              <a:t>(</a:t>
            </a:r>
            <a:r>
              <a:rPr lang="en-US" sz="1200" dirty="0" err="1"/>
              <a:t>np.mean</a:t>
            </a:r>
            <a:r>
              <a:rPr lang="en-US" sz="1200" dirty="0"/>
              <a:t>(permutation[</a:t>
            </a:r>
            <a:r>
              <a:rPr lang="en-US" sz="1200" dirty="0" err="1"/>
              <a:t>df</a:t>
            </a:r>
            <a:r>
              <a:rPr lang="en-US" sz="1200" dirty="0"/>
              <a:t>['platform']=='apple'])-</a:t>
            </a:r>
            <a:r>
              <a:rPr lang="en-US" sz="1200" dirty="0" err="1"/>
              <a:t>np.mean</a:t>
            </a:r>
            <a:r>
              <a:rPr lang="en-US" sz="1200" dirty="0"/>
              <a:t>(permutation[</a:t>
            </a:r>
            <a:r>
              <a:rPr lang="en-US" sz="1200" dirty="0" err="1"/>
              <a:t>df</a:t>
            </a:r>
            <a:r>
              <a:rPr lang="en-US" sz="1200" dirty="0"/>
              <a:t>['platform']=='google’]))</a:t>
            </a:r>
          </a:p>
          <a:p>
            <a:r>
              <a:rPr lang="en-US" sz="1200" dirty="0"/>
              <a:t>Next we calculated observed difference as:</a:t>
            </a:r>
          </a:p>
          <a:p>
            <a:r>
              <a:rPr lang="en-US" sz="1200" dirty="0" err="1"/>
              <a:t>obs_difference</a:t>
            </a:r>
            <a:r>
              <a:rPr lang="en-US" sz="1200" dirty="0"/>
              <a:t>=</a:t>
            </a:r>
            <a:r>
              <a:rPr lang="en-US" sz="1200" dirty="0" err="1"/>
              <a:t>np.mean</a:t>
            </a:r>
            <a:r>
              <a:rPr lang="en-US" sz="1200" dirty="0"/>
              <a:t>(</a:t>
            </a:r>
            <a:r>
              <a:rPr lang="en-US" sz="1200" dirty="0" err="1"/>
              <a:t>df</a:t>
            </a:r>
            <a:r>
              <a:rPr lang="en-US" sz="1200" dirty="0"/>
              <a:t>[</a:t>
            </a:r>
            <a:r>
              <a:rPr lang="en-US" sz="1200" dirty="0" err="1"/>
              <a:t>df</a:t>
            </a:r>
            <a:r>
              <a:rPr lang="en-US" sz="1200" dirty="0"/>
              <a:t>['platform']=='apple']['Rating'])-</a:t>
            </a:r>
            <a:r>
              <a:rPr lang="en-US" sz="1200" dirty="0" err="1"/>
              <a:t>np.mean</a:t>
            </a:r>
            <a:r>
              <a:rPr lang="en-US" sz="1200" dirty="0"/>
              <a:t>(</a:t>
            </a:r>
            <a:r>
              <a:rPr lang="en-US" sz="1200" dirty="0" err="1"/>
              <a:t>df</a:t>
            </a:r>
            <a:r>
              <a:rPr lang="en-US" sz="1200" dirty="0"/>
              <a:t>[</a:t>
            </a:r>
            <a:r>
              <a:rPr lang="en-US" sz="1200" dirty="0" err="1"/>
              <a:t>df</a:t>
            </a:r>
            <a:r>
              <a:rPr lang="en-US" sz="1200" dirty="0"/>
              <a:t>['platform']=='google']['Rating'])</a:t>
            </a:r>
          </a:p>
          <a:p>
            <a:r>
              <a:rPr lang="en-US" sz="1200" dirty="0"/>
              <a:t>The value of the observed difference is 0.14206054745123442</a:t>
            </a:r>
          </a:p>
          <a:p>
            <a:r>
              <a:rPr lang="en-US" sz="1200" dirty="0"/>
              <a:t>Compare this number to the difference of the means for Permutation1: 0.003766!</a:t>
            </a:r>
          </a:p>
          <a:p>
            <a:endParaRPr lang="en-US" dirty="0"/>
          </a:p>
          <a:p>
            <a:endParaRPr lang="en-US" dirty="0"/>
          </a:p>
        </p:txBody>
      </p:sp>
    </p:spTree>
    <p:extLst>
      <p:ext uri="{BB962C8B-B14F-4D97-AF65-F5344CB8AC3E}">
        <p14:creationId xmlns:p14="http://schemas.microsoft.com/office/powerpoint/2010/main" val="3180300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6CE2-C436-AAC8-3EB9-6BF40E33908E}"/>
              </a:ext>
            </a:extLst>
          </p:cNvPr>
          <p:cNvSpPr>
            <a:spLocks noGrp="1"/>
          </p:cNvSpPr>
          <p:nvPr>
            <p:ph type="title"/>
          </p:nvPr>
        </p:nvSpPr>
        <p:spPr>
          <a:xfrm>
            <a:off x="1097280" y="286604"/>
            <a:ext cx="10058400" cy="808550"/>
          </a:xfrm>
        </p:spPr>
        <p:txBody>
          <a:bodyPr>
            <a:normAutofit/>
          </a:bodyPr>
          <a:lstStyle/>
          <a:p>
            <a:pPr algn="ctr"/>
            <a:r>
              <a:rPr lang="en-US" sz="2800" b="1" dirty="0">
                <a:solidFill>
                  <a:srgbClr val="0070C0"/>
                </a:solidFill>
              </a:rPr>
              <a:t>CONCLUSION</a:t>
            </a:r>
          </a:p>
        </p:txBody>
      </p:sp>
      <p:sp>
        <p:nvSpPr>
          <p:cNvPr id="3" name="Content Placeholder 2">
            <a:extLst>
              <a:ext uri="{FF2B5EF4-FFF2-40B4-BE49-F238E27FC236}">
                <a16:creationId xmlns:a16="http://schemas.microsoft.com/office/drawing/2014/main" id="{582DC1C6-41E9-C34D-9E79-A702DDA4E413}"/>
              </a:ext>
            </a:extLst>
          </p:cNvPr>
          <p:cNvSpPr>
            <a:spLocks noGrp="1"/>
          </p:cNvSpPr>
          <p:nvPr>
            <p:ph idx="1"/>
          </p:nvPr>
        </p:nvSpPr>
        <p:spPr/>
        <p:txBody>
          <a:bodyPr/>
          <a:lstStyle/>
          <a:p>
            <a:r>
              <a:rPr lang="en-US" dirty="0"/>
              <a:t>The difference in the means for Permutation1 (0.003766) now looks hugely different to our observed difference of 0.14206. The number 0.003766 is the result of randomization, the number 0.14204 is x37 greater, hence we have serious doubts that this number is the result of randomization</a:t>
            </a:r>
          </a:p>
          <a:p>
            <a:pPr algn="ctr"/>
            <a:r>
              <a:rPr lang="en-US" dirty="0"/>
              <a:t>It appears that our observed difference is significant, and that the Null Hypothesis is false; </a:t>
            </a:r>
            <a:r>
              <a:rPr lang="en-US" sz="2400" b="1" u="sng" dirty="0"/>
              <a:t>platform does impact on ratings</a:t>
            </a:r>
          </a:p>
          <a:p>
            <a:endParaRPr lang="en-US" dirty="0"/>
          </a:p>
        </p:txBody>
      </p:sp>
    </p:spTree>
    <p:extLst>
      <p:ext uri="{BB962C8B-B14F-4D97-AF65-F5344CB8AC3E}">
        <p14:creationId xmlns:p14="http://schemas.microsoft.com/office/powerpoint/2010/main" val="336256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BD13-9594-D69A-853D-4BFE7F8130DD}"/>
              </a:ext>
            </a:extLst>
          </p:cNvPr>
          <p:cNvSpPr>
            <a:spLocks noGrp="1"/>
          </p:cNvSpPr>
          <p:nvPr>
            <p:ph type="title"/>
          </p:nvPr>
        </p:nvSpPr>
        <p:spPr>
          <a:xfrm>
            <a:off x="1097280" y="286603"/>
            <a:ext cx="9809018" cy="702305"/>
          </a:xfrm>
        </p:spPr>
        <p:txBody>
          <a:bodyPr>
            <a:normAutofit/>
          </a:bodyPr>
          <a:lstStyle/>
          <a:p>
            <a:pPr algn="ctr"/>
            <a:r>
              <a:rPr lang="en-US" sz="3200" b="1" dirty="0"/>
              <a:t>INPUT DATA</a:t>
            </a:r>
          </a:p>
        </p:txBody>
      </p:sp>
      <p:sp>
        <p:nvSpPr>
          <p:cNvPr id="3" name="Content Placeholder 2">
            <a:extLst>
              <a:ext uri="{FF2B5EF4-FFF2-40B4-BE49-F238E27FC236}">
                <a16:creationId xmlns:a16="http://schemas.microsoft.com/office/drawing/2014/main" id="{36ACE329-81AF-6788-5D6C-6F785392AEA3}"/>
              </a:ext>
            </a:extLst>
          </p:cNvPr>
          <p:cNvSpPr>
            <a:spLocks noGrp="1"/>
          </p:cNvSpPr>
          <p:nvPr>
            <p:ph idx="1"/>
          </p:nvPr>
        </p:nvSpPr>
        <p:spPr>
          <a:xfrm>
            <a:off x="1097280" y="2028305"/>
            <a:ext cx="10058400" cy="3840787"/>
          </a:xfrm>
        </p:spPr>
        <p:txBody>
          <a:bodyPr/>
          <a:lstStyle/>
          <a:p>
            <a:r>
              <a:rPr lang="en-US" dirty="0"/>
              <a:t>1.	The data-sets have been loaded into Python using </a:t>
            </a:r>
            <a:r>
              <a:rPr lang="en-US" b="1" dirty="0" err="1"/>
              <a:t>read_csv</a:t>
            </a:r>
            <a:r>
              <a:rPr lang="en-US" b="1" dirty="0"/>
              <a:t>( )  method and pandas</a:t>
            </a:r>
            <a:r>
              <a:rPr lang="en-US" dirty="0"/>
              <a:t>:</a:t>
            </a:r>
          </a:p>
          <a:p>
            <a:r>
              <a:rPr lang="en-US" dirty="0"/>
              <a:t>Google=</a:t>
            </a:r>
            <a:r>
              <a:rPr lang="en-US" dirty="0" err="1"/>
              <a:t>pd.read_csv</a:t>
            </a:r>
            <a:r>
              <a:rPr lang="en-US" dirty="0"/>
              <a:t>('C:\\Users\\User\\KUGLE\\googleplaystore.csv')</a:t>
            </a:r>
          </a:p>
          <a:p>
            <a:r>
              <a:rPr lang="en-US" dirty="0"/>
              <a:t>Apple=</a:t>
            </a:r>
            <a:r>
              <a:rPr lang="en-US" dirty="0" err="1"/>
              <a:t>pd.read_csv</a:t>
            </a:r>
            <a:r>
              <a:rPr lang="en-US" dirty="0"/>
              <a:t>('C:\\Users\\User\\KUGLE\\Applestore.csv')</a:t>
            </a:r>
          </a:p>
          <a:p>
            <a:r>
              <a:rPr lang="en-US" dirty="0"/>
              <a:t>2.	For the purpose of further evaluation the following columns were picked: </a:t>
            </a:r>
          </a:p>
          <a:p>
            <a:r>
              <a:rPr lang="en-US" dirty="0"/>
              <a:t>for Google:  </a:t>
            </a:r>
            <a:r>
              <a:rPr lang="en-US" b="1" dirty="0"/>
              <a:t>'Category', 'Rating', 'Reviews', 'Price'</a:t>
            </a:r>
          </a:p>
          <a:p>
            <a:r>
              <a:rPr lang="en-US" dirty="0"/>
              <a:t>for Apple: </a:t>
            </a:r>
            <a:r>
              <a:rPr lang="en-US" b="1" dirty="0"/>
              <a:t>'</a:t>
            </a:r>
            <a:r>
              <a:rPr lang="en-US" b="1" dirty="0" err="1"/>
              <a:t>prime_genre</a:t>
            </a:r>
            <a:r>
              <a:rPr lang="en-US" b="1" dirty="0"/>
              <a:t>', '</a:t>
            </a:r>
            <a:r>
              <a:rPr lang="en-US" b="1" dirty="0" err="1"/>
              <a:t>user_rating</a:t>
            </a:r>
            <a:r>
              <a:rPr lang="en-US" b="1" dirty="0"/>
              <a:t>', '</a:t>
            </a:r>
            <a:r>
              <a:rPr lang="en-US" b="1" dirty="0" err="1"/>
              <a:t>rating_count_tot</a:t>
            </a:r>
            <a:r>
              <a:rPr lang="en-US" b="1" dirty="0"/>
              <a:t>', 'price'</a:t>
            </a:r>
          </a:p>
          <a:p>
            <a:endParaRPr lang="en-US" dirty="0"/>
          </a:p>
        </p:txBody>
      </p:sp>
    </p:spTree>
    <p:extLst>
      <p:ext uri="{BB962C8B-B14F-4D97-AF65-F5344CB8AC3E}">
        <p14:creationId xmlns:p14="http://schemas.microsoft.com/office/powerpoint/2010/main" val="51510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187D-AD7F-3C7C-40F8-B65C13EA5E19}"/>
              </a:ext>
            </a:extLst>
          </p:cNvPr>
          <p:cNvSpPr>
            <a:spLocks noGrp="1"/>
          </p:cNvSpPr>
          <p:nvPr>
            <p:ph type="title"/>
          </p:nvPr>
        </p:nvSpPr>
        <p:spPr>
          <a:xfrm>
            <a:off x="1097280" y="286603"/>
            <a:ext cx="10058400" cy="702305"/>
          </a:xfrm>
        </p:spPr>
        <p:txBody>
          <a:bodyPr>
            <a:normAutofit/>
          </a:bodyPr>
          <a:lstStyle/>
          <a:p>
            <a:pPr algn="ctr"/>
            <a:r>
              <a:rPr lang="en-US" sz="3200" b="1" dirty="0"/>
              <a:t>CLEANING-TRANSFORMING-VISUALIZING</a:t>
            </a:r>
          </a:p>
        </p:txBody>
      </p:sp>
      <p:sp>
        <p:nvSpPr>
          <p:cNvPr id="3" name="Content Placeholder 2">
            <a:extLst>
              <a:ext uri="{FF2B5EF4-FFF2-40B4-BE49-F238E27FC236}">
                <a16:creationId xmlns:a16="http://schemas.microsoft.com/office/drawing/2014/main" id="{92A1B9A9-A28E-5A1B-D4C0-AE83BE9B11E9}"/>
              </a:ext>
            </a:extLst>
          </p:cNvPr>
          <p:cNvSpPr>
            <a:spLocks noGrp="1"/>
          </p:cNvSpPr>
          <p:nvPr>
            <p:ph idx="1"/>
          </p:nvPr>
        </p:nvSpPr>
        <p:spPr>
          <a:xfrm>
            <a:off x="1097279" y="1911927"/>
            <a:ext cx="10224655" cy="3957166"/>
          </a:xfrm>
        </p:spPr>
        <p:txBody>
          <a:bodyPr>
            <a:normAutofit fontScale="47500" lnSpcReduction="20000"/>
          </a:bodyPr>
          <a:lstStyle/>
          <a:p>
            <a:pPr algn="ctr"/>
            <a:r>
              <a:rPr lang="en-US" sz="3400" b="1" dirty="0"/>
              <a:t>Checked the data types for both Google and Apple and fixed them</a:t>
            </a:r>
            <a:r>
              <a:rPr lang="en-US" dirty="0"/>
              <a:t>.</a:t>
            </a:r>
          </a:p>
          <a:p>
            <a:pPr algn="ctr"/>
            <a:r>
              <a:rPr lang="en-US" dirty="0"/>
              <a:t>array([  0.  ,   4.99,   3.99,   6.99,   1.49,   2.99,   7.99,   5.99,</a:t>
            </a:r>
          </a:p>
          <a:p>
            <a:pPr algn="ctr"/>
            <a:r>
              <a:rPr lang="en-US" dirty="0"/>
              <a:t>         3.49,   1.99,   9.99,   7.49,   0.99,   9.  ,   5.49,  10.  ,</a:t>
            </a:r>
          </a:p>
          <a:p>
            <a:pPr algn="ctr"/>
            <a:r>
              <a:rPr lang="en-US" dirty="0"/>
              <a:t>        24.99,  11.99,  79.99,  16.99,  14.99,   1.  ,  29.99,  12.99,</a:t>
            </a:r>
          </a:p>
          <a:p>
            <a:pPr algn="ctr"/>
            <a:r>
              <a:rPr lang="en-US" dirty="0"/>
              <a:t>         2.49,  10.99,   1.5 ,  19.99,  15.99,  33.99,  74.99,  39.99,</a:t>
            </a:r>
          </a:p>
          <a:p>
            <a:pPr algn="ctr"/>
            <a:r>
              <a:rPr lang="en-US" dirty="0"/>
              <a:t>         3.95,   4.49,   1.7 ,   8.99,   2.  ,   3.88,  25.99, 399.99,</a:t>
            </a:r>
          </a:p>
          <a:p>
            <a:pPr algn="ctr"/>
            <a:r>
              <a:rPr lang="en-US" dirty="0"/>
              <a:t>        17.99, 400.  ,   3.02,   1.76,   4.84,   4.77,   1.61,   2.5 ,</a:t>
            </a:r>
          </a:p>
          <a:p>
            <a:pPr algn="ctr"/>
            <a:r>
              <a:rPr lang="en-US" dirty="0"/>
              <a:t>         1.59,   6.49,   1.29,   5.  ,  13.99, 299.99, 379.99,  37.99,</a:t>
            </a:r>
          </a:p>
          <a:p>
            <a:pPr algn="ctr"/>
            <a:r>
              <a:rPr lang="en-US" dirty="0"/>
              <a:t>        18.99, 389.99,  19.9 ,   8.49,   1.75,  14.  ,   4.85,  46.99,</a:t>
            </a:r>
          </a:p>
          <a:p>
            <a:pPr algn="ctr"/>
            <a:r>
              <a:rPr lang="en-US" dirty="0"/>
              <a:t>       109.99, 154.99,   3.08,   2.59,   4.8 ,   1.96,  19.4 ,   3.9 ,</a:t>
            </a:r>
          </a:p>
          <a:p>
            <a:pPr algn="ctr"/>
            <a:r>
              <a:rPr lang="en-US" dirty="0"/>
              <a:t>         4.59,  15.46,   3.04,   4.29,   2.6 ,   3.28,   4.6 ,  28.99,</a:t>
            </a:r>
          </a:p>
          <a:p>
            <a:pPr algn="ctr"/>
            <a:r>
              <a:rPr lang="en-US" dirty="0"/>
              <a:t>         2.95,   2.9 ,   1.97, 200.  ,  89.99,   2.56,  30.99,   3.61,</a:t>
            </a:r>
          </a:p>
          <a:p>
            <a:pPr algn="ctr"/>
            <a:r>
              <a:rPr lang="en-US" dirty="0"/>
              <a:t>       394.99,   1.26,   1.2 ,   1.04])</a:t>
            </a:r>
          </a:p>
          <a:p>
            <a:endParaRPr lang="en-US" dirty="0"/>
          </a:p>
        </p:txBody>
      </p:sp>
    </p:spTree>
    <p:extLst>
      <p:ext uri="{BB962C8B-B14F-4D97-AF65-F5344CB8AC3E}">
        <p14:creationId xmlns:p14="http://schemas.microsoft.com/office/powerpoint/2010/main" val="182175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C6F905-E722-A080-5811-D16C2134B9E4}"/>
              </a:ext>
            </a:extLst>
          </p:cNvPr>
          <p:cNvSpPr txBox="1"/>
          <p:nvPr/>
        </p:nvSpPr>
        <p:spPr>
          <a:xfrm>
            <a:off x="1180408" y="478501"/>
            <a:ext cx="9725890" cy="369332"/>
          </a:xfrm>
          <a:prstGeom prst="rect">
            <a:avLst/>
          </a:prstGeom>
          <a:noFill/>
        </p:spPr>
        <p:txBody>
          <a:bodyPr wrap="square">
            <a:spAutoFit/>
          </a:bodyPr>
          <a:lstStyle/>
          <a:p>
            <a:pPr algn="ctr"/>
            <a:r>
              <a:rPr lang="en-US" b="1" dirty="0"/>
              <a:t>Add a `platform` column to both the `Apple` and the </a:t>
            </a:r>
            <a:r>
              <a:rPr lang="en-US" dirty="0"/>
              <a:t>`</a:t>
            </a:r>
            <a:r>
              <a:rPr lang="en-US" b="1" dirty="0"/>
              <a:t>Google` data  frames</a:t>
            </a:r>
          </a:p>
        </p:txBody>
      </p:sp>
      <p:sp>
        <p:nvSpPr>
          <p:cNvPr id="5" name="TextBox 4">
            <a:extLst>
              <a:ext uri="{FF2B5EF4-FFF2-40B4-BE49-F238E27FC236}">
                <a16:creationId xmlns:a16="http://schemas.microsoft.com/office/drawing/2014/main" id="{C271A967-FCC7-D1E2-49A7-85046902D011}"/>
              </a:ext>
            </a:extLst>
          </p:cNvPr>
          <p:cNvSpPr txBox="1"/>
          <p:nvPr/>
        </p:nvSpPr>
        <p:spPr>
          <a:xfrm>
            <a:off x="2593571" y="1463039"/>
            <a:ext cx="7647709" cy="1754326"/>
          </a:xfrm>
          <a:prstGeom prst="rect">
            <a:avLst/>
          </a:prstGeom>
          <a:noFill/>
        </p:spPr>
        <p:txBody>
          <a:bodyPr wrap="square">
            <a:spAutoFit/>
          </a:bodyPr>
          <a:lstStyle/>
          <a:p>
            <a:r>
              <a:rPr lang="en-US" dirty="0"/>
              <a:t>                  </a:t>
            </a:r>
            <a:r>
              <a:rPr lang="en-US" b="1" dirty="0"/>
              <a:t>Category</a:t>
            </a:r>
            <a:r>
              <a:rPr lang="en-US" dirty="0"/>
              <a:t>              </a:t>
            </a:r>
            <a:r>
              <a:rPr lang="en-US" b="1" dirty="0"/>
              <a:t>Rating</a:t>
            </a:r>
            <a:r>
              <a:rPr lang="en-US" dirty="0"/>
              <a:t>     </a:t>
            </a:r>
            <a:r>
              <a:rPr lang="en-US" b="1" dirty="0"/>
              <a:t>Review</a:t>
            </a:r>
            <a:r>
              <a:rPr lang="en-US" dirty="0"/>
              <a:t>s  </a:t>
            </a:r>
            <a:r>
              <a:rPr lang="en-US" b="1" dirty="0"/>
              <a:t>Price</a:t>
            </a:r>
            <a:r>
              <a:rPr lang="en-US" dirty="0"/>
              <a:t>      </a:t>
            </a:r>
            <a:r>
              <a:rPr lang="en-US" b="1" dirty="0"/>
              <a:t>platform</a:t>
            </a:r>
          </a:p>
          <a:p>
            <a:r>
              <a:rPr lang="en-US" dirty="0"/>
              <a:t>0	ART_AND_DESIGN	4.1	159	0.0	google</a:t>
            </a:r>
          </a:p>
          <a:p>
            <a:r>
              <a:rPr lang="en-US" dirty="0"/>
              <a:t>1	ART_AND_DESIGN	3.9	967	0.0	google</a:t>
            </a:r>
          </a:p>
          <a:p>
            <a:r>
              <a:rPr lang="en-US" dirty="0"/>
              <a:t>2	ART_AND_DESIGN	4.7	87510	0.0	google</a:t>
            </a:r>
          </a:p>
          <a:p>
            <a:r>
              <a:rPr lang="en-US" dirty="0"/>
              <a:t>3	ART_AND_DESIGN	4.5	215644	0.0	google</a:t>
            </a:r>
          </a:p>
          <a:p>
            <a:r>
              <a:rPr lang="en-US" dirty="0"/>
              <a:t>4	ART_AND_DESIGN	4.3	967	0.0	google</a:t>
            </a:r>
          </a:p>
        </p:txBody>
      </p:sp>
    </p:spTree>
    <p:extLst>
      <p:ext uri="{BB962C8B-B14F-4D97-AF65-F5344CB8AC3E}">
        <p14:creationId xmlns:p14="http://schemas.microsoft.com/office/powerpoint/2010/main" val="45434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9D121-C452-5E05-D05A-2E34B49280D5}"/>
              </a:ext>
            </a:extLst>
          </p:cNvPr>
          <p:cNvSpPr txBox="1"/>
          <p:nvPr/>
        </p:nvSpPr>
        <p:spPr>
          <a:xfrm>
            <a:off x="3046614" y="2140495"/>
            <a:ext cx="7676803" cy="1754326"/>
          </a:xfrm>
          <a:prstGeom prst="rect">
            <a:avLst/>
          </a:prstGeom>
          <a:noFill/>
        </p:spPr>
        <p:txBody>
          <a:bodyPr wrap="square">
            <a:spAutoFit/>
          </a:bodyPr>
          <a:lstStyle/>
          <a:p>
            <a:r>
              <a:rPr lang="en-US" dirty="0"/>
              <a:t>               </a:t>
            </a:r>
            <a:r>
              <a:rPr lang="en-US" b="1" dirty="0"/>
              <a:t>Category</a:t>
            </a:r>
            <a:r>
              <a:rPr lang="en-US" dirty="0"/>
              <a:t>              </a:t>
            </a:r>
            <a:r>
              <a:rPr lang="en-US" b="1" dirty="0"/>
              <a:t>Rating</a:t>
            </a:r>
            <a:r>
              <a:rPr lang="en-US" dirty="0"/>
              <a:t>   	</a:t>
            </a:r>
            <a:r>
              <a:rPr lang="en-US" b="1" dirty="0"/>
              <a:t>Reviews</a:t>
            </a:r>
            <a:r>
              <a:rPr lang="en-US" dirty="0"/>
              <a:t> </a:t>
            </a:r>
            <a:r>
              <a:rPr lang="en-US" b="1" dirty="0"/>
              <a:t>Price</a:t>
            </a:r>
            <a:r>
              <a:rPr lang="en-US" dirty="0"/>
              <a:t>	</a:t>
            </a:r>
            <a:r>
              <a:rPr lang="en-US" b="1" dirty="0"/>
              <a:t>platform</a:t>
            </a:r>
          </a:p>
          <a:p>
            <a:r>
              <a:rPr lang="en-US" dirty="0"/>
              <a:t>0	Games	                4.0	21292	3.99	apple</a:t>
            </a:r>
          </a:p>
          <a:p>
            <a:r>
              <a:rPr lang="en-US" dirty="0"/>
              <a:t>1	Productivity	4.0	161065  0.00	apple</a:t>
            </a:r>
          </a:p>
          <a:p>
            <a:r>
              <a:rPr lang="en-US" dirty="0"/>
              <a:t>2	Weather	                3.5	188583	0.00	apple</a:t>
            </a:r>
          </a:p>
          <a:p>
            <a:r>
              <a:rPr lang="en-US" dirty="0"/>
              <a:t>3	Shopping	                4.0	262241	0.00	apple</a:t>
            </a:r>
          </a:p>
          <a:p>
            <a:r>
              <a:rPr lang="en-US" dirty="0"/>
              <a:t>4	Reference	4.5	985920	0.00	apple</a:t>
            </a:r>
          </a:p>
        </p:txBody>
      </p:sp>
    </p:spTree>
    <p:extLst>
      <p:ext uri="{BB962C8B-B14F-4D97-AF65-F5344CB8AC3E}">
        <p14:creationId xmlns:p14="http://schemas.microsoft.com/office/powerpoint/2010/main" val="163859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2013-E352-3D9B-D0DE-4FE00441BFED}"/>
              </a:ext>
            </a:extLst>
          </p:cNvPr>
          <p:cNvSpPr>
            <a:spLocks noGrp="1"/>
          </p:cNvSpPr>
          <p:nvPr>
            <p:ph type="title"/>
          </p:nvPr>
        </p:nvSpPr>
        <p:spPr>
          <a:xfrm>
            <a:off x="1097279" y="299257"/>
            <a:ext cx="10440785" cy="1808943"/>
          </a:xfrm>
        </p:spPr>
        <p:txBody>
          <a:bodyPr>
            <a:normAutofit fontScale="90000"/>
          </a:bodyPr>
          <a:lstStyle/>
          <a:p>
            <a:pPr algn="ctr"/>
            <a:br>
              <a:rPr lang="en-US" sz="2000" dirty="0"/>
            </a:br>
            <a:br>
              <a:rPr lang="en-US" sz="2000" dirty="0"/>
            </a:br>
            <a:r>
              <a:rPr lang="en-US" sz="2200" b="1" dirty="0"/>
              <a:t>Create a New Joint Table by Joining the Two Data Sets: Apple and Google</a:t>
            </a:r>
            <a:br>
              <a:rPr lang="en-US" sz="2200" b="1" dirty="0"/>
            </a:br>
            <a:br>
              <a:rPr lang="en-US" sz="2000" dirty="0"/>
            </a:br>
            <a:r>
              <a:rPr lang="en-US" sz="2000" dirty="0" err="1"/>
              <a:t>df</a:t>
            </a:r>
            <a:r>
              <a:rPr lang="en-US" sz="2000" dirty="0"/>
              <a:t>=</a:t>
            </a:r>
            <a:r>
              <a:rPr lang="en-US" sz="2000" dirty="0" err="1"/>
              <a:t>pd.concat</a:t>
            </a:r>
            <a:r>
              <a:rPr lang="en-US" sz="2000" dirty="0"/>
              <a:t>([df1,df2], </a:t>
            </a:r>
            <a:r>
              <a:rPr lang="en-US" sz="2000" dirty="0" err="1"/>
              <a:t>ignore_index</a:t>
            </a:r>
            <a:r>
              <a:rPr lang="en-US" sz="2000" dirty="0"/>
              <a:t>=True)</a:t>
            </a:r>
            <a:br>
              <a:rPr lang="en-US" sz="2000" dirty="0"/>
            </a:br>
            <a:r>
              <a:rPr lang="en-US" sz="2000" dirty="0" err="1"/>
              <a:t>df.sample</a:t>
            </a:r>
            <a:r>
              <a:rPr lang="en-US" sz="2000" dirty="0"/>
              <a:t>(12)</a:t>
            </a:r>
            <a:br>
              <a:rPr lang="en-US" sz="2000" dirty="0"/>
            </a:br>
            <a:endParaRPr lang="en-US" dirty="0"/>
          </a:p>
        </p:txBody>
      </p:sp>
      <p:sp>
        <p:nvSpPr>
          <p:cNvPr id="3" name="Content Placeholder 2">
            <a:extLst>
              <a:ext uri="{FF2B5EF4-FFF2-40B4-BE49-F238E27FC236}">
                <a16:creationId xmlns:a16="http://schemas.microsoft.com/office/drawing/2014/main" id="{57674BD7-6556-A64D-C3EB-9D81FC40AE6B}"/>
              </a:ext>
            </a:extLst>
          </p:cNvPr>
          <p:cNvSpPr>
            <a:spLocks noGrp="1"/>
          </p:cNvSpPr>
          <p:nvPr>
            <p:ph idx="1"/>
          </p:nvPr>
        </p:nvSpPr>
        <p:spPr>
          <a:xfrm>
            <a:off x="3530009" y="2108201"/>
            <a:ext cx="8112641" cy="3760891"/>
          </a:xfrm>
        </p:spPr>
        <p:txBody>
          <a:bodyPr>
            <a:normAutofit fontScale="40000" lnSpcReduction="20000"/>
          </a:bodyPr>
          <a:lstStyle/>
          <a:p>
            <a:r>
              <a:rPr lang="en-US" dirty="0"/>
              <a:t>                                </a:t>
            </a:r>
            <a:r>
              <a:rPr lang="en-US" sz="3000" b="1" dirty="0"/>
              <a:t>Category</a:t>
            </a:r>
            <a:r>
              <a:rPr lang="en-US" dirty="0"/>
              <a:t>            </a:t>
            </a:r>
            <a:r>
              <a:rPr lang="en-US" sz="3000" b="1" dirty="0"/>
              <a:t>Rating</a:t>
            </a:r>
            <a:r>
              <a:rPr lang="en-US" b="1" dirty="0"/>
              <a:t> </a:t>
            </a:r>
            <a:r>
              <a:rPr lang="en-US" dirty="0"/>
              <a:t>                    </a:t>
            </a:r>
            <a:r>
              <a:rPr lang="en-US" sz="3000" b="1" dirty="0"/>
              <a:t>Reviews</a:t>
            </a:r>
            <a:r>
              <a:rPr lang="en-US" dirty="0"/>
              <a:t>	</a:t>
            </a:r>
            <a:r>
              <a:rPr lang="en-US" sz="3000" b="1" dirty="0"/>
              <a:t>Price</a:t>
            </a:r>
            <a:r>
              <a:rPr lang="en-US" dirty="0"/>
              <a:t>	</a:t>
            </a:r>
            <a:r>
              <a:rPr lang="en-US" sz="3000" b="1" dirty="0"/>
              <a:t>platform</a:t>
            </a:r>
          </a:p>
          <a:p>
            <a:r>
              <a:rPr lang="en-US" dirty="0"/>
              <a:t>7769	FAMILY	4.3	13	0.00	google</a:t>
            </a:r>
          </a:p>
          <a:p>
            <a:r>
              <a:rPr lang="en-US" dirty="0"/>
              <a:t>4058	PERSONALIZATION	4.5	10158	0.00	google</a:t>
            </a:r>
          </a:p>
          <a:p>
            <a:r>
              <a:rPr lang="en-US" dirty="0"/>
              <a:t>7975	PERSONALIZATION	3.2	114	0.00	google</a:t>
            </a:r>
          </a:p>
          <a:p>
            <a:r>
              <a:rPr lang="en-US" dirty="0"/>
              <a:t>17059	Games	3.5	163	0.00	apple</a:t>
            </a:r>
          </a:p>
          <a:p>
            <a:r>
              <a:rPr lang="en-US" dirty="0"/>
              <a:t>5962	FAMILY	4.4	21	0.00	google</a:t>
            </a:r>
          </a:p>
          <a:p>
            <a:r>
              <a:rPr lang="en-US" dirty="0"/>
              <a:t>5537	HOUSE_AND_HOME	4.6	353813	0.00	google</a:t>
            </a:r>
          </a:p>
          <a:p>
            <a:r>
              <a:rPr lang="en-US" dirty="0"/>
              <a:t>907	ENTERTAINMENT	4.2	2442	0.00	google</a:t>
            </a:r>
          </a:p>
          <a:p>
            <a:r>
              <a:rPr lang="en-US" dirty="0"/>
              <a:t>5048	TOOLS	2.0	2221	0.00	google</a:t>
            </a:r>
          </a:p>
          <a:p>
            <a:r>
              <a:rPr lang="en-US" dirty="0"/>
              <a:t>15971	Sports	0.0	0	0.99	apple</a:t>
            </a:r>
          </a:p>
          <a:p>
            <a:r>
              <a:rPr lang="en-US" dirty="0"/>
              <a:t>5093	TOOLS	</a:t>
            </a:r>
            <a:r>
              <a:rPr lang="en-US" dirty="0" err="1"/>
              <a:t>NaN</a:t>
            </a:r>
            <a:r>
              <a:rPr lang="en-US" dirty="0"/>
              <a:t>	1	0.00	google</a:t>
            </a:r>
          </a:p>
          <a:p>
            <a:r>
              <a:rPr lang="en-US" dirty="0"/>
              <a:t>11656	Photo &amp; Video	2.0	102	0.00	apple</a:t>
            </a:r>
          </a:p>
          <a:p>
            <a:r>
              <a:rPr lang="en-US" dirty="0"/>
              <a:t>8721	FAMILY	4.2	1661	9.99	google</a:t>
            </a:r>
          </a:p>
          <a:p>
            <a:endParaRPr lang="en-US" dirty="0"/>
          </a:p>
        </p:txBody>
      </p:sp>
    </p:spTree>
    <p:extLst>
      <p:ext uri="{BB962C8B-B14F-4D97-AF65-F5344CB8AC3E}">
        <p14:creationId xmlns:p14="http://schemas.microsoft.com/office/powerpoint/2010/main" val="393620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9225-D250-6BFD-EB19-5A3406C86905}"/>
              </a:ext>
            </a:extLst>
          </p:cNvPr>
          <p:cNvSpPr>
            <a:spLocks noGrp="1"/>
          </p:cNvSpPr>
          <p:nvPr>
            <p:ph type="title"/>
          </p:nvPr>
        </p:nvSpPr>
        <p:spPr>
          <a:xfrm>
            <a:off x="1097280" y="286603"/>
            <a:ext cx="10058400" cy="968039"/>
          </a:xfrm>
        </p:spPr>
        <p:txBody>
          <a:bodyPr>
            <a:noAutofit/>
          </a:bodyPr>
          <a:lstStyle/>
          <a:p>
            <a:pPr algn="ctr"/>
            <a:r>
              <a:rPr lang="en-US" sz="2000" b="1" dirty="0"/>
              <a:t>Joint Table After the Elimination of the `</a:t>
            </a:r>
            <a:r>
              <a:rPr lang="en-US" sz="2000" b="1" dirty="0" err="1"/>
              <a:t>NaN</a:t>
            </a:r>
            <a:r>
              <a:rPr lang="en-US" sz="2000" b="1" dirty="0"/>
              <a:t>` Values, Filtering Only Those Apps That Have Been Reviewed At Least Once, and Summarizing the Data Visually and Analytically (by the Column `platform`)</a:t>
            </a:r>
          </a:p>
        </p:txBody>
      </p:sp>
      <p:sp>
        <p:nvSpPr>
          <p:cNvPr id="3" name="Content Placeholder 2">
            <a:extLst>
              <a:ext uri="{FF2B5EF4-FFF2-40B4-BE49-F238E27FC236}">
                <a16:creationId xmlns:a16="http://schemas.microsoft.com/office/drawing/2014/main" id="{1F092DF7-0CEA-AD99-A2DA-7B1C5095ABCF}"/>
              </a:ext>
            </a:extLst>
          </p:cNvPr>
          <p:cNvSpPr>
            <a:spLocks noGrp="1"/>
          </p:cNvSpPr>
          <p:nvPr>
            <p:ph idx="1"/>
          </p:nvPr>
        </p:nvSpPr>
        <p:spPr>
          <a:xfrm>
            <a:off x="1097280" y="1924493"/>
            <a:ext cx="10058400" cy="3944600"/>
          </a:xfrm>
        </p:spPr>
        <p:txBody>
          <a:bodyPr>
            <a:normAutofit fontScale="55000" lnSpcReduction="20000"/>
          </a:bodyPr>
          <a:lstStyle/>
          <a:p>
            <a:pPr algn="ctr"/>
            <a:r>
              <a:rPr lang="en-US" sz="2200" b="1" dirty="0"/>
              <a:t>                     Category         </a:t>
            </a:r>
            <a:r>
              <a:rPr lang="en-US" dirty="0"/>
              <a:t> </a:t>
            </a:r>
            <a:r>
              <a:rPr lang="en-US" sz="2200" b="1" dirty="0"/>
              <a:t>Rating</a:t>
            </a:r>
            <a:r>
              <a:rPr lang="en-US" dirty="0"/>
              <a:t>     </a:t>
            </a:r>
            <a:r>
              <a:rPr lang="en-US" sz="2200" b="1" dirty="0"/>
              <a:t>Reviews</a:t>
            </a:r>
            <a:r>
              <a:rPr lang="en-US" dirty="0"/>
              <a:t>  </a:t>
            </a:r>
            <a:r>
              <a:rPr lang="en-US" sz="2200" b="1" dirty="0"/>
              <a:t>Price</a:t>
            </a:r>
            <a:r>
              <a:rPr lang="en-US" dirty="0"/>
              <a:t> </a:t>
            </a:r>
            <a:r>
              <a:rPr lang="en-US" b="1" dirty="0"/>
              <a:t>platform</a:t>
            </a:r>
          </a:p>
          <a:p>
            <a:pPr algn="ctr"/>
            <a:r>
              <a:rPr lang="en-US" dirty="0"/>
              <a:t>0      ART_AND_DESIGN     4.1     159   0.00  google</a:t>
            </a:r>
          </a:p>
          <a:p>
            <a:pPr marL="0" indent="0" algn="ctr">
              <a:buNone/>
            </a:pPr>
            <a:r>
              <a:rPr lang="en-US" dirty="0"/>
              <a:t>      1      ART_AND_DESIGN   3.9      967     0.00   google</a:t>
            </a:r>
          </a:p>
          <a:p>
            <a:pPr algn="ctr"/>
            <a:r>
              <a:rPr lang="en-US" dirty="0"/>
              <a:t>   2      ART_AND_DESIGN     4.7    87510 0.00   google</a:t>
            </a:r>
          </a:p>
          <a:p>
            <a:pPr algn="ctr"/>
            <a:r>
              <a:rPr lang="en-US" dirty="0"/>
              <a:t>      3      ART_AND_DESIGN     4.5   215644   0.00   google</a:t>
            </a:r>
          </a:p>
          <a:p>
            <a:pPr algn="ctr"/>
            <a:r>
              <a:rPr lang="en-US" dirty="0"/>
              <a:t>    4      ART_AND_DESIGN     4.3      967     0.00   google</a:t>
            </a:r>
          </a:p>
          <a:p>
            <a:pPr algn="ctr"/>
            <a:r>
              <a:rPr lang="en-US" dirty="0"/>
              <a:t>...               ...     ...      ...    ...      ...</a:t>
            </a:r>
          </a:p>
          <a:p>
            <a:pPr algn="ctr"/>
            <a:r>
              <a:rPr lang="en-US" dirty="0"/>
              <a:t>18032           Games     4.5      142   0.00    apple</a:t>
            </a:r>
          </a:p>
          <a:p>
            <a:pPr algn="ctr"/>
            <a:r>
              <a:rPr lang="en-US" dirty="0"/>
              <a:t>18033           Games     4.5       30   0.00    apple</a:t>
            </a:r>
          </a:p>
          <a:p>
            <a:pPr marL="0" indent="0" algn="ctr">
              <a:buNone/>
            </a:pPr>
            <a:r>
              <a:rPr lang="en-US" dirty="0"/>
              <a:t>18034           Utilities     4.5       15   1.99    apple</a:t>
            </a:r>
          </a:p>
          <a:p>
            <a:pPr marL="0" indent="0" algn="ctr">
              <a:buNone/>
            </a:pPr>
            <a:r>
              <a:rPr lang="en-US" dirty="0"/>
              <a:t>18035           Games     4.5       85   0.00    apple</a:t>
            </a:r>
          </a:p>
          <a:p>
            <a:pPr marL="0" indent="0" algn="ctr">
              <a:buNone/>
            </a:pPr>
            <a:r>
              <a:rPr lang="en-US" dirty="0"/>
              <a:t>18036           Games     5.0        3   0.00    apple</a:t>
            </a:r>
          </a:p>
          <a:p>
            <a:endParaRPr lang="en-US" dirty="0"/>
          </a:p>
        </p:txBody>
      </p:sp>
    </p:spTree>
    <p:extLst>
      <p:ext uri="{BB962C8B-B14F-4D97-AF65-F5344CB8AC3E}">
        <p14:creationId xmlns:p14="http://schemas.microsoft.com/office/powerpoint/2010/main" val="167745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0C13-2C18-4D98-2482-3E30BE06EAFE}"/>
              </a:ext>
            </a:extLst>
          </p:cNvPr>
          <p:cNvSpPr>
            <a:spLocks noGrp="1"/>
          </p:cNvSpPr>
          <p:nvPr>
            <p:ph type="title"/>
          </p:nvPr>
        </p:nvSpPr>
        <p:spPr>
          <a:xfrm>
            <a:off x="1180214" y="286603"/>
            <a:ext cx="9975466" cy="702305"/>
          </a:xfrm>
        </p:spPr>
        <p:txBody>
          <a:bodyPr>
            <a:normAutofit fontScale="90000"/>
          </a:bodyPr>
          <a:lstStyle/>
          <a:p>
            <a:pPr algn="ctr"/>
            <a:r>
              <a:rPr lang="en-US" sz="2000" b="1" dirty="0"/>
              <a:t>The means of the Rating for the items in the Category column are calculated (see the Table below) and presented in the form of a boxplot (see the next slide).</a:t>
            </a:r>
          </a:p>
        </p:txBody>
      </p:sp>
      <p:sp>
        <p:nvSpPr>
          <p:cNvPr id="3" name="Content Placeholder 2">
            <a:extLst>
              <a:ext uri="{FF2B5EF4-FFF2-40B4-BE49-F238E27FC236}">
                <a16:creationId xmlns:a16="http://schemas.microsoft.com/office/drawing/2014/main" id="{A2A84D41-06B8-856C-AC8E-F82C7967391E}"/>
              </a:ext>
            </a:extLst>
          </p:cNvPr>
          <p:cNvSpPr>
            <a:spLocks noGrp="1"/>
          </p:cNvSpPr>
          <p:nvPr>
            <p:ph idx="1"/>
          </p:nvPr>
        </p:nvSpPr>
        <p:spPr>
          <a:xfrm>
            <a:off x="1097280" y="2108201"/>
            <a:ext cx="11094720" cy="3229343"/>
          </a:xfrm>
        </p:spPr>
        <p:txBody>
          <a:bodyPr>
            <a:normAutofit/>
          </a:bodyPr>
          <a:lstStyle/>
          <a:p>
            <a:r>
              <a:rPr lang="en-US" dirty="0"/>
              <a:t>                   </a:t>
            </a:r>
            <a:r>
              <a:rPr lang="en-US" b="1" dirty="0"/>
              <a:t>count</a:t>
            </a:r>
            <a:r>
              <a:rPr lang="en-US" dirty="0"/>
              <a:t>    </a:t>
            </a:r>
            <a:r>
              <a:rPr lang="en-US" b="1" dirty="0"/>
              <a:t>mean</a:t>
            </a:r>
            <a:r>
              <a:rPr lang="en-US" dirty="0"/>
              <a:t>                   </a:t>
            </a:r>
            <a:r>
              <a:rPr lang="en-US" b="1" dirty="0"/>
              <a:t>std</a:t>
            </a:r>
            <a:r>
              <a:rPr lang="en-US" dirty="0"/>
              <a:t>                       </a:t>
            </a:r>
            <a:r>
              <a:rPr lang="en-US" b="1" dirty="0"/>
              <a:t> min</a:t>
            </a:r>
            <a:r>
              <a:rPr lang="en-US" dirty="0"/>
              <a:t>       25%       50%       75%       max</a:t>
            </a:r>
          </a:p>
          <a:p>
            <a:r>
              <a:rPr lang="en-US" b="1" dirty="0"/>
              <a:t>platform</a:t>
            </a:r>
            <a:r>
              <a:rPr lang="en-US" dirty="0"/>
              <a:t>								</a:t>
            </a:r>
          </a:p>
          <a:p>
            <a:r>
              <a:rPr lang="en-US" dirty="0"/>
              <a:t>apple	6268.0	</a:t>
            </a:r>
            <a:r>
              <a:rPr lang="en-US" b="1" dirty="0"/>
              <a:t>4.049697</a:t>
            </a:r>
            <a:r>
              <a:rPr lang="en-US" dirty="0"/>
              <a:t>	0.726943	1.0	4.0	4.5	4.5	5.0</a:t>
            </a:r>
          </a:p>
          <a:p>
            <a:r>
              <a:rPr lang="en-US" dirty="0"/>
              <a:t>google	9366.0	</a:t>
            </a:r>
            <a:r>
              <a:rPr lang="en-US" b="1" dirty="0"/>
              <a:t>4.191757</a:t>
            </a:r>
            <a:r>
              <a:rPr lang="en-US" dirty="0"/>
              <a:t>	0.515219	1.0	4.0	4.3	4.5	5.0</a:t>
            </a:r>
          </a:p>
          <a:p>
            <a:r>
              <a:rPr lang="en-US" sz="1500" i="1" dirty="0"/>
              <a:t>The observed difference between the means of the Ratings between Google and Apple platforms is 4, 191757-4.049697=014206</a:t>
            </a:r>
          </a:p>
          <a:p>
            <a:r>
              <a:rPr lang="en-US" sz="2000" b="1" i="1" dirty="0"/>
              <a:t>Question</a:t>
            </a:r>
            <a:r>
              <a:rPr lang="en-US" sz="1500" b="1" i="1" dirty="0"/>
              <a:t>: is this difference random or the result of the effect of the platform?</a:t>
            </a:r>
            <a:r>
              <a:rPr lang="en-US" sz="1500" i="1" dirty="0"/>
              <a:t>. </a:t>
            </a:r>
          </a:p>
          <a:p>
            <a:endParaRPr lang="en-US" sz="1500" i="1" dirty="0"/>
          </a:p>
        </p:txBody>
      </p:sp>
    </p:spTree>
    <p:extLst>
      <p:ext uri="{BB962C8B-B14F-4D97-AF65-F5344CB8AC3E}">
        <p14:creationId xmlns:p14="http://schemas.microsoft.com/office/powerpoint/2010/main" val="429017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A4F5-4A0A-5C45-4270-F45055986AA3}"/>
              </a:ext>
            </a:extLst>
          </p:cNvPr>
          <p:cNvSpPr>
            <a:spLocks noGrp="1"/>
          </p:cNvSpPr>
          <p:nvPr>
            <p:ph type="title"/>
          </p:nvPr>
        </p:nvSpPr>
        <p:spPr>
          <a:xfrm>
            <a:off x="1097280" y="286603"/>
            <a:ext cx="10058400" cy="488901"/>
          </a:xfrm>
        </p:spPr>
        <p:txBody>
          <a:bodyPr>
            <a:normAutofit/>
          </a:bodyPr>
          <a:lstStyle/>
          <a:p>
            <a:pPr algn="ctr"/>
            <a:r>
              <a:rPr lang="en-US" sz="2000" b="1" dirty="0"/>
              <a:t>THE BOX PLOT</a:t>
            </a:r>
          </a:p>
        </p:txBody>
      </p:sp>
      <p:pic>
        <p:nvPicPr>
          <p:cNvPr id="5" name="Content Placeholder 4" descr="Graphical user interface, application&#10;&#10;Description automatically generated">
            <a:extLst>
              <a:ext uri="{FF2B5EF4-FFF2-40B4-BE49-F238E27FC236}">
                <a16:creationId xmlns:a16="http://schemas.microsoft.com/office/drawing/2014/main" id="{14F4A0CC-0414-BFA9-694E-44858BF452C1}"/>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105983570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{F94451AB-269A-435E-A025-AF4E3B00A7E6}tf22712842_win32</Template>
  <TotalTime>2867</TotalTime>
  <Words>1641</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Bookman Old Style</vt:lpstr>
      <vt:lpstr>Calibri</vt:lpstr>
      <vt:lpstr>Franklin Gothic Book</vt:lpstr>
      <vt:lpstr>1_RetrospectVTI</vt:lpstr>
      <vt:lpstr>EFFECT OF THE PLATFORM ON RATINGS</vt:lpstr>
      <vt:lpstr>INPUT DATA</vt:lpstr>
      <vt:lpstr>CLEANING-TRANSFORMING-VISUALIZING</vt:lpstr>
      <vt:lpstr>PowerPoint Presentation</vt:lpstr>
      <vt:lpstr>PowerPoint Presentation</vt:lpstr>
      <vt:lpstr>  Create a New Joint Table by Joining the Two Data Sets: Apple and Google  df=pd.concat([df1,df2], ignore_index=True) df.sample(12) </vt:lpstr>
      <vt:lpstr>Joint Table After the Elimination of the `NaN` Values, Filtering Only Those Apps That Have Been Reviewed At Least Once, and Summarizing the Data Visually and Analytically (by the Column `platform`)</vt:lpstr>
      <vt:lpstr>The means of the Rating for the items in the Category column are calculated (see the Table below) and presented in the form of a boxplot (see the next slide).</vt:lpstr>
      <vt:lpstr>THE BOX PLOT</vt:lpstr>
      <vt:lpstr>HYPOTHESES</vt:lpstr>
      <vt:lpstr>Determine if the apple and google data are normally distributed by using stats.normaltest() method.  </vt:lpstr>
      <vt:lpstr>PERMUTATION (SHUFFLE) TEST</vt:lpstr>
      <vt:lpstr>The Results of the 10000 Permutations</vt:lpstr>
      <vt:lpstr>Let's create a distribution of the differences for Permutation1- that will be the distribution of the Null: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THE PLATFORM ON RATINGS</dc:title>
  <dc:creator>leonard filane</dc:creator>
  <cp:lastModifiedBy>leonard filane</cp:lastModifiedBy>
  <cp:revision>29</cp:revision>
  <dcterms:created xsi:type="dcterms:W3CDTF">2022-12-24T20:51:19Z</dcterms:created>
  <dcterms:modified xsi:type="dcterms:W3CDTF">2022-12-26T20:38:36Z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